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Nunito"/>
      <p:regular r:id="rId18"/>
      <p:bold r:id="rId19"/>
      <p:italic r:id="rId20"/>
      <p:boldItalic r:id="rId21"/>
    </p:embeddedFont>
    <p:embeddedFont>
      <p:font typeface="Maven Pro"/>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11" Type="http://schemas.openxmlformats.org/officeDocument/2006/relationships/slide" Target="slides/slide6.xml"/><Relationship Id="rId22" Type="http://schemas.openxmlformats.org/officeDocument/2006/relationships/font" Target="fonts/MavenPro-regular.fntdata"/><Relationship Id="rId10" Type="http://schemas.openxmlformats.org/officeDocument/2006/relationships/slide" Target="slides/slide5.xml"/><Relationship Id="rId21" Type="http://schemas.openxmlformats.org/officeDocument/2006/relationships/font" Target="fonts/Nunito-boldItalic.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MavenPr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Nunito-bold.fntdata"/><Relationship Id="rId6" Type="http://schemas.openxmlformats.org/officeDocument/2006/relationships/slide" Target="slides/slide1.xml"/><Relationship Id="rId18" Type="http://schemas.openxmlformats.org/officeDocument/2006/relationships/font" Target="fonts/Nuni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81e7a60300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81e7a60300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81e7a60300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81e7a60300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81e7a60300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81e7a60300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81e7a60300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81e7a60300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81e7a60300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81e7a60300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81e7a6030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81e7a6030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81e7a60300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81e7a60300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81e7a60300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81e7a60300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81e7a60300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81e7a60300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81e7a60300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81e7a60300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81e7a60300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81e7a60300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4300">
        <p:push dir="r"/>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g1.globo.com/jornal-nacional/noticia/2015/04/cientistas-descobrem-o-que-faz-animais-pressentirem-catastrof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1680300" y="485750"/>
            <a:ext cx="57834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pt-BR"/>
              <a:t>Previsão de terremotos por animais</a:t>
            </a:r>
            <a:endParaRPr/>
          </a:p>
        </p:txBody>
      </p:sp>
      <p:sp>
        <p:nvSpPr>
          <p:cNvPr id="278" name="Google Shape;278;p13"/>
          <p:cNvSpPr txBox="1"/>
          <p:nvPr>
            <p:ph idx="1" type="subTitle"/>
          </p:nvPr>
        </p:nvSpPr>
        <p:spPr>
          <a:xfrm>
            <a:off x="881250" y="3270075"/>
            <a:ext cx="7381500" cy="102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Artigos  cientificos:</a:t>
            </a:r>
            <a:endParaRPr/>
          </a:p>
          <a:p>
            <a:pPr indent="0" lvl="0" marL="0" rtl="0" algn="l">
              <a:spcBef>
                <a:spcPts val="0"/>
              </a:spcBef>
              <a:spcAft>
                <a:spcPts val="0"/>
              </a:spcAft>
              <a:buNone/>
            </a:pPr>
            <a:r>
              <a:rPr lang="pt-BR"/>
              <a:t>Revistas de divulgação</a:t>
            </a:r>
            <a:endParaRPr/>
          </a:p>
          <a:p>
            <a:pPr indent="0" lvl="0" marL="0" rtl="0" algn="l">
              <a:spcBef>
                <a:spcPts val="0"/>
              </a:spcBef>
              <a:spcAft>
                <a:spcPts val="0"/>
              </a:spcAft>
              <a:buNone/>
            </a:pPr>
            <a:r>
              <a:rPr lang="pt-BR"/>
              <a:t>Materia Jornal Nacional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2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2"/>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41" name="Google Shape;341;p22"/>
          <p:cNvPicPr preferRelativeResize="0"/>
          <p:nvPr/>
        </p:nvPicPr>
        <p:blipFill>
          <a:blip r:embed="rId3">
            <a:alphaModFix/>
          </a:blip>
          <a:stretch>
            <a:fillRect/>
          </a:stretch>
        </p:blipFill>
        <p:spPr>
          <a:xfrm>
            <a:off x="-416325" y="1250"/>
            <a:ext cx="9816974" cy="5141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2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pt-BR">
                <a:latin typeface="Arial"/>
                <a:ea typeface="Arial"/>
                <a:cs typeface="Arial"/>
                <a:sym typeface="Arial"/>
              </a:rPr>
              <a:t>Referências bibliográficas</a:t>
            </a:r>
            <a:endParaRPr b="0">
              <a:latin typeface="Arial"/>
              <a:ea typeface="Arial"/>
              <a:cs typeface="Arial"/>
              <a:sym typeface="Arial"/>
            </a:endParaRPr>
          </a:p>
        </p:txBody>
      </p:sp>
      <p:sp>
        <p:nvSpPr>
          <p:cNvPr id="347" name="Google Shape;347;p23"/>
          <p:cNvSpPr txBox="1"/>
          <p:nvPr>
            <p:ph idx="1" type="body"/>
          </p:nvPr>
        </p:nvSpPr>
        <p:spPr>
          <a:xfrm>
            <a:off x="590900" y="1300950"/>
            <a:ext cx="8044200" cy="305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CONSULTORIA Friedmann Freund, físico, pesquisador da Nasa e pesquisador sênior do Seti Institute, Tereza Higashi Yamabe, geofísica e professora colaboradora do Instituto de Astronomia, Geofísica e Ciências Atmosféricas da USP</a:t>
            </a:r>
            <a:endParaRPr/>
          </a:p>
          <a:p>
            <a:pPr indent="0" lvl="0" marL="0" rtl="0" algn="l">
              <a:spcBef>
                <a:spcPts val="1600"/>
              </a:spcBef>
              <a:spcAft>
                <a:spcPts val="0"/>
              </a:spcAft>
              <a:buNone/>
            </a:pPr>
            <a:r>
              <a:rPr lang="pt-BR"/>
              <a:t>FONTES International Journal of Environmental Research &amp; Public Health e National GeographicComment on the “Ground Water Chemistry Changes before Major Earthquakes and Possible Effects on Animals”, by  R. A. Grant, T. Halliday, W. P. Balderer, F. Leuenberger,  M. Newcomer, G. Cyr and F. T. Freund. Int. J. Environ. Res. Public Health, 2011, 8, 1936–1956-Vassiliki Katsika-Tsigourakou</a:t>
            </a:r>
            <a:endParaRPr/>
          </a:p>
          <a:p>
            <a:pPr indent="0" lvl="0" marL="0" rtl="0" algn="l">
              <a:spcBef>
                <a:spcPts val="1600"/>
              </a:spcBef>
              <a:spcAft>
                <a:spcPts val="0"/>
              </a:spcAft>
              <a:buNone/>
            </a:pPr>
            <a:r>
              <a:rPr lang="pt-BR"/>
              <a:t>FONTE jopurnal homepage: wwwelsevier.com/locate/pce, Physics and chemistry of the Earth 85-86 (2015)69-77, Changes in animal activity prior to a major ( M-7) earthquake in the Peruvian Andes,Rachel Grant, Jean Pierre Raulin, Friedemann T. Freund</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2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100" u="sng">
                <a:solidFill>
                  <a:schemeClr val="hlink"/>
                </a:solidFill>
                <a:latin typeface="Arial"/>
                <a:ea typeface="Arial"/>
                <a:cs typeface="Arial"/>
                <a:sym typeface="Arial"/>
                <a:hlinkClick r:id="rId3"/>
              </a:rPr>
              <a:t>Cientistas descobrem o que faz animais pressentirem catástrofes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85" name="Google Shape;285;p14"/>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289" name="Shape 289"/>
        <p:cNvGrpSpPr/>
        <p:nvPr/>
      </p:nvGrpSpPr>
      <p:grpSpPr>
        <a:xfrm>
          <a:off x="0" y="0"/>
          <a:ext cx="0" cy="0"/>
          <a:chOff x="0" y="0"/>
          <a:chExt cx="0" cy="0"/>
        </a:xfrm>
      </p:grpSpPr>
      <p:sp>
        <p:nvSpPr>
          <p:cNvPr id="290" name="Google Shape;290;p1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5"/>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92" name="Google Shape;292;p15"/>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1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6"/>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99" name="Google Shape;299;p16"/>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1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7"/>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06" name="Google Shape;306;p17"/>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1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8"/>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13" name="Google Shape;313;p18"/>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1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9"/>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20" name="Google Shape;320;p19"/>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2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0"/>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27" name="Google Shape;327;p20"/>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2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1"/>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34" name="Google Shape;334;p21"/>
          <p:cNvPicPr preferRelativeResize="0"/>
          <p:nvPr/>
        </p:nvPicPr>
        <p:blipFill>
          <a:blip r:embed="rId3">
            <a:alphaModFix/>
          </a:blip>
          <a:stretch>
            <a:fillRect/>
          </a:stretch>
        </p:blipFill>
        <p:spPr>
          <a:xfrm>
            <a:off x="-953500" y="-120875"/>
            <a:ext cx="10663023" cy="5263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