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8" r:id="rId3"/>
    <p:sldId id="256" r:id="rId4"/>
    <p:sldId id="265" r:id="rId5"/>
    <p:sldId id="275" r:id="rId6"/>
    <p:sldId id="257" r:id="rId7"/>
    <p:sldId id="272" r:id="rId8"/>
    <p:sldId id="259" r:id="rId9"/>
    <p:sldId id="271" r:id="rId10"/>
    <p:sldId id="270" r:id="rId11"/>
    <p:sldId id="278" r:id="rId12"/>
    <p:sldId id="279" r:id="rId13"/>
    <p:sldId id="277" r:id="rId14"/>
    <p:sldId id="266" r:id="rId15"/>
    <p:sldId id="280" r:id="rId16"/>
    <p:sldId id="267" r:id="rId17"/>
    <p:sldId id="287" r:id="rId18"/>
    <p:sldId id="281" r:id="rId19"/>
    <p:sldId id="268" r:id="rId20"/>
    <p:sldId id="282" r:id="rId21"/>
    <p:sldId id="288" r:id="rId22"/>
    <p:sldId id="284" r:id="rId23"/>
    <p:sldId id="285" r:id="rId24"/>
    <p:sldId id="269" r:id="rId25"/>
    <p:sldId id="286" r:id="rId2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6" autoAdjust="0"/>
    <p:restoredTop sz="94660"/>
  </p:normalViewPr>
  <p:slideViewPr>
    <p:cSldViewPr snapToGrid="0">
      <p:cViewPr varScale="1">
        <p:scale>
          <a:sx n="74" d="100"/>
          <a:sy n="74" d="100"/>
        </p:scale>
        <p:origin x="4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pt-BR" smtClean="0"/>
              <a:t>Clique para editar o título mestre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45D95C3D-609A-413D-982E-5A2A7D3281FF}" type="datetimeFigureOut">
              <a:rPr lang="pt-BR" smtClean="0"/>
              <a:t>23/06/2020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359133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5D95C3D-609A-413D-982E-5A2A7D3281FF}" type="datetimeFigureOut">
              <a:rPr lang="pt-BR" smtClean="0"/>
              <a:t>23/06/2020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234837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5D95C3D-609A-413D-982E-5A2A7D3281FF}" type="datetimeFigureOut">
              <a:rPr lang="pt-BR" smtClean="0"/>
              <a:t>23/06/2020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912490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pt-BR" smtClean="0"/>
              <a:t>Clique para editar o título mestre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5D95C3D-609A-413D-982E-5A2A7D3281FF}" type="datetimeFigureOut">
              <a:rPr lang="pt-BR" smtClean="0"/>
              <a:t>23/06/2020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55B89BE-BCD3-44BD-855F-DC2EB4A90772}" type="slidenum">
              <a:rPr lang="pt-BR" smtClean="0"/>
              <a:t>‹nº›</a:t>
            </a:fld>
            <a:endParaRPr lang="pt-BR"/>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609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pt-BR" smtClean="0"/>
              <a:t>Clique para editar o título mestre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5D95C3D-609A-413D-982E-5A2A7D3281FF}" type="datetimeFigureOut">
              <a:rPr lang="pt-BR" smtClean="0"/>
              <a:t>23/06/2020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377502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nas">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pt-BR" smtClean="0"/>
              <a:t>Clique para editar o título mestre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3" name="Date Placeholder 2"/>
          <p:cNvSpPr>
            <a:spLocks noGrp="1"/>
          </p:cNvSpPr>
          <p:nvPr>
            <p:ph type="dt" sz="half" idx="10"/>
          </p:nvPr>
        </p:nvSpPr>
        <p:spPr/>
        <p:txBody>
          <a:bodyPr/>
          <a:lstStyle/>
          <a:p>
            <a:fld id="{45D95C3D-609A-413D-982E-5A2A7D3281FF}" type="datetimeFigureOut">
              <a:rPr lang="pt-BR" smtClean="0"/>
              <a:t>23/06/2020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1747058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nas de Imagem">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pt-BR" smtClean="0"/>
              <a:t>Clique para editar o título mestre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3" name="Date Placeholder 2"/>
          <p:cNvSpPr>
            <a:spLocks noGrp="1"/>
          </p:cNvSpPr>
          <p:nvPr>
            <p:ph type="dt" sz="half" idx="10"/>
          </p:nvPr>
        </p:nvSpPr>
        <p:spPr/>
        <p:txBody>
          <a:bodyPr/>
          <a:lstStyle/>
          <a:p>
            <a:fld id="{45D95C3D-609A-413D-982E-5A2A7D3281FF}" type="datetimeFigureOut">
              <a:rPr lang="pt-BR" smtClean="0"/>
              <a:t>23/06/2020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11409152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5D95C3D-609A-413D-982E-5A2A7D3281FF}" type="datetimeFigureOut">
              <a:rPr lang="pt-BR" smtClean="0"/>
              <a:t>23/06/2020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4034917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5D95C3D-609A-413D-982E-5A2A7D3281FF}" type="datetimeFigureOut">
              <a:rPr lang="pt-BR" smtClean="0"/>
              <a:t>23/06/2020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1046470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45D95C3D-609A-413D-982E-5A2A7D3281FF}" type="datetimeFigureOut">
              <a:rPr lang="pt-BR" smtClean="0"/>
              <a:t>23/06/2020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227168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pt-BR" smtClean="0"/>
              <a:t>Clique para editar o título mestre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45D95C3D-609A-413D-982E-5A2A7D3281FF}" type="datetimeFigureOut">
              <a:rPr lang="pt-BR" smtClean="0"/>
              <a:t>23/06/2020</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272720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45D95C3D-609A-413D-982E-5A2A7D3281FF}" type="datetimeFigureOut">
              <a:rPr lang="pt-BR" smtClean="0"/>
              <a:t>23/06/2020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256079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pt-BR" smtClean="0"/>
              <a:t>Clique para editar o título mestre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45D95C3D-609A-413D-982E-5A2A7D3281FF}" type="datetimeFigureOut">
              <a:rPr lang="pt-BR" smtClean="0"/>
              <a:t>23/06/2020</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1530158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45D95C3D-609A-413D-982E-5A2A7D3281FF}" type="datetimeFigureOut">
              <a:rPr lang="pt-BR" smtClean="0"/>
              <a:t>23/06/2020</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1499278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D95C3D-609A-413D-982E-5A2A7D3281FF}" type="datetimeFigureOut">
              <a:rPr lang="pt-BR" smtClean="0"/>
              <a:t>23/06/2020</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1424745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pt-BR" smtClean="0"/>
              <a:t>Clique para editar o título mestre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5D95C3D-609A-413D-982E-5A2A7D3281FF}" type="datetimeFigureOut">
              <a:rPr lang="pt-BR" smtClean="0"/>
              <a:t>23/06/2020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126765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45D95C3D-609A-413D-982E-5A2A7D3281FF}" type="datetimeFigureOut">
              <a:rPr lang="pt-BR" smtClean="0"/>
              <a:t>23/06/2020</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855B89BE-BCD3-44BD-855F-DC2EB4A90772}" type="slidenum">
              <a:rPr lang="pt-BR" smtClean="0"/>
              <a:t>‹nº›</a:t>
            </a:fld>
            <a:endParaRPr lang="pt-BR"/>
          </a:p>
        </p:txBody>
      </p:sp>
    </p:spTree>
    <p:extLst>
      <p:ext uri="{BB962C8B-B14F-4D97-AF65-F5344CB8AC3E}">
        <p14:creationId xmlns:p14="http://schemas.microsoft.com/office/powerpoint/2010/main" val="188337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5D95C3D-609A-413D-982E-5A2A7D3281FF}" type="datetimeFigureOut">
              <a:rPr lang="pt-BR" smtClean="0"/>
              <a:t>23/06/2020</a:t>
            </a:fld>
            <a:endParaRPr lang="pt-BR"/>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pt-B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55B89BE-BCD3-44BD-855F-DC2EB4A90772}" type="slidenum">
              <a:rPr lang="pt-BR" smtClean="0"/>
              <a:t>‹nº›</a:t>
            </a:fld>
            <a:endParaRPr lang="pt-BR"/>
          </a:p>
        </p:txBody>
      </p:sp>
    </p:spTree>
    <p:extLst>
      <p:ext uri="{BB962C8B-B14F-4D97-AF65-F5344CB8AC3E}">
        <p14:creationId xmlns:p14="http://schemas.microsoft.com/office/powerpoint/2010/main" val="12542284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sci-news.com/paleontology/worlds-oldest-fossils-canada-04661.html" TargetMode="External"/><Relationship Id="rId2" Type="http://schemas.openxmlformats.org/officeDocument/2006/relationships/hyperlink" Target="https://www.dailymail.co.uk/sciencetech/article-4268566/The-earliest-life-Earth-hydrothermal-vents.html" TargetMode="External"/><Relationship Id="rId1" Type="http://schemas.openxmlformats.org/officeDocument/2006/relationships/slideLayout" Target="../slideLayouts/slideLayout2.xml"/><Relationship Id="rId6" Type="http://schemas.openxmlformats.org/officeDocument/2006/relationships/hyperlink" Target="https://www.intelligentliving.co/life-deep-earths-crust-under-sea/" TargetMode="External"/><Relationship Id="rId5" Type="http://schemas.openxmlformats.org/officeDocument/2006/relationships/hyperlink" Target="https://www.quantamagazine.org/inside-deep-undersea-rocks-life-thrives-without-the-sun-20200513/" TargetMode="External"/><Relationship Id="rId4" Type="http://schemas.openxmlformats.org/officeDocument/2006/relationships/hyperlink" Target="https://www.youtube.com/watch?v=rynHqD3Elow&amp;feature=emb_titl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64901" y="1815920"/>
            <a:ext cx="11462197" cy="1493950"/>
          </a:xfrm>
        </p:spPr>
        <p:txBody>
          <a:bodyPr>
            <a:noAutofit/>
          </a:bodyPr>
          <a:lstStyle/>
          <a:p>
            <a:r>
              <a:rPr lang="pt-BR" b="1" u="sng" dirty="0" smtClean="0">
                <a:solidFill>
                  <a:srgbClr val="00B0F0"/>
                </a:solidFill>
              </a:rPr>
              <a:t>Seminário sobre Origem da Vida</a:t>
            </a:r>
            <a:r>
              <a:rPr lang="pt-BR" b="1" dirty="0" smtClean="0">
                <a:solidFill>
                  <a:srgbClr val="00B0F0"/>
                </a:solidFill>
              </a:rPr>
              <a:t/>
            </a:r>
            <a:br>
              <a:rPr lang="pt-BR" b="1" dirty="0" smtClean="0">
                <a:solidFill>
                  <a:srgbClr val="00B0F0"/>
                </a:solidFill>
              </a:rPr>
            </a:br>
            <a:r>
              <a:rPr lang="pt-BR" sz="3600" b="1" dirty="0" smtClean="0">
                <a:solidFill>
                  <a:srgbClr val="00B0F0"/>
                </a:solidFill>
              </a:rPr>
              <a:t>Metodologia Científica em Geociências</a:t>
            </a:r>
            <a:endParaRPr lang="pt-BR" sz="3600" b="1" dirty="0">
              <a:solidFill>
                <a:srgbClr val="00B0F0"/>
              </a:solidFill>
            </a:endParaRPr>
          </a:p>
        </p:txBody>
      </p:sp>
      <p:sp>
        <p:nvSpPr>
          <p:cNvPr id="3" name="Subtítulo 2"/>
          <p:cNvSpPr>
            <a:spLocks noGrp="1"/>
          </p:cNvSpPr>
          <p:nvPr>
            <p:ph type="subTitle" idx="1"/>
          </p:nvPr>
        </p:nvSpPr>
        <p:spPr>
          <a:xfrm>
            <a:off x="1524000" y="4735379"/>
            <a:ext cx="9144000" cy="1655762"/>
          </a:xfrm>
        </p:spPr>
        <p:txBody>
          <a:bodyPr/>
          <a:lstStyle/>
          <a:p>
            <a:r>
              <a:rPr lang="pt-BR" b="1" dirty="0" smtClean="0">
                <a:solidFill>
                  <a:srgbClr val="00B0F0"/>
                </a:solidFill>
              </a:rPr>
              <a:t>Marcos Kashiwaya Pinheiro 11720373</a:t>
            </a:r>
          </a:p>
          <a:p>
            <a:r>
              <a:rPr lang="pt-BR" b="1" dirty="0" smtClean="0">
                <a:solidFill>
                  <a:srgbClr val="00B0F0"/>
                </a:solidFill>
              </a:rPr>
              <a:t>LiGEA – IGcUSP</a:t>
            </a:r>
          </a:p>
          <a:p>
            <a:r>
              <a:rPr lang="pt-BR" b="1" dirty="0" smtClean="0">
                <a:solidFill>
                  <a:srgbClr val="00B0F0"/>
                </a:solidFill>
              </a:rPr>
              <a:t>Primeiro Ano - 2020</a:t>
            </a:r>
            <a:endParaRPr lang="pt-BR" b="1" dirty="0">
              <a:solidFill>
                <a:srgbClr val="00B0F0"/>
              </a:solidFill>
            </a:endParaRPr>
          </a:p>
        </p:txBody>
      </p:sp>
      <p:pic>
        <p:nvPicPr>
          <p:cNvPr id="4" name="Imagem 3"/>
          <p:cNvPicPr>
            <a:picLocks noChangeAspect="1"/>
          </p:cNvPicPr>
          <p:nvPr/>
        </p:nvPicPr>
        <p:blipFill>
          <a:blip r:embed="rId2"/>
          <a:stretch>
            <a:fillRect/>
          </a:stretch>
        </p:blipFill>
        <p:spPr>
          <a:xfrm>
            <a:off x="1" y="3928056"/>
            <a:ext cx="3906592" cy="2929944"/>
          </a:xfrm>
          <a:prstGeom prst="rect">
            <a:avLst/>
          </a:prstGeom>
        </p:spPr>
      </p:pic>
      <p:pic>
        <p:nvPicPr>
          <p:cNvPr id="5" name="Imagem 4"/>
          <p:cNvPicPr>
            <a:picLocks noChangeAspect="1"/>
          </p:cNvPicPr>
          <p:nvPr/>
        </p:nvPicPr>
        <p:blipFill>
          <a:blip r:embed="rId3"/>
          <a:stretch>
            <a:fillRect/>
          </a:stretch>
        </p:blipFill>
        <p:spPr>
          <a:xfrm>
            <a:off x="8654603" y="3254278"/>
            <a:ext cx="3537396" cy="3603722"/>
          </a:xfrm>
          <a:prstGeom prst="rect">
            <a:avLst/>
          </a:prstGeom>
        </p:spPr>
      </p:pic>
    </p:spTree>
    <p:extLst>
      <p:ext uri="{BB962C8B-B14F-4D97-AF65-F5344CB8AC3E}">
        <p14:creationId xmlns:p14="http://schemas.microsoft.com/office/powerpoint/2010/main" val="2572840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rgbClr val="92D050"/>
                </a:solidFill>
              </a:rPr>
              <a:t>Cinturão de Rochas Verdes Nuvvuagittuq</a:t>
            </a:r>
            <a:endParaRPr lang="pt-BR" b="1" u="sng" dirty="0">
              <a:solidFill>
                <a:srgbClr val="92D050"/>
              </a:solidFill>
            </a:endParaRPr>
          </a:p>
        </p:txBody>
      </p:sp>
      <p:sp>
        <p:nvSpPr>
          <p:cNvPr id="3" name="Espaço Reservado para Conteúdo 2"/>
          <p:cNvSpPr>
            <a:spLocks noGrp="1"/>
          </p:cNvSpPr>
          <p:nvPr>
            <p:ph idx="1"/>
          </p:nvPr>
        </p:nvSpPr>
        <p:spPr>
          <a:xfrm>
            <a:off x="838200" y="1825625"/>
            <a:ext cx="5314950" cy="4351338"/>
          </a:xfrm>
        </p:spPr>
        <p:txBody>
          <a:bodyPr/>
          <a:lstStyle/>
          <a:p>
            <a:r>
              <a:rPr lang="pt-BR" b="1" dirty="0" smtClean="0">
                <a:solidFill>
                  <a:srgbClr val="FFC000"/>
                </a:solidFill>
              </a:rPr>
              <a:t>Tubos e estruturas em forma de filamentos foram descobertos nas amostras minerais e estão incrivelmente bem preservados</a:t>
            </a:r>
          </a:p>
          <a:p>
            <a:r>
              <a:rPr lang="pt-BR" b="1" dirty="0" smtClean="0">
                <a:solidFill>
                  <a:srgbClr val="00B050"/>
                </a:solidFill>
              </a:rPr>
              <a:t>Esses tubos de hematita são parecidas com as estruturas atribuídas à vida bacteriana encontradas e observadas em outros ambientes de fontes hidrotermais do fundo marítimo </a:t>
            </a:r>
          </a:p>
          <a:p>
            <a:r>
              <a:rPr lang="pt-BR" b="1" dirty="0" smtClean="0">
                <a:solidFill>
                  <a:srgbClr val="00B0F0"/>
                </a:solidFill>
              </a:rPr>
              <a:t>Por serem estruturas de hematita (</a:t>
            </a:r>
            <a:r>
              <a:rPr lang="pt-BR" b="1" dirty="0">
                <a:solidFill>
                  <a:srgbClr val="00B0F0"/>
                </a:solidFill>
                <a:effectLst/>
              </a:rPr>
              <a:t>Fe</a:t>
            </a:r>
            <a:r>
              <a:rPr lang="pt-BR" b="1" baseline="-25000" dirty="0">
                <a:solidFill>
                  <a:srgbClr val="00B0F0"/>
                </a:solidFill>
                <a:effectLst/>
              </a:rPr>
              <a:t>2</a:t>
            </a:r>
            <a:r>
              <a:rPr lang="pt-BR" b="1" dirty="0">
                <a:solidFill>
                  <a:srgbClr val="00B0F0"/>
                </a:solidFill>
                <a:effectLst/>
              </a:rPr>
              <a:t>O</a:t>
            </a:r>
            <a:r>
              <a:rPr lang="pt-BR" b="1" baseline="-25000" dirty="0">
                <a:solidFill>
                  <a:srgbClr val="00B0F0"/>
                </a:solidFill>
                <a:effectLst/>
              </a:rPr>
              <a:t>3</a:t>
            </a:r>
            <a:r>
              <a:rPr lang="pt-BR" b="1" dirty="0" smtClean="0">
                <a:solidFill>
                  <a:srgbClr val="00B0F0"/>
                </a:solidFill>
              </a:rPr>
              <a:t>), elas possuem a  mesma ramificação característica de </a:t>
            </a:r>
            <a:r>
              <a:rPr lang="pt-BR" b="1" dirty="0" err="1" smtClean="0">
                <a:solidFill>
                  <a:srgbClr val="00B0F0"/>
                </a:solidFill>
              </a:rPr>
              <a:t>ferrobactérias</a:t>
            </a:r>
            <a:r>
              <a:rPr lang="pt-BR" b="1" dirty="0">
                <a:solidFill>
                  <a:srgbClr val="00B0F0"/>
                </a:solidFill>
              </a:rPr>
              <a:t> </a:t>
            </a:r>
            <a:r>
              <a:rPr lang="pt-BR" b="1" dirty="0" smtClean="0">
                <a:solidFill>
                  <a:srgbClr val="00B0F0"/>
                </a:solidFill>
              </a:rPr>
              <a:t>ou bactérias de ferro</a:t>
            </a:r>
            <a:endParaRPr lang="pt-BR" b="1" dirty="0" smtClean="0">
              <a:solidFill>
                <a:schemeClr val="accent6">
                  <a:lumMod val="75000"/>
                </a:schemeClr>
              </a:solidFill>
            </a:endParaRPr>
          </a:p>
          <a:p>
            <a:endParaRPr lang="pt-BR" b="1" dirty="0"/>
          </a:p>
        </p:txBody>
      </p:sp>
      <p:pic>
        <p:nvPicPr>
          <p:cNvPr id="4" name="Imagem 3"/>
          <p:cNvPicPr>
            <a:picLocks noChangeAspect="1"/>
          </p:cNvPicPr>
          <p:nvPr/>
        </p:nvPicPr>
        <p:blipFill>
          <a:blip r:embed="rId2"/>
          <a:stretch>
            <a:fillRect/>
          </a:stretch>
        </p:blipFill>
        <p:spPr>
          <a:xfrm>
            <a:off x="6153150" y="1825625"/>
            <a:ext cx="6038850" cy="4572000"/>
          </a:xfrm>
          <a:prstGeom prst="rect">
            <a:avLst/>
          </a:prstGeom>
        </p:spPr>
      </p:pic>
    </p:spTree>
    <p:extLst>
      <p:ext uri="{BB962C8B-B14F-4D97-AF65-F5344CB8AC3E}">
        <p14:creationId xmlns:p14="http://schemas.microsoft.com/office/powerpoint/2010/main" val="2041009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u="sng" dirty="0">
                <a:solidFill>
                  <a:srgbClr val="92D050"/>
                </a:solidFill>
              </a:rPr>
              <a:t>Cinturão de Rochas Verdes Nuvvuagittuq</a:t>
            </a:r>
            <a:endParaRPr lang="pt-BR" dirty="0">
              <a:solidFill>
                <a:srgbClr val="92D050"/>
              </a:solidFill>
            </a:endParaRPr>
          </a:p>
        </p:txBody>
      </p:sp>
      <p:pic>
        <p:nvPicPr>
          <p:cNvPr id="6" name="Imagem 5"/>
          <p:cNvPicPr>
            <a:picLocks noChangeAspect="1"/>
          </p:cNvPicPr>
          <p:nvPr/>
        </p:nvPicPr>
        <p:blipFill>
          <a:blip r:embed="rId2"/>
          <a:stretch>
            <a:fillRect/>
          </a:stretch>
        </p:blipFill>
        <p:spPr>
          <a:xfrm>
            <a:off x="8152327" y="1459987"/>
            <a:ext cx="4039673" cy="5398014"/>
          </a:xfrm>
          <a:prstGeom prst="rect">
            <a:avLst/>
          </a:prstGeom>
        </p:spPr>
      </p:pic>
      <p:sp>
        <p:nvSpPr>
          <p:cNvPr id="7" name="Espaço Reservado para Conteúdo 2"/>
          <p:cNvSpPr txBox="1">
            <a:spLocks/>
          </p:cNvSpPr>
          <p:nvPr/>
        </p:nvSpPr>
        <p:spPr>
          <a:xfrm>
            <a:off x="838200" y="1825625"/>
            <a:ext cx="7314127" cy="4351338"/>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pt-BR" b="1" dirty="0" smtClean="0">
                <a:solidFill>
                  <a:srgbClr val="00B0F0"/>
                </a:solidFill>
              </a:rPr>
              <a:t>As </a:t>
            </a:r>
            <a:r>
              <a:rPr lang="pt-BR" b="1" dirty="0">
                <a:solidFill>
                  <a:srgbClr val="00B0F0"/>
                </a:solidFill>
              </a:rPr>
              <a:t>bactérias de ferro continuam existindo. Elas são bactérias </a:t>
            </a:r>
            <a:r>
              <a:rPr lang="pt-BR" b="1" dirty="0" err="1" smtClean="0">
                <a:solidFill>
                  <a:srgbClr val="00B0F0"/>
                </a:solidFill>
              </a:rPr>
              <a:t>quimiotróficas</a:t>
            </a:r>
            <a:r>
              <a:rPr lang="pt-BR" b="1" dirty="0" smtClean="0">
                <a:solidFill>
                  <a:srgbClr val="00B0F0"/>
                </a:solidFill>
              </a:rPr>
              <a:t> que </a:t>
            </a:r>
            <a:r>
              <a:rPr lang="pt-BR" b="1" dirty="0">
                <a:solidFill>
                  <a:srgbClr val="00B0F0"/>
                </a:solidFill>
              </a:rPr>
              <a:t>absorvem a energia de que </a:t>
            </a:r>
            <a:r>
              <a:rPr lang="pt-BR" b="1" dirty="0" smtClean="0">
                <a:solidFill>
                  <a:srgbClr val="00B0F0"/>
                </a:solidFill>
              </a:rPr>
              <a:t>precisam </a:t>
            </a:r>
            <a:r>
              <a:rPr lang="pt-BR" b="1" dirty="0">
                <a:solidFill>
                  <a:srgbClr val="00B0F0"/>
                </a:solidFill>
              </a:rPr>
              <a:t>para viver e se multiplicam por oxidação do ferro ferroso dissolvido</a:t>
            </a:r>
          </a:p>
          <a:p>
            <a:r>
              <a:rPr lang="pt-BR" b="1" dirty="0" smtClean="0">
                <a:solidFill>
                  <a:srgbClr val="FFC000"/>
                </a:solidFill>
              </a:rPr>
              <a:t>As bactérias de ferro crescem e proliferam em águas contendo concentrações baixas de ferro. Elas também são conhecidas por consumirem ferro como seu alimento</a:t>
            </a:r>
          </a:p>
          <a:p>
            <a:endParaRPr lang="pt-BR" b="1" dirty="0"/>
          </a:p>
        </p:txBody>
      </p:sp>
    </p:spTree>
    <p:extLst>
      <p:ext uri="{BB962C8B-B14F-4D97-AF65-F5344CB8AC3E}">
        <p14:creationId xmlns:p14="http://schemas.microsoft.com/office/powerpoint/2010/main" val="1081031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rgbClr val="92D050"/>
                </a:solidFill>
              </a:rPr>
              <a:t>Cinturão de Rochas Verdes Nuvvuagittuq</a:t>
            </a:r>
            <a:endParaRPr lang="pt-BR" b="1" u="sng" dirty="0">
              <a:solidFill>
                <a:srgbClr val="92D050"/>
              </a:solidFill>
            </a:endParaRPr>
          </a:p>
        </p:txBody>
      </p:sp>
      <p:sp>
        <p:nvSpPr>
          <p:cNvPr id="3" name="Espaço Reservado para Conteúdo 2"/>
          <p:cNvSpPr>
            <a:spLocks noGrp="1"/>
          </p:cNvSpPr>
          <p:nvPr>
            <p:ph idx="1"/>
          </p:nvPr>
        </p:nvSpPr>
        <p:spPr>
          <a:xfrm>
            <a:off x="838199" y="1825625"/>
            <a:ext cx="7674735" cy="4351338"/>
          </a:xfrm>
        </p:spPr>
        <p:txBody>
          <a:bodyPr/>
          <a:lstStyle/>
          <a:p>
            <a:r>
              <a:rPr lang="pt-BR" b="1" dirty="0">
                <a:solidFill>
                  <a:srgbClr val="00B0F0"/>
                </a:solidFill>
              </a:rPr>
              <a:t>A</a:t>
            </a:r>
            <a:r>
              <a:rPr lang="pt-BR" b="1" dirty="0" smtClean="0">
                <a:solidFill>
                  <a:srgbClr val="00B0F0"/>
                </a:solidFill>
              </a:rPr>
              <a:t>s bactérias de ferro também são encontradas perto de fontes hidrotermais submarinas</a:t>
            </a:r>
          </a:p>
          <a:p>
            <a:r>
              <a:rPr lang="pt-BR" b="1" dirty="0" smtClean="0">
                <a:solidFill>
                  <a:srgbClr val="00B050"/>
                </a:solidFill>
              </a:rPr>
              <a:t>Isso sugere que esse cinturão de rochas verdes era uma região marítima. Um fundo do mar com fontes hidrotermais há mais de 3770 milhões de anos atrás</a:t>
            </a:r>
          </a:p>
          <a:p>
            <a:r>
              <a:rPr lang="pt-BR" b="1" dirty="0" smtClean="0">
                <a:solidFill>
                  <a:srgbClr val="00B0F0"/>
                </a:solidFill>
              </a:rPr>
              <a:t>As estruturas de hematita foram encontradas ao lado de grafite e minerais como apatita e carbonato</a:t>
            </a:r>
          </a:p>
          <a:p>
            <a:r>
              <a:rPr lang="pt-BR" b="1" dirty="0" smtClean="0">
                <a:solidFill>
                  <a:srgbClr val="FFC000"/>
                </a:solidFill>
              </a:rPr>
              <a:t>A apatita e o carbonato são encontrados em matérias orgânicas e são frequentemente associados aos fósseis e microfósseis. Existem exemplos, como </a:t>
            </a:r>
            <a:r>
              <a:rPr lang="pt-BR" b="1" dirty="0">
                <a:solidFill>
                  <a:srgbClr val="FFC000"/>
                </a:solidFill>
              </a:rPr>
              <a:t>o</a:t>
            </a:r>
            <a:r>
              <a:rPr lang="pt-BR" b="1" dirty="0" smtClean="0">
                <a:solidFill>
                  <a:srgbClr val="FFC000"/>
                </a:solidFill>
              </a:rPr>
              <a:t>s dentes contém apatitas e os ossos contém carbonatos</a:t>
            </a:r>
          </a:p>
          <a:p>
            <a:endParaRPr lang="pt-BR" b="1" dirty="0">
              <a:solidFill>
                <a:srgbClr val="FFC000"/>
              </a:solidFill>
            </a:endParaRPr>
          </a:p>
        </p:txBody>
      </p:sp>
      <p:pic>
        <p:nvPicPr>
          <p:cNvPr id="5" name="Imagem 4"/>
          <p:cNvPicPr>
            <a:picLocks noChangeAspect="1"/>
          </p:cNvPicPr>
          <p:nvPr/>
        </p:nvPicPr>
        <p:blipFill>
          <a:blip r:embed="rId2"/>
          <a:stretch>
            <a:fillRect/>
          </a:stretch>
        </p:blipFill>
        <p:spPr>
          <a:xfrm>
            <a:off x="8512935" y="1435978"/>
            <a:ext cx="3679065" cy="5422022"/>
          </a:xfrm>
          <a:prstGeom prst="rect">
            <a:avLst/>
          </a:prstGeom>
        </p:spPr>
      </p:pic>
    </p:spTree>
    <p:extLst>
      <p:ext uri="{BB962C8B-B14F-4D97-AF65-F5344CB8AC3E}">
        <p14:creationId xmlns:p14="http://schemas.microsoft.com/office/powerpoint/2010/main" val="3491754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u="sng" dirty="0">
                <a:solidFill>
                  <a:srgbClr val="92D050"/>
                </a:solidFill>
              </a:rPr>
              <a:t>Cinturão de Rochas Verdes Nuvvuagittuq</a:t>
            </a:r>
            <a:endParaRPr lang="pt-BR" dirty="0">
              <a:solidFill>
                <a:srgbClr val="92D050"/>
              </a:solidFill>
            </a:endParaRPr>
          </a:p>
        </p:txBody>
      </p:sp>
      <p:sp>
        <p:nvSpPr>
          <p:cNvPr id="3" name="Espaço Reservado para Conteúdo 2"/>
          <p:cNvSpPr>
            <a:spLocks noGrp="1"/>
          </p:cNvSpPr>
          <p:nvPr>
            <p:ph idx="1"/>
          </p:nvPr>
        </p:nvSpPr>
        <p:spPr/>
        <p:txBody>
          <a:bodyPr/>
          <a:lstStyle/>
          <a:p>
            <a:r>
              <a:rPr lang="pt-BR" b="1" dirty="0" smtClean="0">
                <a:solidFill>
                  <a:srgbClr val="00B0F0"/>
                </a:solidFill>
              </a:rPr>
              <a:t>Um dos autores da pesquisa, Matthew </a:t>
            </a:r>
            <a:r>
              <a:rPr lang="pt-BR" b="1" dirty="0" err="1" smtClean="0">
                <a:solidFill>
                  <a:srgbClr val="00B0F0"/>
                </a:solidFill>
              </a:rPr>
              <a:t>Dodd</a:t>
            </a:r>
            <a:r>
              <a:rPr lang="pt-BR" b="1" dirty="0" smtClean="0">
                <a:solidFill>
                  <a:srgbClr val="00B0F0"/>
                </a:solidFill>
              </a:rPr>
              <a:t> da </a:t>
            </a:r>
            <a:r>
              <a:rPr lang="pt-BR" b="1" dirty="0" err="1" smtClean="0">
                <a:solidFill>
                  <a:srgbClr val="00B0F0"/>
                </a:solidFill>
              </a:rPr>
              <a:t>University</a:t>
            </a:r>
            <a:r>
              <a:rPr lang="pt-BR" b="1" dirty="0" smtClean="0">
                <a:solidFill>
                  <a:srgbClr val="00B0F0"/>
                </a:solidFill>
              </a:rPr>
              <a:t> </a:t>
            </a:r>
            <a:r>
              <a:rPr lang="pt-BR" b="1" dirty="0" err="1" smtClean="0">
                <a:solidFill>
                  <a:srgbClr val="00B0F0"/>
                </a:solidFill>
              </a:rPr>
              <a:t>College</a:t>
            </a:r>
            <a:r>
              <a:rPr lang="pt-BR" b="1" dirty="0">
                <a:solidFill>
                  <a:srgbClr val="00B0F0"/>
                </a:solidFill>
              </a:rPr>
              <a:t> London (Colégio Universitário de </a:t>
            </a:r>
            <a:r>
              <a:rPr lang="pt-BR" b="1" dirty="0" smtClean="0">
                <a:solidFill>
                  <a:srgbClr val="00B0F0"/>
                </a:solidFill>
              </a:rPr>
              <a:t>Londres), diz que essa descoberta fortalece a ideia de que a vida foi emergida das fontes hidrotermais bem depois da formação do planeta Terra</a:t>
            </a:r>
          </a:p>
          <a:p>
            <a:r>
              <a:rPr lang="pt-BR" b="1" dirty="0" smtClean="0">
                <a:solidFill>
                  <a:srgbClr val="FFC000"/>
                </a:solidFill>
              </a:rPr>
              <a:t>Matthew </a:t>
            </a:r>
            <a:r>
              <a:rPr lang="pt-BR" b="1" dirty="0" err="1" smtClean="0">
                <a:solidFill>
                  <a:srgbClr val="FFC000"/>
                </a:solidFill>
              </a:rPr>
              <a:t>Dodd</a:t>
            </a:r>
            <a:r>
              <a:rPr lang="pt-BR" b="1" dirty="0" smtClean="0">
                <a:solidFill>
                  <a:srgbClr val="FFC000"/>
                </a:solidFill>
              </a:rPr>
              <a:t> também disse que ele e seus colegas esperam encontrar evidência de vida no planeta Marte por volta do mesmo tempo que a primeira vida surgiu na Terra. Mas senão encontrarem, daí eles concluem que a Terra era uma exceção especial de um planeta com vida conhecida pelos cientistas</a:t>
            </a:r>
            <a:endParaRPr lang="pt-BR" b="1" dirty="0">
              <a:solidFill>
                <a:srgbClr val="FFC000"/>
              </a:solidFill>
            </a:endParaRPr>
          </a:p>
        </p:txBody>
      </p:sp>
    </p:spTree>
    <p:extLst>
      <p:ext uri="{BB962C8B-B14F-4D97-AF65-F5344CB8AC3E}">
        <p14:creationId xmlns:p14="http://schemas.microsoft.com/office/powerpoint/2010/main" val="757885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488" y="1"/>
            <a:ext cx="11426124" cy="6858000"/>
          </a:xfrm>
        </p:spPr>
      </p:pic>
    </p:spTree>
    <p:extLst>
      <p:ext uri="{BB962C8B-B14F-4D97-AF65-F5344CB8AC3E}">
        <p14:creationId xmlns:p14="http://schemas.microsoft.com/office/powerpoint/2010/main" val="4044736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64901" y="1365161"/>
            <a:ext cx="11462197" cy="1944709"/>
          </a:xfrm>
        </p:spPr>
        <p:txBody>
          <a:bodyPr>
            <a:noAutofit/>
          </a:bodyPr>
          <a:lstStyle/>
          <a:p>
            <a:r>
              <a:rPr lang="pt-BR" sz="4400" b="1" dirty="0" smtClean="0">
                <a:solidFill>
                  <a:schemeClr val="accent1">
                    <a:lumMod val="60000"/>
                    <a:lumOff val="40000"/>
                  </a:schemeClr>
                </a:solidFill>
                <a:latin typeface="Copperplate Gothic Bold" panose="020E0705020206020404" pitchFamily="34" charset="0"/>
              </a:rPr>
              <a:t>A </a:t>
            </a:r>
            <a:r>
              <a:rPr lang="pt-BR" sz="4400" b="1" dirty="0">
                <a:solidFill>
                  <a:schemeClr val="accent1">
                    <a:lumMod val="60000"/>
                    <a:lumOff val="40000"/>
                  </a:schemeClr>
                </a:solidFill>
                <a:latin typeface="Copperplate Gothic Bold" panose="020E0705020206020404" pitchFamily="34" charset="0"/>
              </a:rPr>
              <a:t>reciclagem e a flexibilidade metabólica determinam a vida na crosta oceânica inferior</a:t>
            </a:r>
          </a:p>
        </p:txBody>
      </p:sp>
      <p:sp>
        <p:nvSpPr>
          <p:cNvPr id="3" name="Subtítulo 2"/>
          <p:cNvSpPr>
            <a:spLocks noGrp="1"/>
          </p:cNvSpPr>
          <p:nvPr>
            <p:ph type="subTitle" idx="1"/>
          </p:nvPr>
        </p:nvSpPr>
        <p:spPr>
          <a:xfrm>
            <a:off x="1524000" y="4735379"/>
            <a:ext cx="9144000" cy="1655762"/>
          </a:xfrm>
        </p:spPr>
        <p:txBody>
          <a:bodyPr/>
          <a:lstStyle/>
          <a:p>
            <a:r>
              <a:rPr lang="pt-BR" b="1" dirty="0" smtClean="0">
                <a:solidFill>
                  <a:schemeClr val="accent1">
                    <a:lumMod val="60000"/>
                    <a:lumOff val="40000"/>
                  </a:schemeClr>
                </a:solidFill>
              </a:rPr>
              <a:t>Segundo Artigo de Pesquisa Científica</a:t>
            </a:r>
          </a:p>
          <a:p>
            <a:r>
              <a:rPr lang="pt-BR" b="1" dirty="0" smtClean="0">
                <a:solidFill>
                  <a:schemeClr val="accent1">
                    <a:lumMod val="60000"/>
                    <a:lumOff val="40000"/>
                  </a:schemeClr>
                </a:solidFill>
              </a:rPr>
              <a:t>Publicada na </a:t>
            </a:r>
            <a:r>
              <a:rPr lang="pt-BR" b="1" dirty="0" err="1" smtClean="0">
                <a:solidFill>
                  <a:schemeClr val="accent1">
                    <a:lumMod val="60000"/>
                    <a:lumOff val="40000"/>
                  </a:schemeClr>
                </a:solidFill>
              </a:rPr>
              <a:t>Nature</a:t>
            </a:r>
            <a:r>
              <a:rPr lang="pt-BR" b="1" dirty="0" smtClean="0">
                <a:solidFill>
                  <a:schemeClr val="accent1">
                    <a:lumMod val="60000"/>
                    <a:lumOff val="40000"/>
                  </a:schemeClr>
                </a:solidFill>
              </a:rPr>
              <a:t> em 2020</a:t>
            </a:r>
            <a:endParaRPr lang="pt-BR" b="1" dirty="0">
              <a:solidFill>
                <a:schemeClr val="accent1">
                  <a:lumMod val="60000"/>
                  <a:lumOff val="40000"/>
                </a:schemeClr>
              </a:solidFill>
            </a:endParaRPr>
          </a:p>
        </p:txBody>
      </p:sp>
    </p:spTree>
    <p:extLst>
      <p:ext uri="{BB962C8B-B14F-4D97-AF65-F5344CB8AC3E}">
        <p14:creationId xmlns:p14="http://schemas.microsoft.com/office/powerpoint/2010/main" val="35116101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31727"/>
            <a:ext cx="12192000" cy="5846091"/>
          </a:xfrm>
        </p:spPr>
      </p:pic>
    </p:spTree>
    <p:extLst>
      <p:ext uri="{BB962C8B-B14F-4D97-AF65-F5344CB8AC3E}">
        <p14:creationId xmlns:p14="http://schemas.microsoft.com/office/powerpoint/2010/main" val="28403311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593158"/>
            <a:ext cx="12191999" cy="5774688"/>
          </a:xfrm>
        </p:spPr>
      </p:pic>
    </p:spTree>
    <p:extLst>
      <p:ext uri="{BB962C8B-B14F-4D97-AF65-F5344CB8AC3E}">
        <p14:creationId xmlns:p14="http://schemas.microsoft.com/office/powerpoint/2010/main" val="13244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chemeClr val="accent1">
                    <a:lumMod val="60000"/>
                    <a:lumOff val="40000"/>
                  </a:schemeClr>
                </a:solidFill>
              </a:rPr>
              <a:t>Banco de Atlantis</a:t>
            </a:r>
            <a:endParaRPr lang="pt-BR" dirty="0">
              <a:solidFill>
                <a:schemeClr val="accent1">
                  <a:lumMod val="60000"/>
                  <a:lumOff val="40000"/>
                </a:schemeClr>
              </a:solidFill>
            </a:endParaRPr>
          </a:p>
        </p:txBody>
      </p:sp>
      <p:pic>
        <p:nvPicPr>
          <p:cNvPr id="5" name="Espaço Reservado para Conteú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339" y="1580050"/>
            <a:ext cx="11432673" cy="5243292"/>
          </a:xfrm>
        </p:spPr>
      </p:pic>
    </p:spTree>
    <p:extLst>
      <p:ext uri="{BB962C8B-B14F-4D97-AF65-F5344CB8AC3E}">
        <p14:creationId xmlns:p14="http://schemas.microsoft.com/office/powerpoint/2010/main" val="4289018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chemeClr val="accent1">
                    <a:lumMod val="60000"/>
                    <a:lumOff val="40000"/>
                  </a:schemeClr>
                </a:solidFill>
              </a:rPr>
              <a:t>Banco de Atlantis</a:t>
            </a:r>
            <a:endParaRPr lang="pt-BR" dirty="0">
              <a:solidFill>
                <a:schemeClr val="accent1">
                  <a:lumMod val="60000"/>
                  <a:lumOff val="40000"/>
                </a:schemeClr>
              </a:solidFill>
            </a:endParaRPr>
          </a:p>
        </p:txBody>
      </p:sp>
      <p:sp>
        <p:nvSpPr>
          <p:cNvPr id="3" name="Espaço Reservado para Conteúdo 2"/>
          <p:cNvSpPr>
            <a:spLocks noGrp="1"/>
          </p:cNvSpPr>
          <p:nvPr>
            <p:ph idx="1"/>
          </p:nvPr>
        </p:nvSpPr>
        <p:spPr>
          <a:xfrm>
            <a:off x="913795" y="1732449"/>
            <a:ext cx="6916559" cy="4745624"/>
          </a:xfrm>
        </p:spPr>
        <p:txBody>
          <a:bodyPr/>
          <a:lstStyle/>
          <a:p>
            <a:r>
              <a:rPr lang="pt-BR" b="1" dirty="0" smtClean="0">
                <a:solidFill>
                  <a:srgbClr val="00B0F0"/>
                </a:solidFill>
              </a:rPr>
              <a:t>As amostras foram coletadas entre 750 e 809 metros de profundidade sob o fundo do mar do </a:t>
            </a:r>
            <a:r>
              <a:rPr lang="pt-BR" b="1" dirty="0">
                <a:solidFill>
                  <a:srgbClr val="00B0F0"/>
                </a:solidFill>
              </a:rPr>
              <a:t>Banco de </a:t>
            </a:r>
            <a:r>
              <a:rPr lang="pt-BR" b="1" dirty="0" smtClean="0">
                <a:solidFill>
                  <a:srgbClr val="00B0F0"/>
                </a:solidFill>
              </a:rPr>
              <a:t>Atlantis no Oceano Índico</a:t>
            </a:r>
            <a:endParaRPr lang="pt-BR" b="1" dirty="0">
              <a:solidFill>
                <a:srgbClr val="00B0F0"/>
              </a:solidFill>
            </a:endParaRPr>
          </a:p>
          <a:p>
            <a:r>
              <a:rPr lang="pt-BR" b="1" dirty="0" smtClean="0">
                <a:solidFill>
                  <a:srgbClr val="FFC000"/>
                </a:solidFill>
              </a:rPr>
              <a:t>As amostras rochosas estavam numa camada de gabro sob uma camada de basalto de 3,5 milhões de anos atrás</a:t>
            </a:r>
          </a:p>
          <a:p>
            <a:r>
              <a:rPr lang="pt-BR" b="1" dirty="0" smtClean="0">
                <a:solidFill>
                  <a:srgbClr val="00B0F0"/>
                </a:solidFill>
              </a:rPr>
              <a:t>As amostras revelaram rastros de possíveis novas espécies </a:t>
            </a:r>
            <a:r>
              <a:rPr lang="pt-BR" b="1" dirty="0">
                <a:solidFill>
                  <a:srgbClr val="00B0F0"/>
                </a:solidFill>
              </a:rPr>
              <a:t>de </a:t>
            </a:r>
            <a:r>
              <a:rPr lang="pt-BR" b="1" i="1" dirty="0" smtClean="0">
                <a:solidFill>
                  <a:srgbClr val="00B0F0"/>
                </a:solidFill>
              </a:rPr>
              <a:t>Chroococcidiopsis</a:t>
            </a:r>
            <a:r>
              <a:rPr lang="pt-BR" b="1" dirty="0" smtClean="0">
                <a:solidFill>
                  <a:srgbClr val="00B0F0"/>
                </a:solidFill>
              </a:rPr>
              <a:t> (uma cianobactéria) e </a:t>
            </a:r>
            <a:r>
              <a:rPr lang="pt-BR" b="1" dirty="0">
                <a:solidFill>
                  <a:srgbClr val="00B0F0"/>
                </a:solidFill>
              </a:rPr>
              <a:t>de </a:t>
            </a:r>
            <a:r>
              <a:rPr lang="pt-BR" b="1" i="1" dirty="0" smtClean="0">
                <a:solidFill>
                  <a:srgbClr val="00B0F0"/>
                </a:solidFill>
              </a:rPr>
              <a:t>Pseudomonas</a:t>
            </a:r>
            <a:r>
              <a:rPr lang="pt-BR" b="1" dirty="0" smtClean="0">
                <a:solidFill>
                  <a:srgbClr val="00B0F0"/>
                </a:solidFill>
              </a:rPr>
              <a:t> (uma </a:t>
            </a:r>
            <a:r>
              <a:rPr lang="pt-BR" b="1" dirty="0" err="1" smtClean="0">
                <a:solidFill>
                  <a:srgbClr val="00B0F0"/>
                </a:solidFill>
              </a:rPr>
              <a:t>proteobactéria</a:t>
            </a:r>
            <a:r>
              <a:rPr lang="pt-BR" b="1" dirty="0" smtClean="0">
                <a:solidFill>
                  <a:srgbClr val="00B0F0"/>
                </a:solidFill>
              </a:rPr>
              <a:t>)</a:t>
            </a:r>
          </a:p>
          <a:p>
            <a:r>
              <a:rPr lang="pt-BR" b="1" dirty="0" smtClean="0">
                <a:solidFill>
                  <a:srgbClr val="00B050"/>
                </a:solidFill>
              </a:rPr>
              <a:t>Detecção de lipídios de polares intactos de arqueia e glicerol bacteriano foi feita nas amostras. E muitos outros dados foram encontrados e registrados</a:t>
            </a:r>
          </a:p>
        </p:txBody>
      </p:sp>
      <p:pic>
        <p:nvPicPr>
          <p:cNvPr id="4" name="Imagem 3"/>
          <p:cNvPicPr>
            <a:picLocks noChangeAspect="1"/>
          </p:cNvPicPr>
          <p:nvPr/>
        </p:nvPicPr>
        <p:blipFill>
          <a:blip r:embed="rId2"/>
          <a:stretch>
            <a:fillRect/>
          </a:stretch>
        </p:blipFill>
        <p:spPr>
          <a:xfrm>
            <a:off x="7830354" y="1738701"/>
            <a:ext cx="4361645" cy="4204898"/>
          </a:xfrm>
          <a:prstGeom prst="rect">
            <a:avLst/>
          </a:prstGeom>
        </p:spPr>
      </p:pic>
    </p:spTree>
    <p:extLst>
      <p:ext uri="{BB962C8B-B14F-4D97-AF65-F5344CB8AC3E}">
        <p14:creationId xmlns:p14="http://schemas.microsoft.com/office/powerpoint/2010/main" val="1179004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1977" y="3375"/>
            <a:ext cx="9723198" cy="6854625"/>
          </a:xfrm>
        </p:spPr>
      </p:pic>
    </p:spTree>
    <p:extLst>
      <p:ext uri="{BB962C8B-B14F-4D97-AF65-F5344CB8AC3E}">
        <p14:creationId xmlns:p14="http://schemas.microsoft.com/office/powerpoint/2010/main" val="3628955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chemeClr val="accent1">
                    <a:lumMod val="60000"/>
                    <a:lumOff val="40000"/>
                  </a:schemeClr>
                </a:solidFill>
              </a:rPr>
              <a:t>Banco de Atlantis</a:t>
            </a:r>
            <a:endParaRPr lang="pt-BR" dirty="0">
              <a:solidFill>
                <a:schemeClr val="accent1">
                  <a:lumMod val="60000"/>
                  <a:lumOff val="40000"/>
                </a:schemeClr>
              </a:solidFill>
            </a:endParaRPr>
          </a:p>
        </p:txBody>
      </p:sp>
      <p:pic>
        <p:nvPicPr>
          <p:cNvPr id="5" name="Espaço Reservado para Conteúd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669" y="1392403"/>
            <a:ext cx="11709378" cy="5465597"/>
          </a:xfrm>
        </p:spPr>
      </p:pic>
    </p:spTree>
    <p:extLst>
      <p:ext uri="{BB962C8B-B14F-4D97-AF65-F5344CB8AC3E}">
        <p14:creationId xmlns:p14="http://schemas.microsoft.com/office/powerpoint/2010/main" val="7701133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u="sng" dirty="0" smtClean="0">
                <a:solidFill>
                  <a:schemeClr val="accent1">
                    <a:lumMod val="60000"/>
                    <a:lumOff val="40000"/>
                  </a:schemeClr>
                </a:solidFill>
              </a:rPr>
              <a:t>Banco de Atlantis</a:t>
            </a:r>
            <a:endParaRPr lang="pt-BR" dirty="0">
              <a:solidFill>
                <a:schemeClr val="accent1">
                  <a:lumMod val="60000"/>
                  <a:lumOff val="40000"/>
                </a:schemeClr>
              </a:solidFill>
            </a:endParaRPr>
          </a:p>
        </p:txBody>
      </p:sp>
      <p:pic>
        <p:nvPicPr>
          <p:cNvPr id="4" name="Espaço Reservado para Conteúdo 3"/>
          <p:cNvPicPr>
            <a:picLocks noGrp="1" noChangeAspect="1"/>
          </p:cNvPicPr>
          <p:nvPr>
            <p:ph idx="1"/>
          </p:nvPr>
        </p:nvPicPr>
        <p:blipFill>
          <a:blip r:embed="rId2"/>
          <a:stretch>
            <a:fillRect/>
          </a:stretch>
        </p:blipFill>
        <p:spPr>
          <a:xfrm>
            <a:off x="23940" y="1707870"/>
            <a:ext cx="12168060" cy="4931392"/>
          </a:xfrm>
          <a:prstGeom prst="rect">
            <a:avLst/>
          </a:prstGeom>
        </p:spPr>
      </p:pic>
    </p:spTree>
    <p:extLst>
      <p:ext uri="{BB962C8B-B14F-4D97-AF65-F5344CB8AC3E}">
        <p14:creationId xmlns:p14="http://schemas.microsoft.com/office/powerpoint/2010/main" val="37739034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chemeClr val="accent1">
                    <a:lumMod val="60000"/>
                    <a:lumOff val="40000"/>
                  </a:schemeClr>
                </a:solidFill>
              </a:rPr>
              <a:t>Banco de Atlantis</a:t>
            </a:r>
            <a:endParaRPr lang="pt-BR" dirty="0">
              <a:solidFill>
                <a:schemeClr val="accent1">
                  <a:lumMod val="60000"/>
                  <a:lumOff val="40000"/>
                </a:schemeClr>
              </a:solidFill>
            </a:endParaRPr>
          </a:p>
        </p:txBody>
      </p:sp>
      <p:sp>
        <p:nvSpPr>
          <p:cNvPr id="3" name="Espaço Reservado para Conteúdo 2"/>
          <p:cNvSpPr>
            <a:spLocks noGrp="1"/>
          </p:cNvSpPr>
          <p:nvPr>
            <p:ph idx="1"/>
          </p:nvPr>
        </p:nvSpPr>
        <p:spPr>
          <a:xfrm>
            <a:off x="913795" y="1732449"/>
            <a:ext cx="10353762" cy="4964565"/>
          </a:xfrm>
        </p:spPr>
        <p:txBody>
          <a:bodyPr>
            <a:normAutofit/>
          </a:bodyPr>
          <a:lstStyle/>
          <a:p>
            <a:r>
              <a:rPr lang="pt-BR" b="1" dirty="0" smtClean="0">
                <a:solidFill>
                  <a:srgbClr val="00B050"/>
                </a:solidFill>
              </a:rPr>
              <a:t>Os microrganismos descobertos eram os do tipo que quebravam a matéria orgânica para se alimentarem. A matéria orgânica provavelmente veio a partir de pedaços orgânicos como de aminoácidos e de gorduras</a:t>
            </a:r>
          </a:p>
          <a:p>
            <a:r>
              <a:rPr lang="pt-BR" b="1" dirty="0" smtClean="0">
                <a:solidFill>
                  <a:srgbClr val="00B0F0"/>
                </a:solidFill>
              </a:rPr>
              <a:t>A matéria orgânica foi trazida pela </a:t>
            </a:r>
            <a:r>
              <a:rPr lang="pt-BR" b="1" dirty="0">
                <a:solidFill>
                  <a:srgbClr val="00B0F0"/>
                </a:solidFill>
              </a:rPr>
              <a:t>correnteza </a:t>
            </a:r>
            <a:r>
              <a:rPr lang="pt-BR" b="1" dirty="0" smtClean="0">
                <a:solidFill>
                  <a:srgbClr val="00B0F0"/>
                </a:solidFill>
              </a:rPr>
              <a:t>de </a:t>
            </a:r>
            <a:r>
              <a:rPr lang="pt-BR" b="1" dirty="0">
                <a:solidFill>
                  <a:srgbClr val="00B0F0"/>
                </a:solidFill>
              </a:rPr>
              <a:t>água do mar </a:t>
            </a:r>
            <a:r>
              <a:rPr lang="pt-BR" b="1" dirty="0" smtClean="0">
                <a:solidFill>
                  <a:srgbClr val="00B0F0"/>
                </a:solidFill>
              </a:rPr>
              <a:t>através das fraturas ou espaços microscópicos da crosta oceânica inferior. Os </a:t>
            </a:r>
            <a:r>
              <a:rPr lang="pt-BR" b="1" dirty="0">
                <a:solidFill>
                  <a:srgbClr val="00B0F0"/>
                </a:solidFill>
              </a:rPr>
              <a:t>fluidos de água do mar </a:t>
            </a:r>
            <a:r>
              <a:rPr lang="pt-BR" b="1" dirty="0" smtClean="0">
                <a:solidFill>
                  <a:srgbClr val="00B0F0"/>
                </a:solidFill>
              </a:rPr>
              <a:t>podem </a:t>
            </a:r>
            <a:r>
              <a:rPr lang="pt-BR" b="1" dirty="0">
                <a:solidFill>
                  <a:srgbClr val="00B0F0"/>
                </a:solidFill>
              </a:rPr>
              <a:t>facilitar a entrega de voláteis (como hidrogênio, dióxido de carbono e metano), nutrientes, doadores e receptores de elétrons abióticos e bióticos. As passagens de fluidos líquidos (nesse caso a água do mar) podem representar habitats ou ambientes com grandes vantagens para os microrganismos viverem</a:t>
            </a:r>
          </a:p>
          <a:p>
            <a:r>
              <a:rPr lang="pt-BR" b="1" dirty="0" smtClean="0">
                <a:solidFill>
                  <a:srgbClr val="00B050"/>
                </a:solidFill>
              </a:rPr>
              <a:t>Esses </a:t>
            </a:r>
            <a:r>
              <a:rPr lang="pt-BR" b="1" dirty="0">
                <a:solidFill>
                  <a:srgbClr val="00B050"/>
                </a:solidFill>
              </a:rPr>
              <a:t>microrganismos não necessitavam a luz do Sol para </a:t>
            </a:r>
            <a:r>
              <a:rPr lang="pt-BR" b="1" dirty="0" smtClean="0">
                <a:solidFill>
                  <a:srgbClr val="00B050"/>
                </a:solidFill>
              </a:rPr>
              <a:t>viverem. A pesquisa sugere que alguns desses micróbios podiam armazenar o carbono em suas células, enquanto os outros podiam adquirir carbono a partir de Hidrocarbonetos Aromáticos Policíclicos (hidrocarboneto composto de muitos anéis aromáticos)</a:t>
            </a:r>
            <a:endParaRPr lang="pt-BR" b="1" dirty="0">
              <a:solidFill>
                <a:srgbClr val="00B050"/>
              </a:solidFill>
            </a:endParaRPr>
          </a:p>
        </p:txBody>
      </p:sp>
    </p:spTree>
    <p:extLst>
      <p:ext uri="{BB962C8B-B14F-4D97-AF65-F5344CB8AC3E}">
        <p14:creationId xmlns:p14="http://schemas.microsoft.com/office/powerpoint/2010/main" val="10747894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chemeClr val="accent1">
                    <a:lumMod val="60000"/>
                    <a:lumOff val="40000"/>
                  </a:schemeClr>
                </a:solidFill>
              </a:rPr>
              <a:t>Banco de Atlantis</a:t>
            </a:r>
            <a:endParaRPr lang="pt-BR" dirty="0">
              <a:solidFill>
                <a:schemeClr val="accent1">
                  <a:lumMod val="60000"/>
                  <a:lumOff val="40000"/>
                </a:schemeClr>
              </a:solidFill>
            </a:endParaRPr>
          </a:p>
        </p:txBody>
      </p:sp>
      <p:sp>
        <p:nvSpPr>
          <p:cNvPr id="3" name="Espaço Reservado para Conteúdo 2"/>
          <p:cNvSpPr>
            <a:spLocks noGrp="1"/>
          </p:cNvSpPr>
          <p:nvPr>
            <p:ph idx="1"/>
          </p:nvPr>
        </p:nvSpPr>
        <p:spPr>
          <a:xfrm>
            <a:off x="913795" y="1732449"/>
            <a:ext cx="10353762" cy="4913050"/>
          </a:xfrm>
        </p:spPr>
        <p:txBody>
          <a:bodyPr/>
          <a:lstStyle/>
          <a:p>
            <a:r>
              <a:rPr lang="pt-BR" b="1" dirty="0" smtClean="0">
                <a:solidFill>
                  <a:srgbClr val="FFC000"/>
                </a:solidFill>
              </a:rPr>
              <a:t>O que é interessante nessa pesquisa é a existência de outro meio de vida dos microrganismos na crosta terrestre. Um outro tipo de biosfera sob a crosta oceânica inferior</a:t>
            </a:r>
          </a:p>
          <a:p>
            <a:r>
              <a:rPr lang="pt-BR" b="1" dirty="0">
                <a:solidFill>
                  <a:srgbClr val="00B050"/>
                </a:solidFill>
              </a:rPr>
              <a:t>U</a:t>
            </a:r>
            <a:r>
              <a:rPr lang="pt-BR" b="1" dirty="0" smtClean="0">
                <a:solidFill>
                  <a:srgbClr val="00B050"/>
                </a:solidFill>
              </a:rPr>
              <a:t>ma comunidade de biomassa baixa adaptada, ativa e de metabolismo lento</a:t>
            </a:r>
          </a:p>
          <a:p>
            <a:r>
              <a:rPr lang="pt-BR" b="1" dirty="0" smtClean="0">
                <a:solidFill>
                  <a:srgbClr val="00B0F0"/>
                </a:solidFill>
              </a:rPr>
              <a:t>Os autores da pesquisa deixam um aviso na conclusão mesmo com esses dados e resultados adquiridos, a distribuição de vida na crosta oceânica inferior continua muito pouco compreendida pelos cientistas e que outras partes das crostas oceânicas devem ser exploradas para determinar se a diversidade e as atividades desses microrganismos são semelhantes aos do Banco de Atlantis</a:t>
            </a:r>
            <a:endParaRPr lang="pt-BR" b="1" dirty="0">
              <a:solidFill>
                <a:srgbClr val="00B0F0"/>
              </a:solidFill>
            </a:endParaRPr>
          </a:p>
        </p:txBody>
      </p:sp>
    </p:spTree>
    <p:extLst>
      <p:ext uri="{BB962C8B-B14F-4D97-AF65-F5344CB8AC3E}">
        <p14:creationId xmlns:p14="http://schemas.microsoft.com/office/powerpoint/2010/main" val="13588614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u="sng" dirty="0" smtClean="0"/>
              <a:t>Referências Bibliográficas e Fontes</a:t>
            </a:r>
            <a:endParaRPr lang="pt-BR" b="1" u="sng" dirty="0"/>
          </a:p>
        </p:txBody>
      </p:sp>
      <p:sp>
        <p:nvSpPr>
          <p:cNvPr id="3" name="Espaço Reservado para Conteúdo 2"/>
          <p:cNvSpPr>
            <a:spLocks noGrp="1"/>
          </p:cNvSpPr>
          <p:nvPr>
            <p:ph idx="1"/>
          </p:nvPr>
        </p:nvSpPr>
        <p:spPr>
          <a:xfrm>
            <a:off x="913795" y="1732448"/>
            <a:ext cx="10353762" cy="5125551"/>
          </a:xfrm>
        </p:spPr>
        <p:txBody>
          <a:bodyPr/>
          <a:lstStyle/>
          <a:p>
            <a:r>
              <a:rPr lang="en-US" b="1" dirty="0">
                <a:solidFill>
                  <a:srgbClr val="00B0F0"/>
                </a:solidFill>
              </a:rPr>
              <a:t>Dodd, M., </a:t>
            </a:r>
            <a:r>
              <a:rPr lang="en-US" b="1" dirty="0" err="1">
                <a:solidFill>
                  <a:srgbClr val="00B0F0"/>
                </a:solidFill>
              </a:rPr>
              <a:t>Papineau</a:t>
            </a:r>
            <a:r>
              <a:rPr lang="en-US" b="1" dirty="0">
                <a:solidFill>
                  <a:srgbClr val="00B0F0"/>
                </a:solidFill>
              </a:rPr>
              <a:t>, D., </a:t>
            </a:r>
            <a:r>
              <a:rPr lang="en-US" b="1" dirty="0" err="1">
                <a:solidFill>
                  <a:srgbClr val="00B0F0"/>
                </a:solidFill>
              </a:rPr>
              <a:t>Grenne</a:t>
            </a:r>
            <a:r>
              <a:rPr lang="en-US" b="1" dirty="0">
                <a:solidFill>
                  <a:srgbClr val="00B0F0"/>
                </a:solidFill>
              </a:rPr>
              <a:t>, T. et al. Evidence for early life in Earth’s oldest hydrothermal vent precipitates. Nature 543, 60–64 (2017).</a:t>
            </a:r>
            <a:endParaRPr lang="pt-BR" b="1" dirty="0" smtClean="0">
              <a:solidFill>
                <a:srgbClr val="00B0F0"/>
              </a:solidFill>
            </a:endParaRPr>
          </a:p>
          <a:p>
            <a:r>
              <a:rPr lang="en-US" u="sng" dirty="0">
                <a:effectLst/>
                <a:hlinkClick r:id="rId2"/>
              </a:rPr>
              <a:t>https://www.dailymail.co.uk/sciencetech/article-4268566/The-earliest-life-Earth-hydrothermal-vents.html</a:t>
            </a:r>
            <a:endParaRPr lang="en-US" u="sng" dirty="0">
              <a:effectLst/>
            </a:endParaRPr>
          </a:p>
          <a:p>
            <a:r>
              <a:rPr lang="en-US" u="sng" dirty="0" smtClean="0">
                <a:effectLst/>
                <a:hlinkClick r:id="rId3"/>
              </a:rPr>
              <a:t>http://www.sci-news.com/paleontology/worlds-oldest-fossils-canada-04661.html</a:t>
            </a:r>
            <a:endParaRPr lang="pt-BR" b="1" dirty="0" smtClean="0"/>
          </a:p>
          <a:p>
            <a:r>
              <a:rPr lang="pt-BR" b="1" dirty="0" smtClean="0"/>
              <a:t>Vídeo </a:t>
            </a:r>
            <a:r>
              <a:rPr lang="pt-BR" b="1" dirty="0" smtClean="0"/>
              <a:t>no </a:t>
            </a:r>
            <a:r>
              <a:rPr lang="pt-BR" b="1" dirty="0" err="1" smtClean="0"/>
              <a:t>YouTube</a:t>
            </a:r>
            <a:r>
              <a:rPr lang="pt-BR" b="1" dirty="0" smtClean="0"/>
              <a:t> sobre a pesquisa de 2017: </a:t>
            </a:r>
            <a:r>
              <a:rPr lang="pt-BR" b="1" dirty="0" smtClean="0">
                <a:hlinkClick r:id="rId4"/>
              </a:rPr>
              <a:t>https://www.youtube.com/watch?v=rynHqD3Elow&amp;feature=emb_title</a:t>
            </a:r>
            <a:endParaRPr lang="pt-BR" b="1" dirty="0" smtClean="0"/>
          </a:p>
          <a:p>
            <a:r>
              <a:rPr lang="en-US" b="1" dirty="0" smtClean="0">
                <a:solidFill>
                  <a:srgbClr val="00B0F0"/>
                </a:solidFill>
              </a:rPr>
              <a:t>Li</a:t>
            </a:r>
            <a:r>
              <a:rPr lang="en-US" b="1" dirty="0">
                <a:solidFill>
                  <a:srgbClr val="00B0F0"/>
                </a:solidFill>
              </a:rPr>
              <a:t>, J., Mara, P., </a:t>
            </a:r>
            <a:r>
              <a:rPr lang="en-US" b="1" dirty="0" err="1">
                <a:solidFill>
                  <a:srgbClr val="00B0F0"/>
                </a:solidFill>
              </a:rPr>
              <a:t>Schubotz</a:t>
            </a:r>
            <a:r>
              <a:rPr lang="en-US" b="1" dirty="0">
                <a:solidFill>
                  <a:srgbClr val="00B0F0"/>
                </a:solidFill>
              </a:rPr>
              <a:t>, F. et al. Recycling and metabolic flexibility dictate life in the lower oceanic crust. Nature 579, 250–255 (2020</a:t>
            </a:r>
            <a:r>
              <a:rPr lang="en-US" b="1" dirty="0" smtClean="0">
                <a:solidFill>
                  <a:srgbClr val="00B0F0"/>
                </a:solidFill>
              </a:rPr>
              <a:t>).</a:t>
            </a:r>
          </a:p>
          <a:p>
            <a:r>
              <a:rPr lang="en-US" u="sng" dirty="0">
                <a:effectLst/>
                <a:hlinkClick r:id="rId5"/>
              </a:rPr>
              <a:t>https://www.quantamagazine.org/inside-deep-undersea-rocks-life-thrives-without-the-sun-20200513</a:t>
            </a:r>
            <a:r>
              <a:rPr lang="en-US" u="sng" dirty="0" smtClean="0">
                <a:effectLst/>
                <a:hlinkClick r:id="rId5"/>
              </a:rPr>
              <a:t>/</a:t>
            </a:r>
            <a:endParaRPr lang="en-US" u="sng" dirty="0" smtClean="0">
              <a:effectLst/>
            </a:endParaRPr>
          </a:p>
          <a:p>
            <a:r>
              <a:rPr lang="pt-BR" dirty="0">
                <a:hlinkClick r:id="rId6"/>
              </a:rPr>
              <a:t>https://www.intelligentliving.co/life-deep-earths-crust-under-sea</a:t>
            </a:r>
            <a:r>
              <a:rPr lang="pt-BR" dirty="0" smtClean="0">
                <a:hlinkClick r:id="rId6"/>
              </a:rPr>
              <a:t>/</a:t>
            </a:r>
            <a:endParaRPr lang="pt-BR" b="1" dirty="0"/>
          </a:p>
        </p:txBody>
      </p:sp>
    </p:spTree>
    <p:extLst>
      <p:ext uri="{BB962C8B-B14F-4D97-AF65-F5344CB8AC3E}">
        <p14:creationId xmlns:p14="http://schemas.microsoft.com/office/powerpoint/2010/main" val="418013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u="sng" dirty="0" smtClean="0"/>
              <a:t>Referências Bibliográficas e Fontes</a:t>
            </a:r>
            <a:endParaRPr lang="pt-BR" b="1" u="sng" dirty="0"/>
          </a:p>
        </p:txBody>
      </p:sp>
      <p:sp>
        <p:nvSpPr>
          <p:cNvPr id="3" name="Espaço Reservado para Conteúdo 2"/>
          <p:cNvSpPr>
            <a:spLocks noGrp="1"/>
          </p:cNvSpPr>
          <p:nvPr>
            <p:ph idx="1"/>
          </p:nvPr>
        </p:nvSpPr>
        <p:spPr>
          <a:xfrm>
            <a:off x="913795" y="1732448"/>
            <a:ext cx="10353762" cy="5125551"/>
          </a:xfrm>
        </p:spPr>
        <p:txBody>
          <a:bodyPr/>
          <a:lstStyle/>
          <a:p>
            <a:r>
              <a:rPr lang="pt-BR" b="1" dirty="0" smtClean="0">
                <a:solidFill>
                  <a:srgbClr val="00B0F0"/>
                </a:solidFill>
              </a:rPr>
              <a:t>Suzuki</a:t>
            </a:r>
            <a:r>
              <a:rPr lang="pt-BR" b="1" dirty="0">
                <a:solidFill>
                  <a:srgbClr val="00B0F0"/>
                </a:solidFill>
              </a:rPr>
              <a:t>, Y., Yamashita, S., </a:t>
            </a:r>
            <a:r>
              <a:rPr lang="pt-BR" b="1" dirty="0" err="1">
                <a:solidFill>
                  <a:srgbClr val="00B0F0"/>
                </a:solidFill>
              </a:rPr>
              <a:t>Kouduka</a:t>
            </a:r>
            <a:r>
              <a:rPr lang="pt-BR" b="1" dirty="0">
                <a:solidFill>
                  <a:srgbClr val="00B0F0"/>
                </a:solidFill>
              </a:rPr>
              <a:t>, M. et al. </a:t>
            </a:r>
            <a:r>
              <a:rPr lang="pt-BR" b="1" dirty="0" err="1">
                <a:solidFill>
                  <a:srgbClr val="00B0F0"/>
                </a:solidFill>
              </a:rPr>
              <a:t>Deep</a:t>
            </a:r>
            <a:r>
              <a:rPr lang="pt-BR" b="1" dirty="0">
                <a:solidFill>
                  <a:srgbClr val="00B0F0"/>
                </a:solidFill>
              </a:rPr>
              <a:t> microbial </a:t>
            </a:r>
            <a:r>
              <a:rPr lang="pt-BR" b="1" dirty="0" err="1">
                <a:solidFill>
                  <a:srgbClr val="00B0F0"/>
                </a:solidFill>
              </a:rPr>
              <a:t>proliferation</a:t>
            </a:r>
            <a:r>
              <a:rPr lang="pt-BR" b="1" dirty="0">
                <a:solidFill>
                  <a:srgbClr val="00B0F0"/>
                </a:solidFill>
              </a:rPr>
              <a:t> </a:t>
            </a:r>
            <a:r>
              <a:rPr lang="pt-BR" b="1" dirty="0" err="1">
                <a:solidFill>
                  <a:srgbClr val="00B0F0"/>
                </a:solidFill>
              </a:rPr>
              <a:t>at</a:t>
            </a:r>
            <a:r>
              <a:rPr lang="pt-BR" b="1" dirty="0">
                <a:solidFill>
                  <a:srgbClr val="00B0F0"/>
                </a:solidFill>
              </a:rPr>
              <a:t> </a:t>
            </a:r>
            <a:r>
              <a:rPr lang="pt-BR" b="1" dirty="0" err="1">
                <a:solidFill>
                  <a:srgbClr val="00B0F0"/>
                </a:solidFill>
              </a:rPr>
              <a:t>the</a:t>
            </a:r>
            <a:r>
              <a:rPr lang="pt-BR" b="1" dirty="0">
                <a:solidFill>
                  <a:srgbClr val="00B0F0"/>
                </a:solidFill>
              </a:rPr>
              <a:t> </a:t>
            </a:r>
            <a:r>
              <a:rPr lang="pt-BR" b="1" dirty="0" err="1">
                <a:solidFill>
                  <a:srgbClr val="00B0F0"/>
                </a:solidFill>
              </a:rPr>
              <a:t>basalt</a:t>
            </a:r>
            <a:r>
              <a:rPr lang="pt-BR" b="1" dirty="0">
                <a:solidFill>
                  <a:srgbClr val="00B0F0"/>
                </a:solidFill>
              </a:rPr>
              <a:t> interface in 33.5–104 </a:t>
            </a:r>
            <a:r>
              <a:rPr lang="pt-BR" b="1" dirty="0" err="1">
                <a:solidFill>
                  <a:srgbClr val="00B0F0"/>
                </a:solidFill>
              </a:rPr>
              <a:t>million-year-old</a:t>
            </a:r>
            <a:r>
              <a:rPr lang="pt-BR" b="1" dirty="0">
                <a:solidFill>
                  <a:srgbClr val="00B0F0"/>
                </a:solidFill>
              </a:rPr>
              <a:t> </a:t>
            </a:r>
            <a:r>
              <a:rPr lang="pt-BR" b="1" dirty="0" err="1">
                <a:solidFill>
                  <a:srgbClr val="00B0F0"/>
                </a:solidFill>
              </a:rPr>
              <a:t>oceanic</a:t>
            </a:r>
            <a:r>
              <a:rPr lang="pt-BR" b="1" dirty="0">
                <a:solidFill>
                  <a:srgbClr val="00B0F0"/>
                </a:solidFill>
              </a:rPr>
              <a:t> crust. </a:t>
            </a:r>
            <a:r>
              <a:rPr lang="pt-BR" b="1" dirty="0" err="1">
                <a:solidFill>
                  <a:srgbClr val="00B0F0"/>
                </a:solidFill>
              </a:rPr>
              <a:t>Commun</a:t>
            </a:r>
            <a:r>
              <a:rPr lang="pt-BR" b="1" dirty="0">
                <a:solidFill>
                  <a:srgbClr val="00B0F0"/>
                </a:solidFill>
              </a:rPr>
              <a:t> </a:t>
            </a:r>
            <a:r>
              <a:rPr lang="pt-BR" b="1" dirty="0" err="1">
                <a:solidFill>
                  <a:srgbClr val="00B0F0"/>
                </a:solidFill>
              </a:rPr>
              <a:t>Biol</a:t>
            </a:r>
            <a:r>
              <a:rPr lang="pt-BR" b="1" dirty="0">
                <a:solidFill>
                  <a:srgbClr val="00B0F0"/>
                </a:solidFill>
              </a:rPr>
              <a:t> 3, 136 (2020).</a:t>
            </a:r>
          </a:p>
          <a:p>
            <a:r>
              <a:rPr lang="pt-BR" b="1" dirty="0" smtClean="0"/>
              <a:t>Wikipédia </a:t>
            </a:r>
            <a:r>
              <a:rPr lang="pt-BR" b="1" dirty="0"/>
              <a:t>Inglês e </a:t>
            </a:r>
            <a:r>
              <a:rPr lang="pt-BR" b="1" dirty="0" smtClean="0"/>
              <a:t>Português</a:t>
            </a:r>
          </a:p>
          <a:p>
            <a:r>
              <a:rPr lang="pt-BR" b="1" dirty="0" smtClean="0"/>
              <a:t>Google Imagens</a:t>
            </a:r>
            <a:endParaRPr lang="pt-BR" b="1" dirty="0"/>
          </a:p>
          <a:p>
            <a:endParaRPr lang="pt-BR" b="1" dirty="0"/>
          </a:p>
        </p:txBody>
      </p:sp>
    </p:spTree>
    <p:extLst>
      <p:ext uri="{BB962C8B-B14F-4D97-AF65-F5344CB8AC3E}">
        <p14:creationId xmlns:p14="http://schemas.microsoft.com/office/powerpoint/2010/main" val="2144537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64901" y="1365161"/>
            <a:ext cx="11462197" cy="1944709"/>
          </a:xfrm>
        </p:spPr>
        <p:txBody>
          <a:bodyPr>
            <a:noAutofit/>
          </a:bodyPr>
          <a:lstStyle/>
          <a:p>
            <a:r>
              <a:rPr lang="pt-BR" sz="4400" b="1" dirty="0" smtClean="0">
                <a:solidFill>
                  <a:srgbClr val="92D050"/>
                </a:solidFill>
                <a:latin typeface="Copperplate Gothic Bold" panose="020E0705020206020404" pitchFamily="34" charset="0"/>
              </a:rPr>
              <a:t>A evidência do início da vida nas precipitações de fonte hidrotermal mais antigas da Terra</a:t>
            </a:r>
            <a:endParaRPr lang="pt-BR" sz="4400" b="1" dirty="0">
              <a:solidFill>
                <a:srgbClr val="92D050"/>
              </a:solidFill>
              <a:latin typeface="Copperplate Gothic Bold" panose="020E0705020206020404" pitchFamily="34" charset="0"/>
            </a:endParaRPr>
          </a:p>
        </p:txBody>
      </p:sp>
      <p:sp>
        <p:nvSpPr>
          <p:cNvPr id="3" name="Subtítulo 2"/>
          <p:cNvSpPr>
            <a:spLocks noGrp="1"/>
          </p:cNvSpPr>
          <p:nvPr>
            <p:ph type="subTitle" idx="1"/>
          </p:nvPr>
        </p:nvSpPr>
        <p:spPr>
          <a:xfrm>
            <a:off x="1524000" y="4735379"/>
            <a:ext cx="9144000" cy="1655762"/>
          </a:xfrm>
        </p:spPr>
        <p:txBody>
          <a:bodyPr/>
          <a:lstStyle/>
          <a:p>
            <a:r>
              <a:rPr lang="pt-BR" b="1" dirty="0" smtClean="0">
                <a:solidFill>
                  <a:srgbClr val="92D050"/>
                </a:solidFill>
              </a:rPr>
              <a:t>Primeiro Artigo de Pesquisa Científica</a:t>
            </a:r>
          </a:p>
          <a:p>
            <a:r>
              <a:rPr lang="pt-BR" b="1" dirty="0" smtClean="0">
                <a:solidFill>
                  <a:srgbClr val="92D050"/>
                </a:solidFill>
              </a:rPr>
              <a:t>Publicada na </a:t>
            </a:r>
            <a:r>
              <a:rPr lang="pt-BR" b="1" dirty="0" err="1" smtClean="0">
                <a:solidFill>
                  <a:srgbClr val="92D050"/>
                </a:solidFill>
              </a:rPr>
              <a:t>Nature</a:t>
            </a:r>
            <a:r>
              <a:rPr lang="pt-BR" b="1" dirty="0" smtClean="0">
                <a:solidFill>
                  <a:srgbClr val="92D050"/>
                </a:solidFill>
              </a:rPr>
              <a:t> em 2017</a:t>
            </a:r>
            <a:endParaRPr lang="pt-BR" b="1" dirty="0">
              <a:solidFill>
                <a:srgbClr val="92D050"/>
              </a:solidFill>
            </a:endParaRPr>
          </a:p>
        </p:txBody>
      </p:sp>
    </p:spTree>
    <p:extLst>
      <p:ext uri="{BB962C8B-B14F-4D97-AF65-F5344CB8AC3E}">
        <p14:creationId xmlns:p14="http://schemas.microsoft.com/office/powerpoint/2010/main" val="1643433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00334"/>
            <a:ext cx="12191999" cy="5792538"/>
          </a:xfrm>
        </p:spPr>
      </p:pic>
    </p:spTree>
    <p:extLst>
      <p:ext uri="{BB962C8B-B14F-4D97-AF65-F5344CB8AC3E}">
        <p14:creationId xmlns:p14="http://schemas.microsoft.com/office/powerpoint/2010/main" val="2893827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10429"/>
            <a:ext cx="12192000" cy="5837165"/>
          </a:xfrm>
        </p:spPr>
      </p:pic>
    </p:spTree>
    <p:extLst>
      <p:ext uri="{BB962C8B-B14F-4D97-AF65-F5344CB8AC3E}">
        <p14:creationId xmlns:p14="http://schemas.microsoft.com/office/powerpoint/2010/main" val="15857569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rgbClr val="92D050"/>
                </a:solidFill>
              </a:rPr>
              <a:t>Vida sob a Crosta</a:t>
            </a:r>
            <a:endParaRPr lang="pt-BR" b="1" u="sng" dirty="0">
              <a:solidFill>
                <a:srgbClr val="92D050"/>
              </a:solidFill>
            </a:endParaRPr>
          </a:p>
        </p:txBody>
      </p:sp>
      <p:sp>
        <p:nvSpPr>
          <p:cNvPr id="3" name="Espaço Reservado para Conteúdo 2"/>
          <p:cNvSpPr>
            <a:spLocks noGrp="1"/>
          </p:cNvSpPr>
          <p:nvPr>
            <p:ph idx="1"/>
          </p:nvPr>
        </p:nvSpPr>
        <p:spPr>
          <a:xfrm>
            <a:off x="913795" y="1732449"/>
            <a:ext cx="8331908" cy="4058751"/>
          </a:xfrm>
        </p:spPr>
        <p:txBody>
          <a:bodyPr/>
          <a:lstStyle/>
          <a:p>
            <a:r>
              <a:rPr lang="pt-BR" b="1" dirty="0" smtClean="0">
                <a:solidFill>
                  <a:srgbClr val="FFC000"/>
                </a:solidFill>
              </a:rPr>
              <a:t>Não sabemos quando e aonde ocorreu o primeiro sinal                               de vida na Terra</a:t>
            </a:r>
          </a:p>
          <a:p>
            <a:r>
              <a:rPr lang="pt-BR" b="1" dirty="0" smtClean="0">
                <a:solidFill>
                  <a:srgbClr val="00B0F0"/>
                </a:solidFill>
              </a:rPr>
              <a:t>As ventilações hidrotermais submarinas são um dos ambientes habitáveis mais antigos do planeta de acordo com as evidências encontradas até o momento</a:t>
            </a:r>
          </a:p>
          <a:p>
            <a:r>
              <a:rPr lang="pt-BR" b="1" dirty="0" smtClean="0">
                <a:solidFill>
                  <a:srgbClr val="00B050"/>
                </a:solidFill>
              </a:rPr>
              <a:t>No </a:t>
            </a:r>
            <a:r>
              <a:rPr lang="pt-BR" b="1" u="sng" dirty="0" smtClean="0">
                <a:solidFill>
                  <a:srgbClr val="00B050"/>
                </a:solidFill>
              </a:rPr>
              <a:t>Cinturão de Rochas Verdes Nuvvuagittuq</a:t>
            </a:r>
            <a:r>
              <a:rPr lang="pt-BR" b="1" dirty="0" smtClean="0">
                <a:solidFill>
                  <a:srgbClr val="00B050"/>
                </a:solidFill>
              </a:rPr>
              <a:t>, fósseis de microrganismos do éon Arqueano foram encontrados, estudados e descritos nessa pesquisa</a:t>
            </a:r>
          </a:p>
          <a:p>
            <a:r>
              <a:rPr lang="pt-BR" b="1" dirty="0" smtClean="0">
                <a:solidFill>
                  <a:srgbClr val="00B0F0"/>
                </a:solidFill>
              </a:rPr>
              <a:t>O éon Arqueano ou Arcaico é de 3850 à 2500 milhões de anos atrás</a:t>
            </a:r>
          </a:p>
        </p:txBody>
      </p:sp>
      <p:pic>
        <p:nvPicPr>
          <p:cNvPr id="4" name="Imagem 3"/>
          <p:cNvPicPr>
            <a:picLocks noChangeAspect="1"/>
          </p:cNvPicPr>
          <p:nvPr/>
        </p:nvPicPr>
        <p:blipFill>
          <a:blip r:embed="rId2"/>
          <a:stretch>
            <a:fillRect/>
          </a:stretch>
        </p:blipFill>
        <p:spPr>
          <a:xfrm>
            <a:off x="9245702" y="0"/>
            <a:ext cx="2551346" cy="6850016"/>
          </a:xfrm>
          <a:prstGeom prst="rect">
            <a:avLst/>
          </a:prstGeom>
        </p:spPr>
      </p:pic>
    </p:spTree>
    <p:extLst>
      <p:ext uri="{BB962C8B-B14F-4D97-AF65-F5344CB8AC3E}">
        <p14:creationId xmlns:p14="http://schemas.microsoft.com/office/powerpoint/2010/main" val="36195356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p:cNvSpPr>
            <a:spLocks noGrp="1"/>
          </p:cNvSpPr>
          <p:nvPr>
            <p:ph type="title"/>
          </p:nvPr>
        </p:nvSpPr>
        <p:spPr/>
        <p:txBody>
          <a:bodyPr/>
          <a:lstStyle/>
          <a:p>
            <a:pPr algn="ctr"/>
            <a:r>
              <a:rPr lang="pt-BR" b="1" u="sng" dirty="0">
                <a:solidFill>
                  <a:srgbClr val="92D050"/>
                </a:solidFill>
              </a:rPr>
              <a:t>Cinturão de Rochas Verdes Nuvvuagittuq</a:t>
            </a:r>
            <a:endParaRPr lang="pt-BR" dirty="0">
              <a:solidFill>
                <a:srgbClr val="92D050"/>
              </a:solidFill>
            </a:endParaRPr>
          </a:p>
        </p:txBody>
      </p:sp>
      <p:pic>
        <p:nvPicPr>
          <p:cNvPr id="6" name="Espaço Reservado para Conteúdo 5"/>
          <p:cNvPicPr>
            <a:picLocks noGrp="1" noChangeAspect="1"/>
          </p:cNvPicPr>
          <p:nvPr>
            <p:ph idx="1"/>
          </p:nvPr>
        </p:nvPicPr>
        <p:blipFill>
          <a:blip r:embed="rId2"/>
          <a:stretch>
            <a:fillRect/>
          </a:stretch>
        </p:blipFill>
        <p:spPr>
          <a:xfrm>
            <a:off x="5422004" y="3520873"/>
            <a:ext cx="3931813" cy="3337127"/>
          </a:xfrm>
          <a:prstGeom prst="rect">
            <a:avLst/>
          </a:prstGeom>
        </p:spPr>
      </p:pic>
      <p:pic>
        <p:nvPicPr>
          <p:cNvPr id="7" name="Imagem 6"/>
          <p:cNvPicPr>
            <a:picLocks noChangeAspect="1"/>
          </p:cNvPicPr>
          <p:nvPr/>
        </p:nvPicPr>
        <p:blipFill>
          <a:blip r:embed="rId3"/>
          <a:stretch>
            <a:fillRect/>
          </a:stretch>
        </p:blipFill>
        <p:spPr>
          <a:xfrm>
            <a:off x="8384147" y="1470222"/>
            <a:ext cx="3807854" cy="3717263"/>
          </a:xfrm>
          <a:prstGeom prst="rect">
            <a:avLst/>
          </a:prstGeom>
        </p:spPr>
      </p:pic>
      <p:pic>
        <p:nvPicPr>
          <p:cNvPr id="9" name="Imagem 8"/>
          <p:cNvPicPr>
            <a:picLocks noChangeAspect="1"/>
          </p:cNvPicPr>
          <p:nvPr/>
        </p:nvPicPr>
        <p:blipFill>
          <a:blip r:embed="rId4"/>
          <a:stretch>
            <a:fillRect/>
          </a:stretch>
        </p:blipFill>
        <p:spPr>
          <a:xfrm>
            <a:off x="0" y="1940658"/>
            <a:ext cx="5422004" cy="3551413"/>
          </a:xfrm>
          <a:prstGeom prst="rect">
            <a:avLst/>
          </a:prstGeom>
        </p:spPr>
      </p:pic>
      <p:pic>
        <p:nvPicPr>
          <p:cNvPr id="12" name="Imagem 11"/>
          <p:cNvPicPr>
            <a:picLocks noChangeAspect="1"/>
          </p:cNvPicPr>
          <p:nvPr/>
        </p:nvPicPr>
        <p:blipFill>
          <a:blip r:embed="rId5"/>
          <a:stretch>
            <a:fillRect/>
          </a:stretch>
        </p:blipFill>
        <p:spPr>
          <a:xfrm>
            <a:off x="5422003" y="1470223"/>
            <a:ext cx="2962143" cy="2936224"/>
          </a:xfrm>
          <a:prstGeom prst="rect">
            <a:avLst/>
          </a:prstGeom>
        </p:spPr>
      </p:pic>
    </p:spTree>
    <p:extLst>
      <p:ext uri="{BB962C8B-B14F-4D97-AF65-F5344CB8AC3E}">
        <p14:creationId xmlns:p14="http://schemas.microsoft.com/office/powerpoint/2010/main" val="3732347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u="sng" dirty="0" smtClean="0">
                <a:solidFill>
                  <a:srgbClr val="92D050"/>
                </a:solidFill>
              </a:rPr>
              <a:t>Cinturão de Rochas Verdes Nuvvuagittuq</a:t>
            </a:r>
            <a:endParaRPr lang="pt-BR" b="1" u="sng" dirty="0">
              <a:solidFill>
                <a:srgbClr val="92D050"/>
              </a:solidFill>
            </a:endParaRPr>
          </a:p>
        </p:txBody>
      </p:sp>
      <p:sp>
        <p:nvSpPr>
          <p:cNvPr id="3" name="Espaço Reservado para Conteúdo 2"/>
          <p:cNvSpPr>
            <a:spLocks noGrp="1"/>
          </p:cNvSpPr>
          <p:nvPr>
            <p:ph idx="1"/>
          </p:nvPr>
        </p:nvSpPr>
        <p:spPr>
          <a:xfrm>
            <a:off x="838200" y="1825624"/>
            <a:ext cx="10515600" cy="4652449"/>
          </a:xfrm>
        </p:spPr>
        <p:txBody>
          <a:bodyPr/>
          <a:lstStyle/>
          <a:p>
            <a:r>
              <a:rPr lang="pt-BR" b="1" dirty="0" smtClean="0">
                <a:solidFill>
                  <a:srgbClr val="FFC000"/>
                </a:solidFill>
              </a:rPr>
              <a:t>Uma sequência de rochas máficas metamorfoseadas a ultramáficas vulcânicas e rochas sedimentares associadas </a:t>
            </a:r>
          </a:p>
          <a:p>
            <a:r>
              <a:rPr lang="pt-BR" b="1" dirty="0" smtClean="0">
                <a:solidFill>
                  <a:srgbClr val="00B0F0"/>
                </a:solidFill>
              </a:rPr>
              <a:t>Algumas pesquisas de dados sobre a sua datação exata foram feitas. Uma de 2007 concluindo 3750 milhões de anos atrás e outra de 2012 concluiu 4388 milhões de anos atrás</a:t>
            </a:r>
          </a:p>
          <a:p>
            <a:r>
              <a:rPr lang="pt-BR" b="1" dirty="0" smtClean="0">
                <a:solidFill>
                  <a:srgbClr val="FFC000"/>
                </a:solidFill>
              </a:rPr>
              <a:t>A pesquisa de 2017 datou cerca de pelo menos 3770 milhões de anos atrás e 4280 milhões de anos atrás. Mesmo assim, ela concluiu que a datação desse cinturão de rochas verdes não está resolvida ainda</a:t>
            </a:r>
          </a:p>
          <a:p>
            <a:r>
              <a:rPr lang="pt-BR" b="1" dirty="0" smtClean="0">
                <a:solidFill>
                  <a:srgbClr val="00B0F0"/>
                </a:solidFill>
              </a:rPr>
              <a:t>Nessa pesquisa, as amostras coletadas do cinturão na costa leste da Baía de Hudson revelaram algo muito extraordinário. Revelaram sinais de vidas mais antigas do que os registrados nas pesquisas anteriores</a:t>
            </a:r>
          </a:p>
        </p:txBody>
      </p:sp>
    </p:spTree>
    <p:extLst>
      <p:ext uri="{BB962C8B-B14F-4D97-AF65-F5344CB8AC3E}">
        <p14:creationId xmlns:p14="http://schemas.microsoft.com/office/powerpoint/2010/main" val="355272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7663"/>
            <a:ext cx="12192000" cy="6410563"/>
          </a:xfrm>
        </p:spPr>
      </p:pic>
    </p:spTree>
    <p:extLst>
      <p:ext uri="{BB962C8B-B14F-4D97-AF65-F5344CB8AC3E}">
        <p14:creationId xmlns:p14="http://schemas.microsoft.com/office/powerpoint/2010/main" val="10665865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rdósia">
  <a:themeElements>
    <a:clrScheme name="Ardósi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Ardósi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rdósi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TM04033929[[fn=Ardósia]]</Template>
  <TotalTime>6665</TotalTime>
  <Words>1086</Words>
  <Application>Microsoft Office PowerPoint</Application>
  <PresentationFormat>Widescreen</PresentationFormat>
  <Paragraphs>64</Paragraphs>
  <Slides>25</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25</vt:i4>
      </vt:variant>
    </vt:vector>
  </HeadingPairs>
  <TitlesOfParts>
    <vt:vector size="30" baseType="lpstr">
      <vt:lpstr>Calisto MT</vt:lpstr>
      <vt:lpstr>Copperplate Gothic Bold</vt:lpstr>
      <vt:lpstr>Trebuchet MS</vt:lpstr>
      <vt:lpstr>Wingdings 2</vt:lpstr>
      <vt:lpstr>Ardósia</vt:lpstr>
      <vt:lpstr>Seminário sobre Origem da Vida Metodologia Científica em Geociências</vt:lpstr>
      <vt:lpstr>Apresentação do PowerPoint</vt:lpstr>
      <vt:lpstr>A evidência do início da vida nas precipitações de fonte hidrotermal mais antigas da Terra</vt:lpstr>
      <vt:lpstr>Apresentação do PowerPoint</vt:lpstr>
      <vt:lpstr>Apresentação do PowerPoint</vt:lpstr>
      <vt:lpstr>Vida sob a Crosta</vt:lpstr>
      <vt:lpstr>Cinturão de Rochas Verdes Nuvvuagittuq</vt:lpstr>
      <vt:lpstr>Cinturão de Rochas Verdes Nuvvuagittuq</vt:lpstr>
      <vt:lpstr>Apresentação do PowerPoint</vt:lpstr>
      <vt:lpstr>Cinturão de Rochas Verdes Nuvvuagittuq</vt:lpstr>
      <vt:lpstr>Cinturão de Rochas Verdes Nuvvuagittuq</vt:lpstr>
      <vt:lpstr>Cinturão de Rochas Verdes Nuvvuagittuq</vt:lpstr>
      <vt:lpstr>Cinturão de Rochas Verdes Nuvvuagittuq</vt:lpstr>
      <vt:lpstr>Apresentação do PowerPoint</vt:lpstr>
      <vt:lpstr>A reciclagem e a flexibilidade metabólica determinam a vida na crosta oceânica inferior</vt:lpstr>
      <vt:lpstr>Apresentação do PowerPoint</vt:lpstr>
      <vt:lpstr>Apresentação do PowerPoint</vt:lpstr>
      <vt:lpstr>Banco de Atlantis</vt:lpstr>
      <vt:lpstr>Banco de Atlantis</vt:lpstr>
      <vt:lpstr>Banco de Atlantis</vt:lpstr>
      <vt:lpstr>Banco de Atlantis</vt:lpstr>
      <vt:lpstr>Banco de Atlantis</vt:lpstr>
      <vt:lpstr>Banco de Atlantis</vt:lpstr>
      <vt:lpstr>Referências Bibliográficas e Fontes</vt:lpstr>
      <vt:lpstr>Referências Bibliográficas e Fontes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Kashiwaya Pinheiro</dc:creator>
  <cp:lastModifiedBy>Marcos Kashiwaya Pinheiro</cp:lastModifiedBy>
  <cp:revision>118</cp:revision>
  <dcterms:created xsi:type="dcterms:W3CDTF">2020-06-15T21:17:33Z</dcterms:created>
  <dcterms:modified xsi:type="dcterms:W3CDTF">2020-06-23T19:30:28Z</dcterms:modified>
</cp:coreProperties>
</file>