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8"/>
  </p:notesMasterIdLst>
  <p:sldIdLst>
    <p:sldId id="256" r:id="rId2"/>
    <p:sldId id="257" r:id="rId3"/>
    <p:sldId id="264" r:id="rId4"/>
    <p:sldId id="258" r:id="rId5"/>
    <p:sldId id="259" r:id="rId6"/>
    <p:sldId id="260" r:id="rId7"/>
    <p:sldId id="262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EBE614"/>
    <a:srgbClr val="EFEF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99" autoAdjust="0"/>
    <p:restoredTop sz="96788" autoAdjust="0"/>
  </p:normalViewPr>
  <p:slideViewPr>
    <p:cSldViewPr>
      <p:cViewPr>
        <p:scale>
          <a:sx n="90" d="100"/>
          <a:sy n="90" d="100"/>
        </p:scale>
        <p:origin x="-87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420BE-9D35-4DDC-8DB8-4E0014915AE2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8CB50-CABD-4E20-AFC8-DE2F650307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Slide de introdução</a:t>
            </a:r>
            <a:r>
              <a:rPr lang="pt-BR" baseline="0" dirty="0" smtClean="0"/>
              <a:t> do Sem. Falar do motivo, um pouco sobre o tema e lembrar de enfatizar no caráter educacional desta apresentação.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8CB50-CABD-4E20-AFC8-DE2F65030701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Para começar dando uma descontraída.</a:t>
            </a:r>
            <a:r>
              <a:rPr lang="pt-BR" baseline="0" dirty="0" smtClean="0"/>
              <a:t> Possíveis primeiro contatos com maconha.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8CB50-CABD-4E20-AFC8-DE2F65030701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8CB50-CABD-4E20-AFC8-DE2F65030701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8CB50-CABD-4E20-AFC8-DE2F65030701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B5985-421B-4C6D-89BE-FB93DFEBB1FA}" type="datetimeFigureOut">
              <a:rPr lang="pt-BR" smtClean="0"/>
              <a:pPr/>
              <a:t>09/07/2020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3AD8C-2C99-4134-B1EE-325F2C16FE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NT8Zo_sfwo" TargetMode="External"/><Relationship Id="rId3" Type="http://schemas.openxmlformats.org/officeDocument/2006/relationships/hyperlink" Target="https://en.wikipedia.org/wiki/Cannabis_(drug)" TargetMode="External"/><Relationship Id="rId7" Type="http://schemas.openxmlformats.org/officeDocument/2006/relationships/hyperlink" Target="https://www.leafly.com/" TargetMode="External"/><Relationship Id="rId2" Type="http://schemas.openxmlformats.org/officeDocument/2006/relationships/hyperlink" Target="https://en.wikipedia.org/wiki/Cannabi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43RxHQnetM" TargetMode="External"/><Relationship Id="rId5" Type="http://schemas.openxmlformats.org/officeDocument/2006/relationships/hyperlink" Target="https://en.wikipedia.org/wiki/Cannabinoid_receptor" TargetMode="External"/><Relationship Id="rId10" Type="http://schemas.openxmlformats.org/officeDocument/2006/relationships/hyperlink" Target="https://www.youtube.com/watch?v=tmrDAXjcUXY" TargetMode="External"/><Relationship Id="rId4" Type="http://schemas.openxmlformats.org/officeDocument/2006/relationships/hyperlink" Target="https://www.leafly.com/news/cannabis-101/what-is-decarboxylation" TargetMode="External"/><Relationship Id="rId9" Type="http://schemas.openxmlformats.org/officeDocument/2006/relationships/hyperlink" Target="https://www.youtube.com/watch?v=QgMIbL_NZXI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642941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Metodologia Científica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5786430"/>
            <a:ext cx="8715404" cy="1071570"/>
          </a:xfrm>
        </p:spPr>
        <p:txBody>
          <a:bodyPr>
            <a:normAutofit lnSpcReduction="10000"/>
          </a:bodyPr>
          <a:lstStyle/>
          <a:p>
            <a:pPr algn="l"/>
            <a:r>
              <a:rPr lang="pt-BR" dirty="0" smtClean="0">
                <a:solidFill>
                  <a:schemeClr val="bg1"/>
                </a:solidFill>
              </a:rPr>
              <a:t>Docente: Valdecir de Assis </a:t>
            </a:r>
            <a:r>
              <a:rPr lang="pt-BR" dirty="0" err="1" smtClean="0">
                <a:solidFill>
                  <a:schemeClr val="bg1"/>
                </a:solidFill>
              </a:rPr>
              <a:t>Janasi</a:t>
            </a:r>
            <a:endParaRPr lang="pt-BR" dirty="0" smtClean="0">
              <a:solidFill>
                <a:schemeClr val="bg1"/>
              </a:solidFill>
            </a:endParaRPr>
          </a:p>
          <a:p>
            <a:pPr algn="l"/>
            <a:r>
              <a:rPr lang="pt-BR" dirty="0" smtClean="0">
                <a:solidFill>
                  <a:schemeClr val="bg1"/>
                </a:solidFill>
              </a:rPr>
              <a:t>Discente:Lucas </a:t>
            </a:r>
            <a:r>
              <a:rPr lang="pt-BR" dirty="0" err="1" smtClean="0">
                <a:solidFill>
                  <a:schemeClr val="bg1"/>
                </a:solidFill>
              </a:rPr>
              <a:t>Vanzella</a:t>
            </a:r>
            <a:r>
              <a:rPr lang="pt-BR" dirty="0" smtClean="0">
                <a:solidFill>
                  <a:schemeClr val="bg1"/>
                </a:solidFill>
              </a:rPr>
              <a:t> de </a:t>
            </a:r>
            <a:r>
              <a:rPr lang="pt-BR" dirty="0" smtClean="0">
                <a:solidFill>
                  <a:schemeClr val="bg1"/>
                </a:solidFill>
              </a:rPr>
              <a:t>Matos NUSP:10819694</a:t>
            </a:r>
            <a:endParaRPr lang="pt-BR" dirty="0" smtClean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92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USP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8215338" y="0"/>
            <a:ext cx="92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err="1" smtClean="0"/>
              <a:t>IGc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90d2dff57d883f1d8c438fc69e9268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285728"/>
            <a:ext cx="2643186" cy="2643186"/>
          </a:xfrm>
          <a:prstGeom prst="rect">
            <a:avLst/>
          </a:prstGeom>
        </p:spPr>
      </p:pic>
      <p:sp>
        <p:nvSpPr>
          <p:cNvPr id="4" name="Texto explicativo em forma de nuvem 3"/>
          <p:cNvSpPr/>
          <p:nvPr/>
        </p:nvSpPr>
        <p:spPr>
          <a:xfrm>
            <a:off x="4429124" y="0"/>
            <a:ext cx="4357718" cy="1785950"/>
          </a:xfrm>
          <a:prstGeom prst="cloudCallout">
            <a:avLst>
              <a:gd name="adj1" fmla="val -49775"/>
              <a:gd name="adj2" fmla="val 589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857752" y="357166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Porque </a:t>
            </a:r>
            <a:r>
              <a:rPr lang="pt-BR" sz="2400" strike="sngStrike" dirty="0" err="1" smtClean="0"/>
              <a:t>krls</a:t>
            </a:r>
            <a:r>
              <a:rPr lang="pt-BR" sz="2400" dirty="0" smtClean="0"/>
              <a:t> não foi legalizada ainda?</a:t>
            </a:r>
            <a:endParaRPr lang="pt-BR" sz="2400" dirty="0"/>
          </a:p>
        </p:txBody>
      </p:sp>
      <p:pic>
        <p:nvPicPr>
          <p:cNvPr id="6" name="Imagem 5" descr="images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000372"/>
            <a:ext cx="928694" cy="1056942"/>
          </a:xfrm>
          <a:prstGeom prst="rect">
            <a:avLst/>
          </a:prstGeom>
        </p:spPr>
      </p:pic>
      <p:pic>
        <p:nvPicPr>
          <p:cNvPr id="7" name="Imagem 6" descr="images (1).png"/>
          <p:cNvPicPr>
            <a:picLocks noChangeAspect="1"/>
          </p:cNvPicPr>
          <p:nvPr/>
        </p:nvPicPr>
        <p:blipFill>
          <a:blip r:embed="rId4"/>
          <a:srcRect l="5263" r="5263"/>
          <a:stretch>
            <a:fillRect/>
          </a:stretch>
        </p:blipFill>
        <p:spPr>
          <a:xfrm>
            <a:off x="214282" y="4071942"/>
            <a:ext cx="1214446" cy="1357322"/>
          </a:xfrm>
          <a:prstGeom prst="rect">
            <a:avLst/>
          </a:prstGeom>
        </p:spPr>
      </p:pic>
      <p:pic>
        <p:nvPicPr>
          <p:cNvPr id="8" name="Imagem 7" descr="71wD+X0+zzL._AC_UL1193_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5572140"/>
            <a:ext cx="1214446" cy="1113667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643042" y="3500438"/>
            <a:ext cx="214314" cy="214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785918" y="5929330"/>
            <a:ext cx="214314" cy="214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1714480" y="4786322"/>
            <a:ext cx="214314" cy="214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reto 15"/>
          <p:cNvCxnSpPr/>
          <p:nvPr/>
        </p:nvCxnSpPr>
        <p:spPr>
          <a:xfrm rot="16200000" flipH="1">
            <a:off x="1571604" y="3429000"/>
            <a:ext cx="357190" cy="35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rot="16200000" flipH="1">
            <a:off x="1643042" y="4714884"/>
            <a:ext cx="357190" cy="35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rot="16200000" flipH="1">
            <a:off x="1714480" y="5857892"/>
            <a:ext cx="357190" cy="35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357158" y="2571744"/>
            <a:ext cx="164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Lista p/ Protesto</a:t>
            </a:r>
            <a:endParaRPr lang="pt-BR" sz="1600" dirty="0"/>
          </a:p>
        </p:txBody>
      </p:sp>
      <p:pic>
        <p:nvPicPr>
          <p:cNvPr id="22" name="Imagem 21" descr="maxresdefault 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612" y="3000372"/>
            <a:ext cx="6223044" cy="350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1927" t="28237" r="31193" b="24464"/>
          <a:stretch>
            <a:fillRect/>
          </a:stretch>
        </p:blipFill>
        <p:spPr bwMode="auto">
          <a:xfrm>
            <a:off x="5286380" y="0"/>
            <a:ext cx="3643338" cy="17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7377" t="21312" r="29917" b="40983"/>
          <a:stretch>
            <a:fillRect/>
          </a:stretch>
        </p:blipFill>
        <p:spPr bwMode="auto">
          <a:xfrm>
            <a:off x="142844" y="1785926"/>
            <a:ext cx="401295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4327" t="23077" r="30768" b="33333"/>
          <a:stretch>
            <a:fillRect/>
          </a:stretch>
        </p:blipFill>
        <p:spPr bwMode="auto">
          <a:xfrm>
            <a:off x="214282" y="3143248"/>
            <a:ext cx="397111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l="6818" t="21212" r="30113" b="21211"/>
          <a:stretch>
            <a:fillRect/>
          </a:stretch>
        </p:blipFill>
        <p:spPr bwMode="auto">
          <a:xfrm>
            <a:off x="214282" y="4786322"/>
            <a:ext cx="361701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3516" t="15625" r="33202" b="37499"/>
          <a:stretch>
            <a:fillRect/>
          </a:stretch>
        </p:blipFill>
        <p:spPr bwMode="auto">
          <a:xfrm>
            <a:off x="357158" y="214290"/>
            <a:ext cx="325757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 l="7638" t="29420" r="29986" b="52475"/>
          <a:stretch>
            <a:fillRect/>
          </a:stretch>
        </p:blipFill>
        <p:spPr bwMode="auto">
          <a:xfrm>
            <a:off x="5205980" y="1857364"/>
            <a:ext cx="393802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 l="1266" t="44867" r="51899" b="19127"/>
          <a:stretch>
            <a:fillRect/>
          </a:stretch>
        </p:blipFill>
        <p:spPr bwMode="auto">
          <a:xfrm>
            <a:off x="5786446" y="2714620"/>
            <a:ext cx="3138807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/>
          <a:srcRect l="17308" t="44231" r="46995" b="36538"/>
          <a:stretch>
            <a:fillRect/>
          </a:stretch>
        </p:blipFill>
        <p:spPr bwMode="auto">
          <a:xfrm>
            <a:off x="5572132" y="4286256"/>
            <a:ext cx="33004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/>
          <a:srcRect l="15859" t="23495" r="28634" b="41262"/>
          <a:stretch>
            <a:fillRect/>
          </a:stretch>
        </p:blipFill>
        <p:spPr bwMode="auto">
          <a:xfrm>
            <a:off x="5600707" y="5429264"/>
            <a:ext cx="340044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/>
          <a:srcRect l="33239" t="16667" r="33522" b="4545"/>
          <a:stretch>
            <a:fillRect/>
          </a:stretch>
        </p:blipFill>
        <p:spPr bwMode="auto">
          <a:xfrm>
            <a:off x="2082303" y="142852"/>
            <a:ext cx="4877886" cy="650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 l="7638" t="29420" r="29986" b="52475"/>
          <a:stretch>
            <a:fillRect/>
          </a:stretch>
        </p:blipFill>
        <p:spPr bwMode="auto">
          <a:xfrm>
            <a:off x="357158" y="214290"/>
            <a:ext cx="700092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 descr="tegridy-2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1357298"/>
            <a:ext cx="5643602" cy="2821801"/>
          </a:xfrm>
          <a:prstGeom prst="rect">
            <a:avLst/>
          </a:prstGeom>
        </p:spPr>
      </p:pic>
      <p:pic>
        <p:nvPicPr>
          <p:cNvPr id="6" name="Imagem 5" descr="Sem títul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357298"/>
            <a:ext cx="3429024" cy="2425976"/>
          </a:xfrm>
          <a:prstGeom prst="rect">
            <a:avLst/>
          </a:prstGeom>
        </p:spPr>
      </p:pic>
      <p:pic>
        <p:nvPicPr>
          <p:cNvPr id="7" name="Imagem 6" descr="Sem título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48" y="3884736"/>
            <a:ext cx="4714908" cy="2973264"/>
          </a:xfrm>
          <a:prstGeom prst="rect">
            <a:avLst/>
          </a:prstGeom>
        </p:spPr>
      </p:pic>
      <p:pic>
        <p:nvPicPr>
          <p:cNvPr id="8" name="Imagem 7" descr="Super-High-Me-1-400x65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62" y="3786190"/>
            <a:ext cx="1802435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 smtClean="0"/>
              <a:t>Cannabis</a:t>
            </a:r>
            <a:r>
              <a:rPr lang="pt-BR" dirty="0" smtClean="0"/>
              <a:t> deve ser </a:t>
            </a:r>
            <a:r>
              <a:rPr lang="pt-BR" dirty="0" err="1" smtClean="0"/>
              <a:t>relegalizada</a:t>
            </a:r>
            <a:r>
              <a:rPr lang="pt-BR" dirty="0" smtClean="0"/>
              <a:t> no Brasil?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Ou seria apenas questão de tempo?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0"/>
            <a:ext cx="4143404" cy="1143000"/>
          </a:xfrm>
        </p:spPr>
        <p:txBody>
          <a:bodyPr/>
          <a:lstStyle/>
          <a:p>
            <a:pPr algn="l"/>
            <a:r>
              <a:rPr lang="pt-BR" dirty="0" smtClean="0"/>
              <a:t>Agradecimentos!</a:t>
            </a:r>
            <a:endParaRPr lang="pt-BR" dirty="0"/>
          </a:p>
        </p:txBody>
      </p:sp>
      <p:pic>
        <p:nvPicPr>
          <p:cNvPr id="4" name="Espaço Reservado para Conteúdo 3" descr="cute-dinosaur-png-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2264" y="4114792"/>
            <a:ext cx="2857508" cy="2743208"/>
          </a:xfrm>
        </p:spPr>
      </p:pic>
      <p:sp>
        <p:nvSpPr>
          <p:cNvPr id="11" name="Arco 10"/>
          <p:cNvSpPr/>
          <p:nvPr/>
        </p:nvSpPr>
        <p:spPr>
          <a:xfrm flipH="1" flipV="1">
            <a:off x="6786578" y="2857496"/>
            <a:ext cx="2214578" cy="1071570"/>
          </a:xfrm>
          <a:prstGeom prst="arc">
            <a:avLst>
              <a:gd name="adj1" fmla="val 11029793"/>
              <a:gd name="adj2" fmla="val 419632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6650666" y="3714752"/>
            <a:ext cx="207350" cy="1038001"/>
          </a:xfrm>
          <a:custGeom>
            <a:avLst/>
            <a:gdLst>
              <a:gd name="connsiteX0" fmla="*/ 164804 w 196701"/>
              <a:gd name="connsiteY0" fmla="*/ 0 h 988827"/>
              <a:gd name="connsiteX1" fmla="*/ 37213 w 196701"/>
              <a:gd name="connsiteY1" fmla="*/ 276446 h 988827"/>
              <a:gd name="connsiteX2" fmla="*/ 26581 w 196701"/>
              <a:gd name="connsiteY2" fmla="*/ 776176 h 988827"/>
              <a:gd name="connsiteX3" fmla="*/ 196701 w 196701"/>
              <a:gd name="connsiteY3" fmla="*/ 988827 h 98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701" h="988827">
                <a:moveTo>
                  <a:pt x="164804" y="0"/>
                </a:moveTo>
                <a:cubicBezTo>
                  <a:pt x="112527" y="73541"/>
                  <a:pt x="60250" y="147083"/>
                  <a:pt x="37213" y="276446"/>
                </a:cubicBezTo>
                <a:cubicBezTo>
                  <a:pt x="14176" y="405809"/>
                  <a:pt x="0" y="657446"/>
                  <a:pt x="26581" y="776176"/>
                </a:cubicBezTo>
                <a:cubicBezTo>
                  <a:pt x="53162" y="894906"/>
                  <a:pt x="139994" y="946297"/>
                  <a:pt x="196701" y="98882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7143768" y="3143248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 smtClean="0"/>
              <a:t>Thx</a:t>
            </a:r>
            <a:r>
              <a:rPr lang="pt-BR" sz="2400" dirty="0" smtClean="0"/>
              <a:t>, </a:t>
            </a:r>
            <a:r>
              <a:rPr lang="pt-BR" sz="2400" dirty="0" err="1" smtClean="0"/>
              <a:t>Bruhs</a:t>
            </a:r>
            <a:r>
              <a:rPr lang="pt-BR" sz="2400" dirty="0" smtClean="0"/>
              <a:t>!</a:t>
            </a:r>
            <a:endParaRPr lang="pt-BR" sz="24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214282" y="1000108"/>
            <a:ext cx="48577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800" dirty="0" smtClean="0"/>
              <a:t> Ao Anderson, pela VPN. Teria desistido do tema sem ela;</a:t>
            </a:r>
          </a:p>
          <a:p>
            <a:pPr>
              <a:buFont typeface="Arial" pitchFamily="34" charset="0"/>
              <a:buChar char="•"/>
            </a:pPr>
            <a:r>
              <a:rPr lang="pt-BR" sz="2800" dirty="0" smtClean="0"/>
              <a:t> Ao Professor, pela oportunidade;</a:t>
            </a:r>
          </a:p>
          <a:p>
            <a:pPr>
              <a:buFont typeface="Arial" pitchFamily="34" charset="0"/>
              <a:buChar char="•"/>
            </a:pPr>
            <a:r>
              <a:rPr lang="pt-BR" sz="2800" dirty="0" smtClean="0"/>
              <a:t> </a:t>
            </a:r>
            <a:r>
              <a:rPr lang="pt-BR" sz="2800" dirty="0" smtClean="0"/>
              <a:t>Ao Pessoal, pela atenção; </a:t>
            </a:r>
            <a:endParaRPr lang="pt-BR" sz="2800" dirty="0" smtClean="0"/>
          </a:p>
          <a:p>
            <a:pPr>
              <a:buFont typeface="Arial" pitchFamily="34" charset="0"/>
              <a:buChar char="•"/>
            </a:pPr>
            <a:r>
              <a:rPr lang="pt-BR" sz="2800" dirty="0" smtClean="0"/>
              <a:t> </a:t>
            </a:r>
            <a:r>
              <a:rPr lang="pt-BR" sz="2800" dirty="0" smtClean="0"/>
              <a:t>A </a:t>
            </a:r>
            <a:r>
              <a:rPr lang="pt-BR" sz="2800" dirty="0" err="1" smtClean="0"/>
              <a:t>Jes</a:t>
            </a:r>
            <a:r>
              <a:rPr lang="pt-BR" sz="2800" dirty="0" smtClean="0"/>
              <a:t>, pela assistência técnica;</a:t>
            </a:r>
          </a:p>
          <a:p>
            <a:pPr>
              <a:buFont typeface="Arial" pitchFamily="34" charset="0"/>
              <a:buChar char="•"/>
            </a:pPr>
            <a:r>
              <a:rPr lang="pt-BR" sz="2800" dirty="0" smtClean="0"/>
              <a:t> A </a:t>
            </a:r>
            <a:r>
              <a:rPr lang="pt-BR" sz="2800" dirty="0" err="1" smtClean="0"/>
              <a:t>Ponpon</a:t>
            </a:r>
            <a:r>
              <a:rPr lang="pt-BR" sz="2800" dirty="0" smtClean="0"/>
              <a:t>, pelo trabalho </a:t>
            </a:r>
            <a:r>
              <a:rPr lang="pt-BR" sz="2800" strike="sngStrike" dirty="0" smtClean="0"/>
              <a:t>que comecei a fazer dia 08</a:t>
            </a:r>
            <a:r>
              <a:rPr lang="pt-BR" sz="1000" dirty="0" smtClean="0"/>
              <a:t>(e é para esse </a:t>
            </a:r>
            <a:r>
              <a:rPr lang="pt-BR" sz="1000" dirty="0" err="1" smtClean="0"/>
              <a:t>fds</a:t>
            </a:r>
            <a:r>
              <a:rPr lang="pt-BR" sz="1000" dirty="0" smtClean="0"/>
              <a:t>)</a:t>
            </a:r>
            <a:r>
              <a:rPr lang="pt-BR" sz="2800" dirty="0" smtClean="0"/>
              <a:t>;</a:t>
            </a:r>
            <a:endParaRPr lang="pt-BR" sz="2800" dirty="0" smtClean="0"/>
          </a:p>
          <a:p>
            <a:pPr>
              <a:buFont typeface="Arial" pitchFamily="34" charset="0"/>
              <a:buChar char="•"/>
            </a:pPr>
            <a:r>
              <a:rPr lang="pt-BR" sz="2800" dirty="0" smtClean="0"/>
              <a:t> A minha </a:t>
            </a:r>
            <a:r>
              <a:rPr lang="pt-BR" sz="2800" dirty="0" err="1" smtClean="0"/>
              <a:t>Vó</a:t>
            </a:r>
            <a:r>
              <a:rPr lang="pt-BR" sz="2800" dirty="0" smtClean="0"/>
              <a:t>, pelos cuidados;</a:t>
            </a:r>
          </a:p>
          <a:p>
            <a:pPr>
              <a:buFont typeface="Arial" pitchFamily="34" charset="0"/>
              <a:buChar char="•"/>
            </a:pPr>
            <a:r>
              <a:rPr lang="pt-BR" sz="2800" dirty="0" smtClean="0"/>
              <a:t> A meu Gato, </a:t>
            </a:r>
            <a:r>
              <a:rPr lang="pt-BR" sz="2800" dirty="0" err="1" smtClean="0"/>
              <a:t>auto-explicatório</a:t>
            </a:r>
            <a:r>
              <a:rPr lang="pt-BR" sz="28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sz="2800" dirty="0" smtClean="0"/>
              <a:t> A Ansiedade, por não pesar;</a:t>
            </a:r>
          </a:p>
          <a:p>
            <a:pPr>
              <a:buFont typeface="Arial" pitchFamily="34" charset="0"/>
              <a:buChar char="•"/>
            </a:pPr>
            <a:r>
              <a:rPr lang="pt-BR" sz="2800" dirty="0" smtClean="0"/>
              <a:t> E a MJ, pela polêmica.</a:t>
            </a:r>
          </a:p>
        </p:txBody>
      </p:sp>
      <p:sp>
        <p:nvSpPr>
          <p:cNvPr id="18" name="CaixaDeTexto 17"/>
          <p:cNvSpPr txBox="1"/>
          <p:nvPr/>
        </p:nvSpPr>
        <p:spPr>
          <a:xfrm rot="20894725">
            <a:off x="6693058" y="1153418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COVID-19 </a:t>
            </a:r>
            <a:r>
              <a:rPr lang="pt-BR" dirty="0" err="1" smtClean="0"/>
              <a:t>go</a:t>
            </a:r>
            <a:r>
              <a:rPr lang="pt-BR" dirty="0" smtClean="0"/>
              <a:t> </a:t>
            </a:r>
            <a:r>
              <a:rPr lang="pt-BR" dirty="0" err="1" smtClean="0"/>
              <a:t>away</a:t>
            </a:r>
            <a:r>
              <a:rPr lang="pt-BR" dirty="0" smtClean="0"/>
              <a:t> ( T - T 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2828916" cy="939784"/>
          </a:xfrm>
        </p:spPr>
        <p:txBody>
          <a:bodyPr/>
          <a:lstStyle/>
          <a:p>
            <a:pPr algn="l"/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785794"/>
            <a:ext cx="8858312" cy="5857916"/>
          </a:xfrm>
        </p:spPr>
        <p:txBody>
          <a:bodyPr/>
          <a:lstStyle/>
          <a:p>
            <a:r>
              <a:rPr lang="pt-BR" sz="1800" dirty="0" smtClean="0"/>
              <a:t>Definições botânicas: </a:t>
            </a:r>
            <a:r>
              <a:rPr lang="pt-BR" sz="1800" dirty="0" smtClean="0">
                <a:hlinkClick r:id="rId2"/>
              </a:rPr>
              <a:t>https://en.wikipedia.org/wiki/Cannabis</a:t>
            </a:r>
            <a:r>
              <a:rPr lang="pt-BR" sz="1800" dirty="0" smtClean="0"/>
              <a:t> </a:t>
            </a:r>
          </a:p>
          <a:p>
            <a:r>
              <a:rPr lang="pt-BR" sz="1800" dirty="0" smtClean="0"/>
              <a:t>As substâncias: </a:t>
            </a:r>
            <a:r>
              <a:rPr lang="pt-BR" sz="1800" dirty="0" smtClean="0">
                <a:hlinkClick r:id="rId3"/>
              </a:rPr>
              <a:t>https://en.wikipedia.org/wiki/Cannabis_(drug)</a:t>
            </a:r>
            <a:r>
              <a:rPr lang="pt-BR" sz="1800" dirty="0" smtClean="0"/>
              <a:t> </a:t>
            </a:r>
          </a:p>
          <a:p>
            <a:r>
              <a:rPr lang="pt-BR" sz="1800" dirty="0" err="1" smtClean="0"/>
              <a:t>Descarboxilação</a:t>
            </a:r>
            <a:r>
              <a:rPr lang="pt-BR" sz="1800" dirty="0" smtClean="0"/>
              <a:t>: </a:t>
            </a:r>
            <a:r>
              <a:rPr lang="pt-BR" sz="1800" dirty="0" smtClean="0">
                <a:hlinkClick r:id="rId4"/>
              </a:rPr>
              <a:t>https://www.leafly.com/news/cannabis-101/what-is-decarboxylation</a:t>
            </a:r>
            <a:r>
              <a:rPr lang="pt-BR" sz="1800" dirty="0" smtClean="0"/>
              <a:t> </a:t>
            </a:r>
          </a:p>
          <a:p>
            <a:r>
              <a:rPr lang="pt-BR" sz="1800" dirty="0" smtClean="0"/>
              <a:t>Os receptores: </a:t>
            </a:r>
            <a:r>
              <a:rPr lang="pt-BR" sz="1800" dirty="0" smtClean="0">
                <a:hlinkClick r:id="rId5"/>
              </a:rPr>
              <a:t>https://en.wikipedia.org/wiki/Cannabinoid_receptor#:~:text=Cannabinoid%20receptors%2C%20located%20throughout%20the,G%20protein%2Dcoupled%20receptor%20superfamily</a:t>
            </a:r>
            <a:r>
              <a:rPr lang="pt-BR" sz="1800" dirty="0" smtClean="0"/>
              <a:t>. </a:t>
            </a:r>
          </a:p>
          <a:p>
            <a:r>
              <a:rPr lang="pt-BR" sz="1800" dirty="0" smtClean="0"/>
              <a:t>BENSON, D. </a:t>
            </a:r>
            <a:r>
              <a:rPr lang="pt-BR" sz="1800" b="1" dirty="0" smtClean="0"/>
              <a:t>Super </a:t>
            </a:r>
            <a:r>
              <a:rPr lang="pt-BR" sz="1800" b="1" dirty="0" err="1" smtClean="0"/>
              <a:t>High</a:t>
            </a:r>
            <a:r>
              <a:rPr lang="pt-BR" sz="1800" b="1" dirty="0" smtClean="0"/>
              <a:t> Me </a:t>
            </a:r>
            <a:r>
              <a:rPr lang="pt-BR" sz="1800" dirty="0" smtClean="0"/>
              <a:t>: </a:t>
            </a:r>
            <a:r>
              <a:rPr lang="pt-BR" sz="1800" dirty="0" smtClean="0">
                <a:hlinkClick r:id="rId6"/>
              </a:rPr>
              <a:t>https://www.youtube.com/watch?v=N43RxHQnetM</a:t>
            </a:r>
            <a:r>
              <a:rPr lang="pt-BR" sz="1800" dirty="0" smtClean="0"/>
              <a:t> </a:t>
            </a:r>
          </a:p>
          <a:p>
            <a:r>
              <a:rPr lang="pt-BR" sz="1800" dirty="0" smtClean="0"/>
              <a:t>Lista de ajuda: </a:t>
            </a:r>
            <a:r>
              <a:rPr lang="pt-BR" sz="1800" dirty="0" smtClean="0">
                <a:hlinkClick r:id="rId7"/>
              </a:rPr>
              <a:t>https://www.leafly.com</a:t>
            </a:r>
            <a:r>
              <a:rPr lang="pt-BR" sz="1800" dirty="0" smtClean="0"/>
              <a:t> </a:t>
            </a:r>
          </a:p>
          <a:p>
            <a:r>
              <a:rPr lang="pt-BR" sz="1800" dirty="0" smtClean="0"/>
              <a:t>Ride </a:t>
            </a:r>
            <a:r>
              <a:rPr lang="pt-BR" sz="1800" dirty="0" err="1" smtClean="0"/>
              <a:t>with</a:t>
            </a:r>
            <a:r>
              <a:rPr lang="pt-BR" sz="1800" dirty="0" smtClean="0"/>
              <a:t> Larry. </a:t>
            </a:r>
            <a:r>
              <a:rPr lang="pt-BR" sz="1800" b="1" dirty="0" smtClean="0"/>
              <a:t>Medical </a:t>
            </a:r>
            <a:r>
              <a:rPr lang="pt-BR" sz="1800" b="1" dirty="0" err="1" smtClean="0"/>
              <a:t>Marijuana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and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Parkinson’s</a:t>
            </a:r>
            <a:r>
              <a:rPr lang="pt-BR" sz="1800" dirty="0" smtClean="0"/>
              <a:t>. </a:t>
            </a:r>
            <a:r>
              <a:rPr lang="pt-BR" sz="1800" dirty="0" err="1" smtClean="0"/>
              <a:t>Part</a:t>
            </a:r>
            <a:r>
              <a:rPr lang="pt-BR" sz="1800" dirty="0" smtClean="0"/>
              <a:t> e 3/3.: </a:t>
            </a:r>
            <a:r>
              <a:rPr lang="pt-BR" sz="1800" dirty="0" smtClean="0">
                <a:hlinkClick r:id="rId8"/>
              </a:rPr>
              <a:t>https://www.youtube.com/watch?v=zNT8Zo_sfwo</a:t>
            </a:r>
            <a:r>
              <a:rPr lang="pt-BR" sz="1800" dirty="0" smtClean="0"/>
              <a:t> </a:t>
            </a:r>
          </a:p>
          <a:p>
            <a:r>
              <a:rPr lang="pt-BR" sz="1800" dirty="0" smtClean="0"/>
              <a:t>DIRIJO: </a:t>
            </a:r>
            <a:r>
              <a:rPr lang="pt-BR" sz="1800" dirty="0" smtClean="0">
                <a:hlinkClick r:id="rId9"/>
              </a:rPr>
              <a:t>https://www.youtube.com/watch?v=QgMIbL_NZXI</a:t>
            </a:r>
            <a:r>
              <a:rPr lang="pt-BR" sz="1800" dirty="0" smtClean="0"/>
              <a:t> </a:t>
            </a:r>
          </a:p>
          <a:p>
            <a:r>
              <a:rPr lang="pt-BR" sz="1800" dirty="0" smtClean="0"/>
              <a:t>BENSON, D. </a:t>
            </a:r>
            <a:r>
              <a:rPr lang="pt-BR" sz="1800" b="1" dirty="0" smtClean="0"/>
              <a:t>Super </a:t>
            </a:r>
            <a:r>
              <a:rPr lang="pt-BR" sz="1800" b="1" dirty="0" err="1" smtClean="0"/>
              <a:t>High</a:t>
            </a:r>
            <a:r>
              <a:rPr lang="pt-BR" sz="1800" b="1" dirty="0" smtClean="0"/>
              <a:t> Me</a:t>
            </a:r>
            <a:r>
              <a:rPr lang="pt-BR" sz="1800" dirty="0" smtClean="0"/>
              <a:t>: </a:t>
            </a:r>
            <a:r>
              <a:rPr lang="pt-BR" sz="1800" dirty="0" smtClean="0">
                <a:hlinkClick r:id="rId6"/>
              </a:rPr>
              <a:t>https://www.youtube.com/watch?v=N43RxHQnetM</a:t>
            </a:r>
            <a:r>
              <a:rPr lang="pt-BR" sz="1800" dirty="0" smtClean="0"/>
              <a:t> </a:t>
            </a:r>
          </a:p>
          <a:p>
            <a:r>
              <a:rPr lang="pt-BR" sz="1800" dirty="0" smtClean="0"/>
              <a:t>NOBITA </a:t>
            </a:r>
            <a:r>
              <a:rPr lang="pt-BR" sz="1800" dirty="0" err="1" smtClean="0"/>
              <a:t>from</a:t>
            </a:r>
            <a:r>
              <a:rPr lang="pt-BR" sz="1800" dirty="0" smtClean="0"/>
              <a:t> </a:t>
            </a:r>
            <a:r>
              <a:rPr lang="pt-BR" sz="1800" dirty="0" err="1" smtClean="0"/>
              <a:t>Japan</a:t>
            </a:r>
            <a:r>
              <a:rPr lang="pt-BR" sz="1800" dirty="0" smtClean="0"/>
              <a:t>. </a:t>
            </a:r>
            <a:r>
              <a:rPr lang="pt-BR" sz="1800" b="1" dirty="0" err="1" smtClean="0"/>
              <a:t>The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Perception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of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Marijuana</a:t>
            </a:r>
            <a:r>
              <a:rPr lang="pt-BR" sz="1800" b="1" dirty="0" smtClean="0"/>
              <a:t> in </a:t>
            </a:r>
            <a:r>
              <a:rPr lang="pt-BR" sz="1800" b="1" dirty="0" err="1" smtClean="0"/>
              <a:t>Japan</a:t>
            </a:r>
            <a:r>
              <a:rPr lang="pt-BR" sz="1800" b="1" dirty="0" smtClean="0"/>
              <a:t> (Interview)</a:t>
            </a:r>
            <a:r>
              <a:rPr lang="pt-BR" sz="1800" dirty="0" smtClean="0"/>
              <a:t>: </a:t>
            </a:r>
            <a:r>
              <a:rPr lang="pt-BR" sz="1800" dirty="0" smtClean="0">
                <a:hlinkClick r:id="rId10"/>
              </a:rPr>
              <a:t>https://www.youtube.com/watch?v=tmrDAXjcUXY</a:t>
            </a:r>
            <a:r>
              <a:rPr lang="pt-BR" sz="1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2828916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Referências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785794"/>
            <a:ext cx="88583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LOTAN, I. TREVES, T. </a:t>
            </a:r>
            <a:r>
              <a:rPr lang="pt-BR" dirty="0" err="1" smtClean="0"/>
              <a:t>et</a:t>
            </a:r>
            <a:r>
              <a:rPr lang="pt-BR" dirty="0" smtClean="0"/>
              <a:t> al. </a:t>
            </a:r>
            <a:r>
              <a:rPr lang="en-US" dirty="0" smtClean="0"/>
              <a:t>Cannabis (Medical Marijuana) treatment for motor and non-motor symptoms of </a:t>
            </a:r>
            <a:r>
              <a:rPr lang="en-US" dirty="0" err="1" smtClean="0"/>
              <a:t>parkinson</a:t>
            </a:r>
            <a:r>
              <a:rPr lang="en-US" dirty="0" smtClean="0"/>
              <a:t> disease: An open-label observational study. </a:t>
            </a:r>
            <a:r>
              <a:rPr lang="pt-BR" b="1" dirty="0" err="1" smtClean="0"/>
              <a:t>Clinical</a:t>
            </a:r>
            <a:r>
              <a:rPr lang="pt-BR" b="1" dirty="0" smtClean="0"/>
              <a:t> </a:t>
            </a:r>
            <a:r>
              <a:rPr lang="pt-BR" b="1" dirty="0" err="1" smtClean="0"/>
              <a:t>Neuropharmacology</a:t>
            </a:r>
            <a:r>
              <a:rPr lang="pt-BR" b="1" dirty="0" smtClean="0"/>
              <a:t>.</a:t>
            </a:r>
            <a:r>
              <a:rPr lang="pt-BR" dirty="0" smtClean="0"/>
              <a:t> Israel, v. 37, n.2, p.41-44, 2014. DOI: 10.1097/WNF.0000000000000016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SIDDIQUI, S. Z. ZAHID, A. </a:t>
            </a:r>
            <a:r>
              <a:rPr lang="pt-BR" dirty="0" err="1" smtClean="0"/>
              <a:t>et</a:t>
            </a:r>
            <a:r>
              <a:rPr lang="pt-BR" dirty="0" smtClean="0"/>
              <a:t> al. </a:t>
            </a:r>
            <a:r>
              <a:rPr lang="en-US" dirty="0" smtClean="0"/>
              <a:t>Synthetic N-[(</a:t>
            </a:r>
            <a:r>
              <a:rPr lang="en-US" dirty="0" err="1" smtClean="0"/>
              <a:t>substitutedsulfamoyl</a:t>
            </a:r>
            <a:r>
              <a:rPr lang="en-US" dirty="0" smtClean="0"/>
              <a:t>)phenyl]</a:t>
            </a:r>
            <a:r>
              <a:rPr lang="en-US" dirty="0" err="1" smtClean="0"/>
              <a:t>acetamides</a:t>
            </a:r>
            <a:r>
              <a:rPr lang="en-US" dirty="0" smtClean="0"/>
              <a:t> as moderate </a:t>
            </a:r>
            <a:r>
              <a:rPr lang="en-US" dirty="0" err="1" smtClean="0"/>
              <a:t>chymotrypsin</a:t>
            </a:r>
            <a:r>
              <a:rPr lang="en-US" dirty="0" smtClean="0"/>
              <a:t> inhibitors. </a:t>
            </a:r>
            <a:r>
              <a:rPr lang="en-US" b="1" dirty="0" smtClean="0"/>
              <a:t>Pakistan Journal of Pharmaceutical Sciences</a:t>
            </a:r>
            <a:r>
              <a:rPr lang="pt-BR" b="1" dirty="0" smtClean="0"/>
              <a:t> .</a:t>
            </a:r>
            <a:r>
              <a:rPr lang="pt-BR" dirty="0" smtClean="0"/>
              <a:t> Paquistão, v.30, n.3, p.675-681, 2017. ISSN: 1011601X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/>
              <a:t> </a:t>
            </a:r>
            <a:r>
              <a:rPr lang="pt-BR" dirty="0" smtClean="0"/>
              <a:t>BEGA, D. SIMUNI, T. </a:t>
            </a:r>
            <a:r>
              <a:rPr lang="pt-BR" dirty="0" err="1" smtClean="0"/>
              <a:t>et</a:t>
            </a:r>
            <a:r>
              <a:rPr lang="pt-BR" dirty="0" smtClean="0"/>
              <a:t> al. </a:t>
            </a:r>
            <a:r>
              <a:rPr lang="en-US" dirty="0" smtClean="0"/>
              <a:t>Medicinal Cannabis for Parkinson's Disease: Practices, Beliefs, and Attitudes Among Providers at National Parkinson Foundation Centers of Excellence.  </a:t>
            </a:r>
            <a:r>
              <a:rPr lang="pt-BR" b="1" dirty="0" err="1" smtClean="0"/>
              <a:t>Movement</a:t>
            </a:r>
            <a:r>
              <a:rPr lang="pt-BR" b="1" dirty="0" smtClean="0"/>
              <a:t> </a:t>
            </a:r>
            <a:r>
              <a:rPr lang="pt-BR" b="1" dirty="0" err="1" smtClean="0"/>
              <a:t>Disorders</a:t>
            </a:r>
            <a:r>
              <a:rPr lang="pt-BR" b="1" dirty="0" smtClean="0"/>
              <a:t> </a:t>
            </a:r>
            <a:r>
              <a:rPr lang="pt-BR" b="1" dirty="0" err="1" smtClean="0"/>
              <a:t>Clinical</a:t>
            </a:r>
            <a:r>
              <a:rPr lang="pt-BR" b="1" dirty="0" smtClean="0"/>
              <a:t> </a:t>
            </a:r>
            <a:r>
              <a:rPr lang="pt-BR" b="1" dirty="0" err="1" smtClean="0"/>
              <a:t>Practice</a:t>
            </a:r>
            <a:r>
              <a:rPr lang="pt-BR" b="1" dirty="0" smtClean="0"/>
              <a:t>.</a:t>
            </a:r>
            <a:r>
              <a:rPr lang="pt-BR" dirty="0" smtClean="0"/>
              <a:t> v.4, n.1, p.90-95, 2017. DOI: 10.1002/mdc3.12359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/>
              <a:t> </a:t>
            </a:r>
            <a:r>
              <a:rPr lang="pt-BR" dirty="0" smtClean="0"/>
              <a:t>BARON, E. LUCAS, P. </a:t>
            </a:r>
            <a:r>
              <a:rPr lang="pt-BR" dirty="0" err="1" smtClean="0"/>
              <a:t>et</a:t>
            </a:r>
            <a:r>
              <a:rPr lang="pt-BR" dirty="0" smtClean="0"/>
              <a:t> al. </a:t>
            </a:r>
            <a:r>
              <a:rPr lang="en-US" dirty="0" smtClean="0"/>
              <a:t>Patterns of medicinal cannabis use, strain analysis, and substitution effect among patients with migraine, headache, arthritis, and chronic pain in a medicinal cannabis cohort. </a:t>
            </a:r>
            <a:r>
              <a:rPr lang="en-US" b="1" dirty="0" smtClean="0"/>
              <a:t>Journal of Headache and Pain</a:t>
            </a:r>
            <a:r>
              <a:rPr lang="en-US" dirty="0" smtClean="0"/>
              <a:t>. V. 19, n.1, 2018. DOI: 10.1186/s10194-018-0862-2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BENSON, M. ABELEV S. et al. Medicinal Cannabis for Inflammatory Bowel Disease: A Survey of Perspectives, Experiences, and Current Use in Australian Patients. </a:t>
            </a:r>
            <a:r>
              <a:rPr lang="pt-BR" b="1" dirty="0" err="1" smtClean="0"/>
              <a:t>Crohn's</a:t>
            </a:r>
            <a:r>
              <a:rPr lang="pt-BR" b="1" dirty="0" smtClean="0"/>
              <a:t> &amp; </a:t>
            </a:r>
            <a:r>
              <a:rPr lang="pt-BR" b="1" dirty="0" err="1" smtClean="0"/>
              <a:t>Colitis</a:t>
            </a:r>
            <a:r>
              <a:rPr lang="pt-BR" b="1" dirty="0" smtClean="0"/>
              <a:t> 360</a:t>
            </a:r>
            <a:r>
              <a:rPr lang="pt-BR" dirty="0" smtClean="0"/>
              <a:t>. v.2, n.2, p.1-15, 2020. DOI: 10.1093/</a:t>
            </a:r>
            <a:r>
              <a:rPr lang="pt-BR" dirty="0" err="1" smtClean="0"/>
              <a:t>crocol</a:t>
            </a:r>
            <a:r>
              <a:rPr lang="pt-BR" dirty="0" smtClean="0"/>
              <a:t>/otaa015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DE HOOP, B. HEERDINK, E. R. HAZEKAMP, A. </a:t>
            </a:r>
            <a:r>
              <a:rPr lang="en-US" dirty="0" smtClean="0"/>
              <a:t>Medicinal Cannabis on Prescription in the Netherlands: Statistics for 2003-2016. </a:t>
            </a:r>
            <a:r>
              <a:rPr lang="pt-BR" b="1" dirty="0" err="1" smtClean="0"/>
              <a:t>Cannabis</a:t>
            </a:r>
            <a:r>
              <a:rPr lang="pt-BR" b="1" dirty="0" smtClean="0"/>
              <a:t> </a:t>
            </a:r>
            <a:r>
              <a:rPr lang="pt-BR" b="1" dirty="0" err="1" smtClean="0"/>
              <a:t>and</a:t>
            </a:r>
            <a:r>
              <a:rPr lang="pt-BR" b="1" dirty="0" smtClean="0"/>
              <a:t> </a:t>
            </a:r>
            <a:r>
              <a:rPr lang="pt-BR" b="1" dirty="0" err="1" smtClean="0"/>
              <a:t>Cannabinoid</a:t>
            </a:r>
            <a:r>
              <a:rPr lang="pt-BR" b="1" dirty="0" smtClean="0"/>
              <a:t> </a:t>
            </a:r>
            <a:r>
              <a:rPr lang="pt-BR" b="1" dirty="0" err="1" smtClean="0"/>
              <a:t>Research</a:t>
            </a:r>
            <a:r>
              <a:rPr lang="pt-BR" dirty="0" smtClean="0"/>
              <a:t>. </a:t>
            </a:r>
            <a:r>
              <a:rPr lang="pt-BR" dirty="0" err="1" smtClean="0"/>
              <a:t>Netherland</a:t>
            </a:r>
            <a:r>
              <a:rPr lang="pt-BR" dirty="0" smtClean="0"/>
              <a:t>, v.3, n.1, p. 54-55, 2018. DOI: 10.1089/</a:t>
            </a:r>
            <a:r>
              <a:rPr lang="pt-BR" dirty="0" err="1" smtClean="0"/>
              <a:t>can</a:t>
            </a:r>
            <a:r>
              <a:rPr lang="pt-BR" dirty="0" smtClean="0"/>
              <a:t>.2017.0059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GASPARATTO, F. B. GAMARRA, C. J. </a:t>
            </a:r>
            <a:r>
              <a:rPr lang="pt-BR" b="1" dirty="0" smtClean="0"/>
              <a:t>A Influência do Estado e os Dilemas da Democracia Brasileira no Uso Medicinal da </a:t>
            </a:r>
            <a:r>
              <a:rPr lang="pt-BR" b="1" dirty="0" err="1" smtClean="0"/>
              <a:t>Cannabis</a:t>
            </a:r>
            <a:r>
              <a:rPr lang="pt-BR" dirty="0" smtClean="0"/>
              <a:t>. Brasil, v.10, p.79-88, 2020.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2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785786" y="0"/>
            <a:ext cx="7658096" cy="1143000"/>
          </a:xfrm>
        </p:spPr>
        <p:txBody>
          <a:bodyPr/>
          <a:lstStyle/>
          <a:p>
            <a:r>
              <a:rPr lang="pt-BR" dirty="0" smtClean="0">
                <a:solidFill>
                  <a:srgbClr val="92D050"/>
                </a:solidFill>
              </a:rPr>
              <a:t>Legalização de </a:t>
            </a:r>
            <a:r>
              <a:rPr lang="pt-BR" dirty="0" err="1" smtClean="0">
                <a:solidFill>
                  <a:srgbClr val="92D050"/>
                </a:solidFill>
              </a:rPr>
              <a:t>Cannabis</a:t>
            </a:r>
            <a:endParaRPr lang="pt-BR" dirty="0">
              <a:solidFill>
                <a:srgbClr val="92D05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42910" y="5429264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rgbClr val="92D050"/>
                </a:solidFill>
              </a:rPr>
              <a:t>Um Ponto de Vista Geral com Ênfase no Tratamento de Parkinson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nna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214290"/>
            <a:ext cx="4876800" cy="3457575"/>
          </a:xfrm>
          <a:prstGeom prst="rect">
            <a:avLst/>
          </a:prstGeom>
        </p:spPr>
      </p:pic>
      <p:pic>
        <p:nvPicPr>
          <p:cNvPr id="2" name="Imagem 1" descr="maxresdefault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42852"/>
            <a:ext cx="5587996" cy="3143248"/>
          </a:xfrm>
          <a:prstGeom prst="rect">
            <a:avLst/>
          </a:prstGeom>
        </p:spPr>
      </p:pic>
      <p:pic>
        <p:nvPicPr>
          <p:cNvPr id="4" name="Imagem 3" descr="joint.png"/>
          <p:cNvPicPr>
            <a:picLocks noChangeAspect="1"/>
          </p:cNvPicPr>
          <p:nvPr/>
        </p:nvPicPr>
        <p:blipFill>
          <a:blip r:embed="rId5" cstate="print"/>
          <a:srcRect l="-238" t="20830" b="18264"/>
          <a:stretch>
            <a:fillRect/>
          </a:stretch>
        </p:blipFill>
        <p:spPr>
          <a:xfrm rot="20466065">
            <a:off x="-336186" y="3694192"/>
            <a:ext cx="3293943" cy="2001451"/>
          </a:xfrm>
          <a:prstGeom prst="rect">
            <a:avLst/>
          </a:prstGeom>
        </p:spPr>
      </p:pic>
      <p:pic>
        <p:nvPicPr>
          <p:cNvPr id="14" name="Imagem 13" descr="hqdefaul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3643314"/>
            <a:ext cx="5714999" cy="3214686"/>
          </a:xfrm>
          <a:prstGeom prst="rect">
            <a:avLst/>
          </a:prstGeom>
        </p:spPr>
      </p:pic>
      <p:pic>
        <p:nvPicPr>
          <p:cNvPr id="6" name="Imagem 5" descr="Proer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364" y="3071810"/>
            <a:ext cx="1762381" cy="1762381"/>
          </a:xfrm>
          <a:prstGeom prst="rect">
            <a:avLst/>
          </a:prstGeom>
        </p:spPr>
      </p:pic>
      <p:pic>
        <p:nvPicPr>
          <p:cNvPr id="8" name="Imagem 7" descr="unnam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042" y="4643446"/>
            <a:ext cx="1714512" cy="171451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643042" y="6143644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(Ou jornais no geral)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42844" y="6429396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*Dentre muitas outras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714544" y="0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O que é </a:t>
            </a:r>
            <a:r>
              <a:rPr lang="pt-BR" dirty="0" err="1" smtClean="0"/>
              <a:t>Cannabis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42844" y="1428736"/>
            <a:ext cx="4286280" cy="5214974"/>
          </a:xfrm>
        </p:spPr>
        <p:txBody>
          <a:bodyPr>
            <a:normAutofit/>
          </a:bodyPr>
          <a:lstStyle/>
          <a:p>
            <a:r>
              <a:rPr lang="pt-BR" sz="2000" dirty="0" smtClean="0"/>
              <a:t>Reino: </a:t>
            </a:r>
            <a:r>
              <a:rPr lang="pt-BR" sz="2000" i="1" dirty="0" err="1" smtClean="0"/>
              <a:t>Plantae</a:t>
            </a:r>
            <a:endParaRPr lang="pt-BR" sz="2000" i="1" dirty="0" smtClean="0"/>
          </a:p>
          <a:p>
            <a:r>
              <a:rPr lang="pt-BR" sz="2000" dirty="0" err="1" smtClean="0"/>
              <a:t>Clados</a:t>
            </a:r>
            <a:r>
              <a:rPr lang="pt-BR" sz="2000" dirty="0" smtClean="0"/>
              <a:t>: </a:t>
            </a:r>
            <a:r>
              <a:rPr lang="pt-BR" sz="2000" i="1" dirty="0" smtClean="0"/>
              <a:t>Angiospérmicas;</a:t>
            </a:r>
            <a:r>
              <a:rPr lang="pt-BR" sz="2000" dirty="0" smtClean="0"/>
              <a:t> 	       	    </a:t>
            </a:r>
            <a:r>
              <a:rPr lang="pt-BR" sz="2000" i="1" dirty="0" err="1" smtClean="0"/>
              <a:t>Eudicotiledóneas</a:t>
            </a:r>
            <a:r>
              <a:rPr lang="pt-BR" sz="2000" i="1" dirty="0" smtClean="0"/>
              <a:t>; 	       	    </a:t>
            </a:r>
            <a:r>
              <a:rPr lang="pt-BR" sz="2000" i="1" dirty="0" err="1" smtClean="0"/>
              <a:t>Rosideas</a:t>
            </a:r>
            <a:r>
              <a:rPr lang="pt-BR" sz="2000" i="1" dirty="0"/>
              <a:t>;</a:t>
            </a:r>
            <a:r>
              <a:rPr lang="pt-BR" sz="2000" dirty="0" smtClean="0"/>
              <a:t>     	   	       	    </a:t>
            </a:r>
            <a:r>
              <a:rPr lang="pt-BR" sz="2000" i="1" dirty="0" err="1" smtClean="0"/>
              <a:t>Tracheophytes</a:t>
            </a:r>
            <a:endParaRPr lang="pt-BR" sz="2000" i="1" dirty="0" smtClean="0"/>
          </a:p>
          <a:p>
            <a:r>
              <a:rPr lang="pt-BR" sz="2000" dirty="0" smtClean="0"/>
              <a:t>Ordem: </a:t>
            </a:r>
            <a:r>
              <a:rPr lang="pt-BR" sz="2000" i="1" dirty="0" err="1" smtClean="0"/>
              <a:t>Rosales</a:t>
            </a:r>
            <a:endParaRPr lang="pt-BR" sz="2000" i="1" dirty="0" smtClean="0"/>
          </a:p>
          <a:p>
            <a:r>
              <a:rPr lang="pt-BR" sz="2000" dirty="0" smtClean="0"/>
              <a:t>Família: </a:t>
            </a:r>
            <a:r>
              <a:rPr lang="pt-BR" sz="2000" i="1" dirty="0" err="1" smtClean="0"/>
              <a:t>Cannabinaceae</a:t>
            </a:r>
            <a:endParaRPr lang="pt-BR" sz="2000" i="1" dirty="0" smtClean="0"/>
          </a:p>
          <a:p>
            <a:r>
              <a:rPr lang="pt-BR" sz="2000" dirty="0" smtClean="0"/>
              <a:t>Gênero: </a:t>
            </a:r>
            <a:r>
              <a:rPr lang="pt-BR" sz="2000" i="1" dirty="0" err="1" smtClean="0"/>
              <a:t>Cannabis</a:t>
            </a:r>
            <a:endParaRPr lang="pt-BR" sz="2000" i="1" dirty="0" smtClean="0"/>
          </a:p>
          <a:p>
            <a:r>
              <a:rPr lang="pt-BR" sz="2000" dirty="0" smtClean="0"/>
              <a:t>Espécies: </a:t>
            </a:r>
            <a:r>
              <a:rPr lang="pt-BR" sz="2000" i="1" dirty="0" err="1" smtClean="0"/>
              <a:t>Cannabis</a:t>
            </a:r>
            <a:r>
              <a:rPr lang="pt-BR" sz="2000" i="1" dirty="0" smtClean="0"/>
              <a:t> Sativa </a:t>
            </a:r>
            <a:r>
              <a:rPr lang="pt-BR" sz="2000" i="1" dirty="0" err="1" smtClean="0"/>
              <a:t>Sativa</a:t>
            </a:r>
            <a:r>
              <a:rPr lang="pt-BR" sz="2000" i="1" dirty="0" smtClean="0"/>
              <a:t>;                       	       </a:t>
            </a:r>
            <a:r>
              <a:rPr lang="pt-BR" sz="2000" i="1" dirty="0" err="1" smtClean="0"/>
              <a:t>Cannabis</a:t>
            </a:r>
            <a:r>
              <a:rPr lang="pt-BR" sz="2000" i="1" dirty="0" smtClean="0"/>
              <a:t> Sativa Indica;                                             	       </a:t>
            </a:r>
            <a:r>
              <a:rPr lang="pt-BR" sz="2000" i="1" dirty="0" err="1" smtClean="0"/>
              <a:t>Cannabis</a:t>
            </a:r>
            <a:r>
              <a:rPr lang="pt-BR" sz="2000" i="1" dirty="0" smtClean="0"/>
              <a:t> Sativa </a:t>
            </a:r>
            <a:r>
              <a:rPr lang="pt-BR" sz="2000" i="1" dirty="0" err="1" smtClean="0"/>
              <a:t>Ruderalis</a:t>
            </a:r>
            <a:endParaRPr lang="pt-BR" sz="2000" i="1" dirty="0" smtClean="0"/>
          </a:p>
          <a:p>
            <a:r>
              <a:rPr lang="pt-BR" sz="2000" dirty="0" smtClean="0"/>
              <a:t>Cepa ou Estirpe: </a:t>
            </a:r>
            <a:r>
              <a:rPr lang="pt-BR" sz="2000" i="1" dirty="0" err="1" smtClean="0"/>
              <a:t>Maui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Wowie</a:t>
            </a:r>
            <a:r>
              <a:rPr lang="pt-BR" sz="2000" i="1" dirty="0" smtClean="0"/>
              <a:t>; </a:t>
            </a:r>
            <a:r>
              <a:rPr lang="pt-BR" sz="2000" i="1" dirty="0" err="1" smtClean="0"/>
              <a:t>Sour</a:t>
            </a:r>
            <a:r>
              <a:rPr lang="pt-BR" sz="2000" i="1" dirty="0" smtClean="0"/>
              <a:t> Diesel; </a:t>
            </a:r>
            <a:r>
              <a:rPr lang="pt-BR" sz="2000" i="1" dirty="0" err="1" smtClean="0"/>
              <a:t>Blueberry</a:t>
            </a:r>
            <a:r>
              <a:rPr lang="pt-BR" sz="2000" i="1" dirty="0" smtClean="0"/>
              <a:t>; </a:t>
            </a:r>
            <a:r>
              <a:rPr lang="pt-BR" sz="2000" i="1" dirty="0" err="1" smtClean="0"/>
              <a:t>Grandaddy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Purple</a:t>
            </a:r>
            <a:r>
              <a:rPr lang="pt-BR" sz="2000" i="1" dirty="0" smtClean="0"/>
              <a:t>; </a:t>
            </a:r>
            <a:r>
              <a:rPr lang="pt-BR" sz="2000" i="1" dirty="0" err="1" smtClean="0"/>
              <a:t>Blue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Haze</a:t>
            </a:r>
            <a:r>
              <a:rPr lang="pt-BR" sz="2000" i="1" dirty="0" smtClean="0"/>
              <a:t>; AK-47; Batman OG e Muitas, </a:t>
            </a:r>
            <a:r>
              <a:rPr lang="pt-BR" sz="2000" i="1" dirty="0" err="1" smtClean="0"/>
              <a:t>MUITas</a:t>
            </a:r>
            <a:r>
              <a:rPr lang="pt-BR" sz="2000" i="1" dirty="0" smtClean="0"/>
              <a:t>, outras..</a:t>
            </a:r>
          </a:p>
        </p:txBody>
      </p:sp>
      <p:pic>
        <p:nvPicPr>
          <p:cNvPr id="8" name="Espaço Reservado para Conteúdo 7" descr="The_Three_Cultivars_of_the_Cannabis_Plant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6314" y="214290"/>
            <a:ext cx="4130605" cy="3190173"/>
          </a:xfrm>
          <a:ln>
            <a:solidFill>
              <a:schemeClr val="tx1"/>
            </a:solidFill>
          </a:ln>
        </p:spPr>
      </p:pic>
      <p:sp>
        <p:nvSpPr>
          <p:cNvPr id="9" name="CaixaDeTexto 8"/>
          <p:cNvSpPr txBox="1"/>
          <p:nvPr/>
        </p:nvSpPr>
        <p:spPr>
          <a:xfrm>
            <a:off x="4643406" y="3429000"/>
            <a:ext cx="45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u="sng" dirty="0" smtClean="0"/>
              <a:t>Imagem 1</a:t>
            </a:r>
            <a:r>
              <a:rPr lang="pt-BR" sz="1400" dirty="0" smtClean="0"/>
              <a:t>: Representação visual geral das três espécies de </a:t>
            </a:r>
            <a:r>
              <a:rPr lang="pt-BR" sz="1400" dirty="0" err="1" smtClean="0"/>
              <a:t>cannabis</a:t>
            </a:r>
            <a:r>
              <a:rPr lang="pt-BR" sz="1400" dirty="0" smtClean="0"/>
              <a:t>.</a:t>
            </a:r>
            <a:endParaRPr lang="pt-BR" sz="1400" dirty="0"/>
          </a:p>
        </p:txBody>
      </p:sp>
      <p:pic>
        <p:nvPicPr>
          <p:cNvPr id="19" name="Imagem 18" descr="granddaddy-purple__primary_0e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4000504"/>
            <a:ext cx="3167085" cy="2375313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7500958" y="4429132"/>
            <a:ext cx="16430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u="sng" dirty="0" smtClean="0"/>
              <a:t>Imagem 2</a:t>
            </a:r>
            <a:r>
              <a:rPr lang="pt-BR" sz="1600" dirty="0" smtClean="0"/>
              <a:t>:</a:t>
            </a:r>
          </a:p>
          <a:p>
            <a:r>
              <a:rPr lang="pt-BR" sz="1600" dirty="0" smtClean="0"/>
              <a:t>Cepa </a:t>
            </a:r>
            <a:r>
              <a:rPr lang="pt-BR" sz="1600" i="1" dirty="0" smtClean="0"/>
              <a:t>Game </a:t>
            </a:r>
            <a:r>
              <a:rPr lang="pt-BR" sz="1600" i="1" dirty="0" err="1" smtClean="0"/>
              <a:t>Changer</a:t>
            </a:r>
            <a:r>
              <a:rPr lang="pt-BR" sz="1600" dirty="0" smtClean="0"/>
              <a:t>, Indica predominante. Antes de entrar na ciclo de floração.</a:t>
            </a:r>
            <a:endParaRPr lang="pt-BR" sz="16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14282" y="928670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Cannabis</a:t>
            </a:r>
            <a:r>
              <a:rPr lang="pt-BR" b="1" dirty="0" smtClean="0"/>
              <a:t> é fundamentalmente uma </a:t>
            </a:r>
            <a:r>
              <a:rPr lang="pt-BR" b="1" u="sng" dirty="0" smtClean="0"/>
              <a:t>planta</a:t>
            </a:r>
            <a:r>
              <a:rPr lang="pt-BR" b="1" dirty="0" smtClean="0"/>
              <a:t>!</a:t>
            </a:r>
            <a:endParaRPr lang="pt-B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  <p:bldP spid="9" grpId="0"/>
      <p:bldP spid="20" grpId="0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28660" y="0"/>
            <a:ext cx="5643602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O que é </a:t>
            </a:r>
            <a:r>
              <a:rPr lang="pt-BR" dirty="0" err="1" smtClean="0"/>
              <a:t>Cannabis</a:t>
            </a:r>
            <a:r>
              <a:rPr lang="pt-BR" dirty="0" smtClean="0"/>
              <a:t>?</a:t>
            </a:r>
            <a:endParaRPr lang="pt-BR" dirty="0"/>
          </a:p>
        </p:txBody>
      </p:sp>
      <p:pic>
        <p:nvPicPr>
          <p:cNvPr id="8" name="Espaço Reservado para Conteúdo 7" descr="sour-diesel__primary_f3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572264" y="3000372"/>
            <a:ext cx="2428892" cy="1821669"/>
          </a:xfrm>
        </p:spPr>
      </p:pic>
      <p:sp>
        <p:nvSpPr>
          <p:cNvPr id="6" name="CaixaDeTexto 5"/>
          <p:cNvSpPr txBox="1"/>
          <p:nvPr/>
        </p:nvSpPr>
        <p:spPr>
          <a:xfrm>
            <a:off x="1285852" y="857232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Suas substâncias e como nos afetam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4282" y="1428736"/>
            <a:ext cx="42862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Foram encontrados cerca de </a:t>
            </a:r>
            <a:r>
              <a:rPr lang="pt-BR" b="1" dirty="0" smtClean="0"/>
              <a:t>113</a:t>
            </a:r>
            <a:r>
              <a:rPr lang="pt-BR" dirty="0" smtClean="0"/>
              <a:t> </a:t>
            </a:r>
            <a:r>
              <a:rPr lang="pt-BR" dirty="0" err="1" smtClean="0"/>
              <a:t>endocannabinoides</a:t>
            </a:r>
            <a:r>
              <a:rPr lang="pt-BR" dirty="0" smtClean="0"/>
              <a:t> (</a:t>
            </a:r>
            <a:r>
              <a:rPr lang="pt-BR" dirty="0" err="1" smtClean="0"/>
              <a:t>eCB</a:t>
            </a:r>
            <a:r>
              <a:rPr lang="pt-BR" dirty="0" smtClean="0"/>
              <a:t>) na </a:t>
            </a:r>
            <a:r>
              <a:rPr lang="pt-BR" i="1" dirty="0" err="1" smtClean="0"/>
              <a:t>Cannabis</a:t>
            </a:r>
            <a:r>
              <a:rPr lang="pt-BR" i="1" dirty="0" smtClean="0"/>
              <a:t> Sativa.</a:t>
            </a:r>
          </a:p>
          <a:p>
            <a:r>
              <a:rPr lang="pt-BR" dirty="0" smtClean="0"/>
              <a:t>De todos os </a:t>
            </a:r>
            <a:r>
              <a:rPr lang="pt-BR" dirty="0" err="1" smtClean="0"/>
              <a:t>eCB’s</a:t>
            </a:r>
            <a:r>
              <a:rPr lang="pt-BR" dirty="0" smtClean="0"/>
              <a:t>, estes são os mais populares, por diversas razões: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u="sng" dirty="0" err="1" smtClean="0"/>
              <a:t>Tetrahidrocannabinol</a:t>
            </a:r>
            <a:r>
              <a:rPr lang="pt-BR" u="sng" dirty="0" smtClean="0"/>
              <a:t> (THC): </a:t>
            </a:r>
            <a:r>
              <a:rPr lang="pt-BR" sz="1600" dirty="0" smtClean="0"/>
              <a:t>Principal substância psicoativa da </a:t>
            </a:r>
            <a:r>
              <a:rPr lang="pt-BR" sz="1600" dirty="0" err="1" smtClean="0"/>
              <a:t>cannabis</a:t>
            </a:r>
            <a:r>
              <a:rPr lang="pt-BR" sz="1600" dirty="0" smtClean="0"/>
              <a:t>. Buscado, geralmente, para uso </a:t>
            </a:r>
            <a:r>
              <a:rPr lang="pt-BR" sz="1600" dirty="0" err="1" smtClean="0"/>
              <a:t>recreacional</a:t>
            </a:r>
            <a:r>
              <a:rPr lang="pt-BR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u="sng" dirty="0" err="1" smtClean="0"/>
              <a:t>Cannabidiol</a:t>
            </a:r>
            <a:r>
              <a:rPr lang="pt-BR" u="sng" dirty="0" smtClean="0"/>
              <a:t> (CBD)</a:t>
            </a:r>
            <a:r>
              <a:rPr lang="pt-BR" dirty="0" smtClean="0"/>
              <a:t>: </a:t>
            </a:r>
            <a:r>
              <a:rPr lang="pt-BR" sz="1600" dirty="0" smtClean="0"/>
              <a:t>Várias atividades dão ao CBD alto potencial terapêutico, como </a:t>
            </a:r>
            <a:r>
              <a:rPr lang="pt-BR" sz="1600" dirty="0" err="1" smtClean="0"/>
              <a:t>anticonvulsivo</a:t>
            </a:r>
            <a:r>
              <a:rPr lang="pt-BR" sz="1600" dirty="0" smtClean="0"/>
              <a:t> e </a:t>
            </a:r>
            <a:r>
              <a:rPr lang="pt-BR" sz="1600" dirty="0" err="1" smtClean="0"/>
              <a:t>antipsicótico</a:t>
            </a:r>
            <a:r>
              <a:rPr lang="pt-BR" sz="1600" dirty="0" smtClean="0"/>
              <a:t>, para nomear alguns</a:t>
            </a:r>
            <a:r>
              <a:rPr lang="pt-BR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u="sng" dirty="0" err="1" smtClean="0"/>
              <a:t>N-araquidonoyl-etanolamina</a:t>
            </a:r>
            <a:r>
              <a:rPr lang="pt-BR" u="sng" dirty="0" smtClean="0"/>
              <a:t> (EAE)</a:t>
            </a:r>
            <a:r>
              <a:rPr lang="pt-BR" dirty="0" smtClean="0"/>
              <a:t>: </a:t>
            </a:r>
            <a:r>
              <a:rPr lang="pt-BR" sz="1600" dirty="0" smtClean="0"/>
              <a:t>Ou </a:t>
            </a:r>
            <a:r>
              <a:rPr lang="pt-BR" sz="1600" dirty="0" err="1" smtClean="0"/>
              <a:t>anandamida</a:t>
            </a:r>
            <a:r>
              <a:rPr lang="pt-BR" sz="1600" dirty="0" smtClean="0"/>
              <a:t>, tem papel na regulação dos hábitos alimentares e na geração neural de motivação e prazer</a:t>
            </a:r>
            <a:r>
              <a:rPr lang="pt-BR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u="sng" dirty="0" smtClean="0"/>
              <a:t>Dentre outros</a:t>
            </a:r>
            <a:endParaRPr lang="pt-BR" u="sng" dirty="0"/>
          </a:p>
        </p:txBody>
      </p:sp>
      <p:cxnSp>
        <p:nvCxnSpPr>
          <p:cNvPr id="13" name="Conector reto 12"/>
          <p:cNvCxnSpPr/>
          <p:nvPr/>
        </p:nvCxnSpPr>
        <p:spPr>
          <a:xfrm>
            <a:off x="4714876" y="3429000"/>
            <a:ext cx="2143140" cy="642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rot="16200000" flipV="1">
            <a:off x="5607851" y="2821777"/>
            <a:ext cx="1857388" cy="642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concentrates-refresh-trichomes.jpg"/>
          <p:cNvPicPr>
            <a:picLocks noChangeAspect="1"/>
          </p:cNvPicPr>
          <p:nvPr/>
        </p:nvPicPr>
        <p:blipFill>
          <a:blip r:embed="rId4" cstate="print"/>
          <a:srcRect l="25424" t="5404" r="16949" b="13542"/>
          <a:stretch>
            <a:fillRect/>
          </a:stretch>
        </p:blipFill>
        <p:spPr>
          <a:xfrm>
            <a:off x="3857620" y="1357298"/>
            <a:ext cx="2428892" cy="214314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CaixaDeTexto 24"/>
          <p:cNvSpPr txBox="1"/>
          <p:nvPr/>
        </p:nvSpPr>
        <p:spPr>
          <a:xfrm>
            <a:off x="6572232" y="4857760"/>
            <a:ext cx="2428924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u="sng" dirty="0" smtClean="0"/>
              <a:t>Imagem 3</a:t>
            </a:r>
            <a:r>
              <a:rPr lang="pt-BR" sz="1200" dirty="0" smtClean="0"/>
              <a:t>: (a) Uma flor da estirpe </a:t>
            </a:r>
            <a:r>
              <a:rPr lang="pt-BR" sz="1200" i="1" dirty="0" err="1" smtClean="0"/>
              <a:t>Sour</a:t>
            </a:r>
            <a:r>
              <a:rPr lang="pt-BR" sz="1200" i="1" dirty="0" smtClean="0"/>
              <a:t> Diesel</a:t>
            </a:r>
            <a:r>
              <a:rPr lang="pt-BR" sz="1200" dirty="0" smtClean="0"/>
              <a:t>.</a:t>
            </a:r>
          </a:p>
          <a:p>
            <a:r>
              <a:rPr lang="pt-BR" sz="1200" dirty="0" smtClean="0"/>
              <a:t>(b) Zoom de uma flor, enfatizando os </a:t>
            </a:r>
            <a:r>
              <a:rPr lang="pt-BR" sz="1200" dirty="0" err="1" smtClean="0"/>
              <a:t>tricomas</a:t>
            </a:r>
            <a:r>
              <a:rPr lang="pt-BR" sz="1200" dirty="0" smtClean="0"/>
              <a:t> (“cogumelos”), que comportam os </a:t>
            </a:r>
            <a:r>
              <a:rPr lang="pt-BR" sz="1200" dirty="0" err="1" smtClean="0"/>
              <a:t>eCB’s</a:t>
            </a:r>
            <a:r>
              <a:rPr lang="pt-BR" sz="1200" dirty="0" smtClean="0"/>
              <a:t>.</a:t>
            </a:r>
            <a:endParaRPr lang="pt-BR" sz="1200" i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8715372" y="2714620"/>
            <a:ext cx="42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(a)</a:t>
            </a:r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5000628" y="1071546"/>
            <a:ext cx="42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(b)</a:t>
            </a:r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6572264" y="428604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 dirty="0" smtClean="0"/>
              <a:t>Chapando 101:</a:t>
            </a:r>
            <a:endParaRPr lang="pt-BR" sz="2000" b="1" u="sng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6572232" y="785794"/>
            <a:ext cx="25717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Primeiro, os </a:t>
            </a:r>
            <a:r>
              <a:rPr lang="pt-BR" sz="1400" dirty="0" err="1" smtClean="0"/>
              <a:t>tricomas</a:t>
            </a:r>
            <a:r>
              <a:rPr lang="pt-BR" sz="1400" dirty="0" smtClean="0"/>
              <a:t> devem passar pelo processo de </a:t>
            </a:r>
            <a:r>
              <a:rPr lang="pt-BR" sz="1400" dirty="0" err="1" smtClean="0"/>
              <a:t>descarboxilação</a:t>
            </a:r>
            <a:r>
              <a:rPr lang="pt-BR" sz="1400" dirty="0" smtClean="0"/>
              <a:t>. Onde aquecendo-os, ativam os componentes primários dos </a:t>
            </a:r>
            <a:r>
              <a:rPr lang="pt-BR" sz="1400" dirty="0" err="1" smtClean="0"/>
              <a:t>tricomas</a:t>
            </a:r>
            <a:r>
              <a:rPr lang="pt-BR" sz="1400" dirty="0" smtClean="0"/>
              <a:t> em substâncias que nosso corpo consiga absorver.</a:t>
            </a:r>
            <a:endParaRPr lang="pt-BR" sz="14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4714876" y="4429132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schemeClr val="accent2"/>
                </a:solidFill>
              </a:rPr>
              <a:t>Descarboxilação</a:t>
            </a:r>
            <a:endParaRPr lang="pt-BR" sz="1200" dirty="0">
              <a:solidFill>
                <a:schemeClr val="accent2"/>
              </a:solidFill>
            </a:endParaRPr>
          </a:p>
        </p:txBody>
      </p:sp>
      <p:cxnSp>
        <p:nvCxnSpPr>
          <p:cNvPr id="38" name="Conector de seta reta 37"/>
          <p:cNvCxnSpPr>
            <a:stCxn id="34" idx="2"/>
            <a:endCxn id="47" idx="0"/>
          </p:cNvCxnSpPr>
          <p:nvPr/>
        </p:nvCxnSpPr>
        <p:spPr>
          <a:xfrm rot="5400000">
            <a:off x="4531905" y="4996259"/>
            <a:ext cx="1080323" cy="5000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>
            <a:endCxn id="34" idx="0"/>
          </p:cNvCxnSpPr>
          <p:nvPr/>
        </p:nvCxnSpPr>
        <p:spPr>
          <a:xfrm rot="16200000" flipH="1">
            <a:off x="4804173" y="3911206"/>
            <a:ext cx="785818" cy="2500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>
          <a:xfrm>
            <a:off x="3214678" y="5786454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Resultado da síntese das matérias primas.</a:t>
            </a:r>
          </a:p>
          <a:p>
            <a:r>
              <a:rPr lang="pt-BR" sz="1400" dirty="0" smtClean="0"/>
              <a:t>Ex: ácido-THC (</a:t>
            </a:r>
            <a:r>
              <a:rPr lang="pt-BR" sz="1400" dirty="0" err="1" smtClean="0"/>
              <a:t>aTHC</a:t>
            </a:r>
            <a:r>
              <a:rPr lang="pt-BR" sz="1400" dirty="0" smtClean="0"/>
              <a:t>) em THC</a:t>
            </a:r>
            <a:endParaRPr lang="pt-BR" sz="1400" dirty="0"/>
          </a:p>
        </p:txBody>
      </p:sp>
      <p:cxnSp>
        <p:nvCxnSpPr>
          <p:cNvPr id="60" name="Conector de seta reta 59"/>
          <p:cNvCxnSpPr>
            <a:stCxn id="47" idx="1"/>
          </p:cNvCxnSpPr>
          <p:nvPr/>
        </p:nvCxnSpPr>
        <p:spPr>
          <a:xfrm rot="10800000" flipV="1">
            <a:off x="1000100" y="6048064"/>
            <a:ext cx="2214578" cy="10957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 build="allAtOnce" animBg="1"/>
      <p:bldP spid="26" grpId="0" build="allAtOnce"/>
      <p:bldP spid="27" grpId="0"/>
      <p:bldP spid="32" grpId="0"/>
      <p:bldP spid="33" grpId="0"/>
      <p:bldP spid="34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a livre 30"/>
          <p:cNvSpPr/>
          <p:nvPr/>
        </p:nvSpPr>
        <p:spPr>
          <a:xfrm>
            <a:off x="1142976" y="0"/>
            <a:ext cx="1508051" cy="769089"/>
          </a:xfrm>
          <a:custGeom>
            <a:avLst/>
            <a:gdLst>
              <a:gd name="connsiteX0" fmla="*/ 1488558 w 1508051"/>
              <a:gd name="connsiteY0" fmla="*/ 24810 h 769089"/>
              <a:gd name="connsiteX1" fmla="*/ 1307804 w 1508051"/>
              <a:gd name="connsiteY1" fmla="*/ 35442 h 769089"/>
              <a:gd name="connsiteX2" fmla="*/ 287079 w 1508051"/>
              <a:gd name="connsiteY2" fmla="*/ 237461 h 769089"/>
              <a:gd name="connsiteX3" fmla="*/ 0 w 1508051"/>
              <a:gd name="connsiteY3" fmla="*/ 769089 h 76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051" h="769089">
                <a:moveTo>
                  <a:pt x="1488558" y="24810"/>
                </a:moveTo>
                <a:cubicBezTo>
                  <a:pt x="1498304" y="12405"/>
                  <a:pt x="1508051" y="0"/>
                  <a:pt x="1307804" y="35442"/>
                </a:cubicBezTo>
                <a:cubicBezTo>
                  <a:pt x="1107558" y="70884"/>
                  <a:pt x="505046" y="115187"/>
                  <a:pt x="287079" y="237461"/>
                </a:cubicBezTo>
                <a:cubicBezTo>
                  <a:pt x="69112" y="359735"/>
                  <a:pt x="17721" y="508591"/>
                  <a:pt x="0" y="769089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142844" y="785794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Inserido no seu organismo</a:t>
            </a:r>
            <a:endParaRPr lang="pt-BR" sz="1400" dirty="0"/>
          </a:p>
        </p:txBody>
      </p:sp>
      <p:cxnSp>
        <p:nvCxnSpPr>
          <p:cNvPr id="37" name="Conector de seta reta 36"/>
          <p:cNvCxnSpPr>
            <a:stCxn id="35" idx="2"/>
          </p:cNvCxnSpPr>
          <p:nvPr/>
        </p:nvCxnSpPr>
        <p:spPr>
          <a:xfrm rot="16200000" flipH="1">
            <a:off x="1011112" y="1296873"/>
            <a:ext cx="763795" cy="3571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142844" y="1928802"/>
            <a:ext cx="4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Absorvido pelo(s) Receptores de </a:t>
            </a:r>
            <a:r>
              <a:rPr lang="pt-BR" sz="1400" dirty="0" err="1" smtClean="0"/>
              <a:t>Cannabinoides</a:t>
            </a:r>
            <a:r>
              <a:rPr lang="pt-BR" sz="1400" dirty="0" smtClean="0"/>
              <a:t> de tipo 1 (CB1) e/ou Receptores de </a:t>
            </a:r>
            <a:r>
              <a:rPr lang="pt-BR" sz="1400" dirty="0" err="1" smtClean="0"/>
              <a:t>Cannabinoides</a:t>
            </a:r>
            <a:r>
              <a:rPr lang="pt-BR" sz="1400" dirty="0" smtClean="0"/>
              <a:t> de tipo 2 (CB2) </a:t>
            </a:r>
            <a:endParaRPr lang="pt-BR" sz="1400" dirty="0"/>
          </a:p>
        </p:txBody>
      </p:sp>
      <p:pic>
        <p:nvPicPr>
          <p:cNvPr id="47" name="Imagem 46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500306"/>
            <a:ext cx="2721242" cy="3929066"/>
          </a:xfrm>
          <a:prstGeom prst="rect">
            <a:avLst/>
          </a:prstGeom>
        </p:spPr>
      </p:pic>
      <p:sp>
        <p:nvSpPr>
          <p:cNvPr id="48" name="CaixaDeTexto 47"/>
          <p:cNvSpPr txBox="1"/>
          <p:nvPr/>
        </p:nvSpPr>
        <p:spPr>
          <a:xfrm>
            <a:off x="1571604" y="5688449"/>
            <a:ext cx="22860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u="sng" dirty="0" smtClean="0"/>
              <a:t>Imagem 4</a:t>
            </a:r>
            <a:r>
              <a:rPr lang="pt-BR" sz="1400" dirty="0" smtClean="0"/>
              <a:t>: Representação dos receptores CB1 e CB2 pelo corpo humano. CB1 e CB2 são dispostos em verde e azul, respectivamente.</a:t>
            </a:r>
            <a:endParaRPr lang="pt-BR" u="sng" dirty="0"/>
          </a:p>
        </p:txBody>
      </p:sp>
      <p:cxnSp>
        <p:nvCxnSpPr>
          <p:cNvPr id="58" name="Conector de seta reta 57"/>
          <p:cNvCxnSpPr>
            <a:stCxn id="18" idx="7"/>
          </p:cNvCxnSpPr>
          <p:nvPr/>
        </p:nvCxnSpPr>
        <p:spPr>
          <a:xfrm flipH="1">
            <a:off x="6643702" y="3689498"/>
            <a:ext cx="129238" cy="16813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agem 59" descr="images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3929066"/>
            <a:ext cx="5062562" cy="2169669"/>
          </a:xfrm>
          <a:prstGeom prst="rect">
            <a:avLst/>
          </a:prstGeom>
        </p:spPr>
      </p:pic>
      <p:sp>
        <p:nvSpPr>
          <p:cNvPr id="61" name="CaixaDeTexto 60"/>
          <p:cNvSpPr txBox="1"/>
          <p:nvPr/>
        </p:nvSpPr>
        <p:spPr>
          <a:xfrm>
            <a:off x="5572132" y="5715016"/>
            <a:ext cx="2071702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600" i="1" dirty="0" smtClean="0"/>
              <a:t>Mano, chapei o </a:t>
            </a:r>
            <a:r>
              <a:rPr lang="pt-BR" sz="1600" i="1" dirty="0" err="1" smtClean="0"/>
              <a:t>gôgo</a:t>
            </a:r>
            <a:r>
              <a:rPr lang="pt-BR" sz="1600" i="1" dirty="0" smtClean="0"/>
              <a:t>..</a:t>
            </a:r>
            <a:endParaRPr lang="pt-BR" sz="1600" i="1" dirty="0"/>
          </a:p>
        </p:txBody>
      </p:sp>
      <p:sp>
        <p:nvSpPr>
          <p:cNvPr id="62" name="CaixaDeTexto 61"/>
          <p:cNvSpPr txBox="1"/>
          <p:nvPr/>
        </p:nvSpPr>
        <p:spPr>
          <a:xfrm>
            <a:off x="5572132" y="6286520"/>
            <a:ext cx="2286016" cy="369332"/>
          </a:xfrm>
          <a:prstGeom prst="rect">
            <a:avLst/>
          </a:prstGeom>
          <a:solidFill>
            <a:srgbClr val="EFEF21"/>
          </a:solidFill>
          <a:ln w="19050">
            <a:solidFill>
              <a:srgbClr val="EBE614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BR" dirty="0" smtClean="0"/>
              <a:t>Parabéns! Tu chapou!</a:t>
            </a:r>
            <a:endParaRPr lang="pt-BR" dirty="0"/>
          </a:p>
        </p:txBody>
      </p:sp>
      <p:pic>
        <p:nvPicPr>
          <p:cNvPr id="13" name="Imagem 12" descr="448-4489620_view-samegoogleiqdbsaucenao-utonium-professor-utonium-clipart.png"/>
          <p:cNvPicPr>
            <a:picLocks noChangeAspect="1"/>
          </p:cNvPicPr>
          <p:nvPr/>
        </p:nvPicPr>
        <p:blipFill>
          <a:blip r:embed="rId5"/>
          <a:srcRect l="18750" r="20312"/>
          <a:stretch>
            <a:fillRect/>
          </a:stretch>
        </p:blipFill>
        <p:spPr>
          <a:xfrm rot="20006002">
            <a:off x="8215306" y="611602"/>
            <a:ext cx="1857388" cy="3048000"/>
          </a:xfrm>
          <a:prstGeom prst="rect">
            <a:avLst/>
          </a:prstGeom>
        </p:spPr>
      </p:pic>
      <p:sp>
        <p:nvSpPr>
          <p:cNvPr id="18" name="Forma livre 17"/>
          <p:cNvSpPr/>
          <p:nvPr/>
        </p:nvSpPr>
        <p:spPr>
          <a:xfrm>
            <a:off x="4508205" y="1562986"/>
            <a:ext cx="2583711" cy="2126512"/>
          </a:xfrm>
          <a:custGeom>
            <a:avLst/>
            <a:gdLst>
              <a:gd name="connsiteX0" fmla="*/ 0 w 2583711"/>
              <a:gd name="connsiteY0" fmla="*/ 723014 h 2126512"/>
              <a:gd name="connsiteX1" fmla="*/ 393404 w 2583711"/>
              <a:gd name="connsiteY1" fmla="*/ 499730 h 2126512"/>
              <a:gd name="connsiteX2" fmla="*/ 499730 w 2583711"/>
              <a:gd name="connsiteY2" fmla="*/ 63795 h 2126512"/>
              <a:gd name="connsiteX3" fmla="*/ 1616148 w 2583711"/>
              <a:gd name="connsiteY3" fmla="*/ 116958 h 2126512"/>
              <a:gd name="connsiteX4" fmla="*/ 2509283 w 2583711"/>
              <a:gd name="connsiteY4" fmla="*/ 691116 h 2126512"/>
              <a:gd name="connsiteX5" fmla="*/ 2062716 w 2583711"/>
              <a:gd name="connsiteY5" fmla="*/ 1435395 h 2126512"/>
              <a:gd name="connsiteX6" fmla="*/ 2317897 w 2583711"/>
              <a:gd name="connsiteY6" fmla="*/ 1743740 h 2126512"/>
              <a:gd name="connsiteX7" fmla="*/ 2264735 w 2583711"/>
              <a:gd name="connsiteY7" fmla="*/ 2126512 h 212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3711" h="2126512">
                <a:moveTo>
                  <a:pt x="0" y="723014"/>
                </a:moveTo>
                <a:cubicBezTo>
                  <a:pt x="155058" y="666307"/>
                  <a:pt x="310116" y="609600"/>
                  <a:pt x="393404" y="499730"/>
                </a:cubicBezTo>
                <a:cubicBezTo>
                  <a:pt x="476692" y="389860"/>
                  <a:pt x="295939" y="127590"/>
                  <a:pt x="499730" y="63795"/>
                </a:cubicBezTo>
                <a:cubicBezTo>
                  <a:pt x="703521" y="0"/>
                  <a:pt x="1281223" y="12405"/>
                  <a:pt x="1616148" y="116958"/>
                </a:cubicBezTo>
                <a:cubicBezTo>
                  <a:pt x="1951073" y="221511"/>
                  <a:pt x="2434855" y="471376"/>
                  <a:pt x="2509283" y="691116"/>
                </a:cubicBezTo>
                <a:cubicBezTo>
                  <a:pt x="2583711" y="910856"/>
                  <a:pt x="2094614" y="1259958"/>
                  <a:pt x="2062716" y="1435395"/>
                </a:cubicBezTo>
                <a:cubicBezTo>
                  <a:pt x="2030818" y="1610832"/>
                  <a:pt x="2284227" y="1628554"/>
                  <a:pt x="2317897" y="1743740"/>
                </a:cubicBezTo>
                <a:cubicBezTo>
                  <a:pt x="2351567" y="1858926"/>
                  <a:pt x="2317898" y="2080438"/>
                  <a:pt x="2264735" y="212651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Arco 22"/>
          <p:cNvSpPr/>
          <p:nvPr/>
        </p:nvSpPr>
        <p:spPr>
          <a:xfrm flipH="1" flipV="1">
            <a:off x="5715008" y="0"/>
            <a:ext cx="2214578" cy="1071570"/>
          </a:xfrm>
          <a:prstGeom prst="arc">
            <a:avLst>
              <a:gd name="adj1" fmla="val 7229296"/>
              <a:gd name="adj2" fmla="val 37315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" name="Conector reto 24"/>
          <p:cNvCxnSpPr/>
          <p:nvPr/>
        </p:nvCxnSpPr>
        <p:spPr>
          <a:xfrm>
            <a:off x="7929586" y="785794"/>
            <a:ext cx="285752" cy="714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5786446" y="285728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smtClean="0"/>
              <a:t>“Conhecimento é poder!”</a:t>
            </a:r>
          </a:p>
          <a:p>
            <a:r>
              <a:rPr lang="pt-BR" sz="1400" i="1" dirty="0" smtClean="0"/>
              <a:t>	</a:t>
            </a:r>
            <a:r>
              <a:rPr lang="pt-BR" sz="1400" dirty="0" smtClean="0"/>
              <a:t>- </a:t>
            </a:r>
            <a:r>
              <a:rPr lang="pt-BR" sz="1400" dirty="0" err="1" smtClean="0"/>
              <a:t>Khadgar</a:t>
            </a:r>
            <a:endParaRPr lang="pt-BR" sz="1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build="allAtOnce"/>
      <p:bldP spid="44" grpId="0"/>
      <p:bldP spid="48" grpId="0" build="allAtOnce"/>
      <p:bldP spid="61" grpId="0" animBg="1"/>
      <p:bldP spid="62" grpId="0" animBg="1"/>
      <p:bldP spid="18" grpId="0" animBg="1"/>
      <p:bldP spid="23" grpId="0" animBg="1"/>
      <p:bldP spid="2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285984" y="214290"/>
            <a:ext cx="5000660" cy="12003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LEMBREM: IMPORTANTE</a:t>
            </a:r>
          </a:p>
          <a:p>
            <a:pPr algn="just"/>
            <a:r>
              <a:rPr lang="pt-BR" dirty="0" smtClean="0"/>
              <a:t>Assim como cada cepa pode lhe dar uma experiência diferente, a mesma cepa pode dar diferentes sensações de pessoa em pessoa.</a:t>
            </a:r>
            <a:endParaRPr lang="pt-BR" dirty="0"/>
          </a:p>
        </p:txBody>
      </p:sp>
      <p:sp>
        <p:nvSpPr>
          <p:cNvPr id="4" name="Rosto feliz 3"/>
          <p:cNvSpPr/>
          <p:nvPr/>
        </p:nvSpPr>
        <p:spPr>
          <a:xfrm>
            <a:off x="3143240" y="1928802"/>
            <a:ext cx="928694" cy="928694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osto feliz 4"/>
          <p:cNvSpPr/>
          <p:nvPr/>
        </p:nvSpPr>
        <p:spPr>
          <a:xfrm>
            <a:off x="3143240" y="3571876"/>
            <a:ext cx="928694" cy="928694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osto feliz 5"/>
          <p:cNvSpPr/>
          <p:nvPr/>
        </p:nvSpPr>
        <p:spPr>
          <a:xfrm>
            <a:off x="3143240" y="5072074"/>
            <a:ext cx="928694" cy="928694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osto feliz 6"/>
          <p:cNvSpPr/>
          <p:nvPr/>
        </p:nvSpPr>
        <p:spPr>
          <a:xfrm>
            <a:off x="6000760" y="4643446"/>
            <a:ext cx="928694" cy="928694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000628" y="3000372"/>
            <a:ext cx="1000132" cy="100013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 rot="1268998">
            <a:off x="8118730" y="4817295"/>
            <a:ext cx="714380" cy="7858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/>
          <p:cNvSpPr/>
          <p:nvPr/>
        </p:nvSpPr>
        <p:spPr>
          <a:xfrm rot="6563808">
            <a:off x="6176199" y="1661722"/>
            <a:ext cx="1000132" cy="928694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7929586" y="1571612"/>
            <a:ext cx="1071570" cy="10001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214282" y="214290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Você</a:t>
            </a:r>
          </a:p>
        </p:txBody>
      </p:sp>
      <p:pic>
        <p:nvPicPr>
          <p:cNvPr id="24" name="Imagem 23" descr="sour-diesel__primary_6f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785926"/>
            <a:ext cx="1357322" cy="1212826"/>
          </a:xfrm>
          <a:prstGeom prst="rect">
            <a:avLst/>
          </a:prstGeom>
        </p:spPr>
      </p:pic>
      <p:cxnSp>
        <p:nvCxnSpPr>
          <p:cNvPr id="27" name="Conector de seta reta 26"/>
          <p:cNvCxnSpPr/>
          <p:nvPr/>
        </p:nvCxnSpPr>
        <p:spPr>
          <a:xfrm rot="16200000" flipV="1">
            <a:off x="6679421" y="2607463"/>
            <a:ext cx="357190" cy="1428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rot="5400000" flipH="1" flipV="1">
            <a:off x="7822429" y="2536025"/>
            <a:ext cx="214314" cy="1428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 rot="10800000">
            <a:off x="6072198" y="3429000"/>
            <a:ext cx="428628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 rot="5400000">
            <a:off x="6858016" y="4429132"/>
            <a:ext cx="214314" cy="2143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rot="16200000" flipH="1">
            <a:off x="7965305" y="4393413"/>
            <a:ext cx="357190" cy="1428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>
            <a:off x="2285984" y="5500702"/>
            <a:ext cx="71438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/>
          <p:cNvCxnSpPr/>
          <p:nvPr/>
        </p:nvCxnSpPr>
        <p:spPr>
          <a:xfrm>
            <a:off x="2285984" y="4071942"/>
            <a:ext cx="71438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/>
          <p:cNvCxnSpPr/>
          <p:nvPr/>
        </p:nvCxnSpPr>
        <p:spPr>
          <a:xfrm>
            <a:off x="2285984" y="2357430"/>
            <a:ext cx="71438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agem 59" descr="Forbidden-Fruit-strainreview.jpg"/>
          <p:cNvPicPr>
            <a:picLocks noChangeAspect="1"/>
          </p:cNvPicPr>
          <p:nvPr/>
        </p:nvPicPr>
        <p:blipFill>
          <a:blip r:embed="rId3" cstate="print"/>
          <a:srcRect l="5468" t="8333" r="51563"/>
          <a:stretch>
            <a:fillRect/>
          </a:stretch>
        </p:blipFill>
        <p:spPr>
          <a:xfrm rot="2654752">
            <a:off x="972844" y="4753186"/>
            <a:ext cx="1082721" cy="1385877"/>
          </a:xfrm>
          <a:prstGeom prst="rect">
            <a:avLst/>
          </a:prstGeom>
        </p:spPr>
      </p:pic>
      <p:pic>
        <p:nvPicPr>
          <p:cNvPr id="25" name="Imagem 24" descr="game-changer__primary_be1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429000"/>
            <a:ext cx="1214446" cy="1214446"/>
          </a:xfrm>
          <a:prstGeom prst="rect">
            <a:avLst/>
          </a:prstGeom>
        </p:spPr>
      </p:pic>
      <p:pic>
        <p:nvPicPr>
          <p:cNvPr id="62" name="Imagem 61" descr="granddaddy-purple__primary_0e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2786058"/>
            <a:ext cx="1643074" cy="1643074"/>
          </a:xfrm>
          <a:prstGeom prst="ellipse">
            <a:avLst/>
          </a:prstGeom>
        </p:spPr>
      </p:pic>
      <p:sp>
        <p:nvSpPr>
          <p:cNvPr id="64" name="CaixaDeTexto 63"/>
          <p:cNvSpPr txBox="1"/>
          <p:nvPr/>
        </p:nvSpPr>
        <p:spPr>
          <a:xfrm>
            <a:off x="428596" y="171448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(a)</a:t>
            </a:r>
            <a:endParaRPr lang="pt-BR" dirty="0"/>
          </a:p>
        </p:txBody>
      </p:sp>
      <p:sp>
        <p:nvSpPr>
          <p:cNvPr id="65" name="CaixaDeTexto 64"/>
          <p:cNvSpPr txBox="1"/>
          <p:nvPr/>
        </p:nvSpPr>
        <p:spPr>
          <a:xfrm>
            <a:off x="8215338" y="3357562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(d)</a:t>
            </a:r>
            <a:endParaRPr lang="pt-BR" dirty="0"/>
          </a:p>
        </p:txBody>
      </p:sp>
      <p:sp>
        <p:nvSpPr>
          <p:cNvPr id="66" name="CaixaDeTexto 65"/>
          <p:cNvSpPr txBox="1"/>
          <p:nvPr/>
        </p:nvSpPr>
        <p:spPr>
          <a:xfrm>
            <a:off x="428596" y="342900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(b)</a:t>
            </a:r>
            <a:endParaRPr lang="pt-BR" dirty="0"/>
          </a:p>
        </p:txBody>
      </p:sp>
      <p:sp>
        <p:nvSpPr>
          <p:cNvPr id="67" name="CaixaDeTexto 66"/>
          <p:cNvSpPr txBox="1"/>
          <p:nvPr/>
        </p:nvSpPr>
        <p:spPr>
          <a:xfrm>
            <a:off x="500034" y="500063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(c)</a:t>
            </a:r>
            <a:endParaRPr lang="pt-BR" dirty="0"/>
          </a:p>
        </p:txBody>
      </p:sp>
      <p:sp>
        <p:nvSpPr>
          <p:cNvPr id="68" name="CaixaDeTexto 67"/>
          <p:cNvSpPr txBox="1"/>
          <p:nvPr/>
        </p:nvSpPr>
        <p:spPr>
          <a:xfrm>
            <a:off x="4500562" y="6000768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u="sng" dirty="0" smtClean="0"/>
              <a:t>Imagem 5</a:t>
            </a:r>
            <a:r>
              <a:rPr lang="pt-BR" sz="1200" dirty="0" smtClean="0"/>
              <a:t>: (a) Flor da cepa </a:t>
            </a:r>
            <a:r>
              <a:rPr lang="pt-BR" sz="1200" i="1" dirty="0" err="1" smtClean="0"/>
              <a:t>Sour</a:t>
            </a:r>
            <a:r>
              <a:rPr lang="pt-BR" sz="1200" i="1" dirty="0" smtClean="0"/>
              <a:t> Diesel</a:t>
            </a:r>
            <a:r>
              <a:rPr lang="pt-BR" sz="1200" dirty="0" smtClean="0"/>
              <a:t>; (b) Flor da cepa </a:t>
            </a:r>
            <a:r>
              <a:rPr lang="pt-BR" sz="1200" i="1" dirty="0" smtClean="0"/>
              <a:t>Game </a:t>
            </a:r>
            <a:r>
              <a:rPr lang="pt-BR" sz="1200" i="1" dirty="0" err="1" smtClean="0"/>
              <a:t>Changer</a:t>
            </a:r>
            <a:r>
              <a:rPr lang="pt-BR" sz="1200" dirty="0" smtClean="0"/>
              <a:t>; (c) Flor da cepa </a:t>
            </a:r>
            <a:r>
              <a:rPr lang="pt-BR" sz="1200" i="1" dirty="0" err="1" smtClean="0"/>
              <a:t>Forbidden</a:t>
            </a:r>
            <a:r>
              <a:rPr lang="pt-BR" sz="1200" i="1" dirty="0" smtClean="0"/>
              <a:t> </a:t>
            </a:r>
            <a:r>
              <a:rPr lang="pt-BR" sz="1200" i="1" dirty="0" err="1" smtClean="0"/>
              <a:t>Fruit</a:t>
            </a:r>
            <a:r>
              <a:rPr lang="pt-BR" sz="1200" dirty="0" smtClean="0"/>
              <a:t>; (d) Vista aérea da cepa </a:t>
            </a:r>
            <a:r>
              <a:rPr lang="pt-BR" sz="1200" i="1" dirty="0" err="1" smtClean="0"/>
              <a:t>Grandaddy</a:t>
            </a:r>
            <a:r>
              <a:rPr lang="pt-BR" sz="1200" i="1" dirty="0" smtClean="0"/>
              <a:t> </a:t>
            </a:r>
            <a:r>
              <a:rPr lang="pt-BR" sz="1200" i="1" dirty="0" err="1" smtClean="0"/>
              <a:t>Purple</a:t>
            </a:r>
            <a:r>
              <a:rPr lang="pt-BR" sz="1200" dirty="0" smtClean="0"/>
              <a:t>.</a:t>
            </a:r>
            <a:endParaRPr lang="pt-BR" sz="1200" dirty="0"/>
          </a:p>
        </p:txBody>
      </p:sp>
      <p:sp>
        <p:nvSpPr>
          <p:cNvPr id="32" name="Rosto feliz 31"/>
          <p:cNvSpPr/>
          <p:nvPr/>
        </p:nvSpPr>
        <p:spPr>
          <a:xfrm>
            <a:off x="714348" y="357166"/>
            <a:ext cx="928694" cy="928694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64" grpId="0" build="allAtOnce"/>
      <p:bldP spid="65" grpId="0" build="allAtOnce"/>
      <p:bldP spid="66" grpId="0" build="allAtOnce"/>
      <p:bldP spid="67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3546" y="0"/>
            <a:ext cx="3900454" cy="725470"/>
          </a:xfrm>
        </p:spPr>
        <p:txBody>
          <a:bodyPr>
            <a:normAutofit/>
          </a:bodyPr>
          <a:lstStyle/>
          <a:p>
            <a:r>
              <a:rPr lang="pt-BR" sz="3600" dirty="0" smtClean="0"/>
              <a:t>Continuando..</a:t>
            </a:r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857356" y="571480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 smtClean="0"/>
              <a:t>Ervas Medicinais 201</a:t>
            </a:r>
            <a:r>
              <a:rPr lang="pt-BR" b="1" dirty="0" smtClean="0"/>
              <a:t>: </a:t>
            </a:r>
            <a:r>
              <a:rPr lang="pt-BR" b="1" u="sng" dirty="0" err="1" smtClean="0"/>
              <a:t>Cannabis</a:t>
            </a:r>
            <a:endParaRPr lang="pt-BR" b="1" u="sng" dirty="0"/>
          </a:p>
        </p:txBody>
      </p:sp>
      <p:sp>
        <p:nvSpPr>
          <p:cNvPr id="6" name="CaixaDeTexto 5"/>
          <p:cNvSpPr txBox="1"/>
          <p:nvPr/>
        </p:nvSpPr>
        <p:spPr>
          <a:xfrm>
            <a:off x="214282" y="928670"/>
            <a:ext cx="7786742" cy="590931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t-BR" u="sng" dirty="0" smtClean="0"/>
              <a:t>Ajuda com</a:t>
            </a:r>
            <a:r>
              <a:rPr lang="pt-BR" dirty="0" smtClean="0"/>
              <a:t>: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DDA/TDAH;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Alzheimer;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Anorexia;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Ansiedade;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Artrite;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Asma;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Bipolaridade;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Caquexia;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Câncer*;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Cólicas;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Doença de </a:t>
            </a:r>
            <a:r>
              <a:rPr lang="pt-BR" dirty="0" err="1" smtClean="0"/>
              <a:t>Crohn</a:t>
            </a:r>
            <a:r>
              <a:rPr lang="pt-BR" dirty="0" smtClean="0"/>
              <a:t>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Depressão;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Epilepsia;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Pressão Ocular;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Fatiga;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</a:t>
            </a:r>
            <a:r>
              <a:rPr lang="pt-BR" dirty="0" err="1" smtClean="0"/>
              <a:t>Fibromialgia</a:t>
            </a:r>
            <a:r>
              <a:rPr lang="pt-BR" dirty="0" smtClean="0"/>
              <a:t>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Desordem Gastrointestinal;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Glaucoma*;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HIV/AIDS*;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Dores de Cabeça;</a:t>
            </a:r>
          </a:p>
          <a:p>
            <a:endParaRPr lang="pt-BR" dirty="0" smtClean="0"/>
          </a:p>
          <a:p>
            <a:pPr>
              <a:buFont typeface="Arial" charset="0"/>
              <a:buChar char="•"/>
            </a:pPr>
            <a:r>
              <a:rPr lang="pt-BR" dirty="0" smtClean="0"/>
              <a:t> Hipertensão;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Inflamações;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Insônia;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Falta de Apetite;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Enxaquecas;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Esclerose Múltipla*;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Espasmos Musculares;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Distrofia Muscular;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Náusea;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 Síndrome pré-menstrual;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Desordem de estresse pós traumático;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</a:t>
            </a:r>
            <a:r>
              <a:rPr lang="pt-BR" i="1" dirty="0" err="1" smtClean="0"/>
              <a:t>Phantom</a:t>
            </a:r>
            <a:r>
              <a:rPr lang="pt-BR" i="1" dirty="0" smtClean="0"/>
              <a:t> </a:t>
            </a:r>
            <a:r>
              <a:rPr lang="pt-BR" i="1" dirty="0" err="1" smtClean="0"/>
              <a:t>Limb</a:t>
            </a:r>
            <a:r>
              <a:rPr lang="pt-BR" i="1" dirty="0" smtClean="0"/>
              <a:t> </a:t>
            </a:r>
            <a:r>
              <a:rPr lang="pt-BR" i="1" dirty="0" err="1" smtClean="0"/>
              <a:t>Pain</a:t>
            </a:r>
            <a:r>
              <a:rPr lang="pt-BR" i="1" dirty="0" smtClean="0"/>
              <a:t>;</a:t>
            </a:r>
          </a:p>
          <a:p>
            <a:pPr>
              <a:buFont typeface="Arial" charset="0"/>
              <a:buChar char="•"/>
            </a:pPr>
            <a:r>
              <a:rPr lang="pt-BR" i="1" dirty="0" smtClean="0"/>
              <a:t> </a:t>
            </a:r>
            <a:r>
              <a:rPr lang="pt-BR" dirty="0" smtClean="0"/>
              <a:t>Convulsões;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</a:t>
            </a:r>
            <a:r>
              <a:rPr lang="pt-BR" dirty="0" err="1" smtClean="0"/>
              <a:t>Espasticidade</a:t>
            </a:r>
            <a:r>
              <a:rPr lang="pt-BR" dirty="0" smtClean="0"/>
              <a:t>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Dores na Corda Espinhal;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Estresse;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</a:t>
            </a:r>
            <a:r>
              <a:rPr lang="pt-BR" dirty="0" err="1" smtClean="0"/>
              <a:t>Tinnitus</a:t>
            </a:r>
            <a:r>
              <a:rPr lang="pt-BR" dirty="0" smtClean="0"/>
              <a:t>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Síndrome de </a:t>
            </a:r>
            <a:r>
              <a:rPr lang="pt-BR" dirty="0" err="1" smtClean="0"/>
              <a:t>Tourette</a:t>
            </a:r>
            <a:r>
              <a:rPr lang="pt-BR" dirty="0" smtClean="0"/>
              <a:t>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</a:t>
            </a:r>
            <a:r>
              <a:rPr lang="pt-BR" dirty="0" err="1" smtClean="0"/>
              <a:t>Discinesias</a:t>
            </a:r>
            <a:r>
              <a:rPr lang="pt-BR" dirty="0" smtClean="0"/>
              <a:t>;</a:t>
            </a:r>
          </a:p>
          <a:p>
            <a:pPr>
              <a:buFont typeface="Arial" charset="0"/>
              <a:buChar char="•"/>
            </a:pPr>
            <a:r>
              <a:rPr lang="pt-BR" dirty="0" smtClean="0"/>
              <a:t> Dentre outras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072330" y="5643578"/>
            <a:ext cx="1928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/>
              <a:t>*: ajuda nos sintomas das doenças, mas meu amigo disse que para o câncer estão estudando como cura de fato.</a:t>
            </a:r>
            <a:endParaRPr lang="pt-BR" dirty="0"/>
          </a:p>
        </p:txBody>
      </p:sp>
      <p:cxnSp>
        <p:nvCxnSpPr>
          <p:cNvPr id="11" name="Conector de seta reta 10"/>
          <p:cNvCxnSpPr/>
          <p:nvPr/>
        </p:nvCxnSpPr>
        <p:spPr>
          <a:xfrm rot="16200000" flipH="1">
            <a:off x="3143240" y="5357826"/>
            <a:ext cx="1071570" cy="78581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  <p:bldP spid="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4815" t="10974" r="27160" b="58299"/>
          <a:stretch>
            <a:fillRect/>
          </a:stretch>
        </p:blipFill>
        <p:spPr bwMode="auto">
          <a:xfrm>
            <a:off x="214282" y="142852"/>
            <a:ext cx="719482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40678" t="18079" r="22881" b="27683"/>
          <a:stretch>
            <a:fillRect/>
          </a:stretch>
        </p:blipFill>
        <p:spPr bwMode="auto">
          <a:xfrm>
            <a:off x="3000364" y="2428868"/>
            <a:ext cx="2143140" cy="179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23989" t="17647" r="25551" b="26470"/>
          <a:stretch>
            <a:fillRect/>
          </a:stretch>
        </p:blipFill>
        <p:spPr bwMode="auto">
          <a:xfrm>
            <a:off x="6072198" y="2428868"/>
            <a:ext cx="286692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m 5" descr="tumblr_24000e42b0627cbab30fb8fa88700d82_133e99c2_6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4572008"/>
            <a:ext cx="1571636" cy="1360448"/>
          </a:xfrm>
          <a:prstGeom prst="rect">
            <a:avLst/>
          </a:prstGeom>
        </p:spPr>
      </p:pic>
      <p:pic>
        <p:nvPicPr>
          <p:cNvPr id="7" name="Imagem 6" descr="nvsolwvoz5d11.jpg"/>
          <p:cNvPicPr>
            <a:picLocks noChangeAspect="1"/>
          </p:cNvPicPr>
          <p:nvPr/>
        </p:nvPicPr>
        <p:blipFill>
          <a:blip r:embed="rId6"/>
          <a:srcRect l="6250" r="4687"/>
          <a:stretch>
            <a:fillRect/>
          </a:stretch>
        </p:blipFill>
        <p:spPr>
          <a:xfrm>
            <a:off x="6858016" y="4572008"/>
            <a:ext cx="1643074" cy="1383632"/>
          </a:xfrm>
          <a:prstGeom prst="rect">
            <a:avLst/>
          </a:prstGeom>
        </p:spPr>
      </p:pic>
      <p:cxnSp>
        <p:nvCxnSpPr>
          <p:cNvPr id="9" name="Conector de seta reta 8"/>
          <p:cNvCxnSpPr/>
          <p:nvPr/>
        </p:nvCxnSpPr>
        <p:spPr>
          <a:xfrm>
            <a:off x="2786050" y="4357694"/>
            <a:ext cx="621507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142844" y="6215082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Recomendo verem o vídeo para sentir a diferença. Link no final.</a:t>
            </a:r>
            <a:endParaRPr lang="pt-BR" sz="12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214942" y="2928934"/>
            <a:ext cx="7858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dirty="0" smtClean="0"/>
              <a:t>Ele já fica suave depois de</a:t>
            </a:r>
          </a:p>
          <a:p>
            <a:pPr algn="just"/>
            <a:r>
              <a:rPr lang="pt-BR" sz="1000" dirty="0" smtClean="0"/>
              <a:t> 2 minutos (1:39 PM)</a:t>
            </a:r>
            <a:endParaRPr lang="pt-BR" sz="1000" dirty="0"/>
          </a:p>
        </p:txBody>
      </p:sp>
      <p:sp>
        <p:nvSpPr>
          <p:cNvPr id="16" name="Texto explicativo em seta para a esquerda 15"/>
          <p:cNvSpPr/>
          <p:nvPr/>
        </p:nvSpPr>
        <p:spPr>
          <a:xfrm>
            <a:off x="6429388" y="857232"/>
            <a:ext cx="2214578" cy="928694"/>
          </a:xfrm>
          <a:prstGeom prst="leftArrowCallout">
            <a:avLst>
              <a:gd name="adj1" fmla="val 18210"/>
              <a:gd name="adj2" fmla="val 21605"/>
              <a:gd name="adj3" fmla="val 38581"/>
              <a:gd name="adj4" fmla="val 6426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7215206" y="928670"/>
            <a:ext cx="1428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/>
              <a:t>Você acha vários desse naipe pelo </a:t>
            </a:r>
            <a:r>
              <a:rPr lang="pt-BR" sz="1400" dirty="0" err="1" smtClean="0"/>
              <a:t>YouTube</a:t>
            </a:r>
            <a:endParaRPr lang="pt-BR" sz="14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286116" y="5929330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Eu as 1:37 PM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858016" y="5929330"/>
            <a:ext cx="1643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Eu as 1:41 PM</a:t>
            </a:r>
            <a:endParaRPr lang="pt-BR" dirty="0"/>
          </a:p>
        </p:txBody>
      </p:sp>
      <p:pic>
        <p:nvPicPr>
          <p:cNvPr id="3" name="Imagem 2" descr="MV5BNTI5NjgwNzg4OF5BMl5BanBnXkFtZTgwNTkyNTQwMzE@._V1_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2428868"/>
            <a:ext cx="2428892" cy="3598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uiExpand="1" build="allAtOnce"/>
      <p:bldP spid="16" grpId="0" animBg="1"/>
      <p:bldP spid="15" grpId="0" build="allAtOnce"/>
      <p:bldP spid="17" grpId="0"/>
      <p:bldP spid="18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2529</TotalTime>
  <Words>1237</Words>
  <Application>Microsoft Office PowerPoint</Application>
  <PresentationFormat>Apresentação na tela (4:3)</PresentationFormat>
  <Paragraphs>145</Paragraphs>
  <Slides>16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Tema do Office</vt:lpstr>
      <vt:lpstr>Metodologia Científica</vt:lpstr>
      <vt:lpstr>Legalização de Cannabis</vt:lpstr>
      <vt:lpstr>Slide 3</vt:lpstr>
      <vt:lpstr>O que é Cannabis?</vt:lpstr>
      <vt:lpstr>O que é Cannabis?</vt:lpstr>
      <vt:lpstr>Slide 6</vt:lpstr>
      <vt:lpstr>Slide 7</vt:lpstr>
      <vt:lpstr>Continuando..</vt:lpstr>
      <vt:lpstr>Slide 9</vt:lpstr>
      <vt:lpstr>Slide 10</vt:lpstr>
      <vt:lpstr>Slide 11</vt:lpstr>
      <vt:lpstr>Slide 12</vt:lpstr>
      <vt:lpstr>Cannabis deve ser relegalizada no Brasil?</vt:lpstr>
      <vt:lpstr>Agradecimentos!</vt:lpstr>
      <vt:lpstr>Referências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Curso</dc:creator>
  <cp:lastModifiedBy>Curso</cp:lastModifiedBy>
  <cp:revision>241</cp:revision>
  <dcterms:created xsi:type="dcterms:W3CDTF">2020-06-23T21:57:49Z</dcterms:created>
  <dcterms:modified xsi:type="dcterms:W3CDTF">2020-07-09T21:26:57Z</dcterms:modified>
</cp:coreProperties>
</file>