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7" d="100"/>
          <a:sy n="117" d="100"/>
        </p:scale>
        <p:origin x="-23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Planilha_do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Planilha_do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Planilha_do_Microsoft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Plan1!$B$1</c:f>
              <c:strCache>
                <c:ptCount val="1"/>
                <c:pt idx="0">
                  <c:v>Evolução biológica</c:v>
                </c:pt>
              </c:strCache>
            </c:strRef>
          </c:tx>
          <c:invertIfNegative val="0"/>
          <c:cat>
            <c:strRef>
              <c:f>Plan1!$A$2:$A$8</c:f>
              <c:strCache>
                <c:ptCount val="7"/>
                <c:pt idx="0">
                  <c:v>Mudança/Transformação/Modificação</c:v>
                </c:pt>
                <c:pt idx="1">
                  <c:v>Adaptação</c:v>
                </c:pt>
                <c:pt idx="2">
                  <c:v>Progresso/Desenvolvimento</c:v>
                </c:pt>
                <c:pt idx="3">
                  <c:v>Evolução</c:v>
                </c:pt>
                <c:pt idx="4">
                  <c:v>Processo/Continuidade</c:v>
                </c:pt>
                <c:pt idx="5">
                  <c:v>Ancestral comum</c:v>
                </c:pt>
                <c:pt idx="6">
                  <c:v>Acaso</c:v>
                </c:pt>
              </c:strCache>
            </c:strRef>
          </c:cat>
          <c:val>
            <c:numRef>
              <c:f>Plan1!$B$2:$B$8</c:f>
              <c:numCache>
                <c:formatCode>0%</c:formatCode>
                <c:ptCount val="7"/>
                <c:pt idx="0">
                  <c:v>0.46</c:v>
                </c:pt>
                <c:pt idx="1">
                  <c:v>0.43</c:v>
                </c:pt>
                <c:pt idx="2">
                  <c:v>0.16</c:v>
                </c:pt>
                <c:pt idx="3">
                  <c:v>0.16</c:v>
                </c:pt>
                <c:pt idx="4">
                  <c:v>0.06</c:v>
                </c:pt>
                <c:pt idx="5">
                  <c:v>0.06</c:v>
                </c:pt>
                <c:pt idx="6">
                  <c:v>0.03</c:v>
                </c:pt>
              </c:numCache>
            </c:numRef>
          </c:val>
        </c:ser>
        <c:dLbls>
          <c:showLegendKey val="0"/>
          <c:showVal val="0"/>
          <c:showCatName val="0"/>
          <c:showSerName val="0"/>
          <c:showPercent val="0"/>
          <c:showBubbleSize val="0"/>
        </c:dLbls>
        <c:gapWidth val="100"/>
        <c:axId val="157712768"/>
        <c:axId val="154333952"/>
      </c:barChart>
      <c:valAx>
        <c:axId val="154333952"/>
        <c:scaling>
          <c:orientation val="minMax"/>
        </c:scaling>
        <c:delete val="0"/>
        <c:axPos val="l"/>
        <c:majorGridlines/>
        <c:numFmt formatCode="0%" sourceLinked="1"/>
        <c:majorTickMark val="out"/>
        <c:minorTickMark val="none"/>
        <c:tickLblPos val="nextTo"/>
        <c:crossAx val="157712768"/>
        <c:crosses val="autoZero"/>
        <c:crossBetween val="between"/>
      </c:valAx>
      <c:catAx>
        <c:axId val="157712768"/>
        <c:scaling>
          <c:orientation val="minMax"/>
        </c:scaling>
        <c:delete val="0"/>
        <c:axPos val="b"/>
        <c:majorTickMark val="out"/>
        <c:minorTickMark val="none"/>
        <c:tickLblPos val="nextTo"/>
        <c:txPr>
          <a:bodyPr/>
          <a:lstStyle/>
          <a:p>
            <a:pPr>
              <a:defRPr sz="1600"/>
            </a:pPr>
            <a:endParaRPr lang="pt-BR"/>
          </a:p>
        </c:txPr>
        <c:crossAx val="154333952"/>
        <c:crosses val="autoZero"/>
        <c:auto val="1"/>
        <c:lblAlgn val="ctr"/>
        <c:lblOffset val="100"/>
        <c:noMultiLvlLbl val="0"/>
      </c:catAx>
    </c:plotArea>
    <c:plotVisOnly val="1"/>
    <c:dispBlanksAs val="gap"/>
    <c:showDLblsOverMax val="0"/>
  </c:chart>
  <c:txPr>
    <a:bodyPr/>
    <a:lstStyle/>
    <a:p>
      <a:pPr>
        <a:defRPr sz="1800"/>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Plan1!$B$1</c:f>
              <c:strCache>
                <c:ptCount val="1"/>
                <c:pt idx="0">
                  <c:v>Comprovação da teoria </c:v>
                </c:pt>
              </c:strCache>
            </c:strRef>
          </c:tx>
          <c:invertIfNegative val="0"/>
          <c:cat>
            <c:strRef>
              <c:f>Plan1!$A$2:$A$4</c:f>
              <c:strCache>
                <c:ptCount val="3"/>
                <c:pt idx="0">
                  <c:v>Teoria totalmente comprovada </c:v>
                </c:pt>
                <c:pt idx="1">
                  <c:v>Teoria parcialmente comprovada</c:v>
                </c:pt>
                <c:pt idx="2">
                  <c:v>Teoria não comprovada </c:v>
                </c:pt>
              </c:strCache>
            </c:strRef>
          </c:cat>
          <c:val>
            <c:numRef>
              <c:f>Plan1!$B$2:$B$4</c:f>
              <c:numCache>
                <c:formatCode>0%</c:formatCode>
                <c:ptCount val="3"/>
                <c:pt idx="0">
                  <c:v>0.5</c:v>
                </c:pt>
                <c:pt idx="1">
                  <c:v>0.4</c:v>
                </c:pt>
                <c:pt idx="2">
                  <c:v>0.1</c:v>
                </c:pt>
              </c:numCache>
            </c:numRef>
          </c:val>
        </c:ser>
        <c:dLbls>
          <c:showLegendKey val="0"/>
          <c:showVal val="0"/>
          <c:showCatName val="0"/>
          <c:showSerName val="0"/>
          <c:showPercent val="0"/>
          <c:showBubbleSize val="0"/>
        </c:dLbls>
        <c:gapWidth val="100"/>
        <c:axId val="222616576"/>
        <c:axId val="222615040"/>
      </c:barChart>
      <c:valAx>
        <c:axId val="222615040"/>
        <c:scaling>
          <c:orientation val="minMax"/>
        </c:scaling>
        <c:delete val="0"/>
        <c:axPos val="l"/>
        <c:majorGridlines/>
        <c:numFmt formatCode="0%" sourceLinked="1"/>
        <c:majorTickMark val="out"/>
        <c:minorTickMark val="none"/>
        <c:tickLblPos val="nextTo"/>
        <c:crossAx val="222616576"/>
        <c:crosses val="autoZero"/>
        <c:crossBetween val="between"/>
      </c:valAx>
      <c:catAx>
        <c:axId val="222616576"/>
        <c:scaling>
          <c:orientation val="minMax"/>
        </c:scaling>
        <c:delete val="0"/>
        <c:axPos val="b"/>
        <c:majorTickMark val="out"/>
        <c:minorTickMark val="none"/>
        <c:tickLblPos val="nextTo"/>
        <c:txPr>
          <a:bodyPr/>
          <a:lstStyle/>
          <a:p>
            <a:pPr>
              <a:defRPr sz="1050"/>
            </a:pPr>
            <a:endParaRPr lang="pt-BR"/>
          </a:p>
        </c:txPr>
        <c:crossAx val="222615040"/>
        <c:crosses val="autoZero"/>
        <c:auto val="1"/>
        <c:lblAlgn val="ctr"/>
        <c:lblOffset val="100"/>
        <c:noMultiLvlLbl val="0"/>
      </c:catAx>
    </c:plotArea>
    <c:plotVisOnly val="1"/>
    <c:dispBlanksAs val="gap"/>
    <c:showDLblsOverMax val="0"/>
  </c:chart>
  <c:txPr>
    <a:bodyPr/>
    <a:lstStyle/>
    <a:p>
      <a:pPr>
        <a:defRPr sz="1800"/>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Plan1!$B$1</c:f>
              <c:strCache>
                <c:ptCount val="1"/>
                <c:pt idx="0">
                  <c:v>No Brasil</c:v>
                </c:pt>
              </c:strCache>
            </c:strRef>
          </c:tx>
          <c:invertIfNegative val="0"/>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showLegendKey val="0"/>
            <c:showVal val="0"/>
            <c:showCatName val="0"/>
            <c:showSerName val="0"/>
            <c:showPercent val="0"/>
            <c:showBubbleSize val="0"/>
          </c:dLbls>
          <c:cat>
            <c:strRef>
              <c:f>Plan1!$A$2:$A$4</c:f>
              <c:strCache>
                <c:ptCount val="3"/>
                <c:pt idx="0">
                  <c:v>Acreditam que o homem foi criado por Deus</c:v>
                </c:pt>
                <c:pt idx="1">
                  <c:v>Acreditam que o homem se desenvolveu ao longo de milhões de anos </c:v>
                </c:pt>
                <c:pt idx="2">
                  <c:v>Acreditam que não houve intervenção divina</c:v>
                </c:pt>
              </c:strCache>
            </c:strRef>
          </c:cat>
          <c:val>
            <c:numRef>
              <c:f>Plan1!$B$2:$B$4</c:f>
              <c:numCache>
                <c:formatCode>0%</c:formatCode>
                <c:ptCount val="3"/>
                <c:pt idx="0">
                  <c:v>0.31</c:v>
                </c:pt>
                <c:pt idx="1">
                  <c:v>0.63</c:v>
                </c:pt>
                <c:pt idx="2">
                  <c:v>0.09</c:v>
                </c:pt>
              </c:numCache>
            </c:numRef>
          </c:val>
        </c:ser>
        <c:dLbls>
          <c:showLegendKey val="0"/>
          <c:showVal val="0"/>
          <c:showCatName val="0"/>
          <c:showSerName val="0"/>
          <c:showPercent val="0"/>
          <c:showBubbleSize val="0"/>
        </c:dLbls>
        <c:gapWidth val="150"/>
        <c:axId val="191922944"/>
        <c:axId val="191912960"/>
      </c:barChart>
      <c:valAx>
        <c:axId val="191912960"/>
        <c:scaling>
          <c:orientation val="minMax"/>
        </c:scaling>
        <c:delete val="0"/>
        <c:axPos val="l"/>
        <c:majorGridlines/>
        <c:numFmt formatCode="0%" sourceLinked="1"/>
        <c:majorTickMark val="out"/>
        <c:minorTickMark val="none"/>
        <c:tickLblPos val="nextTo"/>
        <c:crossAx val="191922944"/>
        <c:crosses val="autoZero"/>
        <c:crossBetween val="between"/>
      </c:valAx>
      <c:catAx>
        <c:axId val="191922944"/>
        <c:scaling>
          <c:orientation val="minMax"/>
        </c:scaling>
        <c:delete val="0"/>
        <c:axPos val="b"/>
        <c:majorTickMark val="out"/>
        <c:minorTickMark val="none"/>
        <c:tickLblPos val="nextTo"/>
        <c:txPr>
          <a:bodyPr/>
          <a:lstStyle/>
          <a:p>
            <a:pPr>
              <a:defRPr sz="1400"/>
            </a:pPr>
            <a:endParaRPr lang="pt-BR"/>
          </a:p>
        </c:txPr>
        <c:crossAx val="191912960"/>
        <c:crosses val="autoZero"/>
        <c:auto val="1"/>
        <c:lblAlgn val="ctr"/>
        <c:lblOffset val="100"/>
        <c:noMultiLvlLbl val="0"/>
      </c:catAx>
    </c:plotArea>
    <c:plotVisOnly val="1"/>
    <c:dispBlanksAs val="gap"/>
    <c:showDLblsOverMax val="0"/>
  </c:chart>
  <c:txPr>
    <a:bodyPr/>
    <a:lstStyle/>
    <a:p>
      <a:pPr>
        <a:defRPr sz="1800"/>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Plan1!$B$1</c:f>
              <c:strCache>
                <c:ptCount val="1"/>
                <c:pt idx="0">
                  <c:v>Sobre o criacionismo nas escolas </c:v>
                </c:pt>
              </c:strCache>
            </c:strRef>
          </c:tx>
          <c:invertIfNegative val="0"/>
          <c:dLbls>
            <c:showLegendKey val="0"/>
            <c:showVal val="1"/>
            <c:showCatName val="0"/>
            <c:showSerName val="0"/>
            <c:showPercent val="0"/>
            <c:showBubbleSize val="0"/>
            <c:showLeaderLines val="0"/>
          </c:dLbls>
          <c:cat>
            <c:strRef>
              <c:f>Plan1!$A$2:$A$3</c:f>
              <c:strCache>
                <c:ptCount val="2"/>
                <c:pt idx="0">
                  <c:v>O criacionismo deveria ser ensinado nas escolas </c:v>
                </c:pt>
                <c:pt idx="1">
                  <c:v>O criacionismo deveria substituir a evolução no currículo escolar </c:v>
                </c:pt>
              </c:strCache>
            </c:strRef>
          </c:cat>
          <c:val>
            <c:numRef>
              <c:f>Plan1!$B$2:$B$3</c:f>
              <c:numCache>
                <c:formatCode>0%</c:formatCode>
                <c:ptCount val="2"/>
                <c:pt idx="0">
                  <c:v>0.89</c:v>
                </c:pt>
                <c:pt idx="1">
                  <c:v>0.75</c:v>
                </c:pt>
              </c:numCache>
            </c:numRef>
          </c:val>
        </c:ser>
        <c:dLbls>
          <c:showLegendKey val="0"/>
          <c:showVal val="0"/>
          <c:showCatName val="0"/>
          <c:showSerName val="0"/>
          <c:showPercent val="0"/>
          <c:showBubbleSize val="0"/>
        </c:dLbls>
        <c:gapWidth val="150"/>
        <c:axId val="220432640"/>
        <c:axId val="220431104"/>
      </c:barChart>
      <c:valAx>
        <c:axId val="220431104"/>
        <c:scaling>
          <c:orientation val="minMax"/>
        </c:scaling>
        <c:delete val="0"/>
        <c:axPos val="l"/>
        <c:majorGridlines/>
        <c:numFmt formatCode="0%" sourceLinked="1"/>
        <c:majorTickMark val="out"/>
        <c:minorTickMark val="none"/>
        <c:tickLblPos val="nextTo"/>
        <c:crossAx val="220432640"/>
        <c:crosses val="autoZero"/>
        <c:crossBetween val="between"/>
      </c:valAx>
      <c:catAx>
        <c:axId val="220432640"/>
        <c:scaling>
          <c:orientation val="minMax"/>
        </c:scaling>
        <c:delete val="0"/>
        <c:axPos val="b"/>
        <c:majorTickMark val="out"/>
        <c:minorTickMark val="none"/>
        <c:tickLblPos val="nextTo"/>
        <c:txPr>
          <a:bodyPr/>
          <a:lstStyle/>
          <a:p>
            <a:pPr>
              <a:defRPr sz="1050"/>
            </a:pPr>
            <a:endParaRPr lang="pt-BR"/>
          </a:p>
        </c:txPr>
        <c:crossAx val="220431104"/>
        <c:crosses val="autoZero"/>
        <c:auto val="1"/>
        <c:lblAlgn val="ctr"/>
        <c:lblOffset val="100"/>
        <c:noMultiLvlLbl val="0"/>
      </c:catAx>
    </c:plotArea>
    <c:plotVisOnly val="1"/>
    <c:dispBlanksAs val="gap"/>
    <c:showDLblsOverMax val="0"/>
  </c:chart>
  <c:txPr>
    <a:bodyPr/>
    <a:lstStyle/>
    <a:p>
      <a:pPr>
        <a:defRPr sz="1800"/>
      </a:pPr>
      <a:endParaRPr lang="pt-B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263E0E-7D7B-477D-9787-29ADEF2B3A63}" type="datetimeFigureOut">
              <a:rPr lang="pt-BR" smtClean="0"/>
              <a:t>15/06/2020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AB70C3-D2D1-4CDA-BE25-2C8D2CDA6557}" type="slidenum">
              <a:rPr lang="pt-BR" smtClean="0"/>
              <a:t>‹nº›</a:t>
            </a:fld>
            <a:endParaRPr lang="pt-BR"/>
          </a:p>
        </p:txBody>
      </p:sp>
    </p:spTree>
    <p:extLst>
      <p:ext uri="{BB962C8B-B14F-4D97-AF65-F5344CB8AC3E}">
        <p14:creationId xmlns:p14="http://schemas.microsoft.com/office/powerpoint/2010/main" val="678691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57AB70C3-D2D1-4CDA-BE25-2C8D2CDA6557}" type="slidenum">
              <a:rPr lang="pt-BR" smtClean="0"/>
              <a:t>1</a:t>
            </a:fld>
            <a:endParaRPr lang="pt-BR"/>
          </a:p>
        </p:txBody>
      </p:sp>
    </p:spTree>
    <p:extLst>
      <p:ext uri="{BB962C8B-B14F-4D97-AF65-F5344CB8AC3E}">
        <p14:creationId xmlns:p14="http://schemas.microsoft.com/office/powerpoint/2010/main" val="2463900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57AB70C3-D2D1-4CDA-BE25-2C8D2CDA6557}" type="slidenum">
              <a:rPr lang="pt-BR" smtClean="0"/>
              <a:t>3</a:t>
            </a:fld>
            <a:endParaRPr lang="pt-BR"/>
          </a:p>
        </p:txBody>
      </p:sp>
    </p:spTree>
    <p:extLst>
      <p:ext uri="{BB962C8B-B14F-4D97-AF65-F5344CB8AC3E}">
        <p14:creationId xmlns:p14="http://schemas.microsoft.com/office/powerpoint/2010/main" val="639816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Date Placeholder 29"/>
          <p:cNvSpPr>
            <a:spLocks noGrp="1"/>
          </p:cNvSpPr>
          <p:nvPr>
            <p:ph type="dt" sz="half" idx="10"/>
          </p:nvPr>
        </p:nvSpPr>
        <p:spPr/>
        <p:txBody>
          <a:bodyPr/>
          <a:lstStyle/>
          <a:p>
            <a:fld id="{C4D2CEA0-23E5-487E-86C6-F7F8CFE5A423}" type="datetimeFigureOut">
              <a:rPr lang="pt-BR" smtClean="0"/>
              <a:t>15/06/2020</a:t>
            </a:fld>
            <a:endParaRPr lang="pt-BR"/>
          </a:p>
        </p:txBody>
      </p:sp>
      <p:sp>
        <p:nvSpPr>
          <p:cNvPr id="19" name="Footer Placeholder 18"/>
          <p:cNvSpPr>
            <a:spLocks noGrp="1"/>
          </p:cNvSpPr>
          <p:nvPr>
            <p:ph type="ftr" sz="quarter" idx="11"/>
          </p:nvPr>
        </p:nvSpPr>
        <p:spPr/>
        <p:txBody>
          <a:bodyPr/>
          <a:lstStyle/>
          <a:p>
            <a:endParaRPr lang="pt-BR"/>
          </a:p>
        </p:txBody>
      </p:sp>
      <p:sp>
        <p:nvSpPr>
          <p:cNvPr id="27" name="Slide Number Placeholder 26"/>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C4D2CEA0-23E5-487E-86C6-F7F8CFE5A423}" type="datetimeFigureOut">
              <a:rPr lang="pt-BR" smtClean="0"/>
              <a:t>15/06/2020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C4D2CEA0-23E5-487E-86C6-F7F8CFE5A423}" type="datetimeFigureOut">
              <a:rPr lang="pt-BR" smtClean="0"/>
              <a:t>15/06/2020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Content Placeholder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C4D2CEA0-23E5-487E-86C6-F7F8CFE5A423}" type="datetimeFigureOut">
              <a:rPr lang="pt-BR" smtClean="0"/>
              <a:t>15/06/2020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Date Placeholder 3"/>
          <p:cNvSpPr>
            <a:spLocks noGrp="1"/>
          </p:cNvSpPr>
          <p:nvPr>
            <p:ph type="dt" sz="half" idx="10"/>
          </p:nvPr>
        </p:nvSpPr>
        <p:spPr/>
        <p:txBody>
          <a:bodyPr/>
          <a:lstStyle/>
          <a:p>
            <a:fld id="{C4D2CEA0-23E5-487E-86C6-F7F8CFE5A423}" type="datetimeFigureOut">
              <a:rPr lang="pt-BR" smtClean="0"/>
              <a:t>15/06/2020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t-BR" smtClean="0"/>
              <a:t>Clique para editar o título mestre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C4D2CEA0-23E5-487E-86C6-F7F8CFE5A423}" type="datetimeFigureOut">
              <a:rPr lang="pt-BR" smtClean="0"/>
              <a:t>15/06/2020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Date Placeholder 6"/>
          <p:cNvSpPr>
            <a:spLocks noGrp="1"/>
          </p:cNvSpPr>
          <p:nvPr>
            <p:ph type="dt" sz="half" idx="10"/>
          </p:nvPr>
        </p:nvSpPr>
        <p:spPr/>
        <p:txBody>
          <a:bodyPr/>
          <a:lstStyle/>
          <a:p>
            <a:fld id="{C4D2CEA0-23E5-487E-86C6-F7F8CFE5A423}" type="datetimeFigureOut">
              <a:rPr lang="pt-BR" smtClean="0"/>
              <a:t>15/06/2020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Date Placeholder 2"/>
          <p:cNvSpPr>
            <a:spLocks noGrp="1"/>
          </p:cNvSpPr>
          <p:nvPr>
            <p:ph type="dt" sz="half" idx="10"/>
          </p:nvPr>
        </p:nvSpPr>
        <p:spPr/>
        <p:txBody>
          <a:bodyPr/>
          <a:lstStyle/>
          <a:p>
            <a:fld id="{C4D2CEA0-23E5-487E-86C6-F7F8CFE5A423}" type="datetimeFigureOut">
              <a:rPr lang="pt-BR" smtClean="0"/>
              <a:t>15/06/2020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2CEA0-23E5-487E-86C6-F7F8CFE5A423}" type="datetimeFigureOut">
              <a:rPr lang="pt-BR" smtClean="0"/>
              <a:t>15/06/2020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 texto mestre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C4D2CEA0-23E5-487E-86C6-F7F8CFE5A423}" type="datetimeFigureOut">
              <a:rPr lang="pt-BR" smtClean="0"/>
              <a:t>15/06/2020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F1A58B0-ACCA-478B-BB71-061546B498E3}"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título mestre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Date Placeholder 4"/>
          <p:cNvSpPr>
            <a:spLocks noGrp="1"/>
          </p:cNvSpPr>
          <p:nvPr>
            <p:ph type="dt" sz="half" idx="10"/>
          </p:nvPr>
        </p:nvSpPr>
        <p:spPr/>
        <p:txBody>
          <a:bodyPr/>
          <a:lstStyle/>
          <a:p>
            <a:fld id="{C4D2CEA0-23E5-487E-86C6-F7F8CFE5A423}" type="datetimeFigureOut">
              <a:rPr lang="pt-BR" smtClean="0"/>
              <a:t>15/06/2020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8077200" y="6356350"/>
            <a:ext cx="609600" cy="365125"/>
          </a:xfrm>
        </p:spPr>
        <p:txBody>
          <a:bodyPr/>
          <a:lstStyle/>
          <a:p>
            <a:fld id="{EF1A58B0-ACCA-478B-BB71-061546B498E3}" type="slidenum">
              <a:rPr lang="pt-BR" smtClean="0"/>
              <a:t>‹nº›</a:t>
            </a:fld>
            <a:endParaRPr lang="pt-B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título mestre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D2CEA0-23E5-487E-86C6-F7F8CFE5A423}" type="datetimeFigureOut">
              <a:rPr lang="pt-BR" smtClean="0"/>
              <a:t>15/06/2020</a:t>
            </a:fld>
            <a:endParaRPr lang="pt-B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1A58B0-ACCA-478B-BB71-061546B498E3}" type="slidenum">
              <a:rPr lang="pt-BR" smtClean="0"/>
              <a:t>‹nº›</a:t>
            </a:fld>
            <a:endParaRPr lang="pt-B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ioXDKmhV7Zw" TargetMode="External"/><Relationship Id="rId2" Type="http://schemas.openxmlformats.org/officeDocument/2006/relationships/hyperlink" Target="https://www.youtube.com/watch?reload=9&amp;v=xyKkeGDJd5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34624/id.v8i4.2992" TargetMode="External"/><Relationship Id="rId2" Type="http://schemas.openxmlformats.org/officeDocument/2006/relationships/hyperlink" Target="https://socientifica.com.br/evolucao-e-uma-teoria-ou-um-fat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2132856"/>
            <a:ext cx="7772400" cy="1470025"/>
          </a:xfrm>
        </p:spPr>
        <p:txBody>
          <a:bodyPr>
            <a:normAutofit fontScale="90000"/>
          </a:bodyPr>
          <a:lstStyle/>
          <a:p>
            <a:r>
              <a:rPr lang="pt-BR" dirty="0" smtClean="0"/>
              <a:t>EVOLUÇÃO – FATO OU TEORIA</a:t>
            </a:r>
            <a:endParaRPr lang="pt-BR" dirty="0"/>
          </a:p>
        </p:txBody>
      </p:sp>
      <p:sp>
        <p:nvSpPr>
          <p:cNvPr id="3" name="Subtítulo 2"/>
          <p:cNvSpPr>
            <a:spLocks noGrp="1"/>
          </p:cNvSpPr>
          <p:nvPr>
            <p:ph type="subTitle" idx="1"/>
          </p:nvPr>
        </p:nvSpPr>
        <p:spPr>
          <a:xfrm>
            <a:off x="2743200" y="5105400"/>
            <a:ext cx="6400800" cy="1752600"/>
          </a:xfrm>
        </p:spPr>
        <p:txBody>
          <a:bodyPr>
            <a:normAutofit/>
          </a:bodyPr>
          <a:lstStyle/>
          <a:p>
            <a:pPr algn="r"/>
            <a:r>
              <a:rPr lang="pt-BR" dirty="0" smtClean="0"/>
              <a:t>Gabriel Broisler </a:t>
            </a:r>
          </a:p>
          <a:p>
            <a:pPr algn="r"/>
            <a:r>
              <a:rPr lang="pt-BR" dirty="0" smtClean="0"/>
              <a:t>Metodologia Científica em Geociências</a:t>
            </a:r>
          </a:p>
          <a:p>
            <a:pPr algn="r"/>
            <a:r>
              <a:rPr lang="pt-BR" dirty="0" smtClean="0"/>
              <a:t>São Paulo, 15 de junho de 2020 </a:t>
            </a:r>
            <a:endParaRPr lang="pt-BR" dirty="0"/>
          </a:p>
        </p:txBody>
      </p:sp>
    </p:spTree>
    <p:extLst>
      <p:ext uri="{BB962C8B-B14F-4D97-AF65-F5344CB8AC3E}">
        <p14:creationId xmlns:p14="http://schemas.microsoft.com/office/powerpoint/2010/main" val="3670443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88640"/>
            <a:ext cx="2212848" cy="1582621"/>
          </a:xfrm>
        </p:spPr>
        <p:txBody>
          <a:bodyPr/>
          <a:lstStyle/>
          <a:p>
            <a:r>
              <a:rPr lang="pt-BR" dirty="0"/>
              <a:t>‘A EVOLUÇÃO É UMA TEORIA CIENTÍFICA OU UM FATO CIENTÍFICO?’</a:t>
            </a:r>
          </a:p>
        </p:txBody>
      </p:sp>
      <p:sp>
        <p:nvSpPr>
          <p:cNvPr id="4" name="Espaço Reservado para Texto 3"/>
          <p:cNvSpPr>
            <a:spLocks noGrp="1"/>
          </p:cNvSpPr>
          <p:nvPr>
            <p:ph type="body" sz="half" idx="2"/>
          </p:nvPr>
        </p:nvSpPr>
        <p:spPr>
          <a:xfrm>
            <a:off x="539552" y="1844824"/>
            <a:ext cx="2232248" cy="3888432"/>
          </a:xfrm>
        </p:spPr>
        <p:txBody>
          <a:bodyPr>
            <a:normAutofit/>
          </a:bodyPr>
          <a:lstStyle/>
          <a:p>
            <a:r>
              <a:rPr lang="pt-BR" dirty="0" smtClean="0">
                <a:latin typeface="Arial" pitchFamily="34" charset="0"/>
                <a:cs typeface="Arial" pitchFamily="34" charset="0"/>
              </a:rPr>
              <a:t>O que é uma teoria? E o que é um fato?</a:t>
            </a:r>
          </a:p>
          <a:p>
            <a:r>
              <a:rPr lang="pt-BR" dirty="0" smtClean="0">
                <a:latin typeface="Arial" pitchFamily="34" charset="0"/>
                <a:cs typeface="Arial" pitchFamily="34" charset="0"/>
              </a:rPr>
              <a:t>Antes de discutir em qual dos dois a evolução se encaixa, precisamos saber diferenciá-los. </a:t>
            </a:r>
          </a:p>
          <a:p>
            <a:r>
              <a:rPr lang="pt-BR" dirty="0" smtClean="0">
                <a:latin typeface="Arial" pitchFamily="34" charset="0"/>
                <a:cs typeface="Arial" pitchFamily="34" charset="0"/>
              </a:rPr>
              <a:t>Segundo a definição científica formal, uma teoria é uma explicação sobre um fenômeno da natureza que tem o suporte de diversas evidências. </a:t>
            </a:r>
          </a:p>
          <a:p>
            <a:r>
              <a:rPr lang="pt-BR" dirty="0" smtClean="0">
                <a:latin typeface="Arial" pitchFamily="34" charset="0"/>
                <a:cs typeface="Arial" pitchFamily="34" charset="0"/>
              </a:rPr>
              <a:t>Já um fato pode se referir a uma explicação científica que já foi testada várias e várias vezes que já não faz mais sentido continuar colocando-a à prova.</a:t>
            </a:r>
          </a:p>
          <a:p>
            <a:endParaRPr lang="pt-BR" dirty="0"/>
          </a:p>
        </p:txBody>
      </p:sp>
      <p:pic>
        <p:nvPicPr>
          <p:cNvPr id="5" name="Espaço Reservado para Imagem 4"/>
          <p:cNvPicPr>
            <a:picLocks noGrp="1" noChangeAspect="1"/>
          </p:cNvPicPr>
          <p:nvPr>
            <p:ph type="pic" idx="1"/>
          </p:nvPr>
        </p:nvPicPr>
        <p:blipFill>
          <a:blip r:embed="rId2">
            <a:extLst>
              <a:ext uri="{28A0092B-C50C-407E-A947-70E740481C1C}">
                <a14:useLocalDpi xmlns:a14="http://schemas.microsoft.com/office/drawing/2010/main" val="0"/>
              </a:ext>
            </a:extLst>
          </a:blip>
          <a:srcRect l="3396" r="3396"/>
          <a:stretch>
            <a:fillRect/>
          </a:stretch>
        </p:blipFill>
        <p:spPr>
          <a:xfrm rot="420000">
            <a:off x="3430146" y="1180144"/>
            <a:ext cx="4699054" cy="4001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6509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4664"/>
            <a:ext cx="8229600" cy="1143000"/>
          </a:xfrm>
        </p:spPr>
        <p:txBody>
          <a:bodyPr>
            <a:noAutofit/>
          </a:bodyPr>
          <a:lstStyle/>
          <a:p>
            <a:r>
              <a:rPr lang="pt-BR" sz="2800" dirty="0"/>
              <a:t>‘IDEIAS DE FUTUROS PROFESSORES DE BIOLOGIA SOBRE A EVOLUÇÃO BIOLÓGICA DE DARWIN: FATO OU TEORIA?’</a:t>
            </a:r>
          </a:p>
        </p:txBody>
      </p:sp>
      <p:sp>
        <p:nvSpPr>
          <p:cNvPr id="5" name="Espaço Reservado para Texto 4"/>
          <p:cNvSpPr>
            <a:spLocks noGrp="1"/>
          </p:cNvSpPr>
          <p:nvPr>
            <p:ph type="body" idx="1"/>
          </p:nvPr>
        </p:nvSpPr>
        <p:spPr/>
        <p:txBody>
          <a:bodyPr/>
          <a:lstStyle/>
          <a:p>
            <a:r>
              <a:rPr lang="pt-BR" sz="1600" dirty="0" smtClean="0"/>
              <a:t>O que os futuros professores consideram como ‘evolução biológica’</a:t>
            </a:r>
            <a:endParaRPr lang="pt-BR" sz="1600" dirty="0"/>
          </a:p>
        </p:txBody>
      </p:sp>
      <p:sp>
        <p:nvSpPr>
          <p:cNvPr id="7" name="Espaço Reservado para Texto 6"/>
          <p:cNvSpPr>
            <a:spLocks noGrp="1"/>
          </p:cNvSpPr>
          <p:nvPr>
            <p:ph type="body" sz="half" idx="3"/>
          </p:nvPr>
        </p:nvSpPr>
        <p:spPr/>
        <p:txBody>
          <a:bodyPr>
            <a:normAutofit fontScale="70000" lnSpcReduction="20000"/>
          </a:bodyPr>
          <a:lstStyle/>
          <a:p>
            <a:r>
              <a:rPr lang="pt-BR" dirty="0" smtClean="0"/>
              <a:t>O que os futuros professores pensam sobre a comprovação da teoria da evolução de Darwin</a:t>
            </a:r>
            <a:endParaRPr lang="pt-BR" dirty="0"/>
          </a:p>
        </p:txBody>
      </p:sp>
      <p:graphicFrame>
        <p:nvGraphicFramePr>
          <p:cNvPr id="10" name="Espaço Reservado para Conteúdo 9"/>
          <p:cNvGraphicFramePr>
            <a:graphicFrameLocks noGrp="1"/>
          </p:cNvGraphicFramePr>
          <p:nvPr>
            <p:ph sz="quarter" idx="2"/>
            <p:extLst>
              <p:ext uri="{D42A27DB-BD31-4B8C-83A1-F6EECF244321}">
                <p14:modId xmlns:p14="http://schemas.microsoft.com/office/powerpoint/2010/main" val="1176103641"/>
              </p:ext>
            </p:extLst>
          </p:nvPr>
        </p:nvGraphicFramePr>
        <p:xfrm>
          <a:off x="457200" y="2514600"/>
          <a:ext cx="4040188" cy="38465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Espaço Reservado para Conteúdo 10"/>
          <p:cNvGraphicFramePr>
            <a:graphicFrameLocks noGrp="1"/>
          </p:cNvGraphicFramePr>
          <p:nvPr>
            <p:ph sz="quarter" idx="4"/>
            <p:extLst>
              <p:ext uri="{D42A27DB-BD31-4B8C-83A1-F6EECF244321}">
                <p14:modId xmlns:p14="http://schemas.microsoft.com/office/powerpoint/2010/main" val="3302704005"/>
              </p:ext>
            </p:extLst>
          </p:nvPr>
        </p:nvGraphicFramePr>
        <p:xfrm>
          <a:off x="4645025" y="2514600"/>
          <a:ext cx="4041775" cy="3846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1916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normAutofit fontScale="90000"/>
          </a:bodyPr>
          <a:lstStyle/>
          <a:p>
            <a:pPr algn="ctr"/>
            <a:r>
              <a:rPr lang="pt-BR" dirty="0" smtClean="0"/>
              <a:t>Mais dados sobre a aceitação da teoria da evolução. </a:t>
            </a:r>
            <a:endParaRPr lang="pt-BR" dirty="0"/>
          </a:p>
        </p:txBody>
      </p:sp>
      <p:graphicFrame>
        <p:nvGraphicFramePr>
          <p:cNvPr id="9" name="Espaço Reservado para Conteúdo 8"/>
          <p:cNvGraphicFramePr>
            <a:graphicFrameLocks noGrp="1"/>
          </p:cNvGraphicFramePr>
          <p:nvPr>
            <p:ph idx="1"/>
            <p:extLst>
              <p:ext uri="{D42A27DB-BD31-4B8C-83A1-F6EECF244321}">
                <p14:modId xmlns:p14="http://schemas.microsoft.com/office/powerpoint/2010/main" val="1933686776"/>
              </p:ext>
            </p:extLst>
          </p:nvPr>
        </p:nvGraphicFramePr>
        <p:xfrm>
          <a:off x="457200" y="1935163"/>
          <a:ext cx="8507288" cy="23579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áfico 9"/>
          <p:cNvGraphicFramePr/>
          <p:nvPr>
            <p:extLst>
              <p:ext uri="{D42A27DB-BD31-4B8C-83A1-F6EECF244321}">
                <p14:modId xmlns:p14="http://schemas.microsoft.com/office/powerpoint/2010/main" val="2864145365"/>
              </p:ext>
            </p:extLst>
          </p:nvPr>
        </p:nvGraphicFramePr>
        <p:xfrm>
          <a:off x="1259632" y="4437112"/>
          <a:ext cx="6624736" cy="2248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028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‘O que pensam as crianças sobre a teoria da evolução?’</a:t>
            </a:r>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sz="1800" dirty="0" smtClean="0"/>
              <a:t>A pesquisa foi realizada com crianças de diferentes classes sociais do estado do Rio de Janeiro. </a:t>
            </a:r>
            <a:endParaRPr lang="pt-BR" sz="1800" dirty="0"/>
          </a:p>
          <a:p>
            <a:pPr marL="0" indent="0">
              <a:buNone/>
            </a:pPr>
            <a:r>
              <a:rPr lang="pt-BR" sz="1800" dirty="0" smtClean="0"/>
              <a:t> </a:t>
            </a:r>
          </a:p>
          <a:p>
            <a:pPr marL="0" indent="0">
              <a:buNone/>
            </a:pPr>
            <a:endParaRPr lang="pt-BR" sz="1800" dirty="0"/>
          </a:p>
          <a:p>
            <a:pPr marL="0" indent="0">
              <a:buNone/>
            </a:pPr>
            <a:endParaRPr lang="pt-BR" sz="1800" dirty="0" smtClean="0"/>
          </a:p>
          <a:p>
            <a:pPr marL="0" indent="0">
              <a:buNone/>
            </a:pPr>
            <a:endParaRPr lang="pt-BR" sz="1800" dirty="0"/>
          </a:p>
          <a:p>
            <a:pPr marL="0" indent="0">
              <a:buNone/>
            </a:pPr>
            <a:endParaRPr lang="pt-BR" sz="1800" dirty="0" smtClean="0"/>
          </a:p>
          <a:p>
            <a:pPr marL="0" indent="0">
              <a:buNone/>
            </a:pPr>
            <a:endParaRPr lang="pt-BR" sz="1800" dirty="0" smtClean="0"/>
          </a:p>
          <a:p>
            <a:pPr marL="0" indent="0">
              <a:buNone/>
            </a:pPr>
            <a:endParaRPr lang="pt-BR" sz="1800" dirty="0"/>
          </a:p>
          <a:p>
            <a:pPr marL="0" indent="0">
              <a:buNone/>
            </a:pPr>
            <a:endParaRPr lang="pt-BR" sz="1800" dirty="0" smtClean="0"/>
          </a:p>
          <a:p>
            <a:pPr marL="0" indent="0">
              <a:buNone/>
            </a:pPr>
            <a:endParaRPr lang="pt-BR" sz="1800" dirty="0"/>
          </a:p>
          <a:p>
            <a:pPr marL="0" indent="0">
              <a:buNone/>
            </a:pPr>
            <a:endParaRPr lang="pt-BR" sz="1800" dirty="0"/>
          </a:p>
          <a:p>
            <a:pPr marL="0" indent="0">
              <a:buNone/>
            </a:pPr>
            <a:r>
              <a:rPr lang="pt-BR" sz="1800" dirty="0" smtClean="0"/>
              <a:t>Foram realizadas três atividades, a primeira, uma classificação de animais, a segunda uma história-desenho coletiva do surgimento dos animais até os dias de hoje e a terceira era uma carta para as outras crianças, contando a história de seus desenhos. </a:t>
            </a:r>
            <a:endParaRPr lang="pt-BR"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6662" y="2636912"/>
            <a:ext cx="5268575" cy="2448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2565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‘O </a:t>
            </a:r>
            <a:r>
              <a:rPr lang="pt-BR" dirty="0"/>
              <a:t>que pensam as crianças sobre a teoria da evolução?’</a:t>
            </a:r>
          </a:p>
        </p:txBody>
      </p:sp>
      <p:sp>
        <p:nvSpPr>
          <p:cNvPr id="4" name="Espaço Reservado para Texto 3"/>
          <p:cNvSpPr>
            <a:spLocks noGrp="1"/>
          </p:cNvSpPr>
          <p:nvPr>
            <p:ph type="body" idx="2"/>
          </p:nvPr>
        </p:nvSpPr>
        <p:spPr/>
        <p:txBody>
          <a:bodyPr/>
          <a:lstStyle/>
          <a:p>
            <a:r>
              <a:rPr lang="pt-BR" dirty="0"/>
              <a:t>Dentro das cartas algumas teorias científicas, como o Big-</a:t>
            </a:r>
            <a:r>
              <a:rPr lang="pt-BR" dirty="0" err="1"/>
              <a:t>Bang</a:t>
            </a:r>
            <a:r>
              <a:rPr lang="pt-BR" dirty="0"/>
              <a:t>, o meteoro que pode ter causado a extinção dos dinossauros e até a deriva continental, surgiram. </a:t>
            </a:r>
          </a:p>
          <a:p>
            <a:endParaRPr lang="pt-BR" dirty="0"/>
          </a:p>
        </p:txBody>
      </p:sp>
      <p:sp>
        <p:nvSpPr>
          <p:cNvPr id="3" name="Espaço Reservado para Conteúdo 2"/>
          <p:cNvSpPr>
            <a:spLocks noGrp="1"/>
          </p:cNvSpPr>
          <p:nvPr>
            <p:ph sz="half" idx="1"/>
          </p:nvPr>
        </p:nvSpPr>
        <p:spPr>
          <a:xfrm rot="10800000" flipV="1">
            <a:off x="683568" y="3408520"/>
            <a:ext cx="2592288" cy="2952329"/>
          </a:xfrm>
        </p:spPr>
        <p:txBody>
          <a:bodyPr>
            <a:normAutofit/>
          </a:bodyPr>
          <a:lstStyle/>
          <a:p>
            <a:pPr marL="0" indent="0">
              <a:buNone/>
            </a:pPr>
            <a:r>
              <a:rPr lang="pt-BR" sz="1400" dirty="0"/>
              <a:t>Os desenhos foram organizados em uma espécie de linha do tempo. </a:t>
            </a:r>
          </a:p>
          <a:p>
            <a:pPr marL="0" indent="0">
              <a:buNone/>
            </a:pPr>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8231" y="620688"/>
            <a:ext cx="2629566" cy="1375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8231" y="1995782"/>
            <a:ext cx="2629566"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2238" y="3491562"/>
            <a:ext cx="2635559"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2238" y="4571683"/>
            <a:ext cx="2635559" cy="1017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4208" y="620688"/>
            <a:ext cx="2000250"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4208" y="2285519"/>
            <a:ext cx="2479185" cy="1143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52630" y="3408520"/>
            <a:ext cx="2395335" cy="113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4087" y="4545045"/>
            <a:ext cx="2519899" cy="1232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8058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7544" y="404664"/>
            <a:ext cx="8229600" cy="1143000"/>
          </a:xfrm>
        </p:spPr>
        <p:txBody>
          <a:bodyPr/>
          <a:lstStyle/>
          <a:p>
            <a:pPr algn="ctr"/>
            <a:r>
              <a:rPr lang="pt-BR" dirty="0" smtClean="0"/>
              <a:t>Conclusão</a:t>
            </a:r>
            <a:endParaRPr lang="pt-BR" dirty="0"/>
          </a:p>
        </p:txBody>
      </p:sp>
      <p:sp>
        <p:nvSpPr>
          <p:cNvPr id="6" name="Espaço Reservado para Conteúdo 5"/>
          <p:cNvSpPr>
            <a:spLocks noGrp="1"/>
          </p:cNvSpPr>
          <p:nvPr>
            <p:ph idx="1"/>
          </p:nvPr>
        </p:nvSpPr>
        <p:spPr/>
        <p:txBody>
          <a:bodyPr>
            <a:normAutofit fontScale="92500" lnSpcReduction="20000"/>
          </a:bodyPr>
          <a:lstStyle/>
          <a:p>
            <a:pPr marL="0" indent="0">
              <a:buNone/>
            </a:pPr>
            <a:r>
              <a:rPr lang="pt-BR" dirty="0" smtClean="0"/>
              <a:t>Por mais que a evolução já tenha passado por diversas ‘provas’ e superado a todas, ainda continua sendo um tema que não parece cair nas graças da aceitação popular. </a:t>
            </a:r>
          </a:p>
          <a:p>
            <a:pPr marL="0" indent="0">
              <a:buNone/>
            </a:pPr>
            <a:r>
              <a:rPr lang="pt-BR" dirty="0" smtClean="0"/>
              <a:t>Muito disso, parece ser em decorrência de forte influência religiosa, uma vez que muitos que ‘creem’ na evolução ainda acreditam também em uma interferência divina para sua ocorrência. Mas não apenas isso. Alguns fatores como a falta de material para divulgação científica relacionada ao tema também pode dificultar o acesso do grande público à discussão em questão. </a:t>
            </a:r>
          </a:p>
          <a:p>
            <a:pPr marL="0" indent="0">
              <a:buNone/>
            </a:pPr>
            <a:r>
              <a:rPr lang="pt-BR" dirty="0" smtClean="0"/>
              <a:t>Cabe a nós, no papel de educadores, ou futuros educadores, pavimentarmos esse caminho, sempre respeitando o contexto social em que nossos alunos estarão envolvidos, bem como o meio social do ambiente escolar. </a:t>
            </a:r>
            <a:endParaRPr lang="pt-BR" dirty="0"/>
          </a:p>
        </p:txBody>
      </p:sp>
    </p:spTree>
    <p:extLst>
      <p:ext uri="{BB962C8B-B14F-4D97-AF65-F5344CB8AC3E}">
        <p14:creationId xmlns:p14="http://schemas.microsoft.com/office/powerpoint/2010/main" val="4180933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Links para os vídeos citados</a:t>
            </a:r>
            <a:endParaRPr lang="pt-BR" dirty="0"/>
          </a:p>
        </p:txBody>
      </p:sp>
      <p:sp>
        <p:nvSpPr>
          <p:cNvPr id="3" name="Espaço Reservado para Conteúdo 2"/>
          <p:cNvSpPr>
            <a:spLocks noGrp="1"/>
          </p:cNvSpPr>
          <p:nvPr>
            <p:ph idx="1"/>
          </p:nvPr>
        </p:nvSpPr>
        <p:spPr/>
        <p:txBody>
          <a:bodyPr/>
          <a:lstStyle/>
          <a:p>
            <a:pPr marL="0" indent="0">
              <a:buNone/>
            </a:pPr>
            <a:r>
              <a:rPr lang="pt-BR" dirty="0" smtClean="0"/>
              <a:t>1) Trecho de episódio da série ‘Family Guy’ que mostra as duas ‘versões’, a Evolução de Darwin e o Criacionismo. </a:t>
            </a:r>
          </a:p>
          <a:p>
            <a:pPr marL="0" indent="0">
              <a:buNone/>
            </a:pPr>
            <a:r>
              <a:rPr lang="pt-BR" dirty="0" smtClean="0">
                <a:hlinkClick r:id="rId2"/>
              </a:rPr>
              <a:t>https://www.youtube.com/watch?reload=9&amp;v=xyKkeGDJd5A</a:t>
            </a:r>
            <a:r>
              <a:rPr lang="pt-BR" dirty="0" smtClean="0"/>
              <a:t> (Acessado em 15 jun. 2020)</a:t>
            </a:r>
          </a:p>
          <a:p>
            <a:pPr marL="0" indent="0">
              <a:buNone/>
            </a:pPr>
            <a:endParaRPr lang="pt-BR" dirty="0"/>
          </a:p>
          <a:p>
            <a:pPr marL="0" indent="0">
              <a:buNone/>
            </a:pPr>
            <a:r>
              <a:rPr lang="pt-BR" dirty="0" smtClean="0"/>
              <a:t>2) Trecho de episódio da série ‘Cosmos’, de Carl Sagan.</a:t>
            </a:r>
          </a:p>
          <a:p>
            <a:pPr marL="0" indent="0">
              <a:buNone/>
            </a:pPr>
            <a:r>
              <a:rPr lang="pt-BR" dirty="0">
                <a:hlinkClick r:id="rId3"/>
              </a:rPr>
              <a:t>https://</a:t>
            </a:r>
            <a:r>
              <a:rPr lang="pt-BR" dirty="0" smtClean="0">
                <a:hlinkClick r:id="rId3"/>
              </a:rPr>
              <a:t>www.youtube.com/watch?v=ioXDKmhV7Zw</a:t>
            </a:r>
            <a:r>
              <a:rPr lang="pt-BR" dirty="0"/>
              <a:t> </a:t>
            </a:r>
            <a:r>
              <a:rPr lang="pt-BR" dirty="0" smtClean="0"/>
              <a:t>(Acessado em 15 jun. 2020)</a:t>
            </a:r>
            <a:endParaRPr lang="pt-BR" dirty="0"/>
          </a:p>
        </p:txBody>
      </p:sp>
    </p:spTree>
    <p:extLst>
      <p:ext uri="{BB962C8B-B14F-4D97-AF65-F5344CB8AC3E}">
        <p14:creationId xmlns:p14="http://schemas.microsoft.com/office/powerpoint/2010/main" val="1445301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 bibliográficas</a:t>
            </a:r>
            <a:endParaRPr lang="pt-BR" dirty="0"/>
          </a:p>
        </p:txBody>
      </p:sp>
      <p:sp>
        <p:nvSpPr>
          <p:cNvPr id="3" name="Espaço Reservado para Conteúdo 2"/>
          <p:cNvSpPr>
            <a:spLocks noGrp="1"/>
          </p:cNvSpPr>
          <p:nvPr>
            <p:ph idx="1"/>
          </p:nvPr>
        </p:nvSpPr>
        <p:spPr/>
        <p:txBody>
          <a:bodyPr>
            <a:normAutofit fontScale="70000" lnSpcReduction="20000"/>
          </a:bodyPr>
          <a:lstStyle/>
          <a:p>
            <a:pPr marL="0" indent="0" algn="r">
              <a:buNone/>
            </a:pPr>
            <a:r>
              <a:rPr lang="pt-BR" dirty="0"/>
              <a:t>‘A EVOLUÇÃO É UMA TEORIA CIENTÍFICA OU UM FATO CIENTÍFICO?’</a:t>
            </a:r>
          </a:p>
          <a:p>
            <a:pPr marL="0" indent="0" algn="r">
              <a:buNone/>
            </a:pPr>
            <a:r>
              <a:rPr lang="pt-BR" dirty="0"/>
              <a:t>HENRIQUE, Diógenes. ‘A evolução é uma teoria científica ou um fato científico?’. Disponível em: &lt;</a:t>
            </a:r>
            <a:r>
              <a:rPr lang="pt-BR" u="sng" dirty="0">
                <a:hlinkClick r:id="rId2"/>
              </a:rPr>
              <a:t>https://socientifica.com.br/evolucao-e-uma-teoria-ou-um-fato/</a:t>
            </a:r>
            <a:r>
              <a:rPr lang="pt-BR" dirty="0"/>
              <a:t>&gt;. Acessado em 19 mai. 2020</a:t>
            </a:r>
            <a:r>
              <a:rPr lang="pt-BR" dirty="0" smtClean="0"/>
              <a:t>.</a:t>
            </a:r>
          </a:p>
          <a:p>
            <a:pPr marL="0" indent="0" algn="r">
              <a:buNone/>
            </a:pPr>
            <a:r>
              <a:rPr lang="pt-BR" dirty="0" smtClean="0"/>
              <a:t> </a:t>
            </a:r>
            <a:endParaRPr lang="pt-BR" dirty="0"/>
          </a:p>
          <a:p>
            <a:pPr marL="0" indent="0" algn="r">
              <a:buNone/>
            </a:pPr>
            <a:r>
              <a:rPr lang="pt-BR" dirty="0"/>
              <a:t>‘IDEIAS DE FUTUROS PROFESSORES DE BIOLOGIA SOBRE A EVOLUÇÃO BIOLÓGICA DE DARWIN: FATO OU TEORIA?’. BIDINOTO, Vanessa Minuzi; TOMMASIELLO, Maria Guiomar Carneiro. </a:t>
            </a:r>
          </a:p>
          <a:p>
            <a:pPr marL="0" indent="0" algn="r">
              <a:buNone/>
            </a:pPr>
            <a:r>
              <a:rPr lang="pt-BR" b="1" dirty="0"/>
              <a:t>DOI: </a:t>
            </a:r>
            <a:r>
              <a:rPr lang="pt-BR" u="sng" dirty="0">
                <a:hlinkClick r:id="rId3"/>
              </a:rPr>
              <a:t>https://</a:t>
            </a:r>
            <a:r>
              <a:rPr lang="pt-BR" u="sng" dirty="0" smtClean="0">
                <a:hlinkClick r:id="rId3"/>
              </a:rPr>
              <a:t>doi.org/10.34624/id.v8i4.2992</a:t>
            </a:r>
            <a:endParaRPr lang="pt-BR" u="sng" dirty="0" smtClean="0"/>
          </a:p>
          <a:p>
            <a:pPr marL="0" indent="0" algn="r">
              <a:buNone/>
            </a:pPr>
            <a:endParaRPr lang="pt-BR" u="sng" dirty="0"/>
          </a:p>
          <a:p>
            <a:pPr marL="0" indent="0" algn="r">
              <a:buNone/>
            </a:pPr>
            <a:r>
              <a:rPr lang="pt-BR" dirty="0"/>
              <a:t>‘O QUE PENSAM CRIANÇAS BRASILEIRAS SOBRE A TEORIA DA EVOLUÇÃO?’. CARLETTI, Chrystian; MASSARANI, Luísa. </a:t>
            </a:r>
          </a:p>
          <a:p>
            <a:pPr marL="0" indent="0" algn="r">
              <a:buNone/>
            </a:pPr>
            <a:r>
              <a:rPr lang="pt-BR" dirty="0"/>
              <a:t>ALEXANDRIA. </a:t>
            </a:r>
            <a:endParaRPr lang="pt-BR" dirty="0" smtClean="0"/>
          </a:p>
          <a:p>
            <a:pPr marL="0" indent="0" algn="r">
              <a:buNone/>
            </a:pPr>
            <a:r>
              <a:rPr lang="pt-BR" dirty="0" smtClean="0"/>
              <a:t>Revista </a:t>
            </a:r>
            <a:r>
              <a:rPr lang="pt-BR" dirty="0"/>
              <a:t>de Educação em Ciência e Tecnologia, v.4, n.2, p.205-223,  novembro  2011  ISSN 1982-153</a:t>
            </a:r>
          </a:p>
          <a:p>
            <a:pPr marL="0" indent="0" algn="r">
              <a:buNone/>
            </a:pPr>
            <a:endParaRPr lang="pt-BR" dirty="0"/>
          </a:p>
          <a:p>
            <a:pPr marL="0" indent="0">
              <a:buNone/>
            </a:pPr>
            <a:endParaRPr lang="pt-BR" dirty="0"/>
          </a:p>
        </p:txBody>
      </p:sp>
    </p:spTree>
    <p:extLst>
      <p:ext uri="{BB962C8B-B14F-4D97-AF65-F5344CB8AC3E}">
        <p14:creationId xmlns:p14="http://schemas.microsoft.com/office/powerpoint/2010/main" val="21092496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194</TotalTime>
  <Words>595</Words>
  <Application>Microsoft Office PowerPoint</Application>
  <PresentationFormat>Apresentação na tela (4:3)</PresentationFormat>
  <Paragraphs>58</Paragraphs>
  <Slides>9</Slides>
  <Notes>2</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Fluxo</vt:lpstr>
      <vt:lpstr>EVOLUÇÃO – FATO OU TEORIA</vt:lpstr>
      <vt:lpstr>‘A EVOLUÇÃO É UMA TEORIA CIENTÍFICA OU UM FATO CIENTÍFICO?’</vt:lpstr>
      <vt:lpstr>‘IDEIAS DE FUTUROS PROFESSORES DE BIOLOGIA SOBRE A EVOLUÇÃO BIOLÓGICA DE DARWIN: FATO OU TEORIA?’</vt:lpstr>
      <vt:lpstr>Mais dados sobre a aceitação da teoria da evolução. </vt:lpstr>
      <vt:lpstr>‘O que pensam as crianças sobre a teoria da evolução?’</vt:lpstr>
      <vt:lpstr>‘O que pensam as crianças sobre a teoria da evolução?’</vt:lpstr>
      <vt:lpstr>Conclusão</vt:lpstr>
      <vt:lpstr>Links para os vídeos citados</vt:lpstr>
      <vt:lpstr>Referências bibliográficas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EVOLUÇÃO – FATO OU TEORIA</dc:title>
  <dc:creator>Gabriel Broisler</dc:creator>
  <cp:lastModifiedBy>Gabriel Broisler</cp:lastModifiedBy>
  <cp:revision>19</cp:revision>
  <dcterms:created xsi:type="dcterms:W3CDTF">2020-06-14T16:31:33Z</dcterms:created>
  <dcterms:modified xsi:type="dcterms:W3CDTF">2020-06-15T23:50:15Z</dcterms:modified>
</cp:coreProperties>
</file>