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3182" r:id="rId3"/>
    <p:sldId id="3186" r:id="rId5"/>
    <p:sldId id="3188" r:id="rId6"/>
    <p:sldId id="3208" r:id="rId7"/>
    <p:sldId id="3210" r:id="rId8"/>
    <p:sldId id="3211" r:id="rId9"/>
    <p:sldId id="3212" r:id="rId10"/>
    <p:sldId id="3214" r:id="rId11"/>
    <p:sldId id="3215" r:id="rId12"/>
    <p:sldId id="3216" r:id="rId13"/>
    <p:sldId id="3217" r:id="rId14"/>
    <p:sldId id="3218" r:id="rId15"/>
    <p:sldId id="3219" r:id="rId16"/>
    <p:sldId id="3220" r:id="rId17"/>
    <p:sldId id="3227" r:id="rId18"/>
    <p:sldId id="3229" r:id="rId19"/>
    <p:sldId id="258" r:id="rId20"/>
    <p:sldId id="3225" r:id="rId21"/>
    <p:sldId id="3226" r:id="rId22"/>
    <p:sldId id="31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58" d="100"/>
          <a:sy n="58" d="100"/>
        </p:scale>
        <p:origin x="5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D82F0FE-64DB-4EC0-A524-CF70D79BC91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F0B779A-4F7B-4084-B140-6F0A1EFBE7F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稻壳儿_刀客儿出品_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1951-00C2-481C-8CAF-9AA4648F7A8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650B-90FD-4D84-93B6-2B09A96780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稻壳儿_刀客儿出品_10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049079" y="1291804"/>
            <a:ext cx="3531704" cy="3141332"/>
          </a:xfrm>
          <a:custGeom>
            <a:avLst/>
            <a:gdLst>
              <a:gd name="connsiteX0" fmla="*/ 0 w 3531704"/>
              <a:gd name="connsiteY0" fmla="*/ 0 h 3141332"/>
              <a:gd name="connsiteX1" fmla="*/ 3531704 w 3531704"/>
              <a:gd name="connsiteY1" fmla="*/ 0 h 3141332"/>
              <a:gd name="connsiteX2" fmla="*/ 3531704 w 3531704"/>
              <a:gd name="connsiteY2" fmla="*/ 3141332 h 3141332"/>
              <a:gd name="connsiteX3" fmla="*/ 0 w 3531704"/>
              <a:gd name="connsiteY3" fmla="*/ 3141332 h 31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1704" h="3141332">
                <a:moveTo>
                  <a:pt x="0" y="0"/>
                </a:moveTo>
                <a:lnTo>
                  <a:pt x="3531704" y="0"/>
                </a:lnTo>
                <a:lnTo>
                  <a:pt x="3531704" y="3141332"/>
                </a:lnTo>
                <a:lnTo>
                  <a:pt x="0" y="31413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175514" y="4730461"/>
            <a:ext cx="3531704" cy="2127540"/>
          </a:xfrm>
          <a:custGeom>
            <a:avLst/>
            <a:gdLst>
              <a:gd name="connsiteX0" fmla="*/ 0 w 3531704"/>
              <a:gd name="connsiteY0" fmla="*/ 0 h 2127540"/>
              <a:gd name="connsiteX1" fmla="*/ 3531704 w 3531704"/>
              <a:gd name="connsiteY1" fmla="*/ 0 h 2127540"/>
              <a:gd name="connsiteX2" fmla="*/ 3531704 w 3531704"/>
              <a:gd name="connsiteY2" fmla="*/ 2127540 h 2127540"/>
              <a:gd name="connsiteX3" fmla="*/ 0 w 3531704"/>
              <a:gd name="connsiteY3" fmla="*/ 2127540 h 212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1704" h="2127540">
                <a:moveTo>
                  <a:pt x="0" y="0"/>
                </a:moveTo>
                <a:lnTo>
                  <a:pt x="3531704" y="0"/>
                </a:lnTo>
                <a:lnTo>
                  <a:pt x="3531704" y="2127540"/>
                </a:lnTo>
                <a:lnTo>
                  <a:pt x="0" y="21275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稻壳儿_刀客儿出品_1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1FD3-A0F7-4270-AE15-C28D23FA4C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B186-266B-4E25-A7A4-A20AD1D92944}" type="slidenum">
              <a:rPr lang="en-US" smtClean="0"/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idx="13"/>
          </p:nvPr>
        </p:nvSpPr>
        <p:spPr>
          <a:xfrm>
            <a:off x="1331883" y="2042160"/>
            <a:ext cx="1991360" cy="1991360"/>
          </a:xfrm>
          <a:custGeom>
            <a:avLst/>
            <a:gdLst>
              <a:gd name="connsiteX0" fmla="*/ 995680 w 1991360"/>
              <a:gd name="connsiteY0" fmla="*/ 0 h 1991360"/>
              <a:gd name="connsiteX1" fmla="*/ 1991360 w 1991360"/>
              <a:gd name="connsiteY1" fmla="*/ 995680 h 1991360"/>
              <a:gd name="connsiteX2" fmla="*/ 995680 w 1991360"/>
              <a:gd name="connsiteY2" fmla="*/ 1991360 h 1991360"/>
              <a:gd name="connsiteX3" fmla="*/ 0 w 1991360"/>
              <a:gd name="connsiteY3" fmla="*/ 995680 h 1991360"/>
              <a:gd name="connsiteX4" fmla="*/ 995680 w 1991360"/>
              <a:gd name="connsiteY4" fmla="*/ 0 h 199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360" h="1991360">
                <a:moveTo>
                  <a:pt x="995680" y="0"/>
                </a:moveTo>
                <a:cubicBezTo>
                  <a:pt x="1545579" y="0"/>
                  <a:pt x="1991360" y="445781"/>
                  <a:pt x="1991360" y="995680"/>
                </a:cubicBezTo>
                <a:cubicBezTo>
                  <a:pt x="1991360" y="1545579"/>
                  <a:pt x="1545579" y="1991360"/>
                  <a:pt x="995680" y="1991360"/>
                </a:cubicBezTo>
                <a:cubicBezTo>
                  <a:pt x="445781" y="1991360"/>
                  <a:pt x="0" y="1545579"/>
                  <a:pt x="0" y="995680"/>
                </a:cubicBezTo>
                <a:cubicBezTo>
                  <a:pt x="0" y="445781"/>
                  <a:pt x="445781" y="0"/>
                  <a:pt x="99568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844174" y="2042160"/>
            <a:ext cx="1991360" cy="1991360"/>
          </a:xfrm>
          <a:custGeom>
            <a:avLst/>
            <a:gdLst>
              <a:gd name="connsiteX0" fmla="*/ 995680 w 1991360"/>
              <a:gd name="connsiteY0" fmla="*/ 0 h 1991360"/>
              <a:gd name="connsiteX1" fmla="*/ 1991360 w 1991360"/>
              <a:gd name="connsiteY1" fmla="*/ 995680 h 1991360"/>
              <a:gd name="connsiteX2" fmla="*/ 995680 w 1991360"/>
              <a:gd name="connsiteY2" fmla="*/ 1991360 h 1991360"/>
              <a:gd name="connsiteX3" fmla="*/ 0 w 1991360"/>
              <a:gd name="connsiteY3" fmla="*/ 995680 h 1991360"/>
              <a:gd name="connsiteX4" fmla="*/ 995680 w 1991360"/>
              <a:gd name="connsiteY4" fmla="*/ 0 h 199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360" h="1991360">
                <a:moveTo>
                  <a:pt x="995680" y="0"/>
                </a:moveTo>
                <a:cubicBezTo>
                  <a:pt x="1545579" y="0"/>
                  <a:pt x="1991360" y="445781"/>
                  <a:pt x="1991360" y="995680"/>
                </a:cubicBezTo>
                <a:cubicBezTo>
                  <a:pt x="1991360" y="1545579"/>
                  <a:pt x="1545579" y="1991360"/>
                  <a:pt x="995680" y="1991360"/>
                </a:cubicBezTo>
                <a:cubicBezTo>
                  <a:pt x="445781" y="1991360"/>
                  <a:pt x="0" y="1545579"/>
                  <a:pt x="0" y="995680"/>
                </a:cubicBezTo>
                <a:cubicBezTo>
                  <a:pt x="0" y="445781"/>
                  <a:pt x="445781" y="0"/>
                  <a:pt x="99568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356465" y="2042160"/>
            <a:ext cx="1991360" cy="1991360"/>
          </a:xfrm>
          <a:custGeom>
            <a:avLst/>
            <a:gdLst>
              <a:gd name="connsiteX0" fmla="*/ 995680 w 1991360"/>
              <a:gd name="connsiteY0" fmla="*/ 0 h 1991360"/>
              <a:gd name="connsiteX1" fmla="*/ 1991360 w 1991360"/>
              <a:gd name="connsiteY1" fmla="*/ 995680 h 1991360"/>
              <a:gd name="connsiteX2" fmla="*/ 995680 w 1991360"/>
              <a:gd name="connsiteY2" fmla="*/ 1991360 h 1991360"/>
              <a:gd name="connsiteX3" fmla="*/ 0 w 1991360"/>
              <a:gd name="connsiteY3" fmla="*/ 995680 h 1991360"/>
              <a:gd name="connsiteX4" fmla="*/ 995680 w 1991360"/>
              <a:gd name="connsiteY4" fmla="*/ 0 h 199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360" h="1991360">
                <a:moveTo>
                  <a:pt x="995680" y="0"/>
                </a:moveTo>
                <a:cubicBezTo>
                  <a:pt x="1545579" y="0"/>
                  <a:pt x="1991360" y="445781"/>
                  <a:pt x="1991360" y="995680"/>
                </a:cubicBezTo>
                <a:cubicBezTo>
                  <a:pt x="1991360" y="1545579"/>
                  <a:pt x="1545579" y="1991360"/>
                  <a:pt x="995680" y="1991360"/>
                </a:cubicBezTo>
                <a:cubicBezTo>
                  <a:pt x="445781" y="1991360"/>
                  <a:pt x="0" y="1545579"/>
                  <a:pt x="0" y="995680"/>
                </a:cubicBezTo>
                <a:cubicBezTo>
                  <a:pt x="0" y="445781"/>
                  <a:pt x="445781" y="0"/>
                  <a:pt x="99568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8868756" y="2042160"/>
            <a:ext cx="1991360" cy="1991360"/>
          </a:xfrm>
          <a:custGeom>
            <a:avLst/>
            <a:gdLst>
              <a:gd name="connsiteX0" fmla="*/ 995680 w 1991360"/>
              <a:gd name="connsiteY0" fmla="*/ 0 h 1991360"/>
              <a:gd name="connsiteX1" fmla="*/ 1991360 w 1991360"/>
              <a:gd name="connsiteY1" fmla="*/ 995680 h 1991360"/>
              <a:gd name="connsiteX2" fmla="*/ 995680 w 1991360"/>
              <a:gd name="connsiteY2" fmla="*/ 1991360 h 1991360"/>
              <a:gd name="connsiteX3" fmla="*/ 0 w 1991360"/>
              <a:gd name="connsiteY3" fmla="*/ 995680 h 1991360"/>
              <a:gd name="connsiteX4" fmla="*/ 995680 w 1991360"/>
              <a:gd name="connsiteY4" fmla="*/ 0 h 199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360" h="1991360">
                <a:moveTo>
                  <a:pt x="995680" y="0"/>
                </a:moveTo>
                <a:cubicBezTo>
                  <a:pt x="1545579" y="0"/>
                  <a:pt x="1991360" y="445781"/>
                  <a:pt x="1991360" y="995680"/>
                </a:cubicBezTo>
                <a:cubicBezTo>
                  <a:pt x="1991360" y="1545579"/>
                  <a:pt x="1545579" y="1991360"/>
                  <a:pt x="995680" y="1991360"/>
                </a:cubicBezTo>
                <a:cubicBezTo>
                  <a:pt x="445781" y="1991360"/>
                  <a:pt x="0" y="1545579"/>
                  <a:pt x="0" y="995680"/>
                </a:cubicBezTo>
                <a:cubicBezTo>
                  <a:pt x="0" y="445781"/>
                  <a:pt x="445781" y="0"/>
                  <a:pt x="99568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稻壳儿_刀客儿出品_2">
  <p:cSld name="1_稻壳儿_刀客儿出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1951-00C2-481C-8CAF-9AA4648F7A8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650B-90FD-4D84-93B6-2B09A96780BC}" type="slidenum">
              <a:rPr lang="en-US" smtClean="0"/>
            </a:fld>
            <a:endParaRPr lang="en-US"/>
          </a:p>
        </p:txBody>
      </p:sp>
      <p:sp>
        <p:nvSpPr>
          <p:cNvPr id="7" name="Freeform: Shape 6"/>
          <p:cNvSpPr>
            <a:spLocks noGrp="1"/>
          </p:cNvSpPr>
          <p:nvPr>
            <p:ph type="pic" idx="13"/>
          </p:nvPr>
        </p:nvSpPr>
        <p:spPr>
          <a:xfrm>
            <a:off x="5424980" y="0"/>
            <a:ext cx="6767020" cy="6858000"/>
          </a:xfrm>
          <a:custGeom>
            <a:avLst/>
            <a:gdLst>
              <a:gd name="connsiteX0" fmla="*/ 0 w 6767020"/>
              <a:gd name="connsiteY0" fmla="*/ 0 h 6858000"/>
              <a:gd name="connsiteX1" fmla="*/ 6767020 w 6767020"/>
              <a:gd name="connsiteY1" fmla="*/ 0 h 6858000"/>
              <a:gd name="connsiteX2" fmla="*/ 6767020 w 6767020"/>
              <a:gd name="connsiteY2" fmla="*/ 6858000 h 6858000"/>
              <a:gd name="connsiteX3" fmla="*/ 3851754 w 67670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7020" h="6858000">
                <a:moveTo>
                  <a:pt x="0" y="0"/>
                </a:moveTo>
                <a:lnTo>
                  <a:pt x="6767020" y="0"/>
                </a:lnTo>
                <a:lnTo>
                  <a:pt x="6767020" y="6858000"/>
                </a:lnTo>
                <a:lnTo>
                  <a:pt x="3851754" y="6858000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稻壳儿_刀客儿出品_3">
  <p:cSld name="1_稻壳儿_刀客儿出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1951-00C2-481C-8CAF-9AA4648F7A8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650B-90FD-4D84-93B6-2B09A96780BC}" type="slidenum">
              <a:rPr lang="en-US" smtClean="0"/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idx="13"/>
          </p:nvPr>
        </p:nvSpPr>
        <p:spPr>
          <a:xfrm flipH="1">
            <a:off x="0" y="0"/>
            <a:ext cx="6767020" cy="6858000"/>
          </a:xfrm>
          <a:custGeom>
            <a:avLst/>
            <a:gdLst>
              <a:gd name="connsiteX0" fmla="*/ 0 w 6767020"/>
              <a:gd name="connsiteY0" fmla="*/ 0 h 6858000"/>
              <a:gd name="connsiteX1" fmla="*/ 6767020 w 6767020"/>
              <a:gd name="connsiteY1" fmla="*/ 0 h 6858000"/>
              <a:gd name="connsiteX2" fmla="*/ 6767020 w 6767020"/>
              <a:gd name="connsiteY2" fmla="*/ 6858000 h 6858000"/>
              <a:gd name="connsiteX3" fmla="*/ 3851754 w 67670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7020" h="6858000">
                <a:moveTo>
                  <a:pt x="0" y="0"/>
                </a:moveTo>
                <a:lnTo>
                  <a:pt x="6767020" y="0"/>
                </a:lnTo>
                <a:lnTo>
                  <a:pt x="6767020" y="6858000"/>
                </a:lnTo>
                <a:lnTo>
                  <a:pt x="3851754" y="6858000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稻壳儿_刀客儿出品_4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46645" y="0"/>
            <a:ext cx="2961858" cy="6190938"/>
          </a:xfrm>
          <a:custGeom>
            <a:avLst/>
            <a:gdLst>
              <a:gd name="connsiteX0" fmla="*/ 0 w 2961858"/>
              <a:gd name="connsiteY0" fmla="*/ 0 h 6190938"/>
              <a:gd name="connsiteX1" fmla="*/ 2961858 w 2961858"/>
              <a:gd name="connsiteY1" fmla="*/ 0 h 6190938"/>
              <a:gd name="connsiteX2" fmla="*/ 2961858 w 2961858"/>
              <a:gd name="connsiteY2" fmla="*/ 6190938 h 6190938"/>
              <a:gd name="connsiteX3" fmla="*/ 0 w 2961858"/>
              <a:gd name="connsiteY3" fmla="*/ 6190938 h 619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1858" h="6190938">
                <a:moveTo>
                  <a:pt x="0" y="0"/>
                </a:moveTo>
                <a:lnTo>
                  <a:pt x="2961858" y="0"/>
                </a:lnTo>
                <a:lnTo>
                  <a:pt x="2961858" y="6190938"/>
                </a:lnTo>
                <a:lnTo>
                  <a:pt x="0" y="61909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620541" y="0"/>
            <a:ext cx="2961858" cy="6190938"/>
          </a:xfrm>
          <a:custGeom>
            <a:avLst/>
            <a:gdLst>
              <a:gd name="connsiteX0" fmla="*/ 0 w 2961858"/>
              <a:gd name="connsiteY0" fmla="*/ 0 h 6190938"/>
              <a:gd name="connsiteX1" fmla="*/ 2961858 w 2961858"/>
              <a:gd name="connsiteY1" fmla="*/ 0 h 6190938"/>
              <a:gd name="connsiteX2" fmla="*/ 2961858 w 2961858"/>
              <a:gd name="connsiteY2" fmla="*/ 6190938 h 6190938"/>
              <a:gd name="connsiteX3" fmla="*/ 0 w 2961858"/>
              <a:gd name="connsiteY3" fmla="*/ 6190938 h 619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1858" h="6190938">
                <a:moveTo>
                  <a:pt x="0" y="0"/>
                </a:moveTo>
                <a:lnTo>
                  <a:pt x="2961858" y="0"/>
                </a:lnTo>
                <a:lnTo>
                  <a:pt x="2961858" y="6190938"/>
                </a:lnTo>
                <a:lnTo>
                  <a:pt x="0" y="61909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稻壳儿_刀客儿出品_5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8561" y="1461601"/>
            <a:ext cx="3512584" cy="3784628"/>
          </a:xfrm>
          <a:custGeom>
            <a:avLst/>
            <a:gdLst>
              <a:gd name="connsiteX0" fmla="*/ 0 w 3512584"/>
              <a:gd name="connsiteY0" fmla="*/ 0 h 3784628"/>
              <a:gd name="connsiteX1" fmla="*/ 3512584 w 3512584"/>
              <a:gd name="connsiteY1" fmla="*/ 0 h 3784628"/>
              <a:gd name="connsiteX2" fmla="*/ 3512584 w 3512584"/>
              <a:gd name="connsiteY2" fmla="*/ 3784628 h 3784628"/>
              <a:gd name="connsiteX3" fmla="*/ 0 w 3512584"/>
              <a:gd name="connsiteY3" fmla="*/ 3784628 h 378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2584" h="3784628">
                <a:moveTo>
                  <a:pt x="0" y="0"/>
                </a:moveTo>
                <a:lnTo>
                  <a:pt x="3512584" y="0"/>
                </a:lnTo>
                <a:lnTo>
                  <a:pt x="3512584" y="3784628"/>
                </a:lnTo>
                <a:lnTo>
                  <a:pt x="0" y="37846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稻壳儿_刀客儿出品_6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997522" y="2"/>
            <a:ext cx="3512584" cy="6857999"/>
          </a:xfrm>
          <a:custGeom>
            <a:avLst/>
            <a:gdLst>
              <a:gd name="connsiteX0" fmla="*/ 0 w 3512584"/>
              <a:gd name="connsiteY0" fmla="*/ 0 h 6857999"/>
              <a:gd name="connsiteX1" fmla="*/ 3512584 w 3512584"/>
              <a:gd name="connsiteY1" fmla="*/ 0 h 6857999"/>
              <a:gd name="connsiteX2" fmla="*/ 3512584 w 3512584"/>
              <a:gd name="connsiteY2" fmla="*/ 6857999 h 6857999"/>
              <a:gd name="connsiteX3" fmla="*/ 0 w 351258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2584" h="6857999">
                <a:moveTo>
                  <a:pt x="0" y="0"/>
                </a:moveTo>
                <a:lnTo>
                  <a:pt x="3512584" y="0"/>
                </a:lnTo>
                <a:lnTo>
                  <a:pt x="351258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稻壳儿_刀客儿出品_7">
  <p:cSld name="1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17706" y="734931"/>
            <a:ext cx="3531704" cy="2127540"/>
          </a:xfrm>
          <a:custGeom>
            <a:avLst/>
            <a:gdLst>
              <a:gd name="connsiteX0" fmla="*/ 0 w 3531704"/>
              <a:gd name="connsiteY0" fmla="*/ 0 h 2127540"/>
              <a:gd name="connsiteX1" fmla="*/ 3531704 w 3531704"/>
              <a:gd name="connsiteY1" fmla="*/ 0 h 2127540"/>
              <a:gd name="connsiteX2" fmla="*/ 3531704 w 3531704"/>
              <a:gd name="connsiteY2" fmla="*/ 2127540 h 2127540"/>
              <a:gd name="connsiteX3" fmla="*/ 0 w 3531704"/>
              <a:gd name="connsiteY3" fmla="*/ 2127540 h 212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1704" h="2127540">
                <a:moveTo>
                  <a:pt x="0" y="0"/>
                </a:moveTo>
                <a:lnTo>
                  <a:pt x="3531704" y="0"/>
                </a:lnTo>
                <a:lnTo>
                  <a:pt x="3531704" y="2127540"/>
                </a:lnTo>
                <a:lnTo>
                  <a:pt x="0" y="21275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817705" y="3047433"/>
            <a:ext cx="3531704" cy="3141332"/>
          </a:xfrm>
          <a:custGeom>
            <a:avLst/>
            <a:gdLst>
              <a:gd name="connsiteX0" fmla="*/ 0 w 3531704"/>
              <a:gd name="connsiteY0" fmla="*/ 0 h 3141332"/>
              <a:gd name="connsiteX1" fmla="*/ 3531704 w 3531704"/>
              <a:gd name="connsiteY1" fmla="*/ 0 h 3141332"/>
              <a:gd name="connsiteX2" fmla="*/ 3531704 w 3531704"/>
              <a:gd name="connsiteY2" fmla="*/ 3141332 h 3141332"/>
              <a:gd name="connsiteX3" fmla="*/ 0 w 3531704"/>
              <a:gd name="connsiteY3" fmla="*/ 3141332 h 31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1704" h="3141332">
                <a:moveTo>
                  <a:pt x="0" y="0"/>
                </a:moveTo>
                <a:lnTo>
                  <a:pt x="3531704" y="0"/>
                </a:lnTo>
                <a:lnTo>
                  <a:pt x="3531704" y="3141332"/>
                </a:lnTo>
                <a:lnTo>
                  <a:pt x="0" y="31413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稻壳儿_刀客儿出品_8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619163" y="1384285"/>
            <a:ext cx="2789342" cy="4089430"/>
          </a:xfrm>
          <a:custGeom>
            <a:avLst/>
            <a:gdLst>
              <a:gd name="connsiteX0" fmla="*/ 0 w 2789342"/>
              <a:gd name="connsiteY0" fmla="*/ 0 h 4089430"/>
              <a:gd name="connsiteX1" fmla="*/ 2789342 w 2789342"/>
              <a:gd name="connsiteY1" fmla="*/ 0 h 4089430"/>
              <a:gd name="connsiteX2" fmla="*/ 2789342 w 2789342"/>
              <a:gd name="connsiteY2" fmla="*/ 4089430 h 4089430"/>
              <a:gd name="connsiteX3" fmla="*/ 0 w 2789342"/>
              <a:gd name="connsiteY3" fmla="*/ 4089430 h 408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342" h="4089430">
                <a:moveTo>
                  <a:pt x="0" y="0"/>
                </a:moveTo>
                <a:lnTo>
                  <a:pt x="2789342" y="0"/>
                </a:lnTo>
                <a:lnTo>
                  <a:pt x="2789342" y="4089430"/>
                </a:lnTo>
                <a:lnTo>
                  <a:pt x="0" y="40894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679416" y="1"/>
            <a:ext cx="3512584" cy="5473715"/>
          </a:xfrm>
          <a:custGeom>
            <a:avLst/>
            <a:gdLst>
              <a:gd name="connsiteX0" fmla="*/ 0 w 3512584"/>
              <a:gd name="connsiteY0" fmla="*/ 0 h 5473715"/>
              <a:gd name="connsiteX1" fmla="*/ 3512584 w 3512584"/>
              <a:gd name="connsiteY1" fmla="*/ 0 h 5473715"/>
              <a:gd name="connsiteX2" fmla="*/ 3512584 w 3512584"/>
              <a:gd name="connsiteY2" fmla="*/ 5473715 h 5473715"/>
              <a:gd name="connsiteX3" fmla="*/ 0 w 3512584"/>
              <a:gd name="connsiteY3" fmla="*/ 5473715 h 54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2584" h="5473715">
                <a:moveTo>
                  <a:pt x="0" y="0"/>
                </a:moveTo>
                <a:lnTo>
                  <a:pt x="3512584" y="0"/>
                </a:lnTo>
                <a:lnTo>
                  <a:pt x="3512584" y="5473715"/>
                </a:lnTo>
                <a:lnTo>
                  <a:pt x="0" y="54737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稻壳儿_刀客儿出品_9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226906" y="2252870"/>
            <a:ext cx="4936434" cy="4181060"/>
          </a:xfrm>
          <a:custGeom>
            <a:avLst/>
            <a:gdLst>
              <a:gd name="connsiteX0" fmla="*/ 0 w 4936434"/>
              <a:gd name="connsiteY0" fmla="*/ 0 h 4181060"/>
              <a:gd name="connsiteX1" fmla="*/ 4936434 w 4936434"/>
              <a:gd name="connsiteY1" fmla="*/ 0 h 4181060"/>
              <a:gd name="connsiteX2" fmla="*/ 4936434 w 4936434"/>
              <a:gd name="connsiteY2" fmla="*/ 4181060 h 4181060"/>
              <a:gd name="connsiteX3" fmla="*/ 0 w 4936434"/>
              <a:gd name="connsiteY3" fmla="*/ 4181060 h 418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434" h="4181060">
                <a:moveTo>
                  <a:pt x="0" y="0"/>
                </a:moveTo>
                <a:lnTo>
                  <a:pt x="4936434" y="0"/>
                </a:lnTo>
                <a:lnTo>
                  <a:pt x="4936434" y="4181060"/>
                </a:lnTo>
                <a:lnTo>
                  <a:pt x="0" y="4181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" y="2252871"/>
            <a:ext cx="2809460" cy="4181060"/>
          </a:xfrm>
          <a:custGeom>
            <a:avLst/>
            <a:gdLst>
              <a:gd name="connsiteX0" fmla="*/ 0 w 2809460"/>
              <a:gd name="connsiteY0" fmla="*/ 0 h 4181060"/>
              <a:gd name="connsiteX1" fmla="*/ 2809460 w 2809460"/>
              <a:gd name="connsiteY1" fmla="*/ 0 h 4181060"/>
              <a:gd name="connsiteX2" fmla="*/ 2809460 w 2809460"/>
              <a:gd name="connsiteY2" fmla="*/ 4181060 h 4181060"/>
              <a:gd name="connsiteX3" fmla="*/ 0 w 2809460"/>
              <a:gd name="connsiteY3" fmla="*/ 4181060 h 418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9460" h="4181060">
                <a:moveTo>
                  <a:pt x="0" y="0"/>
                </a:moveTo>
                <a:lnTo>
                  <a:pt x="2809460" y="0"/>
                </a:lnTo>
                <a:lnTo>
                  <a:pt x="2809460" y="4181060"/>
                </a:lnTo>
                <a:lnTo>
                  <a:pt x="0" y="4181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75ED1951-00C2-481C-8CAF-9AA4648F7A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0826650B-90FD-4D84-93B6-2B09A96780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IBM Plex Sans" panose="020B0503050000000000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>
            <a:grpSpLocks noChangeAspect="1"/>
          </p:cNvGrpSpPr>
          <p:nvPr/>
        </p:nvGrpSpPr>
        <p:grpSpPr>
          <a:xfrm>
            <a:off x="5412105" y="-88265"/>
            <a:ext cx="6861810" cy="6988175"/>
            <a:chOff x="8530" y="-188"/>
            <a:chExt cx="10789" cy="10988"/>
          </a:xfrm>
        </p:grpSpPr>
        <p:pic>
          <p:nvPicPr>
            <p:cNvPr id="20" name="Espaço Reservado para Imagem 6"/>
            <p:cNvPicPr>
              <a:picLocks noChangeAspect="1"/>
            </p:cNvPicPr>
            <p:nvPr/>
          </p:nvPicPr>
          <p:blipFill>
            <a:blip r:embed="rId1">
              <a:lum bright="6000" contrast="12000"/>
            </a:blip>
            <a:srcRect l="22791" t="47" r="58834" b="47"/>
            <a:stretch>
              <a:fillRect/>
            </a:stretch>
          </p:blipFill>
          <p:spPr>
            <a:xfrm flipH="1">
              <a:off x="15727" y="-188"/>
              <a:ext cx="3592" cy="10988"/>
            </a:xfrm>
            <a:prstGeom prst="rect">
              <a:avLst/>
            </a:prstGeom>
          </p:spPr>
        </p:pic>
        <p:pic>
          <p:nvPicPr>
            <p:cNvPr id="17" name="Espaço Reservado para Imagem 6"/>
            <p:cNvPicPr>
              <a:picLocks noChangeAspect="1"/>
            </p:cNvPicPr>
            <p:nvPr/>
          </p:nvPicPr>
          <p:blipFill>
            <a:blip r:embed="rId1">
              <a:lum bright="6000" contrast="12000"/>
            </a:blip>
            <a:srcRect l="22786" t="47" r="43544" b="48636"/>
            <a:stretch>
              <a:fillRect/>
            </a:stretch>
          </p:blipFill>
          <p:spPr>
            <a:xfrm flipH="1">
              <a:off x="12717" y="-188"/>
              <a:ext cx="6582" cy="5644"/>
            </a:xfrm>
            <a:prstGeom prst="rect">
              <a:avLst/>
            </a:prstGeom>
          </p:spPr>
        </p:pic>
        <p:pic>
          <p:nvPicPr>
            <p:cNvPr id="11" name="Espaço Reservado para Imagem 6"/>
            <p:cNvPicPr>
              <a:picLocks noChangeAspect="1"/>
            </p:cNvPicPr>
            <p:nvPr/>
          </p:nvPicPr>
          <p:blipFill>
            <a:blip r:embed="rId1">
              <a:lum bright="6000" contrast="12000"/>
            </a:blip>
            <a:srcRect l="24914" t="47" r="22013" b="47"/>
            <a:stretch>
              <a:fillRect/>
            </a:stretch>
          </p:blipFill>
          <p:spPr>
            <a:xfrm flipH="1">
              <a:off x="8530" y="-188"/>
              <a:ext cx="10375" cy="10988"/>
            </a:xfrm>
            <a:prstGeom prst="parallelogram">
              <a:avLst>
                <a:gd name="adj" fmla="val 58910"/>
              </a:avLst>
            </a:prstGeom>
          </p:spPr>
        </p:pic>
      </p:grpSp>
      <p:sp>
        <p:nvSpPr>
          <p:cNvPr id="47" name="稻壳儿_刀客儿出品_2"/>
          <p:cNvSpPr/>
          <p:nvPr/>
        </p:nvSpPr>
        <p:spPr>
          <a:xfrm>
            <a:off x="5627989" y="1195506"/>
            <a:ext cx="2891020" cy="3609078"/>
          </a:xfrm>
          <a:custGeom>
            <a:avLst/>
            <a:gdLst>
              <a:gd name="connsiteX0" fmla="*/ 0 w 2891020"/>
              <a:gd name="connsiteY0" fmla="*/ 0 h 3609078"/>
              <a:gd name="connsiteX1" fmla="*/ 860914 w 2891020"/>
              <a:gd name="connsiteY1" fmla="*/ 0 h 3609078"/>
              <a:gd name="connsiteX2" fmla="*/ 2891020 w 2891020"/>
              <a:gd name="connsiteY2" fmla="*/ 3609078 h 3609078"/>
              <a:gd name="connsiteX3" fmla="*/ 2026345 w 2891020"/>
              <a:gd name="connsiteY3" fmla="*/ 3609078 h 360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1020" h="3609078">
                <a:moveTo>
                  <a:pt x="0" y="0"/>
                </a:moveTo>
                <a:lnTo>
                  <a:pt x="860914" y="0"/>
                </a:lnTo>
                <a:lnTo>
                  <a:pt x="2891020" y="3609078"/>
                </a:lnTo>
                <a:lnTo>
                  <a:pt x="2026345" y="3609078"/>
                </a:lnTo>
                <a:close/>
              </a:path>
            </a:pathLst>
          </a:custGeom>
          <a:solidFill>
            <a:srgbClr val="ED193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9" name="稻壳儿_刀客儿出品_3"/>
          <p:cNvSpPr/>
          <p:nvPr/>
        </p:nvSpPr>
        <p:spPr>
          <a:xfrm>
            <a:off x="8075398" y="5556476"/>
            <a:ext cx="1594010" cy="1301524"/>
          </a:xfrm>
          <a:custGeom>
            <a:avLst/>
            <a:gdLst>
              <a:gd name="connsiteX0" fmla="*/ 0 w 1594010"/>
              <a:gd name="connsiteY0" fmla="*/ 0 h 1301524"/>
              <a:gd name="connsiteX1" fmla="*/ 864675 w 1594010"/>
              <a:gd name="connsiteY1" fmla="*/ 0 h 1301524"/>
              <a:gd name="connsiteX2" fmla="*/ 1594010 w 1594010"/>
              <a:gd name="connsiteY2" fmla="*/ 1300772 h 1301524"/>
              <a:gd name="connsiteX3" fmla="*/ 1593257 w 1594010"/>
              <a:gd name="connsiteY3" fmla="*/ 1301524 h 1301524"/>
              <a:gd name="connsiteX4" fmla="*/ 731407 w 1594010"/>
              <a:gd name="connsiteY4" fmla="*/ 1301524 h 130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010" h="1301524">
                <a:moveTo>
                  <a:pt x="0" y="0"/>
                </a:moveTo>
                <a:lnTo>
                  <a:pt x="864675" y="0"/>
                </a:lnTo>
                <a:lnTo>
                  <a:pt x="1594010" y="1300772"/>
                </a:lnTo>
                <a:lnTo>
                  <a:pt x="1593257" y="1301524"/>
                </a:lnTo>
                <a:lnTo>
                  <a:pt x="731407" y="130152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5" name="稻壳儿_刀客儿出品_4"/>
          <p:cNvSpPr/>
          <p:nvPr/>
        </p:nvSpPr>
        <p:spPr>
          <a:xfrm>
            <a:off x="0" y="5556476"/>
            <a:ext cx="7955011" cy="1301524"/>
          </a:xfrm>
          <a:custGeom>
            <a:avLst/>
            <a:gdLst>
              <a:gd name="connsiteX0" fmla="*/ 0 w 7955011"/>
              <a:gd name="connsiteY0" fmla="*/ 0 h 1301524"/>
              <a:gd name="connsiteX1" fmla="*/ 7225676 w 7955011"/>
              <a:gd name="connsiteY1" fmla="*/ 0 h 1301524"/>
              <a:gd name="connsiteX2" fmla="*/ 7955011 w 7955011"/>
              <a:gd name="connsiteY2" fmla="*/ 1300772 h 1301524"/>
              <a:gd name="connsiteX3" fmla="*/ 7954259 w 7955011"/>
              <a:gd name="connsiteY3" fmla="*/ 1301524 h 1301524"/>
              <a:gd name="connsiteX4" fmla="*/ 0 w 7955011"/>
              <a:gd name="connsiteY4" fmla="*/ 1301524 h 130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5011" h="1301524">
                <a:moveTo>
                  <a:pt x="0" y="0"/>
                </a:moveTo>
                <a:lnTo>
                  <a:pt x="7225676" y="0"/>
                </a:lnTo>
                <a:lnTo>
                  <a:pt x="7955011" y="1300772"/>
                </a:lnTo>
                <a:lnTo>
                  <a:pt x="7954259" y="1301524"/>
                </a:lnTo>
                <a:lnTo>
                  <a:pt x="0" y="1301524"/>
                </a:lnTo>
                <a:close/>
              </a:path>
            </a:pathLst>
          </a:custGeom>
          <a:solidFill>
            <a:srgbClr val="ED193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" name="稻壳儿_刀客儿出品_5"/>
          <p:cNvSpPr txBox="1"/>
          <p:nvPr/>
        </p:nvSpPr>
        <p:spPr>
          <a:xfrm>
            <a:off x="12383" y="1576705"/>
            <a:ext cx="597344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IBM Plex Sans" panose="020B0503050000000000" charset="0"/>
                <a:cs typeface="+mj-lt"/>
              </a:rPr>
              <a:t>História do vulcão Anak Krakatoa</a:t>
            </a:r>
            <a:endParaRPr lang="en-US" altLang="zh-CN" sz="4400" b="1" dirty="0" smtClean="0">
              <a:solidFill>
                <a:schemeClr val="accent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IBM Plex Sans" panose="020B0503050000000000" charset="0"/>
              <a:cs typeface="+mj-lt"/>
            </a:endParaRPr>
          </a:p>
        </p:txBody>
      </p:sp>
      <p:sp>
        <p:nvSpPr>
          <p:cNvPr id="43" name="稻壳儿_刀客儿出品_8"/>
          <p:cNvSpPr txBox="1"/>
          <p:nvPr/>
        </p:nvSpPr>
        <p:spPr>
          <a:xfrm>
            <a:off x="286213" y="5556030"/>
            <a:ext cx="3227070" cy="523240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r>
              <a:rPr lang="pt-BR" altLang="en-US" sz="2800" dirty="0">
                <a:solidFill>
                  <a:schemeClr val="bg1"/>
                </a:solidFill>
                <a:ea typeface="IBM Plex Sans" panose="020B0503050000000000" charset="0"/>
                <a:cs typeface="+mn-lt"/>
              </a:rPr>
              <a:t>Elis Miguele de Sá</a:t>
            </a:r>
            <a:endParaRPr lang="pt-BR" altLang="en-US" sz="2800" dirty="0">
              <a:solidFill>
                <a:schemeClr val="bg1"/>
              </a:solidFill>
              <a:ea typeface="IBM Plex Sans" panose="020B0503050000000000" charset="0"/>
              <a:cs typeface="+mn-lt"/>
            </a:endParaRPr>
          </a:p>
        </p:txBody>
      </p:sp>
      <p:sp>
        <p:nvSpPr>
          <p:cNvPr id="2" name="Caixa de Texto 1"/>
          <p:cNvSpPr txBox="1"/>
          <p:nvPr/>
        </p:nvSpPr>
        <p:spPr>
          <a:xfrm>
            <a:off x="713105" y="3021965"/>
            <a:ext cx="4572000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dirty="0" smtClean="0">
                <a:solidFill>
                  <a:schemeClr val="accent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IBM Plex Sans" panose="020B0503050000000000" charset="0"/>
                <a:cs typeface="+mj-lt"/>
                <a:sym typeface="+mn-ea"/>
              </a:rPr>
              <a:t>e os riscos associados às atividades </a:t>
            </a:r>
            <a:r>
              <a:rPr lang="pt-BR" altLang="en-US" sz="2800" b="1" dirty="0" smtClean="0">
                <a:solidFill>
                  <a:schemeClr val="accent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IBM Plex Sans" panose="020B0503050000000000" charset="0"/>
                <a:cs typeface="+mj-lt"/>
                <a:sym typeface="+mn-ea"/>
              </a:rPr>
              <a:t>eruptivas</a:t>
            </a:r>
            <a:endParaRPr lang="en-US" altLang="zh-CN" b="1" dirty="0" smtClean="0">
              <a:solidFill>
                <a:schemeClr val="accent1"/>
              </a:solidFill>
              <a:latin typeface="IBM Plex Sans" panose="020B0503050000000000" charset="0"/>
              <a:ea typeface="IBM Plex Sans" panose="020B0503050000000000" charset="0"/>
            </a:endParaRPr>
          </a:p>
          <a:p>
            <a:endParaRPr lang="pt-BR" altLang="en-US"/>
          </a:p>
        </p:txBody>
      </p:sp>
      <p:sp>
        <p:nvSpPr>
          <p:cNvPr id="3" name="稻壳儿_刀客儿出品_8"/>
          <p:cNvSpPr txBox="1"/>
          <p:nvPr/>
        </p:nvSpPr>
        <p:spPr>
          <a:xfrm>
            <a:off x="286385" y="6079490"/>
            <a:ext cx="7077710" cy="708025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p>
            <a:r>
              <a:rPr lang="pt-BR" altLang="en-US" sz="2000" dirty="0">
                <a:solidFill>
                  <a:schemeClr val="bg1"/>
                </a:solidFill>
                <a:ea typeface="IBM Plex Sans" panose="020B0503050000000000" charset="0"/>
                <a:cs typeface="+mn-lt"/>
              </a:rPr>
              <a:t>Seminário da disciplina de Metodologia Científica em Geociências</a:t>
            </a:r>
            <a:endParaRPr lang="pt-BR" altLang="en-US" sz="2000" dirty="0">
              <a:solidFill>
                <a:schemeClr val="bg1"/>
              </a:solidFill>
              <a:ea typeface="IBM Plex Sans" panose="020B0503050000000000" charset="0"/>
              <a:cs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稻壳儿_刀客儿出品_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Caixa de Texto 3"/>
          <p:cNvSpPr txBox="1"/>
          <p:nvPr/>
        </p:nvSpPr>
        <p:spPr>
          <a:xfrm>
            <a:off x="814705" y="340995"/>
            <a:ext cx="10833735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2800" b="1">
                <a:solidFill>
                  <a:schemeClr val="accent1"/>
                </a:solidFill>
                <a:cs typeface="+mn-lt"/>
              </a:rPr>
              <a:t>1.</a:t>
            </a:r>
            <a:r>
              <a:rPr lang="pt-BR" altLang="en-US" sz="2800">
                <a:solidFill>
                  <a:schemeClr val="accent1"/>
                </a:solidFill>
                <a:cs typeface="+mn-lt"/>
              </a:rPr>
              <a:t> </a:t>
            </a:r>
            <a:r>
              <a:rPr lang="pt-BR" altLang="en-US" sz="2800" b="1" dirty="0">
                <a:solidFill>
                  <a:schemeClr val="accent1"/>
                </a:solidFill>
                <a:latin typeface="+mj-lt"/>
                <a:ea typeface="IBM Plex Sans" panose="020B0503050000000000" charset="0"/>
                <a:cs typeface="+mj-lt"/>
                <a:sym typeface="+mn-ea"/>
              </a:rPr>
              <a:t>“Tsunami  generation by a rapid entrance of pyroclastic flow into the sea during the 1883 Krakatau eruption, Indonesia”</a:t>
            </a:r>
            <a:endParaRPr lang="pt-BR" altLang="en-US" sz="3600" b="1" dirty="0">
              <a:solidFill>
                <a:schemeClr val="accent1"/>
              </a:solidFill>
              <a:latin typeface="+mj-lt"/>
              <a:ea typeface="IBM Plex Sans" panose="020B0503050000000000" charset="0"/>
              <a:cs typeface="+mj-lt"/>
            </a:endParaRPr>
          </a:p>
          <a:p>
            <a:endParaRPr lang="pt-BR" altLang="en-US" sz="3600">
              <a:solidFill>
                <a:schemeClr val="accent1"/>
              </a:solidFill>
              <a:cs typeface="+mn-lt"/>
            </a:endParaRPr>
          </a:p>
        </p:txBody>
      </p:sp>
      <p:sp>
        <p:nvSpPr>
          <p:cNvPr id="2" name="Caixa de Texto 1"/>
          <p:cNvSpPr txBox="1"/>
          <p:nvPr/>
        </p:nvSpPr>
        <p:spPr>
          <a:xfrm>
            <a:off x="814705" y="1496060"/>
            <a:ext cx="10561320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v"/>
            </a:pPr>
            <a:r>
              <a:rPr lang="pt-BR" altLang="en-US" sz="2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Investigação de 3 hipóteses para geração de tsunamis:</a:t>
            </a:r>
            <a:endParaRPr lang="pt-BR" altLang="en-US" sz="2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v"/>
            </a:pPr>
            <a:r>
              <a:rPr lang="pt-BR" altLang="en-US" sz="2000" b="1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Fluxo piroclástico entrando no mar;</a:t>
            </a:r>
            <a:endParaRPr lang="pt-BR" altLang="en-US" sz="2000" b="1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v"/>
            </a:pPr>
            <a:r>
              <a:rPr lang="pt-BR" altLang="en-US" sz="2000" b="1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Colapso de caldeira; </a:t>
            </a:r>
            <a:endParaRPr lang="pt-BR" altLang="en-US" sz="2000" b="1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v"/>
            </a:pPr>
            <a:r>
              <a:rPr lang="pt-BR" altLang="en-US" sz="2000" b="1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Explosão freatomagmática submarinas.</a:t>
            </a:r>
            <a:endParaRPr lang="pt-BR" altLang="en-US" sz="2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v"/>
            </a:pPr>
            <a:r>
              <a:rPr lang="pt-BR" altLang="en-US" sz="2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Uso de simulações numéricas, comparando resultados com registros históricos locais (marégrafo Batávia, estimativas de Verbeek e Symons);</a:t>
            </a:r>
            <a:endParaRPr lang="pt-BR" altLang="en-US" sz="2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v"/>
            </a:pPr>
            <a:r>
              <a:rPr lang="pt-BR" altLang="en-US" sz="2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Erupções começaram no dia 26/08. Quatro explosões na manhã de 27/08, sendo a maior delas às 10:02; Regiões costeiras do Estreito de Sunda foram atingidas por tsunamis imediatamente depois;</a:t>
            </a:r>
            <a:endParaRPr lang="pt-BR" altLang="en-US" sz="2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v"/>
            </a:pPr>
            <a:r>
              <a:rPr lang="pt-BR" altLang="en-US" sz="2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Conclusão: a hipótese mais provável para a geração de tsunamis é de um fluxo piroclástico entrando rapidamente no mar.</a:t>
            </a:r>
            <a:endParaRPr lang="pt-BR" altLang="en-US" sz="2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tângulo 5"/>
          <p:cNvSpPr/>
          <p:nvPr/>
        </p:nvSpPr>
        <p:spPr>
          <a:xfrm>
            <a:off x="-180975" y="3784600"/>
            <a:ext cx="12553950" cy="1733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5" name="Retângulo 4"/>
          <p:cNvSpPr/>
          <p:nvPr/>
        </p:nvSpPr>
        <p:spPr>
          <a:xfrm>
            <a:off x="-180975" y="1371600"/>
            <a:ext cx="12553950" cy="1733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pic>
        <p:nvPicPr>
          <p:cNvPr id="3" name="Espaço Reservado para Imagem 2"/>
          <p:cNvPicPr>
            <a:picLocks noChangeAspect="1"/>
          </p:cNvPicPr>
          <p:nvPr>
            <p:ph type="pic" idx="13"/>
          </p:nvPr>
        </p:nvPicPr>
        <p:blipFill>
          <a:blip r:embed="rId1"/>
          <a:srcRect r="6592"/>
          <a:stretch>
            <a:fillRect/>
          </a:stretch>
        </p:blipFill>
        <p:spPr>
          <a:xfrm>
            <a:off x="189230" y="339090"/>
            <a:ext cx="7656830" cy="617918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rcRect b="4321"/>
          <a:stretch>
            <a:fillRect/>
          </a:stretch>
        </p:blipFill>
        <p:spPr>
          <a:xfrm>
            <a:off x="8112125" y="217805"/>
            <a:ext cx="3571875" cy="64223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稻壳儿_刀客儿出品_1"/>
          <p:cNvSpPr/>
          <p:nvPr/>
        </p:nvSpPr>
        <p:spPr>
          <a:xfrm>
            <a:off x="-635" y="1841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Caixa de Texto 3"/>
          <p:cNvSpPr txBox="1"/>
          <p:nvPr/>
        </p:nvSpPr>
        <p:spPr>
          <a:xfrm>
            <a:off x="678815" y="868680"/>
            <a:ext cx="108337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2800" b="1">
                <a:solidFill>
                  <a:schemeClr val="accent1"/>
                </a:solidFill>
                <a:cs typeface="+mn-lt"/>
              </a:rPr>
              <a:t>2. </a:t>
            </a:r>
            <a:r>
              <a:rPr lang="pt-BR" altLang="en-US" sz="2800" b="1" dirty="0">
                <a:solidFill>
                  <a:schemeClr val="accent1"/>
                </a:solidFill>
                <a:latin typeface="+mj-lt"/>
                <a:ea typeface="IBM Plex Sans" panose="020B0503050000000000" charset="0"/>
                <a:cs typeface="+mj-lt"/>
                <a:sym typeface="+mn-ea"/>
              </a:rPr>
              <a:t>“Krakatoa, o inferno de Java: a erupção há 137 anos que foi sentida no planeta inteiro”</a:t>
            </a:r>
            <a:endParaRPr lang="pt-BR" altLang="en-US" sz="2800" b="1" dirty="0">
              <a:solidFill>
                <a:schemeClr val="accent1"/>
              </a:solidFill>
              <a:latin typeface="+mj-lt"/>
              <a:ea typeface="IBM Plex Sans" panose="020B0503050000000000" charset="0"/>
              <a:cs typeface="+mj-lt"/>
              <a:sym typeface="+mn-ea"/>
            </a:endParaRPr>
          </a:p>
        </p:txBody>
      </p:sp>
      <p:sp>
        <p:nvSpPr>
          <p:cNvPr id="5" name="Caixa de Texto 4"/>
          <p:cNvSpPr txBox="1"/>
          <p:nvPr/>
        </p:nvSpPr>
        <p:spPr>
          <a:xfrm>
            <a:off x="815340" y="2306320"/>
            <a:ext cx="10561320" cy="33127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v"/>
            </a:pPr>
            <a:r>
              <a:rPr lang="pt-BR" altLang="en-US" sz="2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Relato de um marinheiro que viajava da Batavia (atual Jacarta) até os Estados Unidos;</a:t>
            </a:r>
            <a:endParaRPr lang="pt-BR" altLang="en-US" sz="2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v"/>
            </a:pPr>
            <a:r>
              <a:rPr lang="pt-BR" altLang="en-US" sz="2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Explosão das 10:02 de 27/08 = som mais alto já ouvido na história;</a:t>
            </a:r>
            <a:endParaRPr lang="pt-BR" altLang="en-US" sz="2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v"/>
            </a:pPr>
            <a:r>
              <a:rPr lang="pt-BR" altLang="en-US" sz="2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Fluxo piroclástico = escuridão, chuva de cinzas, camada de cinzas de 20 cm sobre as embarcações;</a:t>
            </a:r>
            <a:endParaRPr lang="pt-BR" altLang="en-US" sz="2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v"/>
            </a:pPr>
            <a:r>
              <a:rPr lang="pt-BR" altLang="en-US" sz="2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Colapso da caldeira = ilha desapareceu deixando uma cratera no mar;</a:t>
            </a:r>
            <a:endParaRPr lang="pt-BR" altLang="en-US" sz="2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v"/>
            </a:pPr>
            <a:r>
              <a:rPr lang="pt-BR" altLang="en-US" sz="2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Foco na destruição deixada pelos tsunamis e outras curiosidades (efeitos globais, por do sol, temperatura, comunicação, outros relatos, etc.);</a:t>
            </a:r>
            <a:endParaRPr lang="pt-BR" altLang="en-US" sz="2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Listra Diagonal 13"/>
          <p:cNvSpPr/>
          <p:nvPr/>
        </p:nvSpPr>
        <p:spPr>
          <a:xfrm flipH="1">
            <a:off x="9629775" y="-27940"/>
            <a:ext cx="2571115" cy="2269490"/>
          </a:xfrm>
          <a:prstGeom prst="diagStrip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>
              <a:solidFill>
                <a:schemeClr val="tx1"/>
              </a:solidFill>
            </a:endParaRPr>
          </a:p>
        </p:txBody>
      </p:sp>
      <p:pic>
        <p:nvPicPr>
          <p:cNvPr id="5" name="Espaço Reservado para Imagem 4"/>
          <p:cNvPicPr>
            <a:picLocks noChangeAspect="1"/>
          </p:cNvPicPr>
          <p:nvPr>
            <p:ph type="pic" idx="13"/>
          </p:nvPr>
        </p:nvPicPr>
        <p:blipFill>
          <a:blip r:embed="rId1"/>
          <a:stretch>
            <a:fillRect/>
          </a:stretch>
        </p:blipFill>
        <p:spPr>
          <a:xfrm>
            <a:off x="608965" y="936625"/>
            <a:ext cx="9987280" cy="53257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tângulo 5"/>
          <p:cNvSpPr/>
          <p:nvPr/>
        </p:nvSpPr>
        <p:spPr>
          <a:xfrm>
            <a:off x="-128905" y="-175895"/>
            <a:ext cx="12449810" cy="48456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pic>
        <p:nvPicPr>
          <p:cNvPr id="5" name="Espaço Reservado para Imagem 4"/>
          <p:cNvPicPr>
            <a:picLocks noChangeAspect="1"/>
          </p:cNvPicPr>
          <p:nvPr>
            <p:ph type="pic" idx="13"/>
          </p:nvPr>
        </p:nvPicPr>
        <p:blipFill>
          <a:blip r:embed="rId1"/>
          <a:stretch>
            <a:fillRect/>
          </a:stretch>
        </p:blipFill>
        <p:spPr>
          <a:xfrm>
            <a:off x="132080" y="970915"/>
            <a:ext cx="11927205" cy="5641340"/>
          </a:xfrm>
          <a:prstGeom prst="rect">
            <a:avLst/>
          </a:prstGeom>
        </p:spPr>
      </p:pic>
      <p:sp>
        <p:nvSpPr>
          <p:cNvPr id="4" name="Caixa de Texto 3"/>
          <p:cNvSpPr txBox="1"/>
          <p:nvPr/>
        </p:nvSpPr>
        <p:spPr>
          <a:xfrm>
            <a:off x="168910" y="17780"/>
            <a:ext cx="108337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2800" b="1">
                <a:solidFill>
                  <a:schemeClr val="accent1"/>
                </a:solidFill>
                <a:cs typeface="+mn-lt"/>
              </a:rPr>
              <a:t>3. </a:t>
            </a:r>
            <a:r>
              <a:rPr lang="pt-BR" altLang="en-US" sz="2800" b="1" dirty="0">
                <a:solidFill>
                  <a:schemeClr val="accent1"/>
                </a:solidFill>
                <a:latin typeface="+mj-lt"/>
                <a:ea typeface="IBM Plex Sans" panose="020B0503050000000000" charset="0"/>
                <a:cs typeface="+mj-lt"/>
                <a:sym typeface="+mn-ea"/>
              </a:rPr>
              <a:t>“Complex hazard cascade culminating in the Anak Krakatau sector collapse”</a:t>
            </a:r>
            <a:endParaRPr lang="pt-BR" altLang="en-US" sz="2800" b="1" dirty="0">
              <a:solidFill>
                <a:schemeClr val="accent1"/>
              </a:solidFill>
              <a:latin typeface="+mj-lt"/>
              <a:ea typeface="IBM Plex Sans" panose="020B0503050000000000" charset="0"/>
              <a:cs typeface="+mj-lt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tângulo 5"/>
          <p:cNvSpPr/>
          <p:nvPr/>
        </p:nvSpPr>
        <p:spPr>
          <a:xfrm>
            <a:off x="-180975" y="4715510"/>
            <a:ext cx="12537440" cy="1733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5" name="Retângulo 4"/>
          <p:cNvSpPr/>
          <p:nvPr/>
        </p:nvSpPr>
        <p:spPr>
          <a:xfrm>
            <a:off x="-180975" y="1200150"/>
            <a:ext cx="12430760" cy="1733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pic>
        <p:nvPicPr>
          <p:cNvPr id="7" name="Espaço Reservado para Imagem 6"/>
          <p:cNvPicPr>
            <a:picLocks noChangeAspect="1"/>
          </p:cNvPicPr>
          <p:nvPr>
            <p:ph type="pic" idx="13"/>
          </p:nvPr>
        </p:nvPicPr>
        <p:blipFill>
          <a:blip r:embed="rId1"/>
          <a:stretch>
            <a:fillRect/>
          </a:stretch>
        </p:blipFill>
        <p:spPr>
          <a:xfrm>
            <a:off x="317500" y="43815"/>
            <a:ext cx="6271260" cy="677037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605" y="1200785"/>
            <a:ext cx="4640580" cy="173291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rcRect l="14049" r="14423"/>
          <a:stretch>
            <a:fillRect/>
          </a:stretch>
        </p:blipFill>
        <p:spPr>
          <a:xfrm>
            <a:off x="6998970" y="2933700"/>
            <a:ext cx="4641215" cy="36499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稻壳儿_刀客儿出品_1"/>
          <p:cNvSpPr/>
          <p:nvPr/>
        </p:nvSpPr>
        <p:spPr>
          <a:xfrm>
            <a:off x="-635" y="1841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Caixa de Texto 3"/>
          <p:cNvSpPr txBox="1"/>
          <p:nvPr/>
        </p:nvSpPr>
        <p:spPr>
          <a:xfrm>
            <a:off x="678815" y="868680"/>
            <a:ext cx="108337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2800" b="1">
                <a:solidFill>
                  <a:schemeClr val="accent1"/>
                </a:solidFill>
                <a:cs typeface="+mn-lt"/>
              </a:rPr>
              <a:t>4. </a:t>
            </a:r>
            <a:r>
              <a:rPr lang="pt-BR" altLang="en-US" sz="2800" b="1" dirty="0">
                <a:solidFill>
                  <a:schemeClr val="accent1"/>
                </a:solidFill>
                <a:latin typeface="+mj-lt"/>
                <a:ea typeface="IBM Plex Sans" panose="020B0503050000000000" charset="0"/>
                <a:cs typeface="+mj-lt"/>
                <a:sym typeface="+mn-ea"/>
              </a:rPr>
              <a:t>“Tsunami na Indonésia: Deslizamento da lateral de vulcão pode ter causado ondas gigantes”</a:t>
            </a:r>
            <a:endParaRPr lang="pt-BR" altLang="en-US" sz="2800" b="1" dirty="0">
              <a:solidFill>
                <a:schemeClr val="accent1"/>
              </a:solidFill>
              <a:latin typeface="+mj-lt"/>
              <a:ea typeface="IBM Plex Sans" panose="020B0503050000000000" charset="0"/>
              <a:cs typeface="+mj-lt"/>
              <a:sym typeface="+mn-ea"/>
            </a:endParaRPr>
          </a:p>
        </p:txBody>
      </p:sp>
      <p:sp>
        <p:nvSpPr>
          <p:cNvPr id="5" name="Caixa de Texto 4"/>
          <p:cNvSpPr txBox="1"/>
          <p:nvPr/>
        </p:nvSpPr>
        <p:spPr>
          <a:xfrm>
            <a:off x="815340" y="2306320"/>
            <a:ext cx="10561320" cy="29743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v"/>
            </a:pPr>
            <a:r>
              <a:rPr lang="pt-BR" altLang="en-US" sz="2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Tsunami não avisado deixa 429 mortes e 1.459 feridos;</a:t>
            </a:r>
            <a:endParaRPr lang="pt-BR" altLang="en-US" sz="2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v"/>
            </a:pPr>
            <a:r>
              <a:rPr lang="pt-BR" altLang="en-US" sz="2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Consulta ciêntistas que explicam que os flancos do vulcão são instáveis;</a:t>
            </a:r>
            <a:endParaRPr lang="pt-BR" altLang="en-US" sz="2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v"/>
            </a:pPr>
            <a:r>
              <a:rPr lang="pt-BR" altLang="en-US" sz="2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Esquema didático simples demonstra como são gerados tsunamis por escorregamentos;</a:t>
            </a:r>
            <a:endParaRPr lang="pt-BR" altLang="en-US" sz="2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v"/>
            </a:pPr>
            <a:r>
              <a:rPr lang="pt-BR" altLang="en-US" sz="2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Sensibiliza sobre o desastre causado pelo tsunami;</a:t>
            </a:r>
            <a:endParaRPr lang="pt-BR" altLang="en-US" sz="2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v"/>
            </a:pPr>
            <a:r>
              <a:rPr lang="pt-BR" altLang="en-US" sz="2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Conclusões similares: apelo para mais pesquisas dedicadas ao risco de tsunamis causados por escorregamento.</a:t>
            </a:r>
            <a:endParaRPr lang="pt-BR" altLang="en-US" sz="2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稻壳儿_刀客儿出品_2"/>
          <p:cNvSpPr/>
          <p:nvPr/>
        </p:nvSpPr>
        <p:spPr>
          <a:xfrm>
            <a:off x="-48260" y="3991610"/>
            <a:ext cx="12288520" cy="2915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/>
          <p:nvPr/>
        </p:nvGraphicFramePr>
        <p:xfrm>
          <a:off x="687070" y="868680"/>
          <a:ext cx="10830560" cy="58521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44600"/>
                <a:gridCol w="1613535"/>
                <a:gridCol w="1525905"/>
                <a:gridCol w="2454275"/>
                <a:gridCol w="2408555"/>
                <a:gridCol w="1583690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Tema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Tipo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Local de publicação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Autores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Data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</a:tr>
              <a:tr h="2042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Ref. (1)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Erupção de ago/1883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Artigo científico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Journal of Geophysical Research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2 coautores, pesquisadores especializados/ diretamente envolvidos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Recebido 21/01/2011, revisado 14/06/2011, aceito 29/06/2011, publicado 23/09/2011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Ref (2)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Erupção de ago/1883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Artigo/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podcast de divulgação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Série de podcast “Que História!”, BBC News Brasil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1 autor, jornalista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Publicado 24/01/2020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544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Ref. (3)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Erupção de dez/2018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Artigo científico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Nature Communications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18 coautores, pesquisadores especializados/ diretamente envolvidos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Recebido 18/03/2019, aceito 30/08/2019, publicado 01/10/2019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Ref. (4)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Erupção de dez/2018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Artigo de divulgação científica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BBC News Brasil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1 autor, jornalista científico: entrevista cientistas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Publicado 23/12/2018, atualizada 25/12/2018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稻壳儿_刀客儿出品_1"/>
          <p:cNvSpPr txBox="1"/>
          <p:nvPr/>
        </p:nvSpPr>
        <p:spPr>
          <a:xfrm>
            <a:off x="1899285" y="127635"/>
            <a:ext cx="8393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IBM Plex Sans" panose="020B0503050000000000" charset="0"/>
                <a:cs typeface="+mn-lt"/>
                <a:sym typeface="+mn-lt"/>
              </a:rPr>
              <a:t>Comparação entre </a:t>
            </a:r>
            <a:r>
              <a:rPr lang="pt-B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IBM Plex Sans" panose="020B0503050000000000" charset="0"/>
                <a:cs typeface="+mn-lt"/>
                <a:sym typeface="+mn-lt"/>
              </a:rPr>
              <a:t>produtos científicos</a:t>
            </a:r>
            <a:endParaRPr lang="pt-BR" altLang="en-US" sz="3200" b="1" dirty="0">
              <a:solidFill>
                <a:schemeClr val="tx1">
                  <a:lumMod val="85000"/>
                  <a:lumOff val="15000"/>
                </a:schemeClr>
              </a:solidFill>
              <a:ea typeface="IBM Plex Sans" panose="020B0503050000000000" charset="0"/>
              <a:cs typeface="+mn-lt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Grupo 4"/>
          <p:cNvGrpSpPr/>
          <p:nvPr/>
        </p:nvGrpSpPr>
        <p:grpSpPr>
          <a:xfrm>
            <a:off x="674370" y="240030"/>
            <a:ext cx="10860405" cy="702945"/>
            <a:chOff x="1204" y="708"/>
            <a:chExt cx="17103" cy="1107"/>
          </a:xfrm>
        </p:grpSpPr>
        <p:sp>
          <p:nvSpPr>
            <p:cNvPr id="14" name="稻壳儿_刀客儿出品_1"/>
            <p:cNvSpPr txBox="1"/>
            <p:nvPr/>
          </p:nvSpPr>
          <p:spPr>
            <a:xfrm>
              <a:off x="1933" y="754"/>
              <a:ext cx="1637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pt-BR" altLang="en-US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IBM Plex Sans" panose="020B0503050000000000" charset="0"/>
                  <a:cs typeface="+mn-lt"/>
                  <a:sym typeface="+mn-lt"/>
                </a:rPr>
                <a:t>Comparação de </a:t>
              </a:r>
              <a:r>
                <a:rPr lang="pt-BR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IBM Plex Sans" panose="020B0503050000000000" charset="0"/>
                  <a:cs typeface="+mn-lt"/>
                  <a:sym typeface="+mn-lt"/>
                </a:rPr>
                <a:t>produtos científicos (1883)</a:t>
              </a:r>
              <a:endParaRPr lang="pt-B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a typeface="IBM Plex Sans" panose="020B0503050000000000" charset="0"/>
                <a:cs typeface="+mn-lt"/>
                <a:sym typeface="+mn-lt"/>
              </a:endParaRPr>
            </a:p>
          </p:txBody>
        </p:sp>
        <p:sp>
          <p:nvSpPr>
            <p:cNvPr id="12" name="稻壳儿_刀客儿出品_8"/>
            <p:cNvSpPr/>
            <p:nvPr/>
          </p:nvSpPr>
          <p:spPr>
            <a:xfrm>
              <a:off x="1204" y="708"/>
              <a:ext cx="458" cy="11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id-ID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graphicFrame>
        <p:nvGraphicFramePr>
          <p:cNvPr id="4" name="Tabela 3"/>
          <p:cNvGraphicFramePr/>
          <p:nvPr/>
        </p:nvGraphicFramePr>
        <p:xfrm>
          <a:off x="193675" y="1439545"/>
          <a:ext cx="11804650" cy="511111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99335"/>
                <a:gridCol w="4753610"/>
                <a:gridCol w="4751705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Ref. (1)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Ref. (2)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Título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Informativo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Apelativo/atrativo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Idioma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Inglês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Português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Linguagem do texto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Técnica/científica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Coloquial/dramática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72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Público alvo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Pesquisadores e estudantes de geociências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Leigo/geral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Estrutura do texto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Resumo, introdução, explicação dos métodos, resultados, discussão, conclusão, referências bibliográficas.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Texto/audio corrido, estrutura-se como uma contação de história.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Tamanho do texto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24 páginas de pdf.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Texto curto em página da web, áudio de 11:07 minutos.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Figuras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Apresenta. Ilustram modelos propostos e resultados obtidos, mapas e gráficos.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Apresenta. Fotos e gravuras do vulcão.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Objetivos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Investigar hipóteses através de uma comparação de dados e concluir se alguma delas é mais plausível.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Contar uma história comovente através de relatos.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Grupo 4"/>
          <p:cNvGrpSpPr/>
          <p:nvPr/>
        </p:nvGrpSpPr>
        <p:grpSpPr>
          <a:xfrm>
            <a:off x="674370" y="240030"/>
            <a:ext cx="10860405" cy="702945"/>
            <a:chOff x="1204" y="708"/>
            <a:chExt cx="17103" cy="1107"/>
          </a:xfrm>
        </p:grpSpPr>
        <p:sp>
          <p:nvSpPr>
            <p:cNvPr id="14" name="稻壳儿_刀客儿出品_1"/>
            <p:cNvSpPr txBox="1"/>
            <p:nvPr/>
          </p:nvSpPr>
          <p:spPr>
            <a:xfrm>
              <a:off x="1933" y="754"/>
              <a:ext cx="1637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pt-BR" altLang="en-US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IBM Plex Sans" panose="020B0503050000000000" charset="0"/>
                  <a:cs typeface="+mn-lt"/>
                  <a:sym typeface="+mn-lt"/>
                </a:rPr>
                <a:t>Comparação de </a:t>
              </a:r>
              <a:r>
                <a:rPr lang="pt-BR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IBM Plex Sans" panose="020B0503050000000000" charset="0"/>
                  <a:cs typeface="+mn-lt"/>
                  <a:sym typeface="+mn-lt"/>
                </a:rPr>
                <a:t>produtos científicos (2018)</a:t>
              </a:r>
              <a:endParaRPr lang="pt-B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a typeface="IBM Plex Sans" panose="020B0503050000000000" charset="0"/>
                <a:cs typeface="+mn-lt"/>
                <a:sym typeface="+mn-lt"/>
              </a:endParaRPr>
            </a:p>
          </p:txBody>
        </p:sp>
        <p:sp>
          <p:nvSpPr>
            <p:cNvPr id="12" name="稻壳儿_刀客儿出品_8"/>
            <p:cNvSpPr/>
            <p:nvPr/>
          </p:nvSpPr>
          <p:spPr>
            <a:xfrm>
              <a:off x="1204" y="708"/>
              <a:ext cx="458" cy="11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id-ID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graphicFrame>
        <p:nvGraphicFramePr>
          <p:cNvPr id="2" name="Tabela 1"/>
          <p:cNvGraphicFramePr/>
          <p:nvPr/>
        </p:nvGraphicFramePr>
        <p:xfrm>
          <a:off x="187325" y="1457325"/>
          <a:ext cx="11804650" cy="471487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99335"/>
                <a:gridCol w="4753610"/>
                <a:gridCol w="4751705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Ref. (3)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Ref. (4)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Título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Informativo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Informativo (notícia)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91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Idioma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Inglês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Português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Linguagem do texto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Técnica/científica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Jornalística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86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Público alvo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Pesquisadores e estudantes de geociências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Leigo/geral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07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Estrutura do texto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Resumo, introdução, resultados, discussão, métodos, referências bibliográficas.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Texto corrido.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61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Tamanho do texto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11 páginas de pdf.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Texto curto em página da web.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Figuras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Apresenta. Ilustram resultados dos modelos propostos e utilizados, mapas e gráficos.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Apresenta. Mapas, fotos do vulcão e do impacto causado pelo tsunami, um esquema didático.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Objetivos</a:t>
                      </a:r>
                      <a:endParaRPr lang="pt-BR" altLang="en-US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Investigar quais fenômenos anteriores teriam previsto o escorregamento, para desenvolver estratégias de mitigação.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Informar ao público sobre o tsunami ocorrido e suas causas, segundo os cientistas.</a:t>
                      </a:r>
                      <a:endParaRPr lang="pt-BR" altLang="en-US" sz="1600">
                        <a:latin typeface="Microsoft YaHei" panose="020B0503020204020204" charset="-122"/>
                        <a:ea typeface="Microsoft YaHei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稻壳儿_刀客儿出品_5"/>
          <p:cNvGrpSpPr/>
          <p:nvPr/>
        </p:nvGrpSpPr>
        <p:grpSpPr>
          <a:xfrm flipH="1">
            <a:off x="0" y="6202101"/>
            <a:ext cx="12192000" cy="655899"/>
            <a:chOff x="0" y="6202101"/>
            <a:chExt cx="12192000" cy="655899"/>
          </a:xfrm>
        </p:grpSpPr>
        <p:sp>
          <p:nvSpPr>
            <p:cNvPr id="19" name="稻壳儿_刀客儿出品_5_1"/>
            <p:cNvSpPr/>
            <p:nvPr/>
          </p:nvSpPr>
          <p:spPr>
            <a:xfrm>
              <a:off x="0" y="6202101"/>
              <a:ext cx="9103114" cy="655899"/>
            </a:xfrm>
            <a:custGeom>
              <a:avLst/>
              <a:gdLst>
                <a:gd name="connsiteX0" fmla="*/ 0 w 9103114"/>
                <a:gd name="connsiteY0" fmla="*/ 0 h 655899"/>
                <a:gd name="connsiteX1" fmla="*/ 8734732 w 9103114"/>
                <a:gd name="connsiteY1" fmla="*/ 0 h 655899"/>
                <a:gd name="connsiteX2" fmla="*/ 9103114 w 9103114"/>
                <a:gd name="connsiteY2" fmla="*/ 655899 h 655899"/>
                <a:gd name="connsiteX3" fmla="*/ 0 w 9103114"/>
                <a:gd name="connsiteY3" fmla="*/ 655899 h 65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114" h="655899">
                  <a:moveTo>
                    <a:pt x="0" y="0"/>
                  </a:moveTo>
                  <a:lnTo>
                    <a:pt x="8734732" y="0"/>
                  </a:lnTo>
                  <a:lnTo>
                    <a:pt x="9103114" y="655899"/>
                  </a:lnTo>
                  <a:lnTo>
                    <a:pt x="0" y="655899"/>
                  </a:lnTo>
                  <a:close/>
                </a:path>
              </a:pathLst>
            </a:custGeom>
            <a:solidFill>
              <a:srgbClr val="ED1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7" name="稻壳儿_刀客儿出品_5_2"/>
            <p:cNvSpPr/>
            <p:nvPr/>
          </p:nvSpPr>
          <p:spPr>
            <a:xfrm>
              <a:off x="9475356" y="6202101"/>
              <a:ext cx="2716644" cy="655899"/>
            </a:xfrm>
            <a:custGeom>
              <a:avLst/>
              <a:gdLst>
                <a:gd name="connsiteX0" fmla="*/ 0 w 2716644"/>
                <a:gd name="connsiteY0" fmla="*/ 0 h 655899"/>
                <a:gd name="connsiteX1" fmla="*/ 2716644 w 2716644"/>
                <a:gd name="connsiteY1" fmla="*/ 0 h 655899"/>
                <a:gd name="connsiteX2" fmla="*/ 2716644 w 2716644"/>
                <a:gd name="connsiteY2" fmla="*/ 655899 h 655899"/>
                <a:gd name="connsiteX3" fmla="*/ 368382 w 2716644"/>
                <a:gd name="connsiteY3" fmla="*/ 655899 h 65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6644" h="655899">
                  <a:moveTo>
                    <a:pt x="0" y="0"/>
                  </a:moveTo>
                  <a:lnTo>
                    <a:pt x="2716644" y="0"/>
                  </a:lnTo>
                  <a:lnTo>
                    <a:pt x="2716644" y="655899"/>
                  </a:lnTo>
                  <a:lnTo>
                    <a:pt x="368382" y="655899"/>
                  </a:lnTo>
                  <a:close/>
                </a:path>
              </a:pathLst>
            </a:custGeom>
            <a:solidFill>
              <a:srgbClr val="ED1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6" name="稻壳儿_刀客儿出品_4"/>
          <p:cNvSpPr txBox="1"/>
          <p:nvPr/>
        </p:nvSpPr>
        <p:spPr>
          <a:xfrm>
            <a:off x="4377055" y="279579"/>
            <a:ext cx="34378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pt-BR" altLang="en-US" sz="3600" b="1" dirty="0" smtClean="0">
                <a:solidFill>
                  <a:schemeClr val="accent6"/>
                </a:solidFill>
                <a:latin typeface="+mj-lt"/>
                <a:ea typeface="IBM Plex Sans" panose="020B0503050000000000" charset="0"/>
                <a:cs typeface="+mj-lt"/>
              </a:rPr>
              <a:t>LOCALIZAÇÃO</a:t>
            </a:r>
            <a:endParaRPr lang="pt-BR" altLang="en-US" sz="3600" b="1" dirty="0" smtClean="0">
              <a:solidFill>
                <a:schemeClr val="accent6"/>
              </a:solidFill>
              <a:latin typeface="+mj-lt"/>
              <a:ea typeface="IBM Plex Sans" panose="020B0503050000000000" charset="0"/>
              <a:cs typeface="+mj-lt"/>
            </a:endParaRPr>
          </a:p>
        </p:txBody>
      </p:sp>
      <p:pic>
        <p:nvPicPr>
          <p:cNvPr id="12" name="Espaço Reservado para Imagem 11"/>
          <p:cNvPicPr>
            <a:picLocks noChangeAspect="1"/>
          </p:cNvPicPr>
          <p:nvPr>
            <p:ph type="pic" idx="13"/>
          </p:nvPr>
        </p:nvPicPr>
        <p:blipFill>
          <a:blip r:embed="rId1"/>
          <a:srcRect l="1442" r="9132"/>
          <a:stretch>
            <a:fillRect/>
          </a:stretch>
        </p:blipFill>
        <p:spPr>
          <a:xfrm>
            <a:off x="4887595" y="1103630"/>
            <a:ext cx="7088505" cy="5212715"/>
          </a:xfrm>
          <a:prstGeom prst="rect">
            <a:avLst/>
          </a:prstGeom>
        </p:spPr>
      </p:pic>
      <p:sp>
        <p:nvSpPr>
          <p:cNvPr id="16" name="Caixa de Texto 15"/>
          <p:cNvSpPr txBox="1"/>
          <p:nvPr/>
        </p:nvSpPr>
        <p:spPr>
          <a:xfrm>
            <a:off x="4888230" y="6316345"/>
            <a:ext cx="7087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1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Fonte: https://www.blogs.unicamp.br/colecionadores/2020/04/16/krakatoa-em-atividade-e-o-fim-do-mundo/</a:t>
            </a:r>
            <a:endParaRPr lang="pt-BR" altLang="en-US" sz="1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5" y="1660525"/>
            <a:ext cx="4423410" cy="409892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稻壳儿_刀客儿出品_1" descr="C:\Users\Elis\Documents\Metodologia Científica\Artigos seminário\_104933335_volcano_epa_23dec18.jpg_104933335_volcano_epa_23dec18"/>
          <p:cNvPicPr>
            <a:picLocks noGrp="1" noChangeAspect="1"/>
          </p:cNvPicPr>
          <p:nvPr>
            <p:ph type="pic" idx="13"/>
          </p:nvPr>
        </p:nvPicPr>
        <p:blipFill>
          <a:blip r:embed="rId1"/>
          <a:srcRect/>
          <a:stretch>
            <a:fillRect/>
          </a:stretch>
        </p:blipFill>
        <p:spPr>
          <a:xfrm flipH="1">
            <a:off x="0" y="-15240"/>
            <a:ext cx="9549130" cy="6873240"/>
          </a:xfrm>
        </p:spPr>
      </p:pic>
      <p:sp>
        <p:nvSpPr>
          <p:cNvPr id="24" name="稻壳儿_刀客儿出品_2"/>
          <p:cNvSpPr txBox="1"/>
          <p:nvPr/>
        </p:nvSpPr>
        <p:spPr>
          <a:xfrm>
            <a:off x="7518019" y="3323051"/>
            <a:ext cx="3812540" cy="923290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r>
              <a:rPr lang="pt-BR" altLang="en-US" sz="5400" b="1" dirty="0" smtClean="0">
                <a:solidFill>
                  <a:schemeClr val="accent1"/>
                </a:solidFill>
                <a:latin typeface="+mj-lt"/>
                <a:ea typeface="IBM Plex Sans" panose="020B0503050000000000" charset="0"/>
                <a:cs typeface="+mj-lt"/>
              </a:rPr>
              <a:t>OBRIGADA</a:t>
            </a:r>
            <a:endParaRPr lang="pt-BR" altLang="en-US" sz="5400" b="1" dirty="0" smtClean="0">
              <a:solidFill>
                <a:schemeClr val="accent1"/>
              </a:solidFill>
              <a:latin typeface="+mj-lt"/>
              <a:ea typeface="IBM Plex Sans" panose="020B0503050000000000" charset="0"/>
              <a:cs typeface="+mj-lt"/>
            </a:endParaRPr>
          </a:p>
        </p:txBody>
      </p:sp>
      <p:sp>
        <p:nvSpPr>
          <p:cNvPr id="47" name="稻壳儿_刀客儿出品_7_1"/>
          <p:cNvSpPr/>
          <p:nvPr/>
        </p:nvSpPr>
        <p:spPr>
          <a:xfrm flipH="1">
            <a:off x="5725795" y="-15240"/>
            <a:ext cx="3823335" cy="3609340"/>
          </a:xfrm>
          <a:custGeom>
            <a:avLst/>
            <a:gdLst>
              <a:gd name="connsiteX0" fmla="*/ 0 w 2891020"/>
              <a:gd name="connsiteY0" fmla="*/ 0 h 3609078"/>
              <a:gd name="connsiteX1" fmla="*/ 860914 w 2891020"/>
              <a:gd name="connsiteY1" fmla="*/ 0 h 3609078"/>
              <a:gd name="connsiteX2" fmla="*/ 2891020 w 2891020"/>
              <a:gd name="connsiteY2" fmla="*/ 3609078 h 3609078"/>
              <a:gd name="connsiteX3" fmla="*/ 2026345 w 2891020"/>
              <a:gd name="connsiteY3" fmla="*/ 3609078 h 360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1020" h="3609078">
                <a:moveTo>
                  <a:pt x="0" y="0"/>
                </a:moveTo>
                <a:lnTo>
                  <a:pt x="860914" y="0"/>
                </a:lnTo>
                <a:lnTo>
                  <a:pt x="2891020" y="3609078"/>
                </a:lnTo>
                <a:lnTo>
                  <a:pt x="2026345" y="3609078"/>
                </a:lnTo>
                <a:close/>
              </a:path>
            </a:pathLst>
          </a:custGeom>
          <a:solidFill>
            <a:srgbClr val="ED193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稻壳儿_刀客儿出品_7_1"/>
          <p:cNvSpPr/>
          <p:nvPr/>
        </p:nvSpPr>
        <p:spPr>
          <a:xfrm flipH="1">
            <a:off x="3039745" y="3594100"/>
            <a:ext cx="3823335" cy="3609340"/>
          </a:xfrm>
          <a:custGeom>
            <a:avLst/>
            <a:gdLst>
              <a:gd name="connsiteX0" fmla="*/ 0 w 2891020"/>
              <a:gd name="connsiteY0" fmla="*/ 0 h 3609078"/>
              <a:gd name="connsiteX1" fmla="*/ 860914 w 2891020"/>
              <a:gd name="connsiteY1" fmla="*/ 0 h 3609078"/>
              <a:gd name="connsiteX2" fmla="*/ 2891020 w 2891020"/>
              <a:gd name="connsiteY2" fmla="*/ 3609078 h 3609078"/>
              <a:gd name="connsiteX3" fmla="*/ 2026345 w 2891020"/>
              <a:gd name="connsiteY3" fmla="*/ 3609078 h 360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1020" h="3609078">
                <a:moveTo>
                  <a:pt x="0" y="0"/>
                </a:moveTo>
                <a:lnTo>
                  <a:pt x="860914" y="0"/>
                </a:lnTo>
                <a:lnTo>
                  <a:pt x="2891020" y="3609078"/>
                </a:lnTo>
                <a:lnTo>
                  <a:pt x="2026345" y="3609078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p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刀客儿出品_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0" y="6202045"/>
            <a:ext cx="12192000" cy="655320"/>
            <a:chOff x="0" y="9767"/>
            <a:chExt cx="19200" cy="1032"/>
          </a:xfrm>
        </p:grpSpPr>
        <p:sp>
          <p:nvSpPr>
            <p:cNvPr id="4" name="稻壳儿_刀客儿出品_2"/>
            <p:cNvSpPr/>
            <p:nvPr/>
          </p:nvSpPr>
          <p:spPr>
            <a:xfrm>
              <a:off x="0" y="9767"/>
              <a:ext cx="14336" cy="1033"/>
            </a:xfrm>
            <a:custGeom>
              <a:avLst/>
              <a:gdLst>
                <a:gd name="connsiteX0" fmla="*/ 0 w 9103114"/>
                <a:gd name="connsiteY0" fmla="*/ 0 h 655899"/>
                <a:gd name="connsiteX1" fmla="*/ 8734732 w 9103114"/>
                <a:gd name="connsiteY1" fmla="*/ 0 h 655899"/>
                <a:gd name="connsiteX2" fmla="*/ 9103114 w 9103114"/>
                <a:gd name="connsiteY2" fmla="*/ 655899 h 655899"/>
                <a:gd name="connsiteX3" fmla="*/ 0 w 9103114"/>
                <a:gd name="connsiteY3" fmla="*/ 655899 h 65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114" h="655899">
                  <a:moveTo>
                    <a:pt x="0" y="0"/>
                  </a:moveTo>
                  <a:lnTo>
                    <a:pt x="8734732" y="0"/>
                  </a:lnTo>
                  <a:lnTo>
                    <a:pt x="9103114" y="655899"/>
                  </a:lnTo>
                  <a:lnTo>
                    <a:pt x="0" y="655899"/>
                  </a:lnTo>
                  <a:close/>
                </a:path>
              </a:pathLst>
            </a:custGeom>
            <a:solidFill>
              <a:srgbClr val="ED1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" name="稻壳儿_刀客儿出品_3"/>
            <p:cNvSpPr/>
            <p:nvPr/>
          </p:nvSpPr>
          <p:spPr>
            <a:xfrm>
              <a:off x="14922" y="9767"/>
              <a:ext cx="4278" cy="1033"/>
            </a:xfrm>
            <a:custGeom>
              <a:avLst/>
              <a:gdLst>
                <a:gd name="connsiteX0" fmla="*/ 0 w 2716644"/>
                <a:gd name="connsiteY0" fmla="*/ 0 h 655899"/>
                <a:gd name="connsiteX1" fmla="*/ 2716644 w 2716644"/>
                <a:gd name="connsiteY1" fmla="*/ 0 h 655899"/>
                <a:gd name="connsiteX2" fmla="*/ 2716644 w 2716644"/>
                <a:gd name="connsiteY2" fmla="*/ 655899 h 655899"/>
                <a:gd name="connsiteX3" fmla="*/ 368382 w 2716644"/>
                <a:gd name="connsiteY3" fmla="*/ 655899 h 65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6644" h="655899">
                  <a:moveTo>
                    <a:pt x="0" y="0"/>
                  </a:moveTo>
                  <a:lnTo>
                    <a:pt x="2716644" y="0"/>
                  </a:lnTo>
                  <a:lnTo>
                    <a:pt x="2716644" y="655899"/>
                  </a:lnTo>
                  <a:lnTo>
                    <a:pt x="368382" y="655899"/>
                  </a:lnTo>
                  <a:close/>
                </a:path>
              </a:pathLst>
            </a:custGeom>
            <a:solidFill>
              <a:srgbClr val="ED1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6" name="稻壳儿_刀客儿出品_4"/>
          <p:cNvSpPr txBox="1"/>
          <p:nvPr/>
        </p:nvSpPr>
        <p:spPr>
          <a:xfrm>
            <a:off x="4048760" y="525959"/>
            <a:ext cx="40944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en-US" sz="4000" b="1" dirty="0" smtClean="0">
                <a:solidFill>
                  <a:schemeClr val="bg1"/>
                </a:solidFill>
                <a:latin typeface="+mj-lt"/>
                <a:ea typeface="IBM Plex Sans" panose="020B0503050000000000" charset="0"/>
                <a:cs typeface="+mj-lt"/>
              </a:rPr>
              <a:t>APRESENTAÇÃO</a:t>
            </a:r>
            <a:endParaRPr lang="pt-BR" altLang="en-US" sz="4000" b="1" dirty="0" smtClean="0">
              <a:solidFill>
                <a:schemeClr val="bg1"/>
              </a:solidFill>
              <a:latin typeface="+mj-lt"/>
              <a:ea typeface="IBM Plex Sans" panose="020B0503050000000000" charset="0"/>
              <a:cs typeface="+mj-lt"/>
            </a:endParaRPr>
          </a:p>
        </p:txBody>
      </p:sp>
      <p:sp>
        <p:nvSpPr>
          <p:cNvPr id="11" name="稻壳儿_刀客儿出品_7"/>
          <p:cNvSpPr txBox="1"/>
          <p:nvPr/>
        </p:nvSpPr>
        <p:spPr>
          <a:xfrm>
            <a:off x="676727" y="1785999"/>
            <a:ext cx="27616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en-US" sz="3600" b="1" dirty="0">
                <a:solidFill>
                  <a:schemeClr val="accent1"/>
                </a:solidFill>
                <a:latin typeface="+mj-lt"/>
                <a:ea typeface="IBM Plex Sans" panose="020B0503050000000000" charset="0"/>
                <a:cs typeface="+mj-lt"/>
              </a:rPr>
              <a:t>Justificativa</a:t>
            </a:r>
            <a:endParaRPr lang="pt-BR" altLang="en-US" sz="3600" b="1" dirty="0">
              <a:solidFill>
                <a:schemeClr val="accent1"/>
              </a:solidFill>
              <a:latin typeface="+mj-lt"/>
              <a:ea typeface="IBM Plex Sans" panose="020B0503050000000000" charset="0"/>
              <a:cs typeface="+mj-lt"/>
            </a:endParaRPr>
          </a:p>
        </p:txBody>
      </p:sp>
      <p:sp>
        <p:nvSpPr>
          <p:cNvPr id="15" name="稻壳儿_刀客儿出品_9"/>
          <p:cNvSpPr txBox="1"/>
          <p:nvPr/>
        </p:nvSpPr>
        <p:spPr>
          <a:xfrm>
            <a:off x="588980" y="3712589"/>
            <a:ext cx="22771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en-US" sz="3600" b="1" dirty="0">
                <a:solidFill>
                  <a:schemeClr val="accent1"/>
                </a:solidFill>
                <a:latin typeface="+mj-lt"/>
                <a:ea typeface="IBM Plex Sans" panose="020B0503050000000000" charset="0"/>
                <a:cs typeface="+mj-lt"/>
              </a:rPr>
              <a:t>Objetivos</a:t>
            </a:r>
            <a:endParaRPr lang="pt-BR" altLang="en-US" sz="3600" b="1" dirty="0">
              <a:solidFill>
                <a:schemeClr val="accent1"/>
              </a:solidFill>
              <a:latin typeface="+mj-lt"/>
              <a:ea typeface="IBM Plex Sans" panose="020B0503050000000000" charset="0"/>
              <a:cs typeface="+mj-lt"/>
            </a:endParaRPr>
          </a:p>
        </p:txBody>
      </p:sp>
      <p:sp>
        <p:nvSpPr>
          <p:cNvPr id="2" name="稻壳儿_刀客儿出品_3"/>
          <p:cNvSpPr txBox="1"/>
          <p:nvPr/>
        </p:nvSpPr>
        <p:spPr>
          <a:xfrm>
            <a:off x="676910" y="2431415"/>
            <a:ext cx="591312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</a:pPr>
            <a:r>
              <a:rPr lang="pt-BR" altLang="en-US" sz="20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10 de abril de 2020: erupção do Anak Krakatoa gera pânico global e especulações alarmistas.</a:t>
            </a:r>
            <a:endParaRPr lang="pt-BR" altLang="en-US" sz="2000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+mn-lt"/>
            </a:endParaRPr>
          </a:p>
        </p:txBody>
      </p:sp>
      <p:sp>
        <p:nvSpPr>
          <p:cNvPr id="10" name="稻壳儿_刀客儿出品_3"/>
          <p:cNvSpPr txBox="1"/>
          <p:nvPr/>
        </p:nvSpPr>
        <p:spPr>
          <a:xfrm>
            <a:off x="589280" y="4358005"/>
            <a:ext cx="600075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</a:pPr>
            <a:r>
              <a:rPr lang="pt-BR" altLang="en-US" sz="20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Conhecer a história recente do vulcão e os riscos associados à sua atividade eruptiva através de dois eventos: agosto 1883 e dezembro 2018.</a:t>
            </a:r>
            <a:endParaRPr lang="pt-BR" altLang="en-US" sz="2000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+mn-lt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1"/>
          <a:srcRect l="13144" r="26736"/>
          <a:stretch>
            <a:fillRect/>
          </a:stretch>
        </p:blipFill>
        <p:spPr>
          <a:xfrm>
            <a:off x="7195820" y="1938020"/>
            <a:ext cx="4274185" cy="3996690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25" name="Conector curvo 24"/>
          <p:cNvCxnSpPr>
            <a:stCxn id="26" idx="2"/>
          </p:cNvCxnSpPr>
          <p:nvPr/>
        </p:nvCxnSpPr>
        <p:spPr>
          <a:xfrm rot="5400000">
            <a:off x="9584055" y="1684020"/>
            <a:ext cx="1371600" cy="112776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 de Texto 25"/>
          <p:cNvSpPr txBox="1"/>
          <p:nvPr/>
        </p:nvSpPr>
        <p:spPr>
          <a:xfrm>
            <a:off x="9562465" y="916940"/>
            <a:ext cx="2541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YaHei" panose="020B0503020204020204" charset="-122"/>
                <a:ea typeface="Microsoft YaHei" panose="020B0503020204020204" charset="-122"/>
              </a:rPr>
              <a:t>Anak Krakatoa</a:t>
            </a:r>
            <a:endParaRPr lang="pt-BR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crosoft YaHei" panose="020B0503020204020204" charset="-122"/>
              <a:ea typeface="Microsoft YaHei" panose="020B0503020204020204" charset="-122"/>
            </a:endParaRPr>
          </a:p>
          <a:p>
            <a:pPr algn="ctr"/>
            <a:r>
              <a:rPr lang="pt-BR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YaHei" panose="020B0503020204020204" charset="-122"/>
                <a:ea typeface="Microsoft YaHei" panose="020B0503020204020204" charset="-122"/>
              </a:rPr>
              <a:t>(hoje)</a:t>
            </a:r>
            <a:endParaRPr lang="pt-BR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Caixa de Texto 6"/>
          <p:cNvSpPr txBox="1"/>
          <p:nvPr/>
        </p:nvSpPr>
        <p:spPr>
          <a:xfrm>
            <a:off x="8453120" y="1275080"/>
            <a:ext cx="35045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lt"/>
              </a:rPr>
              <a:t>27 de agosto de 1883:</a:t>
            </a:r>
            <a:endParaRPr lang="pt-BR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lt"/>
            </a:endParaRPr>
          </a:p>
        </p:txBody>
      </p:sp>
      <p:sp>
        <p:nvSpPr>
          <p:cNvPr id="8" name="稻壳儿_刀客儿出品_3"/>
          <p:cNvSpPr txBox="1"/>
          <p:nvPr/>
        </p:nvSpPr>
        <p:spPr>
          <a:xfrm>
            <a:off x="8453120" y="2270125"/>
            <a:ext cx="350456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130000"/>
              </a:lnSpc>
              <a:buSzPct val="150000"/>
              <a:buFont typeface="Arial" panose="020B0604020202020204" pitchFamily="34" charset="0"/>
              <a:buChar char="•"/>
            </a:pPr>
            <a:r>
              <a:rPr lang="pt-BR" altLang="en-US" sz="2000" dirty="0">
                <a:solidFill>
                  <a:schemeClr val="accent2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Maior erupção do sistema de Krakatoa registrada.</a:t>
            </a:r>
            <a:endParaRPr lang="pt-BR" altLang="en-US" sz="2000" dirty="0">
              <a:solidFill>
                <a:schemeClr val="accent2"/>
              </a:solidFill>
              <a:latin typeface="Microsoft YaHei" panose="020B0503020204020204" charset="-122"/>
              <a:ea typeface="Microsoft YaHei" panose="020B0503020204020204" charset="-122"/>
              <a:cs typeface="+mn-lt"/>
            </a:endParaRPr>
          </a:p>
          <a:p>
            <a:pPr marL="342900" indent="-342900" algn="l">
              <a:lnSpc>
                <a:spcPct val="130000"/>
              </a:lnSpc>
              <a:buSzPct val="150000"/>
              <a:buFont typeface="Arial" panose="020B0604020202020204" pitchFamily="34" charset="0"/>
              <a:buChar char="•"/>
            </a:pPr>
            <a:r>
              <a:rPr lang="pt-BR" altLang="en-US" sz="2000" dirty="0">
                <a:solidFill>
                  <a:schemeClr val="accent2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Colapso da antiga ilha de Krakatoa.</a:t>
            </a:r>
            <a:endParaRPr lang="pt-BR" altLang="en-US" sz="2000" dirty="0">
              <a:solidFill>
                <a:schemeClr val="accent2"/>
              </a:solidFill>
              <a:latin typeface="Microsoft YaHei" panose="020B0503020204020204" charset="-122"/>
              <a:ea typeface="Microsoft YaHei" panose="020B0503020204020204" charset="-122"/>
              <a:cs typeface="+mn-lt"/>
            </a:endParaRPr>
          </a:p>
          <a:p>
            <a:pPr marL="342900" indent="-342900" algn="l">
              <a:lnSpc>
                <a:spcPct val="130000"/>
              </a:lnSpc>
              <a:buSzPct val="150000"/>
              <a:buFont typeface="Arial" panose="020B0604020202020204" pitchFamily="34" charset="0"/>
              <a:buChar char="•"/>
            </a:pPr>
            <a:r>
              <a:rPr lang="pt-BR" altLang="en-US" sz="2000" dirty="0">
                <a:solidFill>
                  <a:schemeClr val="accent2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36 mil mortes (por 4 tsunamis e pelo fluxo piroclástico).</a:t>
            </a:r>
            <a:endParaRPr lang="pt-BR" altLang="en-US" sz="2000" dirty="0">
              <a:solidFill>
                <a:schemeClr val="accent2"/>
              </a:solidFill>
              <a:latin typeface="Microsoft YaHei" panose="020B0503020204020204" charset="-122"/>
              <a:ea typeface="Microsoft YaHei" panose="020B0503020204020204" charset="-122"/>
              <a:cs typeface="+mn-lt"/>
            </a:endParaRPr>
          </a:p>
          <a:p>
            <a:pPr marL="342900" indent="-342900" algn="l">
              <a:lnSpc>
                <a:spcPct val="130000"/>
              </a:lnSpc>
              <a:buSzPct val="150000"/>
              <a:buFont typeface="Arial" panose="020B0604020202020204" pitchFamily="34" charset="0"/>
              <a:buChar char="•"/>
            </a:pPr>
            <a:r>
              <a:rPr lang="pt-BR" altLang="en-US" sz="2000" dirty="0">
                <a:solidFill>
                  <a:schemeClr val="accent2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VEI 6.</a:t>
            </a:r>
            <a:endParaRPr lang="pt-BR" altLang="en-US" sz="2000" dirty="0">
              <a:solidFill>
                <a:schemeClr val="accent2"/>
              </a:solidFill>
              <a:latin typeface="Microsoft YaHei" panose="020B0503020204020204" charset="-122"/>
              <a:ea typeface="Microsoft YaHei" panose="020B0503020204020204" charset="-122"/>
              <a:cs typeface="+mn-lt"/>
            </a:endParaRPr>
          </a:p>
          <a:p>
            <a:pPr indent="0" algn="l">
              <a:lnSpc>
                <a:spcPct val="130000"/>
              </a:lnSpc>
              <a:buSzPct val="150000"/>
              <a:buFont typeface="Arial" panose="020B0604020202020204" pitchFamily="34" charset="0"/>
              <a:buNone/>
            </a:pPr>
            <a:endParaRPr lang="pt-BR" altLang="en-US" sz="2000" dirty="0">
              <a:solidFill>
                <a:schemeClr val="accent2"/>
              </a:solidFill>
              <a:latin typeface="Microsoft YaHei" panose="020B0503020204020204" charset="-122"/>
              <a:ea typeface="Microsoft YaHei" panose="020B0503020204020204" charset="-122"/>
              <a:cs typeface="+mn-lt"/>
            </a:endParaRPr>
          </a:p>
        </p:txBody>
      </p:sp>
      <p:pic>
        <p:nvPicPr>
          <p:cNvPr id="4" name="Espaço Reservado para Imagem 3"/>
          <p:cNvPicPr>
            <a:picLocks noChangeAspect="1"/>
          </p:cNvPicPr>
          <p:nvPr>
            <p:ph type="pic" idx="13"/>
          </p:nvPr>
        </p:nvPicPr>
        <p:blipFill>
          <a:blip r:embed="rId1"/>
          <a:stretch>
            <a:fillRect/>
          </a:stretch>
        </p:blipFill>
        <p:spPr>
          <a:xfrm>
            <a:off x="0" y="-20320"/>
            <a:ext cx="5423535" cy="6899275"/>
          </a:xfrm>
          <a:prstGeom prst="rect">
            <a:avLst/>
          </a:prstGeom>
        </p:spPr>
      </p:pic>
      <p:sp>
        <p:nvSpPr>
          <p:cNvPr id="9" name="稻壳儿_刀客儿出品_5_1"/>
          <p:cNvSpPr/>
          <p:nvPr/>
        </p:nvSpPr>
        <p:spPr>
          <a:xfrm flipH="1" flipV="1">
            <a:off x="2961640" y="-20320"/>
            <a:ext cx="9230360" cy="655955"/>
          </a:xfrm>
          <a:custGeom>
            <a:avLst/>
            <a:gdLst>
              <a:gd name="connsiteX0" fmla="*/ 0 w 9103114"/>
              <a:gd name="connsiteY0" fmla="*/ 0 h 655899"/>
              <a:gd name="connsiteX1" fmla="*/ 8734732 w 9103114"/>
              <a:gd name="connsiteY1" fmla="*/ 0 h 655899"/>
              <a:gd name="connsiteX2" fmla="*/ 9103114 w 9103114"/>
              <a:gd name="connsiteY2" fmla="*/ 655899 h 655899"/>
              <a:gd name="connsiteX3" fmla="*/ 0 w 9103114"/>
              <a:gd name="connsiteY3" fmla="*/ 655899 h 65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3114" h="655899">
                <a:moveTo>
                  <a:pt x="0" y="0"/>
                </a:moveTo>
                <a:lnTo>
                  <a:pt x="8734732" y="0"/>
                </a:lnTo>
                <a:lnTo>
                  <a:pt x="9103114" y="655899"/>
                </a:lnTo>
                <a:lnTo>
                  <a:pt x="0" y="65589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p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稻壳儿_刀客儿出品_5_1"/>
          <p:cNvSpPr/>
          <p:nvPr/>
        </p:nvSpPr>
        <p:spPr>
          <a:xfrm flipV="1">
            <a:off x="0" y="6223000"/>
            <a:ext cx="7287260" cy="655955"/>
          </a:xfrm>
          <a:custGeom>
            <a:avLst/>
            <a:gdLst>
              <a:gd name="connsiteX0" fmla="*/ 0 w 9103114"/>
              <a:gd name="connsiteY0" fmla="*/ 0 h 655899"/>
              <a:gd name="connsiteX1" fmla="*/ 8734732 w 9103114"/>
              <a:gd name="connsiteY1" fmla="*/ 0 h 655899"/>
              <a:gd name="connsiteX2" fmla="*/ 9103114 w 9103114"/>
              <a:gd name="connsiteY2" fmla="*/ 655899 h 655899"/>
              <a:gd name="connsiteX3" fmla="*/ 0 w 9103114"/>
              <a:gd name="connsiteY3" fmla="*/ 655899 h 65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3114" h="655899">
                <a:moveTo>
                  <a:pt x="0" y="0"/>
                </a:moveTo>
                <a:lnTo>
                  <a:pt x="8734732" y="0"/>
                </a:lnTo>
                <a:lnTo>
                  <a:pt x="9103114" y="655899"/>
                </a:lnTo>
                <a:lnTo>
                  <a:pt x="0" y="655899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p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190" y="1398905"/>
            <a:ext cx="4060190" cy="4060190"/>
          </a:xfrm>
          <a:prstGeom prst="rect">
            <a:avLst/>
          </a:prstGeom>
        </p:spPr>
      </p:pic>
      <p:sp>
        <p:nvSpPr>
          <p:cNvPr id="16" name="Caixa de Texto 15"/>
          <p:cNvSpPr txBox="1"/>
          <p:nvPr/>
        </p:nvSpPr>
        <p:spPr>
          <a:xfrm>
            <a:off x="0" y="6223000"/>
            <a:ext cx="6873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1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rPr>
              <a:t>Fonte: https://pt.wikipedia.org/wiki/Erup%C3%A7%C3%A3o_do_Krakatoa_em_1883</a:t>
            </a:r>
            <a:endParaRPr lang="pt-BR" altLang="en-US" sz="1400">
              <a:solidFill>
                <a:schemeClr val="bg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Imagem 2"/>
          <p:cNvPicPr>
            <a:picLocks noChangeAspect="1"/>
          </p:cNvPicPr>
          <p:nvPr>
            <p:ph type="pic" idx="13"/>
          </p:nvPr>
        </p:nvPicPr>
        <p:blipFill>
          <a:blip r:embed="rId1"/>
          <a:srcRect l="990" t="3966" r="1238" b="58219"/>
          <a:stretch>
            <a:fillRect/>
          </a:stretch>
        </p:blipFill>
        <p:spPr>
          <a:xfrm>
            <a:off x="4131310" y="688340"/>
            <a:ext cx="7855585" cy="493141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7" name="Caixa de Texto 6"/>
          <p:cNvSpPr txBox="1"/>
          <p:nvPr/>
        </p:nvSpPr>
        <p:spPr>
          <a:xfrm>
            <a:off x="364490" y="1396365"/>
            <a:ext cx="3504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lt"/>
              </a:rPr>
              <a:t>1927-1929</a:t>
            </a:r>
            <a:endParaRPr lang="pt-BR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lt"/>
            </a:endParaRPr>
          </a:p>
        </p:txBody>
      </p:sp>
      <p:sp>
        <p:nvSpPr>
          <p:cNvPr id="8" name="稻壳儿_刀客儿出品_3"/>
          <p:cNvSpPr txBox="1"/>
          <p:nvPr/>
        </p:nvSpPr>
        <p:spPr>
          <a:xfrm>
            <a:off x="364490" y="2280285"/>
            <a:ext cx="3504565" cy="2891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130000"/>
              </a:lnSpc>
              <a:buSzPct val="150000"/>
              <a:buFont typeface="Arial" panose="020B0604020202020204" pitchFamily="34" charset="0"/>
              <a:buChar char="•"/>
            </a:pPr>
            <a:r>
              <a:rPr lang="pt-BR" altLang="en-US" sz="2000" dirty="0">
                <a:solidFill>
                  <a:schemeClr val="accent2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Nova ilha vulcânica surge do meio da caldeira;</a:t>
            </a:r>
            <a:endParaRPr lang="pt-BR" altLang="en-US" sz="2000" dirty="0">
              <a:solidFill>
                <a:schemeClr val="accent2"/>
              </a:solidFill>
              <a:latin typeface="Microsoft YaHei" panose="020B0503020204020204" charset="-122"/>
              <a:ea typeface="Microsoft YaHei" panose="020B0503020204020204" charset="-122"/>
              <a:cs typeface="+mn-lt"/>
            </a:endParaRPr>
          </a:p>
          <a:p>
            <a:pPr marL="342900" indent="-342900" algn="l">
              <a:lnSpc>
                <a:spcPct val="130000"/>
              </a:lnSpc>
              <a:buSzPct val="150000"/>
              <a:buFont typeface="Arial" panose="020B0604020202020204" pitchFamily="34" charset="0"/>
              <a:buChar char="•"/>
            </a:pPr>
            <a:endParaRPr lang="pt-BR" altLang="en-US" sz="2000" dirty="0">
              <a:solidFill>
                <a:schemeClr val="accent2"/>
              </a:solidFill>
              <a:latin typeface="Microsoft YaHei" panose="020B0503020204020204" charset="-122"/>
              <a:ea typeface="Microsoft YaHei" panose="020B0503020204020204" charset="-122"/>
              <a:cs typeface="+mn-lt"/>
            </a:endParaRPr>
          </a:p>
          <a:p>
            <a:pPr marL="342900" indent="-342900" algn="l">
              <a:lnSpc>
                <a:spcPct val="130000"/>
              </a:lnSpc>
              <a:buSzPct val="150000"/>
              <a:buFont typeface="Arial" panose="020B0604020202020204" pitchFamily="34" charset="0"/>
              <a:buChar char="•"/>
            </a:pPr>
            <a:r>
              <a:rPr lang="pt-BR" altLang="en-US" sz="2000" dirty="0">
                <a:solidFill>
                  <a:schemeClr val="accent2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Batizada de “Anak Krakatau” (criança do Krakatoa, em indonésio).</a:t>
            </a:r>
            <a:endParaRPr lang="pt-BR" altLang="en-US" sz="2000" dirty="0">
              <a:solidFill>
                <a:schemeClr val="accent2"/>
              </a:solidFill>
              <a:latin typeface="Microsoft YaHei" panose="020B0503020204020204" charset="-122"/>
              <a:ea typeface="Microsoft YaHei" panose="020B0503020204020204" charset="-122"/>
              <a:cs typeface="+mn-lt"/>
            </a:endParaRPr>
          </a:p>
        </p:txBody>
      </p:sp>
      <p:sp>
        <p:nvSpPr>
          <p:cNvPr id="5" name="Caixa de Texto 4"/>
          <p:cNvSpPr txBox="1"/>
          <p:nvPr/>
        </p:nvSpPr>
        <p:spPr>
          <a:xfrm>
            <a:off x="4131310" y="5661025"/>
            <a:ext cx="7927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14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Fonte: https://www.blogs.unicamp.br/colecionadores/2020/04/16/krakatoa-em-atividade-e-o-fim-do-mundo/</a:t>
            </a:r>
            <a:endParaRPr lang="pt-BR" altLang="en-US" sz="140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grpSp>
        <p:nvGrpSpPr>
          <p:cNvPr id="9" name="稻壳儿_刀客儿出品_5"/>
          <p:cNvGrpSpPr/>
          <p:nvPr/>
        </p:nvGrpSpPr>
        <p:grpSpPr>
          <a:xfrm flipH="1">
            <a:off x="0" y="6202101"/>
            <a:ext cx="12192000" cy="655899"/>
            <a:chOff x="0" y="6202101"/>
            <a:chExt cx="12192000" cy="655899"/>
          </a:xfrm>
        </p:grpSpPr>
        <p:sp>
          <p:nvSpPr>
            <p:cNvPr id="10" name="稻壳儿_刀客儿出品_5_1"/>
            <p:cNvSpPr/>
            <p:nvPr/>
          </p:nvSpPr>
          <p:spPr>
            <a:xfrm>
              <a:off x="0" y="6202101"/>
              <a:ext cx="9103114" cy="655899"/>
            </a:xfrm>
            <a:custGeom>
              <a:avLst/>
              <a:gdLst>
                <a:gd name="connsiteX0" fmla="*/ 0 w 9103114"/>
                <a:gd name="connsiteY0" fmla="*/ 0 h 655899"/>
                <a:gd name="connsiteX1" fmla="*/ 8734732 w 9103114"/>
                <a:gd name="connsiteY1" fmla="*/ 0 h 655899"/>
                <a:gd name="connsiteX2" fmla="*/ 9103114 w 9103114"/>
                <a:gd name="connsiteY2" fmla="*/ 655899 h 655899"/>
                <a:gd name="connsiteX3" fmla="*/ 0 w 9103114"/>
                <a:gd name="connsiteY3" fmla="*/ 655899 h 65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114" h="655899">
                  <a:moveTo>
                    <a:pt x="0" y="0"/>
                  </a:moveTo>
                  <a:lnTo>
                    <a:pt x="8734732" y="0"/>
                  </a:lnTo>
                  <a:lnTo>
                    <a:pt x="9103114" y="655899"/>
                  </a:lnTo>
                  <a:lnTo>
                    <a:pt x="0" y="655899"/>
                  </a:lnTo>
                  <a:close/>
                </a:path>
              </a:pathLst>
            </a:custGeom>
            <a:solidFill>
              <a:srgbClr val="ED1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" name="稻壳儿_刀客儿出品_5_2"/>
            <p:cNvSpPr/>
            <p:nvPr/>
          </p:nvSpPr>
          <p:spPr>
            <a:xfrm>
              <a:off x="9475356" y="6202101"/>
              <a:ext cx="2716644" cy="655899"/>
            </a:xfrm>
            <a:custGeom>
              <a:avLst/>
              <a:gdLst>
                <a:gd name="connsiteX0" fmla="*/ 0 w 2716644"/>
                <a:gd name="connsiteY0" fmla="*/ 0 h 655899"/>
                <a:gd name="connsiteX1" fmla="*/ 2716644 w 2716644"/>
                <a:gd name="connsiteY1" fmla="*/ 0 h 655899"/>
                <a:gd name="connsiteX2" fmla="*/ 2716644 w 2716644"/>
                <a:gd name="connsiteY2" fmla="*/ 655899 h 655899"/>
                <a:gd name="connsiteX3" fmla="*/ 368382 w 2716644"/>
                <a:gd name="connsiteY3" fmla="*/ 655899 h 65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6644" h="655899">
                  <a:moveTo>
                    <a:pt x="0" y="0"/>
                  </a:moveTo>
                  <a:lnTo>
                    <a:pt x="2716644" y="0"/>
                  </a:lnTo>
                  <a:lnTo>
                    <a:pt x="2716644" y="655899"/>
                  </a:lnTo>
                  <a:lnTo>
                    <a:pt x="368382" y="655899"/>
                  </a:lnTo>
                  <a:close/>
                </a:path>
              </a:pathLst>
            </a:custGeom>
            <a:solidFill>
              <a:srgbClr val="ED1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稻壳儿_刀客儿出品_2"/>
          <p:cNvSpPr/>
          <p:nvPr/>
        </p:nvSpPr>
        <p:spPr>
          <a:xfrm>
            <a:off x="0" y="6202101"/>
            <a:ext cx="9103114" cy="655899"/>
          </a:xfrm>
          <a:custGeom>
            <a:avLst/>
            <a:gdLst>
              <a:gd name="connsiteX0" fmla="*/ 0 w 9103114"/>
              <a:gd name="connsiteY0" fmla="*/ 0 h 655899"/>
              <a:gd name="connsiteX1" fmla="*/ 8734732 w 9103114"/>
              <a:gd name="connsiteY1" fmla="*/ 0 h 655899"/>
              <a:gd name="connsiteX2" fmla="*/ 9103114 w 9103114"/>
              <a:gd name="connsiteY2" fmla="*/ 655899 h 655899"/>
              <a:gd name="connsiteX3" fmla="*/ 0 w 9103114"/>
              <a:gd name="connsiteY3" fmla="*/ 655899 h 65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3114" h="655899">
                <a:moveTo>
                  <a:pt x="0" y="0"/>
                </a:moveTo>
                <a:lnTo>
                  <a:pt x="8734732" y="0"/>
                </a:lnTo>
                <a:lnTo>
                  <a:pt x="9103114" y="655899"/>
                </a:lnTo>
                <a:lnTo>
                  <a:pt x="0" y="655899"/>
                </a:lnTo>
                <a:close/>
              </a:path>
            </a:pathLst>
          </a:custGeom>
          <a:solidFill>
            <a:srgbClr val="ED193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Caixa de Texto 7"/>
          <p:cNvSpPr txBox="1"/>
          <p:nvPr/>
        </p:nvSpPr>
        <p:spPr>
          <a:xfrm>
            <a:off x="8213090" y="1148715"/>
            <a:ext cx="35045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lt"/>
              </a:rPr>
              <a:t>22 de dezembro de 2018:</a:t>
            </a:r>
            <a:endParaRPr lang="pt-BR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lt"/>
            </a:endParaRPr>
          </a:p>
        </p:txBody>
      </p:sp>
      <p:sp>
        <p:nvSpPr>
          <p:cNvPr id="9" name="稻壳儿_刀客儿出品_3"/>
          <p:cNvSpPr txBox="1"/>
          <p:nvPr/>
        </p:nvSpPr>
        <p:spPr>
          <a:xfrm>
            <a:off x="8213090" y="2183130"/>
            <a:ext cx="3504565" cy="2891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130000"/>
              </a:lnSpc>
              <a:buSzPct val="150000"/>
              <a:buFont typeface="Arial" panose="020B0604020202020204" pitchFamily="34" charset="0"/>
              <a:buChar char="•"/>
            </a:pPr>
            <a:r>
              <a:rPr lang="pt-BR" altLang="en-US" sz="2000" dirty="0">
                <a:solidFill>
                  <a:schemeClr val="accent2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Erupção do Krakatoa causa escorregamento de setor.</a:t>
            </a:r>
            <a:endParaRPr lang="pt-BR" altLang="en-US" sz="2000" dirty="0">
              <a:solidFill>
                <a:schemeClr val="accent2"/>
              </a:solidFill>
              <a:latin typeface="Microsoft YaHei" panose="020B0503020204020204" charset="-122"/>
              <a:ea typeface="Microsoft YaHei" panose="020B0503020204020204" charset="-122"/>
              <a:cs typeface="+mn-lt"/>
            </a:endParaRPr>
          </a:p>
          <a:p>
            <a:pPr marL="342900" indent="-342900" algn="l">
              <a:lnSpc>
                <a:spcPct val="130000"/>
              </a:lnSpc>
              <a:buSzPct val="150000"/>
              <a:buFont typeface="Arial" panose="020B0604020202020204" pitchFamily="34" charset="0"/>
              <a:buChar char="•"/>
            </a:pPr>
            <a:r>
              <a:rPr lang="pt-BR" altLang="en-US" sz="2000" dirty="0">
                <a:solidFill>
                  <a:schemeClr val="accent2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Tsunami causa 430 mortes.</a:t>
            </a:r>
            <a:endParaRPr lang="pt-BR" altLang="en-US" sz="2000" dirty="0">
              <a:solidFill>
                <a:schemeClr val="accent2"/>
              </a:solidFill>
              <a:latin typeface="Microsoft YaHei" panose="020B0503020204020204" charset="-122"/>
              <a:ea typeface="Microsoft YaHei" panose="020B0503020204020204" charset="-122"/>
              <a:cs typeface="+mn-lt"/>
            </a:endParaRPr>
          </a:p>
          <a:p>
            <a:pPr marL="342900" indent="-342900" algn="l">
              <a:lnSpc>
                <a:spcPct val="130000"/>
              </a:lnSpc>
              <a:buSzPct val="150000"/>
              <a:buFont typeface="Arial" panose="020B0604020202020204" pitchFamily="34" charset="0"/>
              <a:buChar char="•"/>
            </a:pPr>
            <a:r>
              <a:rPr lang="pt-BR" altLang="en-US" sz="2000" dirty="0">
                <a:solidFill>
                  <a:schemeClr val="accent2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VEI 3.</a:t>
            </a:r>
            <a:endParaRPr lang="pt-BR" altLang="en-US" sz="2000" dirty="0">
              <a:solidFill>
                <a:schemeClr val="accent2"/>
              </a:solidFill>
              <a:latin typeface="Microsoft YaHei" panose="020B0503020204020204" charset="-122"/>
              <a:ea typeface="Microsoft YaHei" panose="020B0503020204020204" charset="-122"/>
              <a:cs typeface="+mn-lt"/>
            </a:endParaRPr>
          </a:p>
          <a:p>
            <a:pPr marL="342900" indent="-342900" algn="l">
              <a:lnSpc>
                <a:spcPct val="130000"/>
              </a:lnSpc>
              <a:buSzPct val="150000"/>
              <a:buFont typeface="Arial" panose="020B0604020202020204" pitchFamily="34" charset="0"/>
              <a:buChar char="•"/>
            </a:pPr>
            <a:endParaRPr lang="pt-BR" altLang="en-US" sz="2000" dirty="0">
              <a:solidFill>
                <a:schemeClr val="accent2"/>
              </a:solidFill>
              <a:latin typeface="Microsoft YaHei" panose="020B0503020204020204" charset="-122"/>
              <a:ea typeface="Microsoft YaHei" panose="020B0503020204020204" charset="-122"/>
              <a:cs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"/>
          <a:srcRect l="15909" r="8712"/>
          <a:stretch>
            <a:fillRect/>
          </a:stretch>
        </p:blipFill>
        <p:spPr>
          <a:xfrm>
            <a:off x="2887345" y="2183130"/>
            <a:ext cx="5163185" cy="385127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rcRect l="12235" r="16439"/>
          <a:stretch>
            <a:fillRect/>
          </a:stretch>
        </p:blipFill>
        <p:spPr>
          <a:xfrm>
            <a:off x="310515" y="151765"/>
            <a:ext cx="4349115" cy="342773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6" name="Caixa de Texto 15"/>
          <p:cNvSpPr txBox="1"/>
          <p:nvPr/>
        </p:nvSpPr>
        <p:spPr>
          <a:xfrm>
            <a:off x="310515" y="3579495"/>
            <a:ext cx="25768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1400">
                <a:solidFill>
                  <a:schemeClr val="accent2"/>
                </a:solidFill>
                <a:latin typeface="Microsoft YaHei UI" panose="020B0503020204020204" charset="-122"/>
                <a:ea typeface="Microsoft YaHei UI" panose="020B0503020204020204" charset="-122"/>
              </a:rPr>
              <a:t>Fonte: https://www.bbc.com/portuguese/internacional-46668327</a:t>
            </a:r>
            <a:endParaRPr lang="pt-BR" altLang="en-US" sz="1400">
              <a:solidFill>
                <a:schemeClr val="accent2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刀客儿出品_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 flipH="1">
            <a:off x="0" y="6202045"/>
            <a:ext cx="12192000" cy="655320"/>
            <a:chOff x="0" y="9767"/>
            <a:chExt cx="19200" cy="1032"/>
          </a:xfrm>
        </p:grpSpPr>
        <p:sp>
          <p:nvSpPr>
            <p:cNvPr id="4" name="稻壳儿_刀客儿出品_2"/>
            <p:cNvSpPr/>
            <p:nvPr/>
          </p:nvSpPr>
          <p:spPr>
            <a:xfrm>
              <a:off x="0" y="9767"/>
              <a:ext cx="14336" cy="1033"/>
            </a:xfrm>
            <a:custGeom>
              <a:avLst/>
              <a:gdLst>
                <a:gd name="connsiteX0" fmla="*/ 0 w 9103114"/>
                <a:gd name="connsiteY0" fmla="*/ 0 h 655899"/>
                <a:gd name="connsiteX1" fmla="*/ 8734732 w 9103114"/>
                <a:gd name="connsiteY1" fmla="*/ 0 h 655899"/>
                <a:gd name="connsiteX2" fmla="*/ 9103114 w 9103114"/>
                <a:gd name="connsiteY2" fmla="*/ 655899 h 655899"/>
                <a:gd name="connsiteX3" fmla="*/ 0 w 9103114"/>
                <a:gd name="connsiteY3" fmla="*/ 655899 h 65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114" h="655899">
                  <a:moveTo>
                    <a:pt x="0" y="0"/>
                  </a:moveTo>
                  <a:lnTo>
                    <a:pt x="8734732" y="0"/>
                  </a:lnTo>
                  <a:lnTo>
                    <a:pt x="9103114" y="655899"/>
                  </a:lnTo>
                  <a:lnTo>
                    <a:pt x="0" y="655899"/>
                  </a:lnTo>
                  <a:close/>
                </a:path>
              </a:pathLst>
            </a:custGeom>
            <a:solidFill>
              <a:srgbClr val="ED1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" name="稻壳儿_刀客儿出品_3"/>
            <p:cNvSpPr/>
            <p:nvPr/>
          </p:nvSpPr>
          <p:spPr>
            <a:xfrm>
              <a:off x="14922" y="9767"/>
              <a:ext cx="4278" cy="1033"/>
            </a:xfrm>
            <a:custGeom>
              <a:avLst/>
              <a:gdLst>
                <a:gd name="connsiteX0" fmla="*/ 0 w 2716644"/>
                <a:gd name="connsiteY0" fmla="*/ 0 h 655899"/>
                <a:gd name="connsiteX1" fmla="*/ 2716644 w 2716644"/>
                <a:gd name="connsiteY1" fmla="*/ 0 h 655899"/>
                <a:gd name="connsiteX2" fmla="*/ 2716644 w 2716644"/>
                <a:gd name="connsiteY2" fmla="*/ 655899 h 655899"/>
                <a:gd name="connsiteX3" fmla="*/ 368382 w 2716644"/>
                <a:gd name="connsiteY3" fmla="*/ 655899 h 65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6644" h="655899">
                  <a:moveTo>
                    <a:pt x="0" y="0"/>
                  </a:moveTo>
                  <a:lnTo>
                    <a:pt x="2716644" y="0"/>
                  </a:lnTo>
                  <a:lnTo>
                    <a:pt x="2716644" y="655899"/>
                  </a:lnTo>
                  <a:lnTo>
                    <a:pt x="368382" y="655899"/>
                  </a:lnTo>
                  <a:close/>
                </a:path>
              </a:pathLst>
            </a:custGeom>
            <a:solidFill>
              <a:srgbClr val="ED1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6" name="稻壳儿_刀客儿出品_4"/>
          <p:cNvSpPr txBox="1"/>
          <p:nvPr/>
        </p:nvSpPr>
        <p:spPr>
          <a:xfrm>
            <a:off x="2321560" y="525959"/>
            <a:ext cx="754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en-US" sz="4000" b="1" dirty="0" smtClean="0">
                <a:solidFill>
                  <a:schemeClr val="bg1"/>
                </a:solidFill>
                <a:latin typeface="+mj-lt"/>
                <a:ea typeface="IBM Plex Sans" panose="020B0503050000000000" charset="0"/>
                <a:cs typeface="+mj-lt"/>
              </a:rPr>
              <a:t>REFERÊNCIAS BIBLIOGRÁFICAS</a:t>
            </a:r>
            <a:endParaRPr lang="pt-BR" altLang="en-US" sz="4000" b="1" dirty="0" smtClean="0">
              <a:solidFill>
                <a:schemeClr val="bg1"/>
              </a:solidFill>
              <a:latin typeface="+mj-lt"/>
              <a:ea typeface="IBM Plex Sans" panose="020B0503050000000000" charset="0"/>
              <a:cs typeface="+mj-lt"/>
            </a:endParaRPr>
          </a:p>
        </p:txBody>
      </p:sp>
      <p:sp>
        <p:nvSpPr>
          <p:cNvPr id="11" name="稻壳儿_刀客儿出品_7"/>
          <p:cNvSpPr txBox="1"/>
          <p:nvPr/>
        </p:nvSpPr>
        <p:spPr>
          <a:xfrm>
            <a:off x="1085667" y="1559304"/>
            <a:ext cx="69316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en-US" sz="3200" b="1" dirty="0">
                <a:solidFill>
                  <a:schemeClr val="accent1"/>
                </a:solidFill>
                <a:latin typeface="+mj-lt"/>
                <a:ea typeface="IBM Plex Sans" panose="020B0503050000000000" charset="0"/>
                <a:cs typeface="+mj-lt"/>
              </a:rPr>
              <a:t>Erupção de 27 de agosto de 1883:</a:t>
            </a:r>
            <a:endParaRPr lang="pt-BR" altLang="en-US" sz="3200" b="1" dirty="0">
              <a:solidFill>
                <a:schemeClr val="accent1"/>
              </a:solidFill>
              <a:latin typeface="+mj-lt"/>
              <a:ea typeface="IBM Plex Sans" panose="020B0503050000000000" charset="0"/>
              <a:cs typeface="+mj-lt"/>
            </a:endParaRPr>
          </a:p>
        </p:txBody>
      </p:sp>
      <p:sp>
        <p:nvSpPr>
          <p:cNvPr id="2" name="稻壳儿_刀客儿出品_3"/>
          <p:cNvSpPr txBox="1"/>
          <p:nvPr/>
        </p:nvSpPr>
        <p:spPr>
          <a:xfrm>
            <a:off x="686435" y="2469515"/>
            <a:ext cx="10819130" cy="31280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just">
              <a:lnSpc>
                <a:spcPct val="130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charset="0"/>
              <a:buChar char="v"/>
            </a:pPr>
            <a:r>
              <a:rPr lang="pt-BR" altLang="en-US" sz="2400" b="1" dirty="0">
                <a:solidFill>
                  <a:schemeClr val="accent1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(1)</a:t>
            </a:r>
            <a:r>
              <a:rPr lang="pt-BR" altLang="en-US" sz="2000" b="1" dirty="0">
                <a:solidFill>
                  <a:schemeClr val="accent1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 ARTIGO CIENTÍFICO:</a:t>
            </a:r>
            <a:r>
              <a:rPr lang="pt-BR" altLang="en-US" sz="20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 Maeno, F., and Imamura, F. (2011), “Tsunami generation by a rapid entrance of pyroclastic flow into the sea during the 1883 Krakatau eruption, Indonesia”. Journal of Geophysics Research, 116, B09205, doi:10.1029/2011JB008253.</a:t>
            </a:r>
            <a:endParaRPr lang="pt-BR" altLang="en-US" sz="2000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+mn-lt"/>
            </a:endParaRPr>
          </a:p>
          <a:p>
            <a:pPr marL="342900" indent="-342900" algn="just">
              <a:lnSpc>
                <a:spcPct val="130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charset="0"/>
              <a:buChar char="v"/>
            </a:pPr>
            <a:r>
              <a:rPr lang="pt-BR" altLang="en-US" sz="2400" b="1" dirty="0">
                <a:solidFill>
                  <a:schemeClr val="accent1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(2)</a:t>
            </a:r>
            <a:r>
              <a:rPr lang="pt-BR" altLang="en-US" sz="2000" b="1" dirty="0">
                <a:solidFill>
                  <a:schemeClr val="accent1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 ARTIGO DE DIVULGAÇÃO: </a:t>
            </a:r>
            <a:r>
              <a:rPr lang="pt-BR" altLang="en-US" sz="20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Pappon, Thomas. “Krakatoa, o inferno de Java: a erupção há 137 anos que foi sentida no planeta inteiro”. BBC News Brasil, 24 de janeiro de 2020. &lt;https://www.bbc.com/portuguese/geral-50308295&gt;</a:t>
            </a:r>
            <a:endParaRPr lang="pt-BR" altLang="en-US" sz="2000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_刀客儿出品_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 flipH="1">
            <a:off x="0" y="6202045"/>
            <a:ext cx="12192000" cy="655320"/>
            <a:chOff x="0" y="9767"/>
            <a:chExt cx="19200" cy="1032"/>
          </a:xfrm>
        </p:grpSpPr>
        <p:sp>
          <p:nvSpPr>
            <p:cNvPr id="4" name="稻壳儿_刀客儿出品_2"/>
            <p:cNvSpPr/>
            <p:nvPr/>
          </p:nvSpPr>
          <p:spPr>
            <a:xfrm>
              <a:off x="0" y="9767"/>
              <a:ext cx="14336" cy="1033"/>
            </a:xfrm>
            <a:custGeom>
              <a:avLst/>
              <a:gdLst>
                <a:gd name="connsiteX0" fmla="*/ 0 w 9103114"/>
                <a:gd name="connsiteY0" fmla="*/ 0 h 655899"/>
                <a:gd name="connsiteX1" fmla="*/ 8734732 w 9103114"/>
                <a:gd name="connsiteY1" fmla="*/ 0 h 655899"/>
                <a:gd name="connsiteX2" fmla="*/ 9103114 w 9103114"/>
                <a:gd name="connsiteY2" fmla="*/ 655899 h 655899"/>
                <a:gd name="connsiteX3" fmla="*/ 0 w 9103114"/>
                <a:gd name="connsiteY3" fmla="*/ 655899 h 65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114" h="655899">
                  <a:moveTo>
                    <a:pt x="0" y="0"/>
                  </a:moveTo>
                  <a:lnTo>
                    <a:pt x="8734732" y="0"/>
                  </a:lnTo>
                  <a:lnTo>
                    <a:pt x="9103114" y="655899"/>
                  </a:lnTo>
                  <a:lnTo>
                    <a:pt x="0" y="655899"/>
                  </a:lnTo>
                  <a:close/>
                </a:path>
              </a:pathLst>
            </a:custGeom>
            <a:solidFill>
              <a:srgbClr val="ED1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" name="稻壳儿_刀客儿出品_3"/>
            <p:cNvSpPr/>
            <p:nvPr/>
          </p:nvSpPr>
          <p:spPr>
            <a:xfrm>
              <a:off x="14922" y="9767"/>
              <a:ext cx="4278" cy="1033"/>
            </a:xfrm>
            <a:custGeom>
              <a:avLst/>
              <a:gdLst>
                <a:gd name="connsiteX0" fmla="*/ 0 w 2716644"/>
                <a:gd name="connsiteY0" fmla="*/ 0 h 655899"/>
                <a:gd name="connsiteX1" fmla="*/ 2716644 w 2716644"/>
                <a:gd name="connsiteY1" fmla="*/ 0 h 655899"/>
                <a:gd name="connsiteX2" fmla="*/ 2716644 w 2716644"/>
                <a:gd name="connsiteY2" fmla="*/ 655899 h 655899"/>
                <a:gd name="connsiteX3" fmla="*/ 368382 w 2716644"/>
                <a:gd name="connsiteY3" fmla="*/ 655899 h 65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6644" h="655899">
                  <a:moveTo>
                    <a:pt x="0" y="0"/>
                  </a:moveTo>
                  <a:lnTo>
                    <a:pt x="2716644" y="0"/>
                  </a:lnTo>
                  <a:lnTo>
                    <a:pt x="2716644" y="655899"/>
                  </a:lnTo>
                  <a:lnTo>
                    <a:pt x="368382" y="655899"/>
                  </a:lnTo>
                  <a:close/>
                </a:path>
              </a:pathLst>
            </a:custGeom>
            <a:solidFill>
              <a:srgbClr val="ED1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6" name="稻壳儿_刀客儿出品_4"/>
          <p:cNvSpPr txBox="1"/>
          <p:nvPr/>
        </p:nvSpPr>
        <p:spPr>
          <a:xfrm>
            <a:off x="2321560" y="525959"/>
            <a:ext cx="754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en-US" sz="4000" b="1" dirty="0" smtClean="0">
                <a:solidFill>
                  <a:schemeClr val="bg1"/>
                </a:solidFill>
                <a:latin typeface="+mj-lt"/>
                <a:ea typeface="IBM Plex Sans" panose="020B0503050000000000" charset="0"/>
                <a:cs typeface="+mj-lt"/>
              </a:rPr>
              <a:t>REFERÊNCIAS BIBLIOGRÁFICAS</a:t>
            </a:r>
            <a:endParaRPr lang="pt-BR" altLang="en-US" sz="4000" b="1" dirty="0" smtClean="0">
              <a:solidFill>
                <a:schemeClr val="bg1"/>
              </a:solidFill>
              <a:latin typeface="+mj-lt"/>
              <a:ea typeface="IBM Plex Sans" panose="020B0503050000000000" charset="0"/>
              <a:cs typeface="+mj-lt"/>
            </a:endParaRPr>
          </a:p>
        </p:txBody>
      </p:sp>
      <p:sp>
        <p:nvSpPr>
          <p:cNvPr id="11" name="稻壳儿_刀客儿出品_7"/>
          <p:cNvSpPr txBox="1"/>
          <p:nvPr/>
        </p:nvSpPr>
        <p:spPr>
          <a:xfrm>
            <a:off x="1085667" y="1559304"/>
            <a:ext cx="75901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en-US" sz="3200" b="1" dirty="0">
                <a:solidFill>
                  <a:schemeClr val="accent1"/>
                </a:solidFill>
                <a:latin typeface="+mj-lt"/>
                <a:ea typeface="IBM Plex Sans" panose="020B0503050000000000" charset="0"/>
                <a:cs typeface="+mj-lt"/>
              </a:rPr>
              <a:t>Erupção de 22 de dezembro de 2018:</a:t>
            </a:r>
            <a:endParaRPr lang="pt-BR" altLang="en-US" sz="3200" b="1" dirty="0">
              <a:solidFill>
                <a:schemeClr val="accent1"/>
              </a:solidFill>
              <a:latin typeface="+mj-lt"/>
              <a:ea typeface="IBM Plex Sans" panose="020B0503050000000000" charset="0"/>
              <a:cs typeface="+mj-lt"/>
            </a:endParaRPr>
          </a:p>
        </p:txBody>
      </p:sp>
      <p:sp>
        <p:nvSpPr>
          <p:cNvPr id="2" name="稻壳儿_刀客儿出品_3"/>
          <p:cNvSpPr txBox="1"/>
          <p:nvPr/>
        </p:nvSpPr>
        <p:spPr>
          <a:xfrm>
            <a:off x="686435" y="2469515"/>
            <a:ext cx="10819130" cy="35280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just">
              <a:lnSpc>
                <a:spcPct val="130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charset="0"/>
              <a:buChar char="v"/>
            </a:pPr>
            <a:r>
              <a:rPr lang="pt-BR" altLang="en-US" sz="2400" b="1" dirty="0">
                <a:solidFill>
                  <a:schemeClr val="accent1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(3)</a:t>
            </a:r>
            <a:r>
              <a:rPr lang="pt-BR" altLang="en-US" sz="2000" b="1" dirty="0">
                <a:solidFill>
                  <a:schemeClr val="accent1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 ARTIGO CIENTÍFICO:</a:t>
            </a:r>
            <a:r>
              <a:rPr lang="pt-BR" altLang="en-US" sz="20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 Walter, T.R., Haghshenas Haghighi, M., Schneider, F.M. et al. (2019). “Complex hazard cascade culminating in the Anak Krakatau sector collapse”. Nature Communications 10, 4339. &lt;https://doi.org/10.1038/s41467-019-12284-5&gt; </a:t>
            </a:r>
            <a:endParaRPr lang="pt-BR" altLang="en-US" sz="2000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+mn-lt"/>
            </a:endParaRPr>
          </a:p>
          <a:p>
            <a:pPr marL="342900" indent="-342900" algn="just">
              <a:lnSpc>
                <a:spcPct val="130000"/>
              </a:lnSpc>
              <a:spcBef>
                <a:spcPts val="200"/>
              </a:spcBef>
              <a:spcAft>
                <a:spcPts val="400"/>
              </a:spcAft>
              <a:buFont typeface="Wingdings" panose="05000000000000000000" charset="0"/>
              <a:buChar char="v"/>
            </a:pPr>
            <a:r>
              <a:rPr lang="pt-BR" altLang="en-US" sz="2400" b="1" dirty="0">
                <a:solidFill>
                  <a:schemeClr val="accent1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(4)</a:t>
            </a:r>
            <a:r>
              <a:rPr lang="pt-BR" altLang="en-US" sz="2000" b="1" dirty="0">
                <a:solidFill>
                  <a:schemeClr val="accent1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 ARTIGO DE DIVULGAÇÃO: </a:t>
            </a:r>
            <a:r>
              <a:rPr lang="pt-BR" altLang="en-US" sz="20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+mn-lt"/>
              </a:rPr>
              <a:t>Amos, Jonathan. “Tsunami na Indonésia: Deslizamento da lateral de vulcão pode ter causado ondas gigantes”. BBC News Brasil, 23 de dezembro de 2018. &lt;https://www.bbc.com/portuguese/internacional-46668327&gt;</a:t>
            </a:r>
            <a:endParaRPr lang="pt-BR" altLang="en-US" sz="2000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Espaço Reservado para Imagem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b="75970"/>
          <a:stretch>
            <a:fillRect/>
          </a:stretch>
        </p:blipFill>
        <p:spPr>
          <a:xfrm>
            <a:off x="278130" y="306070"/>
            <a:ext cx="10449560" cy="179895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2242185"/>
            <a:ext cx="5684520" cy="328866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rcRect t="1386" b="914"/>
          <a:stretch>
            <a:fillRect/>
          </a:stretch>
        </p:blipFill>
        <p:spPr>
          <a:xfrm>
            <a:off x="5993130" y="2242185"/>
            <a:ext cx="5730875" cy="32893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rcRect b="43398"/>
          <a:stretch>
            <a:fillRect/>
          </a:stretch>
        </p:blipFill>
        <p:spPr>
          <a:xfrm>
            <a:off x="131445" y="5531485"/>
            <a:ext cx="5861685" cy="80391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rcRect t="46498" b="477"/>
          <a:stretch>
            <a:fillRect/>
          </a:stretch>
        </p:blipFill>
        <p:spPr>
          <a:xfrm>
            <a:off x="5993130" y="5556885"/>
            <a:ext cx="5866130" cy="753745"/>
          </a:xfrm>
          <a:prstGeom prst="rect">
            <a:avLst/>
          </a:prstGeom>
        </p:spPr>
      </p:pic>
      <p:sp>
        <p:nvSpPr>
          <p:cNvPr id="14" name="Listra Diagonal 13"/>
          <p:cNvSpPr/>
          <p:nvPr/>
        </p:nvSpPr>
        <p:spPr>
          <a:xfrm flipH="1">
            <a:off x="9629775" y="-27940"/>
            <a:ext cx="2571115" cy="2269490"/>
          </a:xfrm>
          <a:prstGeom prst="diagStrip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1930"/>
      </a:accent1>
      <a:accent2>
        <a:srgbClr val="161F28"/>
      </a:accent2>
      <a:accent3>
        <a:srgbClr val="ED1930"/>
      </a:accent3>
      <a:accent4>
        <a:srgbClr val="161F28"/>
      </a:accent4>
      <a:accent5>
        <a:srgbClr val="ED1930"/>
      </a:accent5>
      <a:accent6>
        <a:srgbClr val="161F28"/>
      </a:accent6>
      <a:hlink>
        <a:srgbClr val="0563C1"/>
      </a:hlink>
      <a:folHlink>
        <a:srgbClr val="954F72"/>
      </a:folHlink>
    </a:clrScheme>
    <a:fontScheme name="Century Gothic 和微软雅黑，微软雅黑light">
      <a:majorFont>
        <a:latin typeface="Century Gothic"/>
        <a:ea typeface="微软雅黑"/>
        <a:cs typeface=""/>
      </a:majorFont>
      <a:minorFont>
        <a:latin typeface="Century Gothic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6403</Words>
  <Application>WPS Presentation</Application>
  <PresentationFormat>宽屏</PresentationFormat>
  <Paragraphs>270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SimSun</vt:lpstr>
      <vt:lpstr>Wingdings</vt:lpstr>
      <vt:lpstr>IBM Plex Sans</vt:lpstr>
      <vt:lpstr>Yu Gothic UI</vt:lpstr>
      <vt:lpstr>Microsoft YaHei</vt:lpstr>
      <vt:lpstr>Microsoft YaHei UI</vt:lpstr>
      <vt:lpstr>Wingdings</vt:lpstr>
      <vt:lpstr>Century Gothic</vt:lpstr>
      <vt:lpstr/>
      <vt:lpstr>Arial Unicode MS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fsw</dc:creator>
  <cp:lastModifiedBy>Elis</cp:lastModifiedBy>
  <cp:revision>61</cp:revision>
  <dcterms:created xsi:type="dcterms:W3CDTF">2019-05-22T05:17:00Z</dcterms:created>
  <dcterms:modified xsi:type="dcterms:W3CDTF">2020-07-06T23:49:08Z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1046-11.2.0.9453</vt:lpwstr>
  </property>
</Properties>
</file>