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7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6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66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42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23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02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99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7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56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02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3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EE50-2C64-45D4-8E28-4376E9F346C3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EB93-4431-4187-BBAF-242ADE8CE8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22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Economia Urbana na era digital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IEB – 0264: A Cultura </a:t>
            </a:r>
            <a:r>
              <a:rPr lang="pt-BR" dirty="0" err="1" smtClean="0"/>
              <a:t>antiurbana</a:t>
            </a:r>
            <a:r>
              <a:rPr lang="pt-BR" dirty="0" smtClean="0"/>
              <a:t> </a:t>
            </a:r>
            <a:r>
              <a:rPr lang="pt-BR" dirty="0" smtClean="0"/>
              <a:t>das cidades brasileiras</a:t>
            </a:r>
          </a:p>
          <a:p>
            <a:pPr algn="r"/>
            <a:r>
              <a:rPr lang="pt-BR" i="1" dirty="0" smtClean="0"/>
              <a:t>Jaime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972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ECONOMIA E 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2411"/>
            <a:ext cx="10696303" cy="50292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31967" y="3411311"/>
            <a:ext cx="2364376" cy="1045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ECONOMIA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58491" y="1819669"/>
            <a:ext cx="6844938" cy="579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Ciência sistemática: subsistemas produtivo, monetário e fis</a:t>
            </a:r>
            <a:r>
              <a:rPr lang="pt-BR" b="1" dirty="0" smtClean="0">
                <a:solidFill>
                  <a:schemeClr val="bg1"/>
                </a:solidFill>
              </a:rPr>
              <a:t>cal 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58489" y="2638096"/>
            <a:ext cx="6844939" cy="5660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Escalas: macroeconomia (nacional, mundial); microeconomia (setorial)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58489" y="3443102"/>
            <a:ext cx="6844939" cy="653143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Cidade enquanto espaço econômico: área mais ativa na vida econômica, mas dificilmente isolável na macroeconomia 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258487" y="4343377"/>
            <a:ext cx="6844940" cy="723315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O que não é isolável na macroeconomia: a especificidade da economia urbana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258487" y="5328152"/>
            <a:ext cx="6844941" cy="584189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Cidades: espaços + - irredutíveis a modelos de mensuração da economia </a:t>
            </a:r>
            <a:endParaRPr lang="pt-BR" sz="2000" b="1" dirty="0">
              <a:solidFill>
                <a:schemeClr val="tx1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3396343" y="2275127"/>
            <a:ext cx="731520" cy="11679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3396343" y="3069771"/>
            <a:ext cx="731520" cy="6999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4" idx="3"/>
          </p:cNvCxnSpPr>
          <p:nvPr/>
        </p:nvCxnSpPr>
        <p:spPr>
          <a:xfrm>
            <a:off x="3396343" y="3933825"/>
            <a:ext cx="7315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3396343" y="4214445"/>
            <a:ext cx="731520" cy="5404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3396343" y="4456339"/>
            <a:ext cx="731520" cy="11361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2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538"/>
          </a:xfrm>
        </p:spPr>
        <p:txBody>
          <a:bodyPr/>
          <a:lstStyle/>
          <a:p>
            <a:pPr algn="ctr"/>
            <a:r>
              <a:rPr lang="pt-BR" dirty="0" smtClean="0"/>
              <a:t>A ESPECIFICIDADE ECONÔMICA DA 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384664"/>
            <a:ext cx="11403873" cy="515982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18013" y="3259181"/>
            <a:ext cx="2638697" cy="1214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A CIDADE e a ECONOMIA</a:t>
            </a:r>
            <a:endParaRPr lang="pt-BR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3579223" y="1907177"/>
            <a:ext cx="8138159" cy="888273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Parâmetros quantitativos tais como tamanho população, superfície, densidade demográfica, qualificação de mão de obra não apreendem toda lógica de uma cidade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79222" y="3010987"/>
            <a:ext cx="8138159" cy="600891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Relações entre urbanidade e produtividade; urbanidade a priori – urbanidade a posteriori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79223" y="3827415"/>
            <a:ext cx="8138159" cy="940528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A urbanidade representa forças externas ao mercado que operam no mercado negativa ou positivamente. O que fez da cidade um lugar de trocas e produção, não foram as trocas e a produção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9223" y="5010871"/>
            <a:ext cx="8138159" cy="789037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Economistas designam como economias externas que são transferências de valor sem ter sempre de contrapartida monetária </a:t>
            </a:r>
            <a:endParaRPr lang="pt-BR" sz="2000" b="1" dirty="0">
              <a:solidFill>
                <a:schemeClr val="tx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3056710" y="2599509"/>
            <a:ext cx="404947" cy="7119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3056710" y="3311432"/>
            <a:ext cx="404947" cy="2971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4" idx="3"/>
          </p:cNvCxnSpPr>
          <p:nvPr/>
        </p:nvCxnSpPr>
        <p:spPr>
          <a:xfrm>
            <a:off x="3056710" y="3866604"/>
            <a:ext cx="404947" cy="3314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056710" y="4474027"/>
            <a:ext cx="404947" cy="8694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5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6032"/>
            <a:ext cx="10515600" cy="96728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ECONOMIAS EXTERNAS PROPICIADAS PELA CIDADE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5292"/>
            <a:ext cx="10748554" cy="534270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422467" y="1325879"/>
            <a:ext cx="8164285" cy="1149532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 copresença </a:t>
            </a:r>
            <a:r>
              <a:rPr lang="pt-BR" sz="2000" b="1" dirty="0">
                <a:solidFill>
                  <a:schemeClr val="bg1"/>
                </a:solidFill>
              </a:rPr>
              <a:t>de </a:t>
            </a:r>
            <a:r>
              <a:rPr lang="pt-BR" sz="2000" b="1" dirty="0" smtClean="0">
                <a:solidFill>
                  <a:schemeClr val="bg1"/>
                </a:solidFill>
              </a:rPr>
              <a:t>diversidade na cidade – cria e amplia mercados (emprego</a:t>
            </a:r>
            <a:r>
              <a:rPr lang="pt-BR" sz="2000" b="1" dirty="0">
                <a:solidFill>
                  <a:schemeClr val="bg1"/>
                </a:solidFill>
              </a:rPr>
              <a:t>, de bens e de serviços, de informação, </a:t>
            </a:r>
            <a:r>
              <a:rPr lang="pt-BR" sz="2000" b="1" dirty="0" smtClean="0">
                <a:solidFill>
                  <a:schemeClr val="bg1"/>
                </a:solidFill>
              </a:rPr>
              <a:t>das produções </a:t>
            </a:r>
            <a:r>
              <a:rPr lang="pt-BR" sz="2000" b="1" dirty="0">
                <a:solidFill>
                  <a:schemeClr val="bg1"/>
                </a:solidFill>
              </a:rPr>
              <a:t>culturais </a:t>
            </a:r>
            <a:r>
              <a:rPr lang="pt-BR" sz="2000" b="1" dirty="0" smtClean="0">
                <a:solidFill>
                  <a:schemeClr val="bg1"/>
                </a:solidFill>
              </a:rPr>
              <a:t>estéticas ou não, </a:t>
            </a:r>
            <a:r>
              <a:rPr lang="pt-BR" sz="2000" b="1" dirty="0">
                <a:solidFill>
                  <a:schemeClr val="bg1"/>
                </a:solidFill>
              </a:rPr>
              <a:t>das atividades esportivas </a:t>
            </a:r>
            <a:r>
              <a:rPr lang="pt-BR" sz="2000" b="1" dirty="0" smtClean="0">
                <a:solidFill>
                  <a:schemeClr val="bg1"/>
                </a:solidFill>
              </a:rPr>
              <a:t>etc.)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22466" y="2847385"/>
            <a:ext cx="8164286" cy="493117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/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 </a:t>
            </a:r>
            <a:r>
              <a:rPr lang="pt-BR" sz="2000" b="1" dirty="0">
                <a:solidFill>
                  <a:schemeClr val="bg1"/>
                </a:solidFill>
              </a:rPr>
              <a:t>densidade </a:t>
            </a:r>
            <a:r>
              <a:rPr lang="pt-BR" sz="2000" b="1" dirty="0" smtClean="0">
                <a:solidFill>
                  <a:schemeClr val="bg1"/>
                </a:solidFill>
              </a:rPr>
              <a:t>de </a:t>
            </a:r>
            <a:r>
              <a:rPr lang="pt-BR" sz="2000" b="1" dirty="0">
                <a:solidFill>
                  <a:schemeClr val="bg1"/>
                </a:solidFill>
              </a:rPr>
              <a:t>cada mercado permite explorar economias de </a:t>
            </a:r>
            <a:r>
              <a:rPr lang="pt-BR" sz="2000" b="1" dirty="0" smtClean="0">
                <a:solidFill>
                  <a:schemeClr val="bg1"/>
                </a:solidFill>
              </a:rPr>
              <a:t>escal</a:t>
            </a:r>
            <a:r>
              <a:rPr lang="pt-BR" b="1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422466" y="3726016"/>
            <a:ext cx="8164286" cy="1123405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Efeitos da cidade: imitação - </a:t>
            </a:r>
            <a:r>
              <a:rPr lang="pt-BR" sz="2000" b="1" dirty="0">
                <a:solidFill>
                  <a:schemeClr val="tx1"/>
                </a:solidFill>
              </a:rPr>
              <a:t>difusão rápida </a:t>
            </a:r>
            <a:r>
              <a:rPr lang="pt-BR" sz="2000" b="1" dirty="0" smtClean="0">
                <a:solidFill>
                  <a:schemeClr val="tx1"/>
                </a:solidFill>
              </a:rPr>
              <a:t>gratuita </a:t>
            </a:r>
            <a:r>
              <a:rPr lang="pt-BR" sz="2000" b="1" dirty="0">
                <a:solidFill>
                  <a:schemeClr val="tx1"/>
                </a:solidFill>
              </a:rPr>
              <a:t>– da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informação </a:t>
            </a:r>
            <a:r>
              <a:rPr lang="pt-BR" sz="2000" b="1" dirty="0" smtClean="0">
                <a:solidFill>
                  <a:schemeClr val="tx1"/>
                </a:solidFill>
              </a:rPr>
              <a:t>– </a:t>
            </a:r>
            <a:r>
              <a:rPr lang="pt-BR" sz="2000" b="1" dirty="0">
                <a:solidFill>
                  <a:schemeClr val="tx1"/>
                </a:solidFill>
              </a:rPr>
              <a:t>em especial nas grandes cidades, ou regiões urbanas –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 smtClean="0">
                <a:solidFill>
                  <a:schemeClr val="tx1"/>
                </a:solidFill>
              </a:rPr>
              <a:t>importantíssimas </a:t>
            </a:r>
            <a:r>
              <a:rPr lang="pt-BR" sz="2000" b="1" dirty="0">
                <a:solidFill>
                  <a:schemeClr val="tx1"/>
                </a:solidFill>
              </a:rPr>
              <a:t>“economias </a:t>
            </a:r>
            <a:r>
              <a:rPr lang="pt-BR" sz="2000" b="1" dirty="0" smtClean="0">
                <a:solidFill>
                  <a:schemeClr val="tx1"/>
                </a:solidFill>
              </a:rPr>
              <a:t>externas” </a:t>
            </a:r>
            <a:r>
              <a:rPr lang="pt-BR" sz="2000" b="1" dirty="0">
                <a:solidFill>
                  <a:schemeClr val="tx1"/>
                </a:solidFill>
              </a:rPr>
              <a:t/>
            </a:r>
            <a:br>
              <a:rPr lang="pt-BR" sz="2000" b="1" dirty="0">
                <a:solidFill>
                  <a:schemeClr val="tx1"/>
                </a:solidFill>
              </a:rPr>
            </a:b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422466" y="5143018"/>
            <a:ext cx="8164285" cy="1240971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AsA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A inteligência urbana é atraente </a:t>
            </a:r>
            <a:r>
              <a:rPr lang="pt-BR" sz="2000" b="1" dirty="0">
                <a:solidFill>
                  <a:schemeClr val="tx1"/>
                </a:solidFill>
              </a:rPr>
              <a:t>para negócios </a:t>
            </a:r>
            <a:r>
              <a:rPr lang="pt-BR" sz="2000" b="1" dirty="0" smtClean="0">
                <a:solidFill>
                  <a:schemeClr val="tx1"/>
                </a:solidFill>
              </a:rPr>
              <a:t>não diretamente vinculados </a:t>
            </a:r>
            <a:r>
              <a:rPr lang="pt-BR" sz="2000" b="1" dirty="0">
                <a:solidFill>
                  <a:schemeClr val="tx1"/>
                </a:solidFill>
              </a:rPr>
              <a:t>à economia </a:t>
            </a:r>
            <a:r>
              <a:rPr lang="pt-BR" sz="2000" b="1" dirty="0" smtClean="0">
                <a:solidFill>
                  <a:schemeClr val="tx1"/>
                </a:solidFill>
              </a:rPr>
              <a:t>urbana, </a:t>
            </a:r>
            <a:r>
              <a:rPr lang="pt-BR" sz="2000" b="1" dirty="0">
                <a:solidFill>
                  <a:schemeClr val="tx1"/>
                </a:solidFill>
              </a:rPr>
              <a:t>o que </a:t>
            </a:r>
            <a:r>
              <a:rPr lang="pt-BR" sz="2000" b="1" dirty="0" smtClean="0">
                <a:solidFill>
                  <a:schemeClr val="tx1"/>
                </a:solidFill>
              </a:rPr>
              <a:t>a fortalece, </a:t>
            </a:r>
            <a:r>
              <a:rPr lang="pt-BR" sz="2000" b="1" dirty="0">
                <a:solidFill>
                  <a:schemeClr val="tx1"/>
                </a:solidFill>
              </a:rPr>
              <a:t>desde que </a:t>
            </a:r>
            <a:r>
              <a:rPr lang="pt-BR" sz="2000" b="1" dirty="0" smtClean="0">
                <a:solidFill>
                  <a:schemeClr val="tx1"/>
                </a:solidFill>
              </a:rPr>
              <a:t>a presença de </a:t>
            </a:r>
            <a:r>
              <a:rPr lang="pt-BR" sz="2000" b="1" dirty="0">
                <a:solidFill>
                  <a:schemeClr val="tx1"/>
                </a:solidFill>
              </a:rPr>
              <a:t>parques industriais não gerem “deseconomias externas” que comecem </a:t>
            </a:r>
            <a:r>
              <a:rPr lang="pt-BR" sz="2000" b="1" dirty="0" smtClean="0">
                <a:solidFill>
                  <a:schemeClr val="tx1"/>
                </a:solidFill>
              </a:rPr>
              <a:t>a neutralizar </a:t>
            </a:r>
            <a:r>
              <a:rPr lang="pt-BR" sz="2000" b="1" dirty="0">
                <a:solidFill>
                  <a:schemeClr val="tx1"/>
                </a:solidFill>
              </a:rPr>
              <a:t>as economias </a:t>
            </a:r>
            <a:r>
              <a:rPr lang="pt-BR" sz="2000" b="1" dirty="0" smtClean="0">
                <a:solidFill>
                  <a:schemeClr val="tx1"/>
                </a:solidFill>
              </a:rPr>
              <a:t>externas </a:t>
            </a:r>
            <a:r>
              <a:rPr lang="pt-BR" sz="2000" b="1" dirty="0">
                <a:solidFill>
                  <a:schemeClr val="tx1"/>
                </a:solidFill>
              </a:rPr>
              <a:t/>
            </a:r>
            <a:br>
              <a:rPr lang="pt-BR" sz="2000" b="1" dirty="0">
                <a:solidFill>
                  <a:schemeClr val="tx1"/>
                </a:solidFill>
              </a:rPr>
            </a:b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90502" y="3252652"/>
            <a:ext cx="2939143" cy="1867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EXTERNALIDADES</a:t>
            </a:r>
            <a:endParaRPr lang="pt-BR" sz="2000" b="1" dirty="0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2599509" y="2181497"/>
            <a:ext cx="718457" cy="10842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2952207" y="3030583"/>
            <a:ext cx="444134" cy="4931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174274" y="4320537"/>
            <a:ext cx="22206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449285" y="5017771"/>
            <a:ext cx="914400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0993"/>
            <a:ext cx="10515600" cy="893850"/>
          </a:xfrm>
        </p:spPr>
        <p:txBody>
          <a:bodyPr/>
          <a:lstStyle/>
          <a:p>
            <a:pPr algn="ctr"/>
            <a:r>
              <a:rPr lang="pt-BR" dirty="0" smtClean="0"/>
              <a:t>	ECONOMIA URBANA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7829" y="1476102"/>
            <a:ext cx="11116491" cy="517289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339635" y="3409406"/>
            <a:ext cx="2103119" cy="107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O QUE É?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3331029" y="1472833"/>
            <a:ext cx="8144691" cy="8621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sz="2000" b="1" dirty="0" smtClean="0"/>
              <a:t>A cidade </a:t>
            </a:r>
            <a:r>
              <a:rPr lang="pt-BR" sz="2000" b="1" dirty="0"/>
              <a:t>impõe um espaço integralmente construído e </a:t>
            </a:r>
            <a:r>
              <a:rPr lang="pt-BR" sz="2000" b="1" dirty="0" smtClean="0"/>
              <a:t>gerido com engenhosidade </a:t>
            </a:r>
            <a:r>
              <a:rPr lang="pt-BR" sz="2000" b="1" dirty="0"/>
              <a:t>sofisticada e faz nascer a economia urbana </a:t>
            </a:r>
            <a:r>
              <a:rPr lang="pt-BR" sz="2000" b="1" dirty="0" smtClean="0"/>
              <a:t>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3321231" y="2592974"/>
            <a:ext cx="8144691" cy="12409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Atividades </a:t>
            </a:r>
            <a:r>
              <a:rPr lang="pt-BR" sz="2000" b="1" dirty="0"/>
              <a:t>(materiais e imateriais) </a:t>
            </a:r>
            <a:r>
              <a:rPr lang="pt-BR" sz="2000" b="1" dirty="0" smtClean="0"/>
              <a:t>que fazem a cidade </a:t>
            </a:r>
            <a:r>
              <a:rPr lang="pt-BR" sz="2000" b="1" dirty="0"/>
              <a:t>funcionar: </a:t>
            </a:r>
            <a:r>
              <a:rPr lang="pt-BR" sz="2000" b="1" dirty="0" smtClean="0"/>
              <a:t>serviços diversos</a:t>
            </a:r>
            <a:r>
              <a:rPr lang="pt-BR" sz="2000" b="1" dirty="0"/>
              <a:t>, indústria da construção civil </a:t>
            </a:r>
            <a:r>
              <a:rPr lang="pt-BR" sz="2000" b="1" dirty="0" smtClean="0"/>
              <a:t>(mercado imobiliário), abastecimento (desde </a:t>
            </a:r>
            <a:r>
              <a:rPr lang="pt-BR" sz="2000" b="1" dirty="0"/>
              <a:t>o comércio </a:t>
            </a:r>
            <a:r>
              <a:rPr lang="pt-BR" sz="2000" b="1" dirty="0" smtClean="0"/>
              <a:t>mais sofisticado </a:t>
            </a:r>
            <a:r>
              <a:rPr lang="pt-BR" sz="2000" b="1" dirty="0"/>
              <a:t>ao mercado básico de alimentos</a:t>
            </a:r>
            <a:r>
              <a:rPr lang="pt-BR" sz="2000" b="1" dirty="0" smtClean="0"/>
              <a:t>) </a:t>
            </a:r>
            <a:endParaRPr lang="pt-BR" sz="2000" b="1" dirty="0"/>
          </a:p>
        </p:txBody>
      </p:sp>
      <p:sp>
        <p:nvSpPr>
          <p:cNvPr id="7" name="Retângulo 6"/>
          <p:cNvSpPr/>
          <p:nvPr/>
        </p:nvSpPr>
        <p:spPr>
          <a:xfrm>
            <a:off x="3321231" y="4051120"/>
            <a:ext cx="7697289" cy="1322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Teoria </a:t>
            </a:r>
            <a:r>
              <a:rPr lang="pt-BR" sz="2000" b="1" dirty="0">
                <a:solidFill>
                  <a:schemeClr val="tx1"/>
                </a:solidFill>
              </a:rPr>
              <a:t>dos dois setores de </a:t>
            </a:r>
            <a:r>
              <a:rPr lang="pt-BR" sz="2000" b="1" dirty="0" smtClean="0">
                <a:solidFill>
                  <a:schemeClr val="tx1"/>
                </a:solidFill>
              </a:rPr>
              <a:t>1970 que incorporava </a:t>
            </a:r>
            <a:r>
              <a:rPr lang="pt-BR" sz="2000" b="1" dirty="0">
                <a:solidFill>
                  <a:schemeClr val="tx1"/>
                </a:solidFill>
              </a:rPr>
              <a:t>a especificidade dos espaços das cidades </a:t>
            </a:r>
            <a:r>
              <a:rPr lang="pt-BR" sz="2000" b="1" dirty="0" smtClean="0">
                <a:solidFill>
                  <a:schemeClr val="tx1"/>
                </a:solidFill>
              </a:rPr>
              <a:t>pobres: </a:t>
            </a:r>
            <a:r>
              <a:rPr lang="pt-BR" sz="2000" b="1" u="sng" dirty="0" smtClean="0">
                <a:solidFill>
                  <a:schemeClr val="tx1"/>
                </a:solidFill>
              </a:rPr>
              <a:t>circuito superior da economia urbana</a:t>
            </a:r>
            <a:r>
              <a:rPr lang="pt-BR" sz="2000" b="1" dirty="0" smtClean="0">
                <a:solidFill>
                  <a:schemeClr val="tx1"/>
                </a:solidFill>
              </a:rPr>
              <a:t> – alta tecnologia, grande volume de capital, corporações multinacionais, empregabilidade moderada,  estandartização, espaços reticulares</a:t>
            </a:r>
            <a:endParaRPr lang="pt-BR" sz="2000" b="1" dirty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 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31029" y="5550081"/>
            <a:ext cx="7687491" cy="10629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u="sng" dirty="0" smtClean="0">
                <a:solidFill>
                  <a:schemeClr val="tx1"/>
                </a:solidFill>
              </a:rPr>
              <a:t>Circuito inferior da economia urbana</a:t>
            </a:r>
            <a:r>
              <a:rPr lang="pt-BR" sz="2000" b="1" dirty="0" smtClean="0">
                <a:solidFill>
                  <a:schemeClr val="tx1"/>
                </a:solidFill>
              </a:rPr>
              <a:t>: “artesanato”, capital modesto, trabalho autônomo ou micro empresas, muitas ocupações, serviços difundidos pelo território das cidades  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10375174" y="5056722"/>
            <a:ext cx="1972491" cy="634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MILTON SANTOS</a:t>
            </a:r>
            <a:endParaRPr lang="pt-BR" sz="2000" b="1" dirty="0">
              <a:solidFill>
                <a:srgbClr val="002060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2286000" y="2168434"/>
            <a:ext cx="927463" cy="1463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4" idx="6"/>
          </p:cNvCxnSpPr>
          <p:nvPr/>
        </p:nvCxnSpPr>
        <p:spPr>
          <a:xfrm flipV="1">
            <a:off x="2442754" y="3004457"/>
            <a:ext cx="783772" cy="943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286000" y="4240529"/>
            <a:ext cx="927463" cy="427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1894114" y="4387488"/>
            <a:ext cx="1319349" cy="16940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8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DIGITALIZAÇÃO DO CIRCUITO INFERIOR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r>
              <a:rPr lang="pt-BR" sz="3200" dirty="0" smtClean="0"/>
              <a:t>HIPERESPACIALIDADE E APROPRIAÇÃO DA CIDADE PELO </a:t>
            </a:r>
            <a:r>
              <a:rPr lang="pt-BR" sz="3200" dirty="0" smtClean="0">
                <a:solidFill>
                  <a:srgbClr val="0070C0"/>
                </a:solidFill>
              </a:rPr>
              <a:t>CIRCUITO SUPERIOR </a:t>
            </a:r>
          </a:p>
          <a:p>
            <a:pPr algn="ctr">
              <a:lnSpc>
                <a:spcPct val="150000"/>
              </a:lnSpc>
            </a:pPr>
            <a:r>
              <a:rPr lang="pt-BR" sz="3200" dirty="0" smtClean="0"/>
              <a:t>A TECNOLOGIZAÇÃO DIGITAL DO </a:t>
            </a:r>
            <a:r>
              <a:rPr lang="pt-BR" sz="3200" dirty="0" smtClean="0">
                <a:solidFill>
                  <a:srgbClr val="FF0000"/>
                </a:solidFill>
              </a:rPr>
              <a:t>CIRCUITO INFERIOR </a:t>
            </a:r>
          </a:p>
          <a:p>
            <a:pPr algn="ctr">
              <a:lnSpc>
                <a:spcPct val="150000"/>
              </a:lnSpc>
            </a:pPr>
            <a:r>
              <a:rPr lang="pt-BR" sz="3200" dirty="0" smtClean="0"/>
              <a:t>HIPERESPACIALIADE E APROPRIAÇÃO DO </a:t>
            </a:r>
            <a:r>
              <a:rPr lang="pt-BR" sz="3200" dirty="0" smtClean="0">
                <a:solidFill>
                  <a:srgbClr val="FF0000"/>
                </a:solidFill>
              </a:rPr>
              <a:t>CIRCUITO INFERIOR </a:t>
            </a:r>
            <a:r>
              <a:rPr lang="pt-BR" sz="3200" dirty="0" smtClean="0"/>
              <a:t>PELO </a:t>
            </a:r>
            <a:r>
              <a:rPr lang="pt-BR" sz="3200" dirty="0" smtClean="0">
                <a:solidFill>
                  <a:srgbClr val="0070C0"/>
                </a:solidFill>
              </a:rPr>
              <a:t>CIRCUITO SUPERIOR</a:t>
            </a:r>
          </a:p>
          <a:p>
            <a:pPr algn="ctr">
              <a:lnSpc>
                <a:spcPct val="150000"/>
              </a:lnSpc>
            </a:pPr>
            <a:r>
              <a:rPr lang="pt-BR" sz="3200" i="1" dirty="0" smtClean="0">
                <a:solidFill>
                  <a:srgbClr val="0070C0"/>
                </a:solidFill>
              </a:rPr>
              <a:t>O que a era digital pode contribuir para a democratização das atividades econômicas e para a maior rentabilização para quem trabalha?</a:t>
            </a:r>
          </a:p>
          <a:p>
            <a:pPr algn="ctr">
              <a:lnSpc>
                <a:spcPct val="150000"/>
              </a:lnSpc>
            </a:pPr>
            <a:endParaRPr lang="pt-B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</TotalTime>
  <Words>460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 Economia Urbana na era digital</vt:lpstr>
      <vt:lpstr>ECONOMIA E CIDADE</vt:lpstr>
      <vt:lpstr>A ESPECIFICIDADE ECONÔMICA DA CIDADE</vt:lpstr>
      <vt:lpstr>ECONOMIAS EXTERNAS PROPICIADAS PELA CIDADE</vt:lpstr>
      <vt:lpstr> ECONOMIA URBANA</vt:lpstr>
      <vt:lpstr>DIGITALIZAÇÃO DO CIRCUITO INFERIOR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Economia Urbana na era digital</dc:title>
  <dc:creator>Jaime</dc:creator>
  <cp:lastModifiedBy>Jaime</cp:lastModifiedBy>
  <cp:revision>26</cp:revision>
  <dcterms:created xsi:type="dcterms:W3CDTF">2020-06-15T22:07:06Z</dcterms:created>
  <dcterms:modified xsi:type="dcterms:W3CDTF">2020-06-17T16:45:45Z</dcterms:modified>
</cp:coreProperties>
</file>