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0" r:id="rId2"/>
    <p:sldId id="319" r:id="rId3"/>
    <p:sldId id="317" r:id="rId4"/>
    <p:sldId id="381" r:id="rId5"/>
    <p:sldId id="382" r:id="rId6"/>
    <p:sldId id="318" r:id="rId7"/>
    <p:sldId id="383" r:id="rId8"/>
    <p:sldId id="320" r:id="rId9"/>
    <p:sldId id="384" r:id="rId10"/>
    <p:sldId id="389" r:id="rId11"/>
    <p:sldId id="390" r:id="rId12"/>
    <p:sldId id="391" r:id="rId13"/>
    <p:sldId id="392" r:id="rId14"/>
    <p:sldId id="393" r:id="rId15"/>
    <p:sldId id="394" r:id="rId16"/>
    <p:sldId id="385" r:id="rId17"/>
    <p:sldId id="386" r:id="rId18"/>
    <p:sldId id="387" r:id="rId19"/>
    <p:sldId id="388" r:id="rId20"/>
    <p:sldId id="380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896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E1B7F-AE25-4333-9C08-FBC88BBE464B}" type="datetimeFigureOut">
              <a:rPr lang="pt-BR" smtClean="0"/>
              <a:t>19/11/2013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47E25-CA4A-496A-96E6-6BCED231C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08193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69823FC-AC4D-45A5-9140-FC08A560E0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37655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2874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62976-0796-48AC-8042-85F5FBA8C8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145817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6BF4A-E679-4E71-A578-B6DC13D9FB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1792005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98457-FF3D-4FF4-9195-C29D785658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742285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A91A-9255-4FE0-B547-0C8BAC4EF4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2714953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C4E65-7647-48C9-89AA-129E85B36D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987422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EF6B-C5D7-470D-B9F3-FC61954244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450290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BE5C9-C376-4AD4-AF6F-DB4E14541F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047753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06F04-DC8F-4B85-902A-0A7E188085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862578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EBAA8-D281-4D27-8184-36B864CFBB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384192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14355-1CE6-4F18-A6D5-74C09F4413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466444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06C0A-065B-4039-BA8A-8F029C724B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345082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0E4B5080-8425-4E0C-87F4-369D09B4F3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Picture 8" descr="logo lafape 0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quadros@sc.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/>
            <a:r>
              <a:rPr lang="pt-BR" sz="4000" b="1" i="1" dirty="0" smtClean="0">
                <a:solidFill>
                  <a:srgbClr val="0000FF"/>
                </a:solidFill>
              </a:rPr>
              <a:t>Sistemas Fotovoltaicos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05038"/>
            <a:ext cx="8229600" cy="3557587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pt-BR" b="1" dirty="0" smtClean="0"/>
              <a:t>Laboratório de Fontes Alternativas e Processamento de Energia – LAFAPE</a:t>
            </a:r>
          </a:p>
          <a:p>
            <a:pPr marL="0" indent="0" algn="just" eaLnBrk="1" hangingPunct="1">
              <a:buFontTx/>
              <a:buNone/>
            </a:pPr>
            <a:endParaRPr lang="pt-BR" b="1" dirty="0" smtClean="0"/>
          </a:p>
          <a:p>
            <a:pPr marL="0" indent="0" algn="just" eaLnBrk="1" hangingPunct="1">
              <a:buFontTx/>
              <a:buNone/>
            </a:pPr>
            <a:r>
              <a:rPr lang="pt-BR" b="1" dirty="0" smtClean="0"/>
              <a:t>Autor: Ricardo Q. Machado</a:t>
            </a:r>
          </a:p>
          <a:p>
            <a:pPr marL="0" indent="0" algn="just" eaLnBrk="1" hangingPunct="1">
              <a:buFontTx/>
              <a:buNone/>
            </a:pPr>
            <a:endParaRPr lang="pt-BR" b="1" dirty="0" smtClean="0"/>
          </a:p>
          <a:p>
            <a:pPr marL="0" indent="0" algn="just" eaLnBrk="1" hangingPunct="1">
              <a:buFontTx/>
              <a:buNone/>
            </a:pPr>
            <a:r>
              <a:rPr lang="pt-BR" b="1" dirty="0" err="1" smtClean="0"/>
              <a:t>Email</a:t>
            </a:r>
            <a:r>
              <a:rPr lang="pt-BR" b="1" dirty="0" smtClean="0"/>
              <a:t>: </a:t>
            </a:r>
            <a:r>
              <a:rPr lang="pt-BR" b="1" dirty="0" smtClean="0">
                <a:hlinkClick r:id="rId3"/>
              </a:rPr>
              <a:t>rquadros@sc.usp.br</a:t>
            </a:r>
            <a:endParaRPr lang="pt-BR" b="1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240268" y="115888"/>
            <a:ext cx="8742222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Algoritmos de busca do ponto de máxima potência-</a:t>
            </a:r>
            <a:r>
              <a:rPr lang="pt-BR" sz="4400" b="1" u="sng" dirty="0" err="1" smtClean="0">
                <a:solidFill>
                  <a:schemeClr val="tx2"/>
                </a:solidFill>
              </a:rPr>
              <a:t>InCon</a:t>
            </a:r>
            <a:endParaRPr lang="pt-BR" sz="4400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2" y="3203975"/>
            <a:ext cx="3679158" cy="121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66" y="1863763"/>
            <a:ext cx="3715190" cy="992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15" y="5184195"/>
            <a:ext cx="3974531" cy="115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eta para baixo 1"/>
          <p:cNvSpPr/>
          <p:nvPr/>
        </p:nvSpPr>
        <p:spPr>
          <a:xfrm>
            <a:off x="1961710" y="4464115"/>
            <a:ext cx="450050" cy="6275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38"/>
              <p:cNvSpPr txBox="1">
                <a:spLocks noChangeArrowheads="1"/>
              </p:cNvSpPr>
              <p:nvPr/>
            </p:nvSpPr>
            <p:spPr bwMode="auto">
              <a:xfrm>
                <a:off x="4752020" y="2156952"/>
                <a:ext cx="4230470" cy="3970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endParaRPr lang="pt-BR" b="1" dirty="0" smtClean="0">
                  <a:solidFill>
                    <a:srgbClr val="800000"/>
                  </a:solidFill>
                </a:endParaRPr>
              </a:p>
              <a:p>
                <a:pPr marL="285750" indent="-285750" algn="just">
                  <a:buFont typeface="Wingdings" pitchFamily="2" charset="2"/>
                  <a:buChar char="ü"/>
                </a:pPr>
                <a:r>
                  <a:rPr lang="pt-BR" b="1" dirty="0" smtClean="0">
                    <a:solidFill>
                      <a:srgbClr val="800000"/>
                    </a:solidFill>
                  </a:rPr>
                  <a:t>A condutância instantânea </a:t>
                </a:r>
                <a:r>
                  <a:rPr lang="pt-BR" b="1" i="1" dirty="0" smtClean="0">
                    <a:solidFill>
                      <a:srgbClr val="800000"/>
                    </a:solidFill>
                  </a:rPr>
                  <a:t>I/V</a:t>
                </a:r>
                <a:r>
                  <a:rPr lang="pt-BR" b="1" dirty="0" smtClean="0">
                    <a:solidFill>
                      <a:srgbClr val="800000"/>
                    </a:solidFill>
                  </a:rPr>
                  <a:t> é comparada com a condutância incremental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pt-BR" b="1" i="1" smtClean="0">
                            <a:solidFill>
                              <a:srgbClr val="8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b="1" i="1" smtClean="0">
                            <a:solidFill>
                              <a:srgbClr val="80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pt-BR" b="1" i="1" smtClean="0">
                            <a:solidFill>
                              <a:srgbClr val="800000"/>
                            </a:solidFill>
                            <a:latin typeface="Cambria Math"/>
                            <a:ea typeface="Cambria Math"/>
                          </a:rPr>
                          <m:t>𝑰</m:t>
                        </m:r>
                      </m:num>
                      <m:den>
                        <m:r>
                          <a:rPr lang="pt-BR" b="1" i="1" smtClean="0">
                            <a:solidFill>
                              <a:srgbClr val="80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pt-BR" b="1" i="1" smtClean="0">
                            <a:solidFill>
                              <a:srgbClr val="800000"/>
                            </a:solidFill>
                            <a:latin typeface="Cambria Math"/>
                            <a:ea typeface="Cambria Math"/>
                          </a:rPr>
                          <m:t>𝑽</m:t>
                        </m:r>
                      </m:den>
                    </m:f>
                  </m:oMath>
                </a14:m>
                <a:r>
                  <a:rPr lang="pt-BR" b="1" dirty="0" smtClean="0">
                    <a:solidFill>
                      <a:srgbClr val="800000"/>
                    </a:solidFill>
                  </a:rPr>
                  <a:t>;</a:t>
                </a:r>
                <a:endParaRPr lang="pt-BR" b="1" dirty="0">
                  <a:solidFill>
                    <a:srgbClr val="800000"/>
                  </a:solidFill>
                </a:endParaRPr>
              </a:p>
              <a:p>
                <a:pPr marL="285750" indent="-285750" algn="just">
                  <a:buFont typeface="Wingdings" pitchFamily="2" charset="2"/>
                  <a:buChar char="ü"/>
                </a:pPr>
                <a:endParaRPr lang="pt-BR" b="1" dirty="0">
                  <a:solidFill>
                    <a:srgbClr val="800000"/>
                  </a:solidFill>
                </a:endParaRPr>
              </a:p>
              <a:p>
                <a:pPr marL="285750" indent="-285750" algn="just">
                  <a:buFont typeface="Wingdings" pitchFamily="2" charset="2"/>
                  <a:buChar char="ü"/>
                </a:pPr>
                <a:r>
                  <a:rPr lang="pt-BR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pt-BR" b="1" dirty="0">
                    <a:solidFill>
                      <a:schemeClr val="tx1"/>
                    </a:solidFill>
                  </a:rPr>
                  <a:t>Uma vez alcançado o PMP, o ponto de operação do painel fotovoltaico é mantido até que ocorra uma variação em </a:t>
                </a:r>
                <a14:m>
                  <m:oMath xmlns:m="http://schemas.openxmlformats.org/officeDocument/2006/math">
                    <m:r>
                      <a:rPr lang="pt-BR" b="1">
                        <a:solidFill>
                          <a:schemeClr val="tx1"/>
                        </a:solidFill>
                        <a:latin typeface="Cambria Math"/>
                      </a:rPr>
                      <m:t>∆</m:t>
                    </m:r>
                    <m:r>
                      <a:rPr lang="pt-BR" b="1">
                        <a:solidFill>
                          <a:schemeClr val="tx1"/>
                        </a:solidFill>
                        <a:latin typeface="Cambria Math"/>
                      </a:rPr>
                      <m:t>𝑰</m:t>
                    </m:r>
                  </m:oMath>
                </a14:m>
                <a:r>
                  <a:rPr lang="pt-BR" b="1" dirty="0">
                    <a:solidFill>
                      <a:schemeClr val="tx1"/>
                    </a:solidFill>
                  </a:rPr>
                  <a:t> indicando uma mudança nas condições atmosféricas, então a tensão de referência é decrementada ou incrementada para a busca do novo </a:t>
                </a:r>
                <a:r>
                  <a:rPr lang="pt-BR" b="1" dirty="0" smtClean="0">
                    <a:solidFill>
                      <a:schemeClr val="tx1"/>
                    </a:solidFill>
                  </a:rPr>
                  <a:t>PMP</a:t>
                </a:r>
                <a:r>
                  <a:rPr lang="pt-BR" b="1" dirty="0" smtClean="0"/>
                  <a:t>.</a:t>
                </a:r>
                <a:endParaRPr lang="pt-BR" dirty="0">
                  <a:solidFill>
                    <a:srgbClr val="800000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9" name="CaixaDeTex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52020" y="2156952"/>
                <a:ext cx="4230470" cy="3970318"/>
              </a:xfrm>
              <a:prstGeom prst="rect">
                <a:avLst/>
              </a:prstGeom>
              <a:blipFill rotWithShape="1">
                <a:blip r:embed="rId5"/>
                <a:stretch>
                  <a:fillRect l="-1009" r="-1153" b="-13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787177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240268" y="115888"/>
            <a:ext cx="8742222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Qual a variável de controle a ser utilizada?</a:t>
            </a:r>
            <a:endParaRPr lang="pt-BR" sz="4400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1988839"/>
            <a:ext cx="3865121" cy="2153271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4526995" y="2572449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BR" b="1" dirty="0">
                <a:solidFill>
                  <a:srgbClr val="800000"/>
                </a:solidFill>
              </a:rPr>
              <a:t>Curvas P-V e P-I possuem derivadas positivas e aproximadamente iguais, à esquerda do PMP;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b="1" dirty="0">
                <a:solidFill>
                  <a:srgbClr val="002060"/>
                </a:solidFill>
              </a:rPr>
              <a:t>À direita do PMP a inclinação de </a:t>
            </a:r>
            <a:r>
              <a:rPr lang="pt-BR" b="1" dirty="0" smtClean="0">
                <a:solidFill>
                  <a:srgbClr val="002060"/>
                </a:solidFill>
              </a:rPr>
              <a:t>P-I é </a:t>
            </a:r>
            <a:r>
              <a:rPr lang="pt-BR" b="1" dirty="0">
                <a:solidFill>
                  <a:srgbClr val="002060"/>
                </a:solidFill>
              </a:rPr>
              <a:t>mais acentuada significando que, nesta região, a corrente possui magnitude maior do que a corrente de no ponto de </a:t>
            </a:r>
            <a:r>
              <a:rPr lang="pt-BR" b="1" dirty="0" smtClean="0">
                <a:solidFill>
                  <a:srgbClr val="002060"/>
                </a:solidFill>
              </a:rPr>
              <a:t>máximo e </a:t>
            </a:r>
            <a:r>
              <a:rPr lang="pt-BR" b="1" dirty="0">
                <a:solidFill>
                  <a:srgbClr val="002060"/>
                </a:solidFill>
              </a:rPr>
              <a:t>que o comportamento dinâmico do painel é não linear tornando a busca pelo PMP mais difícil conforme.</a:t>
            </a:r>
          </a:p>
        </p:txBody>
      </p:sp>
    </p:spTree>
    <p:extLst>
      <p:ext uri="{BB962C8B-B14F-4D97-AF65-F5344CB8AC3E}">
        <p14:creationId xmlns:p14="http://schemas.microsoft.com/office/powerpoint/2010/main" val="336758121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240268" y="115888"/>
            <a:ext cx="8742222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Efeito da variação de temperatura e irradiação</a:t>
            </a:r>
            <a:endParaRPr lang="pt-BR" sz="4400" dirty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98" y="2483895"/>
            <a:ext cx="7874161" cy="3029573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71286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240268" y="115888"/>
            <a:ext cx="8742222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Método de linearização de um painel fotovoltaico</a:t>
            </a:r>
            <a:endParaRPr lang="pt-BR" sz="4400" dirty="0">
              <a:solidFill>
                <a:schemeClr val="tx2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54" y="2438890"/>
            <a:ext cx="3456545" cy="765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045" y="2078850"/>
            <a:ext cx="3835624" cy="3360737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40268" y="365402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BR" b="1" dirty="0" smtClean="0">
                <a:solidFill>
                  <a:srgbClr val="800000"/>
                </a:solidFill>
              </a:rPr>
              <a:t>A </a:t>
            </a:r>
            <a:r>
              <a:rPr lang="pt-BR" b="1" dirty="0">
                <a:solidFill>
                  <a:srgbClr val="800000"/>
                </a:solidFill>
              </a:rPr>
              <a:t>linearização é feita em torno do ponto de interesse, que neste caso corresponde ao </a:t>
            </a:r>
            <a:r>
              <a:rPr lang="pt-BR" b="1" i="1" dirty="0">
                <a:solidFill>
                  <a:srgbClr val="800000"/>
                </a:solidFill>
              </a:rPr>
              <a:t>PMP </a:t>
            </a:r>
            <a:r>
              <a:rPr lang="pt-BR" b="1" i="1" dirty="0" smtClean="0">
                <a:solidFill>
                  <a:srgbClr val="800000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endParaRPr lang="pt-BR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33045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240268" y="115888"/>
            <a:ext cx="8742222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Método de linearização de um painel fotovoltaico</a:t>
            </a:r>
            <a:endParaRPr lang="pt-BR" sz="4400" dirty="0">
              <a:solidFill>
                <a:schemeClr val="tx2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316" y="2033845"/>
            <a:ext cx="87311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BR" b="1" dirty="0" smtClean="0">
                <a:solidFill>
                  <a:srgbClr val="800000"/>
                </a:solidFill>
              </a:rPr>
              <a:t>O modelo linear, determinado pela reta tangente à curva </a:t>
            </a:r>
            <a:r>
              <a:rPr lang="pt-BR" b="1" i="1" dirty="0" smtClean="0">
                <a:solidFill>
                  <a:srgbClr val="800000"/>
                </a:solidFill>
              </a:rPr>
              <a:t>i-v</a:t>
            </a:r>
            <a:r>
              <a:rPr lang="pt-BR" b="1" dirty="0" smtClean="0">
                <a:solidFill>
                  <a:srgbClr val="800000"/>
                </a:solidFill>
              </a:rPr>
              <a:t> </a:t>
            </a:r>
            <a:r>
              <a:rPr lang="pt-BR" b="1" dirty="0">
                <a:solidFill>
                  <a:srgbClr val="800000"/>
                </a:solidFill>
              </a:rPr>
              <a:t>no ponto de linearização </a:t>
            </a:r>
            <a:r>
              <a:rPr lang="pt-BR" b="1" i="1" dirty="0" smtClean="0">
                <a:solidFill>
                  <a:srgbClr val="800000"/>
                </a:solidFill>
              </a:rPr>
              <a:t>PMP</a:t>
            </a:r>
            <a:r>
              <a:rPr lang="pt-BR" b="1" dirty="0">
                <a:solidFill>
                  <a:srgbClr val="800000"/>
                </a:solidFill>
              </a:rPr>
              <a:t>.</a:t>
            </a:r>
            <a:endParaRPr lang="pt-BR" b="1" dirty="0" smtClean="0">
              <a:solidFill>
                <a:srgbClr val="800000"/>
              </a:solidFill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pt-BR" b="1" dirty="0">
              <a:solidFill>
                <a:srgbClr val="8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656565" y="3269903"/>
                <a:ext cx="23791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𝑖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  <m:r>
                            <a:rPr lang="pt-BR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𝑀𝑃</m:t>
                              </m:r>
                            </m:sub>
                          </m:sSub>
                        </m:e>
                      </m:d>
                      <m:r>
                        <a:rPr lang="pt-BR" b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pt-BR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𝑀𝑃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565" y="3269903"/>
                <a:ext cx="2379177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eta para a direita 4"/>
          <p:cNvSpPr/>
          <p:nvPr/>
        </p:nvSpPr>
        <p:spPr>
          <a:xfrm>
            <a:off x="3401870" y="3284693"/>
            <a:ext cx="1080120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Fluxograma: Fita perfurada 6"/>
              <p:cNvSpPr/>
              <p:nvPr/>
            </p:nvSpPr>
            <p:spPr>
              <a:xfrm>
                <a:off x="2042056" y="4374105"/>
                <a:ext cx="4950551" cy="1890210"/>
              </a:xfrm>
              <a:prstGeom prst="flowChartPunchedTap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pt-BR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1" i="1" smtClean="0">
                            <a:latin typeface="Cambria Math"/>
                          </a:rPr>
                          <m:t>𝒓</m:t>
                        </m:r>
                      </m:e>
                      <m:sub>
                        <m:r>
                          <a:rPr lang="pt-BR" b="1" i="1" smtClean="0">
                            <a:latin typeface="Cambria Math"/>
                          </a:rPr>
                          <m:t>𝑷𝑽</m:t>
                        </m:r>
                      </m:sub>
                    </m:sSub>
                    <m:r>
                      <a:rPr lang="pt-BR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pt-BR" b="1" dirty="0" smtClean="0"/>
                  <a:t>é </a:t>
                </a:r>
                <a:r>
                  <a:rPr lang="pt-BR" b="1" dirty="0"/>
                  <a:t>a resistência dinâmica da célula que depende da irradiação e temperatura da célula e portanto, possui comportamento variante no tempo.</a:t>
                </a:r>
              </a:p>
            </p:txBody>
          </p:sp>
        </mc:Choice>
        <mc:Fallback xmlns="">
          <p:sp>
            <p:nvSpPr>
              <p:cNvPr id="7" name="Fluxograma: Fita perfurada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2056" y="4374105"/>
                <a:ext cx="4950551" cy="1890210"/>
              </a:xfrm>
              <a:prstGeom prst="flowChartPunchedTape">
                <a:avLst/>
              </a:prstGeom>
              <a:blipFill rotWithShape="1">
                <a:blip r:embed="rId3"/>
                <a:stretch>
                  <a:fillRect l="-858" r="-73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20" y="3124200"/>
            <a:ext cx="2247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187852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240268" y="115888"/>
            <a:ext cx="8742222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Método de linearização de um painel fotovoltaico</a:t>
            </a:r>
            <a:endParaRPr lang="pt-BR" sz="4400" dirty="0">
              <a:solidFill>
                <a:schemeClr val="tx2"/>
              </a:solidFill>
            </a:endParaRPr>
          </a:p>
        </p:txBody>
      </p:sp>
      <p:sp>
        <p:nvSpPr>
          <p:cNvPr id="2" name="Pergaminho horizontal 1"/>
          <p:cNvSpPr/>
          <p:nvPr/>
        </p:nvSpPr>
        <p:spPr>
          <a:xfrm>
            <a:off x="589057" y="2123855"/>
            <a:ext cx="2115235" cy="675075"/>
          </a:xfrm>
          <a:prstGeom prst="horizontalScroll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BR" b="1" dirty="0">
                <a:solidFill>
                  <a:srgbClr val="800000"/>
                </a:solidFill>
              </a:rPr>
              <a:t>Através </a:t>
            </a:r>
            <a:r>
              <a:rPr lang="pt-BR" b="1" dirty="0" smtClean="0">
                <a:solidFill>
                  <a:srgbClr val="800000"/>
                </a:solidFill>
              </a:rPr>
              <a:t>de:</a:t>
            </a:r>
            <a:endParaRPr lang="pt-BR" b="1" dirty="0">
              <a:solidFill>
                <a:srgbClr val="8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830" y="2033845"/>
            <a:ext cx="3456545" cy="765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ergaminho horizontal 9"/>
          <p:cNvSpPr/>
          <p:nvPr/>
        </p:nvSpPr>
        <p:spPr>
          <a:xfrm>
            <a:off x="530390" y="4172483"/>
            <a:ext cx="4671680" cy="675075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BR" b="1" dirty="0" smtClean="0">
                <a:solidFill>
                  <a:srgbClr val="800000"/>
                </a:solidFill>
              </a:rPr>
              <a:t>Determina-se o circuito equivalente.</a:t>
            </a:r>
            <a:endParaRPr lang="pt-BR" b="1" dirty="0">
              <a:solidFill>
                <a:srgbClr val="80000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090" y="4186683"/>
            <a:ext cx="2719840" cy="2179731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49836"/>
            <a:ext cx="10096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ipse 2"/>
          <p:cNvSpPr/>
          <p:nvPr/>
        </p:nvSpPr>
        <p:spPr>
          <a:xfrm>
            <a:off x="6912260" y="2663915"/>
            <a:ext cx="1485165" cy="8550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 dobrada para cima 19"/>
          <p:cNvSpPr/>
          <p:nvPr/>
        </p:nvSpPr>
        <p:spPr>
          <a:xfrm flipH="1">
            <a:off x="4770101" y="2731423"/>
            <a:ext cx="2079071" cy="427547"/>
          </a:xfrm>
          <a:prstGeom prst="bentUpArrow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915" y="2025862"/>
            <a:ext cx="19335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785" y="3622716"/>
            <a:ext cx="17907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Conector de seta reta 23"/>
          <p:cNvCxnSpPr/>
          <p:nvPr/>
        </p:nvCxnSpPr>
        <p:spPr>
          <a:xfrm flipV="1">
            <a:off x="8037385" y="3226061"/>
            <a:ext cx="0" cy="495055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>
            <a:off x="7722350" y="2483895"/>
            <a:ext cx="0" cy="495055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729" y="5071760"/>
            <a:ext cx="13811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655" y="5985414"/>
            <a:ext cx="21812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912472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323850" y="115888"/>
            <a:ext cx="82804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Exemplos - busca </a:t>
            </a:r>
            <a:r>
              <a:rPr lang="pt-BR" sz="4400" b="1" u="sng" dirty="0">
                <a:solidFill>
                  <a:schemeClr val="tx2"/>
                </a:solidFill>
              </a:rPr>
              <a:t>através de passo fixo</a:t>
            </a:r>
            <a:endParaRPr lang="pt-BR" sz="4400" dirty="0">
              <a:solidFill>
                <a:schemeClr val="tx2"/>
              </a:solidFill>
            </a:endParaRPr>
          </a:p>
        </p:txBody>
      </p:sp>
      <p:pic>
        <p:nvPicPr>
          <p:cNvPr id="7888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6" r="6131" b="1985"/>
          <a:stretch>
            <a:fillRect/>
          </a:stretch>
        </p:blipFill>
        <p:spPr bwMode="auto">
          <a:xfrm>
            <a:off x="276370" y="1892768"/>
            <a:ext cx="4187680" cy="3436402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pic>
        <p:nvPicPr>
          <p:cNvPr id="7888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010" y="2890510"/>
            <a:ext cx="4338420" cy="3253815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01604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323850" y="115888"/>
            <a:ext cx="82804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Exemplos - busca </a:t>
            </a:r>
            <a:r>
              <a:rPr lang="pt-BR" sz="4400" b="1" u="sng" dirty="0">
                <a:solidFill>
                  <a:schemeClr val="tx2"/>
                </a:solidFill>
              </a:rPr>
              <a:t>através de passo variável</a:t>
            </a:r>
            <a:endParaRPr lang="pt-BR" sz="4400" dirty="0">
              <a:solidFill>
                <a:schemeClr val="tx2"/>
              </a:solidFill>
            </a:endParaRPr>
          </a:p>
        </p:txBody>
      </p:sp>
      <p:pic>
        <p:nvPicPr>
          <p:cNvPr id="7987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50" y="1703155"/>
            <a:ext cx="4221340" cy="3166005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pic>
        <p:nvPicPr>
          <p:cNvPr id="798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060" y="3309950"/>
            <a:ext cx="3839600" cy="2879700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114991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323850" y="115888"/>
            <a:ext cx="82804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>
                <a:solidFill>
                  <a:schemeClr val="tx2"/>
                </a:solidFill>
              </a:rPr>
              <a:t>PV sob condições atmosféricas extremas</a:t>
            </a:r>
            <a:endParaRPr lang="pt-BR" sz="4400">
              <a:solidFill>
                <a:schemeClr val="tx2"/>
              </a:solidFill>
            </a:endParaRPr>
          </a:p>
        </p:txBody>
      </p:sp>
      <p:pic>
        <p:nvPicPr>
          <p:cNvPr id="8090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06" y="2258870"/>
            <a:ext cx="4320480" cy="3240360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046" y="3215226"/>
            <a:ext cx="3987398" cy="2990549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80903" name="CaixaDeTexto 38"/>
          <p:cNvSpPr txBox="1">
            <a:spLocks noChangeArrowheads="1"/>
          </p:cNvSpPr>
          <p:nvPr/>
        </p:nvSpPr>
        <p:spPr bwMode="auto">
          <a:xfrm>
            <a:off x="1238253" y="1673805"/>
            <a:ext cx="6696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 typeface="Arial" charset="0"/>
              <a:buChar char="•"/>
            </a:pPr>
            <a:r>
              <a:rPr lang="pt-BR" b="1" dirty="0">
                <a:solidFill>
                  <a:srgbClr val="800000"/>
                </a:solidFill>
              </a:rPr>
              <a:t> </a:t>
            </a:r>
            <a:r>
              <a:rPr lang="pt-BR" b="1" dirty="0"/>
              <a:t>500 W/m2 (antes de 0,4 s) e G = 1000 W/m2 depois de 0,4 s</a:t>
            </a:r>
          </a:p>
        </p:txBody>
      </p:sp>
    </p:spTree>
    <p:extLst>
      <p:ext uri="{BB962C8B-B14F-4D97-AF65-F5344CB8AC3E}">
        <p14:creationId xmlns:p14="http://schemas.microsoft.com/office/powerpoint/2010/main" val="291765295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23850" y="115888"/>
            <a:ext cx="82804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>
                <a:solidFill>
                  <a:schemeClr val="tx2"/>
                </a:solidFill>
              </a:rPr>
              <a:t>PV sob condições atmosféricas extremas</a:t>
            </a:r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81925" name="CaixaDeTexto 38"/>
          <p:cNvSpPr txBox="1">
            <a:spLocks noChangeArrowheads="1"/>
          </p:cNvSpPr>
          <p:nvPr/>
        </p:nvSpPr>
        <p:spPr bwMode="auto">
          <a:xfrm>
            <a:off x="1116012" y="1538790"/>
            <a:ext cx="6696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 typeface="Arial" charset="0"/>
              <a:buChar char="•"/>
            </a:pPr>
            <a:r>
              <a:rPr lang="pt-BR" b="1" dirty="0">
                <a:solidFill>
                  <a:srgbClr val="800000"/>
                </a:solidFill>
              </a:rPr>
              <a:t> </a:t>
            </a:r>
            <a:r>
              <a:rPr lang="pt-BR" b="1" dirty="0"/>
              <a:t>T = 25°C (antes de 0,35 s) e T = 75°C (depois de 0,35 s),</a:t>
            </a:r>
          </a:p>
        </p:txBody>
      </p:sp>
      <p:pic>
        <p:nvPicPr>
          <p:cNvPr id="819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51" y="2142273"/>
            <a:ext cx="4302539" cy="3226904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pic>
        <p:nvPicPr>
          <p:cNvPr id="819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042" y="3248980"/>
            <a:ext cx="3968747" cy="2976561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793383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Conteúdo 1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2817090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pt-BR" sz="2800" b="1" dirty="0" smtClean="0">
                <a:solidFill>
                  <a:srgbClr val="800000"/>
                </a:solidFill>
              </a:rPr>
              <a:t>Projeto de sistemas PV – foco em sistemas com conversores </a:t>
            </a:r>
            <a:r>
              <a:rPr lang="pt-BR" sz="2800" b="1" dirty="0" smtClean="0">
                <a:solidFill>
                  <a:srgbClr val="800000"/>
                </a:solidFill>
              </a:rPr>
              <a:t>;</a:t>
            </a:r>
          </a:p>
          <a:p>
            <a:pPr marL="0" indent="0" algn="just">
              <a:buNone/>
            </a:pPr>
            <a:endParaRPr lang="pt-BR" sz="2800" b="1" dirty="0" smtClean="0">
              <a:solidFill>
                <a:srgbClr val="80000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800" b="1" dirty="0" smtClean="0"/>
              <a:t>Estrutura integrante</a:t>
            </a:r>
            <a:r>
              <a:rPr lang="pt-BR" sz="2800" b="1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endParaRPr lang="pt-BR" sz="2800" b="1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800" b="1" dirty="0" smtClean="0">
                <a:solidFill>
                  <a:srgbClr val="0000FF"/>
                </a:solidFill>
              </a:rPr>
              <a:t>Sistema </a:t>
            </a:r>
            <a:r>
              <a:rPr lang="pt-BR" sz="2800" b="1" dirty="0" err="1" smtClean="0">
                <a:solidFill>
                  <a:srgbClr val="0000FF"/>
                </a:solidFill>
              </a:rPr>
              <a:t>line-interactive</a:t>
            </a:r>
            <a:r>
              <a:rPr lang="pt-BR" sz="2800" b="1" dirty="0" smtClean="0">
                <a:solidFill>
                  <a:srgbClr val="0000FF"/>
                </a:solidFill>
              </a:rPr>
              <a:t>;</a:t>
            </a:r>
          </a:p>
          <a:p>
            <a:pPr marL="0" indent="0" algn="just">
              <a:buNone/>
            </a:pPr>
            <a:endParaRPr lang="pt-BR" sz="2800" b="1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800" b="1" dirty="0" smtClean="0">
                <a:solidFill>
                  <a:srgbClr val="FF0000"/>
                </a:solidFill>
              </a:rPr>
              <a:t>Interface de potência mantém o PV operando junto ao ponto de máxima potência.</a:t>
            </a:r>
            <a:endParaRPr lang="pt-BR" sz="2800" dirty="0" smtClean="0">
              <a:solidFill>
                <a:srgbClr val="FF0000"/>
              </a:solidFill>
            </a:endParaRPr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1331913" y="115888"/>
            <a:ext cx="684053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Introdução</a:t>
            </a:r>
            <a:endParaRPr lang="pt-BR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1246188" y="260350"/>
            <a:ext cx="68389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Referência bibliográfica</a:t>
            </a:r>
            <a:endParaRPr lang="pt-BR" sz="4400" dirty="0">
              <a:solidFill>
                <a:schemeClr val="tx2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198884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800000"/>
                </a:solidFill>
              </a:rPr>
              <a:t>Gilbert M. Masters. </a:t>
            </a:r>
            <a:r>
              <a:rPr lang="pt-BR" dirty="0" err="1" smtClean="0">
                <a:solidFill>
                  <a:srgbClr val="800000"/>
                </a:solidFill>
              </a:rPr>
              <a:t>Renewable</a:t>
            </a:r>
            <a:r>
              <a:rPr lang="pt-BR" dirty="0" smtClean="0">
                <a:solidFill>
                  <a:srgbClr val="800000"/>
                </a:solidFill>
              </a:rPr>
              <a:t> </a:t>
            </a:r>
            <a:r>
              <a:rPr lang="pt-BR" dirty="0" err="1" smtClean="0">
                <a:solidFill>
                  <a:srgbClr val="800000"/>
                </a:solidFill>
              </a:rPr>
              <a:t>and</a:t>
            </a:r>
            <a:r>
              <a:rPr lang="pt-BR" dirty="0" smtClean="0">
                <a:solidFill>
                  <a:srgbClr val="800000"/>
                </a:solidFill>
              </a:rPr>
              <a:t> </a:t>
            </a:r>
            <a:r>
              <a:rPr lang="pt-BR" dirty="0" err="1" smtClean="0">
                <a:solidFill>
                  <a:srgbClr val="800000"/>
                </a:solidFill>
              </a:rPr>
              <a:t>Efficient</a:t>
            </a:r>
            <a:r>
              <a:rPr lang="pt-BR" dirty="0" smtClean="0">
                <a:solidFill>
                  <a:srgbClr val="800000"/>
                </a:solidFill>
              </a:rPr>
              <a:t> Electric Power Systems. </a:t>
            </a:r>
            <a:r>
              <a:rPr lang="en-US" dirty="0" smtClean="0">
                <a:solidFill>
                  <a:srgbClr val="800000"/>
                </a:solidFill>
              </a:rPr>
              <a:t>Published by John Wiley &amp; Sons, Inc., Hoboken, New Jersey, 2004. </a:t>
            </a:r>
          </a:p>
          <a:p>
            <a:pPr algn="just"/>
            <a:endParaRPr lang="pt-BR" dirty="0"/>
          </a:p>
          <a:p>
            <a:pPr algn="just"/>
            <a:r>
              <a:rPr lang="pt-BR" b="1" dirty="0">
                <a:solidFill>
                  <a:srgbClr val="800000"/>
                </a:solidFill>
              </a:rPr>
              <a:t>Nilton E. M. Moçambique. </a:t>
            </a:r>
            <a:r>
              <a:rPr lang="pt-BR" dirty="0">
                <a:solidFill>
                  <a:srgbClr val="800000"/>
                </a:solidFill>
              </a:rPr>
              <a:t>Aplicação de Algoritmos de Busca do Ponto de Máxima Potência e Controladores Lineares e/ou </a:t>
            </a:r>
            <a:r>
              <a:rPr lang="pt-BR" dirty="0" err="1">
                <a:solidFill>
                  <a:srgbClr val="800000"/>
                </a:solidFill>
              </a:rPr>
              <a:t>Fuzzy</a:t>
            </a:r>
            <a:r>
              <a:rPr lang="pt-BR" dirty="0">
                <a:solidFill>
                  <a:srgbClr val="800000"/>
                </a:solidFill>
              </a:rPr>
              <a:t> para a Regulação da Tensão Terminal de Painéis Fotovoltaicos. Dissertação de mestrado, São Carlos, 2012</a:t>
            </a:r>
            <a:r>
              <a:rPr lang="pt-BR" dirty="0" smtClean="0">
                <a:solidFill>
                  <a:srgbClr val="800000"/>
                </a:solidFill>
              </a:rPr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b="1" dirty="0">
                <a:solidFill>
                  <a:srgbClr val="800000"/>
                </a:solidFill>
              </a:rPr>
              <a:t>Renan F. Bastos</a:t>
            </a:r>
            <a:r>
              <a:rPr lang="pt-BR" dirty="0">
                <a:solidFill>
                  <a:srgbClr val="800000"/>
                </a:solidFill>
              </a:rPr>
              <a:t>. Sistema de Gerenciamento para Carga e Descarga de Baterias (Chumbo-Ácido) e para Busca do Ponto de Máxima Potência Gerada em Painéis Fotovoltaicos Empregados em Sistemas de Geração Distribuída. Dissertação de mestrado, São Carlos, 2013.</a:t>
            </a:r>
          </a:p>
        </p:txBody>
      </p:sp>
    </p:spTree>
    <p:extLst>
      <p:ext uri="{BB962C8B-B14F-4D97-AF65-F5344CB8AC3E}">
        <p14:creationId xmlns:p14="http://schemas.microsoft.com/office/powerpoint/2010/main" val="193604831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1331913" y="115888"/>
            <a:ext cx="684053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Introdução</a:t>
            </a:r>
            <a:endParaRPr lang="pt-BR" sz="44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890" y="1054465"/>
            <a:ext cx="5572582" cy="2409297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10" y="3862273"/>
            <a:ext cx="7048500" cy="2828925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1331913" y="115888"/>
            <a:ext cx="684053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Introdução</a:t>
            </a:r>
            <a:endParaRPr lang="pt-BR" sz="4400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29" y="1178750"/>
            <a:ext cx="7812360" cy="4802680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801400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1331913" y="115888"/>
            <a:ext cx="684053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Curvas I-V</a:t>
            </a:r>
            <a:endParaRPr lang="pt-BR" sz="4400" dirty="0">
              <a:solidFill>
                <a:schemeClr val="tx2"/>
              </a:solidFill>
            </a:endParaRPr>
          </a:p>
        </p:txBody>
      </p:sp>
      <p:sp>
        <p:nvSpPr>
          <p:cNvPr id="5123" name="Espaço Reservado para Conteúdo 1"/>
          <p:cNvSpPr txBox="1">
            <a:spLocks/>
          </p:cNvSpPr>
          <p:nvPr/>
        </p:nvSpPr>
        <p:spPr bwMode="auto">
          <a:xfrm>
            <a:off x="195263" y="1773238"/>
            <a:ext cx="8858250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0" y="998730"/>
            <a:ext cx="8037385" cy="2868910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825" y="4059070"/>
            <a:ext cx="4746290" cy="2671409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631" y="4149080"/>
            <a:ext cx="2495550" cy="2095500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087543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1331913" y="115888"/>
            <a:ext cx="684053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Curvas I-V</a:t>
            </a:r>
            <a:endParaRPr lang="pt-BR" sz="4400" dirty="0">
              <a:solidFill>
                <a:schemeClr val="tx2"/>
              </a:solidFill>
            </a:endParaRPr>
          </a:p>
        </p:txBody>
      </p:sp>
      <p:sp>
        <p:nvSpPr>
          <p:cNvPr id="5123" name="Espaço Reservado para Conteúdo 1"/>
          <p:cNvSpPr txBox="1">
            <a:spLocks/>
          </p:cNvSpPr>
          <p:nvPr/>
        </p:nvSpPr>
        <p:spPr bwMode="auto">
          <a:xfrm>
            <a:off x="195263" y="1773238"/>
            <a:ext cx="8858250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2078850"/>
            <a:ext cx="8848725" cy="3476625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1331913" y="115888"/>
            <a:ext cx="684053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Curvas I-V</a:t>
            </a:r>
            <a:endParaRPr lang="pt-BR" sz="4400" dirty="0">
              <a:solidFill>
                <a:schemeClr val="tx2"/>
              </a:solidFill>
            </a:endParaRPr>
          </a:p>
        </p:txBody>
      </p:sp>
      <p:sp>
        <p:nvSpPr>
          <p:cNvPr id="5123" name="Espaço Reservado para Conteúdo 1"/>
          <p:cNvSpPr txBox="1">
            <a:spLocks/>
          </p:cNvSpPr>
          <p:nvPr/>
        </p:nvSpPr>
        <p:spPr bwMode="auto">
          <a:xfrm>
            <a:off x="195263" y="1773238"/>
            <a:ext cx="8858250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5" name="Espaço Reservado para Conteúdo 1"/>
          <p:cNvSpPr>
            <a:spLocks noGrp="1"/>
          </p:cNvSpPr>
          <p:nvPr>
            <p:ph idx="1"/>
          </p:nvPr>
        </p:nvSpPr>
        <p:spPr>
          <a:xfrm>
            <a:off x="0" y="1055286"/>
            <a:ext cx="9144000" cy="810090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pt-BR" sz="1800" b="1" dirty="0" smtClean="0"/>
              <a:t>1 sol = 1000 W/m</a:t>
            </a:r>
            <a:r>
              <a:rPr lang="pt-BR" sz="1800" b="1" baseline="30000" dirty="0" smtClean="0"/>
              <a:t>2</a:t>
            </a:r>
            <a:r>
              <a:rPr lang="pt-BR" sz="1800" b="1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800" b="1" dirty="0" smtClean="0"/>
              <a:t>Condições ideais de operação 1 sol </a:t>
            </a:r>
            <a:r>
              <a:rPr lang="pt-BR" sz="1800" b="1" smtClean="0"/>
              <a:t>e 25º.</a:t>
            </a:r>
            <a:endParaRPr lang="pt-BR" sz="1800" b="1" dirty="0" smtClean="0"/>
          </a:p>
          <a:p>
            <a:pPr algn="just">
              <a:buFont typeface="Wingdings" pitchFamily="2" charset="2"/>
              <a:buChar char="ü"/>
            </a:pPr>
            <a:endParaRPr lang="pt-BR" sz="1800" b="1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6829425" cy="4629150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1732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240268" y="115888"/>
            <a:ext cx="8742222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Algoritmos de busca do ponto de máxima potência</a:t>
            </a:r>
            <a:endParaRPr lang="pt-BR" sz="4400" dirty="0">
              <a:solidFill>
                <a:schemeClr val="tx2"/>
              </a:solidFill>
            </a:endParaRPr>
          </a:p>
        </p:txBody>
      </p:sp>
      <p:sp>
        <p:nvSpPr>
          <p:cNvPr id="5123" name="Espaço Reservado para Conteúdo 1"/>
          <p:cNvSpPr txBox="1">
            <a:spLocks/>
          </p:cNvSpPr>
          <p:nvPr/>
        </p:nvSpPr>
        <p:spPr bwMode="auto">
          <a:xfrm>
            <a:off x="195263" y="1773238"/>
            <a:ext cx="8858250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179389" y="1673805"/>
            <a:ext cx="8578076" cy="51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>
              <a:buFont typeface="Wingdings" pitchFamily="2" charset="2"/>
              <a:buChar char="ü"/>
            </a:pPr>
            <a:r>
              <a:rPr lang="pt-BR" sz="2800" b="1" dirty="0">
                <a:solidFill>
                  <a:srgbClr val="800000"/>
                </a:solidFill>
              </a:rPr>
              <a:t> O ponto de máxima eficiência é determinado pelo MPPT;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pt-BR" sz="2800" b="1" dirty="0">
              <a:solidFill>
                <a:srgbClr val="800000"/>
              </a:solidFill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800" b="1" dirty="0"/>
              <a:t> Normalmente está entorno de 70-80 % de </a:t>
            </a:r>
            <a:r>
              <a:rPr lang="pt-BR" sz="2800" b="1" dirty="0" err="1"/>
              <a:t>V</a:t>
            </a:r>
            <a:r>
              <a:rPr lang="pt-BR" sz="2800" b="1" baseline="-25000" dirty="0" err="1"/>
              <a:t>max</a:t>
            </a:r>
            <a:r>
              <a:rPr lang="pt-BR" sz="2800" b="1" dirty="0"/>
              <a:t> e 90% de </a:t>
            </a:r>
            <a:r>
              <a:rPr lang="pt-BR" sz="2800" b="1" dirty="0" err="1"/>
              <a:t>I</a:t>
            </a:r>
            <a:r>
              <a:rPr lang="pt-BR" sz="2800" b="1" baseline="-25000" dirty="0" err="1"/>
              <a:t>max</a:t>
            </a:r>
            <a:r>
              <a:rPr lang="pt-BR" sz="2800" b="1" dirty="0"/>
              <a:t>;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pt-BR" sz="2800" b="1" baseline="-25000" dirty="0"/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800" b="1" dirty="0">
                <a:solidFill>
                  <a:schemeClr val="hlink"/>
                </a:solidFill>
              </a:rPr>
              <a:t> O sistema deve rapidamente ajustar-se a mudanças na carga e a variações na irradiação, devido a nuvens ou sombras;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pt-BR" sz="2800" b="1" dirty="0">
              <a:solidFill>
                <a:schemeClr val="hlink"/>
              </a:solidFill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800" b="1" dirty="0"/>
              <a:t>O MPPT ajusta dinamicamente a tensão para o ponto de máxima potência do sistema.</a:t>
            </a:r>
          </a:p>
        </p:txBody>
      </p:sp>
    </p:spTree>
    <p:extLst>
      <p:ext uri="{BB962C8B-B14F-4D97-AF65-F5344CB8AC3E}">
        <p14:creationId xmlns:p14="http://schemas.microsoft.com/office/powerpoint/2010/main" val="141221037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61" name="CaixaDeTexto 38"/>
          <p:cNvSpPr txBox="1">
            <a:spLocks noChangeArrowheads="1"/>
          </p:cNvSpPr>
          <p:nvPr/>
        </p:nvSpPr>
        <p:spPr bwMode="auto">
          <a:xfrm>
            <a:off x="5067055" y="2483895"/>
            <a:ext cx="378048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pt-BR" b="1" dirty="0" smtClean="0">
              <a:solidFill>
                <a:srgbClr val="800000"/>
              </a:solidFill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b="1" dirty="0" smtClean="0">
                <a:solidFill>
                  <a:srgbClr val="800000"/>
                </a:solidFill>
              </a:rPr>
              <a:t> </a:t>
            </a:r>
            <a:r>
              <a:rPr lang="pt-BR" b="1" dirty="0">
                <a:solidFill>
                  <a:srgbClr val="800000"/>
                </a:solidFill>
              </a:rPr>
              <a:t>É o mais amplamente utilizado</a:t>
            </a:r>
            <a:r>
              <a:rPr lang="pt-BR" b="1" dirty="0" smtClean="0">
                <a:solidFill>
                  <a:srgbClr val="800000"/>
                </a:solidFill>
              </a:rPr>
              <a:t>;</a:t>
            </a:r>
            <a:endParaRPr lang="pt-BR" b="1" dirty="0">
              <a:solidFill>
                <a:srgbClr val="800000"/>
              </a:solidFill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pt-BR" b="1" dirty="0">
              <a:solidFill>
                <a:srgbClr val="800000"/>
              </a:solidFill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b="1" dirty="0"/>
              <a:t> É simples e fácil de se instalar;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pt-BR" b="1" dirty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b="1" dirty="0">
                <a:solidFill>
                  <a:srgbClr val="800000"/>
                </a:solidFill>
              </a:rPr>
              <a:t> Falha sob rápidas mudanças na irradiação;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pt-BR" b="1" dirty="0">
              <a:solidFill>
                <a:srgbClr val="800000"/>
              </a:solidFill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b="1" dirty="0"/>
              <a:t> Em regime, oscila em torno do ponto de máxima potência.</a:t>
            </a:r>
          </a:p>
          <a:p>
            <a:endParaRPr lang="pt-BR" b="1" dirty="0"/>
          </a:p>
          <a:p>
            <a:endParaRPr lang="pt-BR" dirty="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240268" y="115888"/>
            <a:ext cx="8742222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Algoritmos de busca do ponto de máxima potência-P&amp;O</a:t>
            </a:r>
            <a:endParaRPr lang="pt-BR" sz="44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95" y="1988840"/>
            <a:ext cx="4705350" cy="4476750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04083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3979</TotalTime>
  <Words>631</Words>
  <Application>Microsoft Office PowerPoint</Application>
  <PresentationFormat>Apresentação na tela (4:3)</PresentationFormat>
  <Paragraphs>68</Paragraphs>
  <Slides>20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Design padrão</vt:lpstr>
      <vt:lpstr>Sistemas Fotovoltaicos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rqm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</cp:lastModifiedBy>
  <cp:revision>195</cp:revision>
  <dcterms:created xsi:type="dcterms:W3CDTF">2009-04-12T14:29:32Z</dcterms:created>
  <dcterms:modified xsi:type="dcterms:W3CDTF">2013-11-19T23:00:17Z</dcterms:modified>
</cp:coreProperties>
</file>