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6" r:id="rId9"/>
    <p:sldId id="264" r:id="rId10"/>
    <p:sldId id="267" r:id="rId1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0D169-CAC0-4004-9A71-957B5AB20D6D}" type="datetimeFigureOut">
              <a:rPr lang="pt-BR" smtClean="0"/>
              <a:t>16/06/2020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0CB5E-7024-4D8E-A5E5-622E030A94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8692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0D169-CAC0-4004-9A71-957B5AB20D6D}" type="datetimeFigureOut">
              <a:rPr lang="pt-BR" smtClean="0"/>
              <a:t>16/06/2020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0CB5E-7024-4D8E-A5E5-622E030A94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5920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0D169-CAC0-4004-9A71-957B5AB20D6D}" type="datetimeFigureOut">
              <a:rPr lang="pt-BR" smtClean="0"/>
              <a:t>16/06/2020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0CB5E-7024-4D8E-A5E5-622E030A94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4675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0D169-CAC0-4004-9A71-957B5AB20D6D}" type="datetimeFigureOut">
              <a:rPr lang="pt-BR" smtClean="0"/>
              <a:t>16/06/2020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0CB5E-7024-4D8E-A5E5-622E030A94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304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0D169-CAC0-4004-9A71-957B5AB20D6D}" type="datetimeFigureOut">
              <a:rPr lang="pt-BR" smtClean="0"/>
              <a:t>16/06/2020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0CB5E-7024-4D8E-A5E5-622E030A94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593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0D169-CAC0-4004-9A71-957B5AB20D6D}" type="datetimeFigureOut">
              <a:rPr lang="pt-BR" smtClean="0"/>
              <a:t>16/06/2020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0CB5E-7024-4D8E-A5E5-622E030A94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8872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0D169-CAC0-4004-9A71-957B5AB20D6D}" type="datetimeFigureOut">
              <a:rPr lang="pt-BR" smtClean="0"/>
              <a:t>16/06/2020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0CB5E-7024-4D8E-A5E5-622E030A94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9450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0D169-CAC0-4004-9A71-957B5AB20D6D}" type="datetimeFigureOut">
              <a:rPr lang="pt-BR" smtClean="0"/>
              <a:t>16/06/2020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0CB5E-7024-4D8E-A5E5-622E030A94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2782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0D169-CAC0-4004-9A71-957B5AB20D6D}" type="datetimeFigureOut">
              <a:rPr lang="pt-BR" smtClean="0"/>
              <a:t>16/06/2020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0CB5E-7024-4D8E-A5E5-622E030A94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6043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0D169-CAC0-4004-9A71-957B5AB20D6D}" type="datetimeFigureOut">
              <a:rPr lang="pt-BR" smtClean="0"/>
              <a:t>16/06/2020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0CB5E-7024-4D8E-A5E5-622E030A94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2812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0D169-CAC0-4004-9A71-957B5AB20D6D}" type="datetimeFigureOut">
              <a:rPr lang="pt-BR" smtClean="0"/>
              <a:t>16/06/2020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0CB5E-7024-4D8E-A5E5-622E030A94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2587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0D169-CAC0-4004-9A71-957B5AB20D6D}" type="datetimeFigureOut">
              <a:rPr lang="pt-BR" smtClean="0"/>
              <a:t>16/06/2020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0CB5E-7024-4D8E-A5E5-622E030A94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875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3.pn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pn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2.png"/><Relationship Id="rId4" Type="http://schemas.openxmlformats.org/officeDocument/2006/relationships/hyperlink" Target="https://www.slavevoyages.org/assessment/estimate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03031" y="103031"/>
            <a:ext cx="11951594" cy="6606862"/>
          </a:xfrm>
        </p:spPr>
        <p:txBody>
          <a:bodyPr/>
          <a:lstStyle/>
          <a:p>
            <a:pPr algn="ctr"/>
            <a:r>
              <a:rPr lang="pt-BR" dirty="0" smtClean="0">
                <a:latin typeface="Agency FB" panose="020B0503020202020204" pitchFamily="34" charset="0"/>
              </a:rPr>
              <a:t>O CONTINENTE AFRICANO NA POLÍTICA EXTERNA BRASILEIRA: AVANÇOS E RECUOS</a:t>
            </a:r>
            <a:endParaRPr lang="pt-BR" dirty="0">
              <a:latin typeface="Agency FB" panose="020B0503020202020204" pitchFamily="34" charset="0"/>
            </a:endParaRPr>
          </a:p>
        </p:txBody>
      </p:sp>
      <p:pic>
        <p:nvPicPr>
          <p:cNvPr id="16" name="Á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47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169"/>
    </mc:Choice>
    <mc:Fallback>
      <p:transition spd="slow" advTm="105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57699"/>
            <a:ext cx="12307910" cy="680030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1687" y="501606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pt-BR" sz="9600" dirty="0" smtClean="0">
                <a:solidFill>
                  <a:srgbClr val="FF0000"/>
                </a:solidFill>
              </a:rPr>
              <a:t>OBRIGADO!</a:t>
            </a:r>
            <a:endParaRPr lang="pt-BR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6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88642"/>
          </a:xfrm>
        </p:spPr>
        <p:txBody>
          <a:bodyPr/>
          <a:lstStyle/>
          <a:p>
            <a:pPr algn="ctr"/>
            <a:r>
              <a:rPr lang="pt-BR" b="1" dirty="0" smtClean="0"/>
              <a:t>O Continente Africano na Formação do Brasil</a:t>
            </a:r>
            <a:endParaRPr lang="pt-BR" b="1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0" y="888643"/>
            <a:ext cx="6096000" cy="5969355"/>
          </a:xfrm>
        </p:spPr>
        <p:txBody>
          <a:bodyPr/>
          <a:lstStyle/>
          <a:p>
            <a:endParaRPr lang="pt-BR" dirty="0" smtClean="0"/>
          </a:p>
          <a:p>
            <a:endParaRPr lang="pt-BR" dirty="0"/>
          </a:p>
          <a:p>
            <a:r>
              <a:rPr lang="pt-BR" dirty="0" smtClean="0"/>
              <a:t>05 milhões de africanos trazidos para o Brasil como escravos entre 1501-1860 (SLAVES VOYAGES, </a:t>
            </a:r>
            <a:r>
              <a:rPr lang="pt-BR" dirty="0" smtClean="0"/>
              <a:t>2020)</a:t>
            </a:r>
            <a:endParaRPr lang="pt-BR" dirty="0" smtClean="0">
              <a:solidFill>
                <a:srgbClr val="FF0000"/>
              </a:solidFill>
            </a:endParaRPr>
          </a:p>
          <a:p>
            <a:endParaRPr lang="pt-BR" dirty="0">
              <a:solidFill>
                <a:srgbClr val="FF0000"/>
              </a:solidFill>
            </a:endParaRPr>
          </a:p>
          <a:p>
            <a:pPr algn="just"/>
            <a:r>
              <a:rPr lang="pt-BR" dirty="0" smtClean="0"/>
              <a:t>Obá </a:t>
            </a:r>
            <a:r>
              <a:rPr lang="pt-BR" dirty="0" err="1" smtClean="0"/>
              <a:t>Ósemwede</a:t>
            </a:r>
            <a:r>
              <a:rPr lang="pt-BR" dirty="0" smtClean="0"/>
              <a:t>, do Benim, e o </a:t>
            </a:r>
            <a:r>
              <a:rPr lang="pt-BR" dirty="0" err="1" smtClean="0"/>
              <a:t>Ologum</a:t>
            </a:r>
            <a:r>
              <a:rPr lang="pt-BR" dirty="0" smtClean="0"/>
              <a:t> de Lagos entre os primeiros a reconhecer a independência do </a:t>
            </a:r>
            <a:r>
              <a:rPr lang="pt-BR" dirty="0" smtClean="0"/>
              <a:t>Brasil.</a:t>
            </a:r>
          </a:p>
          <a:p>
            <a:pPr algn="just"/>
            <a:endParaRPr lang="pt-BR" dirty="0">
              <a:solidFill>
                <a:srgbClr val="C00000"/>
              </a:solidFill>
            </a:endParaRPr>
          </a:p>
          <a:p>
            <a:pPr algn="just"/>
            <a:r>
              <a:rPr lang="pt-BR" dirty="0"/>
              <a:t>Proximidade geográfica</a:t>
            </a:r>
          </a:p>
          <a:p>
            <a:pPr algn="just"/>
            <a:endParaRPr lang="pt-BR" dirty="0">
              <a:solidFill>
                <a:srgbClr val="C00000"/>
              </a:solidFill>
            </a:endParaRPr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096000" y="888644"/>
            <a:ext cx="6097560" cy="5969354"/>
          </a:xfrm>
          <a:prstGeom prst="rect">
            <a:avLst/>
          </a:prstGeom>
        </p:spPr>
      </p:pic>
      <p:pic>
        <p:nvPicPr>
          <p:cNvPr id="13" name="Á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23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081"/>
    </mc:Choice>
    <mc:Fallback>
      <p:transition spd="slow" advTm="238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66004"/>
            <a:ext cx="4269749" cy="1600200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 smtClean="0"/>
              <a:t>Século XIX e Início do Século XX - Um Continente Esquecido para os Brasileiros</a:t>
            </a:r>
            <a:endParaRPr lang="pt-BR" b="1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l="16756" r="16756"/>
          <a:stretch>
            <a:fillRect/>
          </a:stretch>
        </p:blipFill>
        <p:spPr>
          <a:xfrm>
            <a:off x="4147541" y="66004"/>
            <a:ext cx="4143623" cy="2883258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type="body" sz="half" idx="2"/>
          </p:nvPr>
        </p:nvSpPr>
        <p:spPr>
          <a:xfrm>
            <a:off x="0" y="1980126"/>
            <a:ext cx="3932237" cy="4877873"/>
          </a:xfrm>
        </p:spPr>
        <p:txBody>
          <a:bodyPr>
            <a:normAutofit lnSpcReduction="10000"/>
          </a:bodyPr>
          <a:lstStyle/>
          <a:p>
            <a:r>
              <a:rPr lang="pt-BR" sz="2800" dirty="0" smtClean="0"/>
              <a:t>- Aumento </a:t>
            </a:r>
            <a:r>
              <a:rPr lang="pt-BR" sz="2800" dirty="0" smtClean="0"/>
              <a:t>da </a:t>
            </a:r>
            <a:r>
              <a:rPr lang="pt-BR" sz="2800" dirty="0" smtClean="0"/>
              <a:t>      ocupação </a:t>
            </a:r>
            <a:r>
              <a:rPr lang="pt-BR" sz="2800" dirty="0" smtClean="0"/>
              <a:t>europeia na África</a:t>
            </a:r>
            <a:endParaRPr lang="pt-BR" sz="2800" dirty="0">
              <a:solidFill>
                <a:srgbClr val="C00000"/>
              </a:solidFill>
            </a:endParaRPr>
          </a:p>
          <a:p>
            <a:endParaRPr lang="pt-BR" sz="2800" dirty="0"/>
          </a:p>
          <a:p>
            <a:r>
              <a:rPr lang="pt-BR" sz="2800" dirty="0" smtClean="0"/>
              <a:t>- “</a:t>
            </a:r>
            <a:r>
              <a:rPr lang="pt-BR" sz="2800" dirty="0" smtClean="0"/>
              <a:t>Trampolim para  a Vitória” (Segunda Guerra Mundial</a:t>
            </a:r>
            <a:r>
              <a:rPr lang="pt-BR" sz="2800" dirty="0" smtClean="0"/>
              <a:t>).</a:t>
            </a:r>
          </a:p>
          <a:p>
            <a:pPr marL="457200" indent="-457200">
              <a:buFontTx/>
              <a:buChar char="-"/>
            </a:pPr>
            <a:endParaRPr lang="pt-BR" sz="2800" dirty="0"/>
          </a:p>
          <a:p>
            <a:r>
              <a:rPr lang="pt-BR" sz="2800" dirty="0" smtClean="0"/>
              <a:t>- dois </a:t>
            </a:r>
            <a:r>
              <a:rPr lang="pt-BR" sz="2800" dirty="0"/>
              <a:t>países independentes no continente, em </a:t>
            </a:r>
            <a:r>
              <a:rPr lang="pt-BR" sz="2800" dirty="0" smtClean="0"/>
              <a:t>1918 (04 em 1945) </a:t>
            </a:r>
            <a:endParaRPr lang="pt-BR" sz="2800" dirty="0"/>
          </a:p>
          <a:p>
            <a:pPr marL="457200" indent="-457200">
              <a:buFontTx/>
              <a:buChar char="-"/>
            </a:pPr>
            <a:endParaRPr lang="pt-BR" sz="2800" dirty="0" smtClean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7542" y="3374266"/>
            <a:ext cx="4443787" cy="348373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6470" y="1088266"/>
            <a:ext cx="3685530" cy="4900410"/>
          </a:xfrm>
          <a:prstGeom prst="rect">
            <a:avLst/>
          </a:prstGeom>
        </p:spPr>
      </p:pic>
      <p:pic>
        <p:nvPicPr>
          <p:cNvPr id="11" name="Á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663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909"/>
    </mc:Choice>
    <mc:Fallback>
      <p:transition spd="slow" advTm="273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" y="96591"/>
            <a:ext cx="4772024" cy="463641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 err="1" smtClean="0"/>
              <a:t>Lusotropicalismo</a:t>
            </a:r>
            <a:endParaRPr lang="pt-BR" b="1" dirty="0"/>
          </a:p>
        </p:txBody>
      </p:sp>
      <p:pic>
        <p:nvPicPr>
          <p:cNvPr id="8" name="Espaço Reservado para Conteúdo 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087557" y="96591"/>
            <a:ext cx="3354544" cy="3644763"/>
          </a:xfrm>
          <a:prstGeom prst="rect">
            <a:avLst/>
          </a:prstGeom>
        </p:spPr>
      </p:pic>
      <p:sp>
        <p:nvSpPr>
          <p:cNvPr id="7" name="Espaço Reservado para Texto 6"/>
          <p:cNvSpPr>
            <a:spLocks noGrp="1"/>
          </p:cNvSpPr>
          <p:nvPr>
            <p:ph type="body" sz="half" idx="2"/>
          </p:nvPr>
        </p:nvSpPr>
        <p:spPr>
          <a:xfrm>
            <a:off x="128789" y="560232"/>
            <a:ext cx="4778061" cy="6201176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 smtClean="0"/>
              <a:t>Até JK (1956-1961)</a:t>
            </a:r>
          </a:p>
          <a:p>
            <a:pPr algn="just"/>
            <a:r>
              <a:rPr lang="pt-BR" sz="2000" dirty="0" smtClean="0"/>
              <a:t>- Inspiração em Gilberto Freyre; </a:t>
            </a:r>
            <a:r>
              <a:rPr lang="pt-BR" sz="2000" dirty="0" err="1" smtClean="0"/>
              <a:t>Pernambucanidade</a:t>
            </a:r>
            <a:r>
              <a:rPr lang="pt-BR" sz="2000" dirty="0" smtClean="0"/>
              <a:t>”- Relações com a África era intermediadas por Portugal </a:t>
            </a:r>
            <a:endParaRPr lang="pt-BR" sz="20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 smtClean="0"/>
              <a:t>Política Externa Independente (1961-1964</a:t>
            </a:r>
            <a:r>
              <a:rPr lang="pt-BR" sz="2000" b="1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b="1" dirty="0"/>
          </a:p>
          <a:p>
            <a:r>
              <a:rPr lang="pt-BR" sz="2000" dirty="0" smtClean="0"/>
              <a:t>- aceleração </a:t>
            </a:r>
            <a:r>
              <a:rPr lang="pt-BR" sz="2000" dirty="0"/>
              <a:t>dos processos de independência na África </a:t>
            </a:r>
          </a:p>
          <a:p>
            <a:endParaRPr lang="pt-BR" sz="2000" b="1" dirty="0" smtClean="0"/>
          </a:p>
          <a:p>
            <a:pPr algn="just"/>
            <a:r>
              <a:rPr lang="pt-BR" sz="2000" dirty="0" smtClean="0"/>
              <a:t>- </a:t>
            </a:r>
            <a:r>
              <a:rPr lang="pt-BR" sz="2000" dirty="0" smtClean="0"/>
              <a:t>Revisão das prioridades </a:t>
            </a:r>
            <a:r>
              <a:rPr lang="pt-BR" sz="2000" dirty="0" smtClean="0"/>
              <a:t>das relações Norte-Sul (criação  Instituto Brasileiro de Estudos Afro-Asiáticos, 1961)</a:t>
            </a:r>
          </a:p>
          <a:p>
            <a:pPr algn="just"/>
            <a:endParaRPr lang="pt-BR" sz="2000" dirty="0" smtClean="0"/>
          </a:p>
          <a:p>
            <a:pPr marL="342900" indent="-342900" algn="just">
              <a:buFontTx/>
              <a:buChar char="-"/>
            </a:pPr>
            <a:endParaRPr lang="pt-BR" sz="2000" dirty="0" smtClean="0">
              <a:solidFill>
                <a:srgbClr val="FF0000"/>
              </a:solidFill>
            </a:endParaRPr>
          </a:p>
          <a:p>
            <a:pPr algn="just"/>
            <a:r>
              <a:rPr lang="pt-BR" sz="2000" dirty="0" smtClean="0"/>
              <a:t>- missão </a:t>
            </a:r>
            <a:r>
              <a:rPr lang="pt-BR" sz="2000" dirty="0" smtClean="0"/>
              <a:t>de Raymundo de Sousa Dantas em Gana</a:t>
            </a:r>
          </a:p>
          <a:p>
            <a:pPr algn="just"/>
            <a:endParaRPr lang="pt-BR" sz="2000" dirty="0"/>
          </a:p>
          <a:p>
            <a:pPr algn="just"/>
            <a:r>
              <a:rPr lang="pt-BR" sz="2000" dirty="0" smtClean="0"/>
              <a:t>- </a:t>
            </a:r>
            <a:r>
              <a:rPr lang="pt-BR" sz="2000" dirty="0" smtClean="0"/>
              <a:t>permanência </a:t>
            </a:r>
            <a:r>
              <a:rPr lang="pt-BR" sz="2000" dirty="0" smtClean="0"/>
              <a:t>da visão </a:t>
            </a:r>
            <a:r>
              <a:rPr lang="pt-BR" sz="2000" dirty="0" err="1" smtClean="0"/>
              <a:t>culturalista</a:t>
            </a:r>
            <a:endParaRPr lang="pt-BR" sz="2000" dirty="0">
              <a:solidFill>
                <a:srgbClr val="FF0000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3845" y="4146997"/>
            <a:ext cx="4178436" cy="2711003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7634" y="734097"/>
            <a:ext cx="3434365" cy="4327300"/>
          </a:xfrm>
          <a:prstGeom prst="rect">
            <a:avLst/>
          </a:prstGeom>
        </p:spPr>
      </p:pic>
      <p:pic>
        <p:nvPicPr>
          <p:cNvPr id="17" name="Á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295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6498"/>
    </mc:Choice>
    <mc:Fallback>
      <p:transition spd="slow" advTm="506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152" y="1"/>
            <a:ext cx="4681873" cy="553792"/>
          </a:xfrm>
        </p:spPr>
        <p:txBody>
          <a:bodyPr/>
          <a:lstStyle/>
          <a:p>
            <a:pPr algn="ctr"/>
            <a:r>
              <a:rPr lang="pt-BR" b="1" dirty="0" smtClean="0"/>
              <a:t>Pragmatismo</a:t>
            </a:r>
            <a:endParaRPr lang="pt-BR" b="1" dirty="0"/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772025" y="0"/>
            <a:ext cx="3816072" cy="3641099"/>
          </a:xfrm>
          <a:prstGeom prst="rect">
            <a:avLst/>
          </a:prstGeom>
        </p:spPr>
      </p:pic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90152" y="553793"/>
            <a:ext cx="4681873" cy="6194737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Tx/>
              <a:buChar char="-"/>
            </a:pPr>
            <a:r>
              <a:rPr lang="pt-BR" sz="2000" dirty="0" smtClean="0"/>
              <a:t>Securitização do Atlântico Sul; fim do IBEAA. </a:t>
            </a:r>
          </a:p>
          <a:p>
            <a:pPr marL="342900" indent="-342900">
              <a:buFontTx/>
              <a:buChar char="-"/>
            </a:pPr>
            <a:endParaRPr lang="pt-BR" sz="2000" dirty="0">
              <a:solidFill>
                <a:srgbClr val="FF0000"/>
              </a:solidFill>
            </a:endParaRPr>
          </a:p>
          <a:p>
            <a:pPr algn="just"/>
            <a:r>
              <a:rPr lang="pt-BR" sz="2000" dirty="0" smtClean="0"/>
              <a:t>-  “Périplo Africano” (1972): Costa do Marfim, Gana, Togo, </a:t>
            </a:r>
            <a:r>
              <a:rPr lang="pt-BR" sz="2000" dirty="0" err="1" smtClean="0"/>
              <a:t>Daomé</a:t>
            </a:r>
            <a:r>
              <a:rPr lang="pt-BR" sz="2000" dirty="0" smtClean="0"/>
              <a:t> (atual Benin), Zaire (atual RDC), Gabão, Camarões, Nigéria e Senegal </a:t>
            </a:r>
          </a:p>
          <a:p>
            <a:endParaRPr lang="pt-BR" sz="2000" dirty="0"/>
          </a:p>
          <a:p>
            <a:pPr marL="342900" indent="-342900">
              <a:buFontTx/>
              <a:buChar char="-"/>
            </a:pPr>
            <a:r>
              <a:rPr lang="pt-BR" sz="2000" dirty="0" smtClean="0"/>
              <a:t>Reconhecimento das independências de Angola e Moçambique </a:t>
            </a:r>
          </a:p>
          <a:p>
            <a:pPr marL="342900" indent="-342900">
              <a:buFontTx/>
              <a:buChar char="-"/>
            </a:pPr>
            <a:endParaRPr lang="pt-BR" sz="2000" dirty="0">
              <a:solidFill>
                <a:srgbClr val="C00000"/>
              </a:solidFill>
            </a:endParaRPr>
          </a:p>
          <a:p>
            <a:pPr marL="342900" indent="-342900">
              <a:buFontTx/>
              <a:buChar char="-"/>
            </a:pPr>
            <a:r>
              <a:rPr lang="pt-BR" sz="2000" dirty="0" smtClean="0"/>
              <a:t>Distanciamento da África do </a:t>
            </a:r>
            <a:r>
              <a:rPr lang="pt-BR" sz="2000" dirty="0" smtClean="0"/>
              <a:t>Sul </a:t>
            </a:r>
            <a:r>
              <a:rPr lang="pt-BR" sz="2000" i="1" dirty="0" smtClean="0"/>
              <a:t>(apartheid)</a:t>
            </a:r>
            <a:endParaRPr lang="pt-BR" sz="2000" i="1" dirty="0" smtClean="0"/>
          </a:p>
          <a:p>
            <a:pPr marL="342900" indent="-342900">
              <a:buFontTx/>
              <a:buChar char="-"/>
            </a:pPr>
            <a:endParaRPr lang="pt-BR" sz="2000" dirty="0"/>
          </a:p>
          <a:p>
            <a:pPr marL="342900" indent="-342900">
              <a:buFontTx/>
              <a:buChar char="-"/>
            </a:pPr>
            <a:r>
              <a:rPr lang="pt-BR" sz="2000" dirty="0" smtClean="0"/>
              <a:t>(1983) João Figueiredo foi o primeiro presidente do Brasil a visitar o continente.</a:t>
            </a:r>
          </a:p>
          <a:p>
            <a:endParaRPr lang="pt-BR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 err="1" smtClean="0"/>
              <a:t>Afropessimismo</a:t>
            </a:r>
            <a:endParaRPr lang="pt-BR" sz="2000" b="1" dirty="0" smtClean="0"/>
          </a:p>
          <a:p>
            <a:r>
              <a:rPr lang="pt-BR" sz="2000" dirty="0" smtClean="0"/>
              <a:t>-    anos 80 e 90: fome, HIV, corrupção, guerras e ditaduras.</a:t>
            </a:r>
          </a:p>
          <a:p>
            <a:endParaRPr lang="pt-BR" sz="2000" dirty="0" smtClean="0"/>
          </a:p>
          <a:p>
            <a:r>
              <a:rPr lang="pt-BR" sz="2000" dirty="0" smtClean="0"/>
              <a:t>-   Foco em países lusófonos (</a:t>
            </a:r>
            <a:r>
              <a:rPr lang="pt-BR" sz="2000" dirty="0" err="1" smtClean="0"/>
              <a:t>PALOPs</a:t>
            </a:r>
            <a:r>
              <a:rPr lang="pt-BR" sz="2000" dirty="0" smtClean="0"/>
              <a:t>) </a:t>
            </a:r>
          </a:p>
          <a:p>
            <a:endParaRPr lang="pt-BR" sz="20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7149" y="856243"/>
            <a:ext cx="3774851" cy="379302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3199" y="4140558"/>
            <a:ext cx="4292957" cy="241478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6156" y="4736071"/>
            <a:ext cx="3238500" cy="1819275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558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0308"/>
    </mc:Choice>
    <mc:Fallback>
      <p:transition spd="slow" advTm="430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3183" y="96591"/>
            <a:ext cx="4578842" cy="1126902"/>
          </a:xfrm>
        </p:spPr>
        <p:txBody>
          <a:bodyPr/>
          <a:lstStyle/>
          <a:p>
            <a:r>
              <a:rPr lang="pt-BR" b="1" dirty="0" smtClean="0"/>
              <a:t>Anos 2000: reaproximação e declínio</a:t>
            </a:r>
            <a:endParaRPr lang="pt-BR" b="1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93184" y="1336678"/>
            <a:ext cx="4578842" cy="536033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 smtClean="0"/>
              <a:t>Governo Lula (2003-2010)</a:t>
            </a:r>
          </a:p>
          <a:p>
            <a:r>
              <a:rPr lang="pt-BR" sz="2000" dirty="0" smtClean="0"/>
              <a:t>- ênfase no discurso de aproximação aos países subdesenvolvidos</a:t>
            </a:r>
          </a:p>
          <a:p>
            <a:pPr marL="285750" indent="-285750">
              <a:buFontTx/>
              <a:buChar char="-"/>
            </a:pPr>
            <a:endParaRPr lang="pt-BR" sz="2000" dirty="0" smtClean="0"/>
          </a:p>
          <a:p>
            <a:r>
              <a:rPr lang="pt-BR" sz="2000" dirty="0" smtClean="0"/>
              <a:t>- 11 viagens ao continente (21 países diferentes)</a:t>
            </a:r>
          </a:p>
          <a:p>
            <a:endParaRPr lang="pt-BR" sz="2000" dirty="0" smtClean="0"/>
          </a:p>
          <a:p>
            <a:r>
              <a:rPr lang="pt-BR" sz="2000" dirty="0" smtClean="0"/>
              <a:t>- abertura/reabertura de 18 embaixadas</a:t>
            </a:r>
          </a:p>
          <a:p>
            <a:endParaRPr lang="pt-BR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 smtClean="0"/>
              <a:t>Declínio (2011 - )</a:t>
            </a:r>
            <a:endParaRPr lang="pt-BR" sz="2000" b="1" dirty="0"/>
          </a:p>
          <a:p>
            <a:pPr marL="285750" indent="-285750">
              <a:buFontTx/>
              <a:buChar char="-"/>
            </a:pPr>
            <a:r>
              <a:rPr lang="pt-BR" sz="2000" dirty="0" smtClean="0"/>
              <a:t>crise econômica no Brasil</a:t>
            </a:r>
          </a:p>
          <a:p>
            <a:endParaRPr lang="pt-BR" sz="2000" dirty="0" smtClean="0"/>
          </a:p>
          <a:p>
            <a:pPr marL="285750" indent="-285750">
              <a:buFontTx/>
              <a:buChar char="-"/>
            </a:pPr>
            <a:r>
              <a:rPr lang="pt-BR" sz="2000" dirty="0"/>
              <a:t>f</a:t>
            </a:r>
            <a:r>
              <a:rPr lang="pt-BR" sz="2000" dirty="0" smtClean="0"/>
              <a:t>echamento das embaixadas de Serra Leoa e Libéria (Líbia)</a:t>
            </a:r>
            <a:endParaRPr lang="pt-BR" sz="20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8687" y="2057400"/>
            <a:ext cx="4503313" cy="217014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8654" y="219254"/>
            <a:ext cx="3990800" cy="2234848"/>
          </a:xfrm>
          <a:prstGeom prst="rect">
            <a:avLst/>
          </a:prstGeom>
        </p:spPr>
      </p:pic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772025" y="4246715"/>
            <a:ext cx="6172200" cy="2282874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782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0159"/>
    </mc:Choice>
    <mc:Fallback>
      <p:transition spd="slow" advTm="380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0" y="6417365"/>
            <a:ext cx="7991061" cy="440635"/>
          </a:xfrm>
        </p:spPr>
        <p:txBody>
          <a:bodyPr>
            <a:normAutofit/>
          </a:bodyPr>
          <a:lstStyle/>
          <a:p>
            <a:r>
              <a:rPr lang="pt-BR" sz="2000" b="1" dirty="0" smtClean="0"/>
              <a:t>Fonte: </a:t>
            </a:r>
            <a:r>
              <a:rPr lang="pt-BR" sz="2000" dirty="0" smtClean="0"/>
              <a:t>Biblioteca da Presidência da República (2020).</a:t>
            </a:r>
            <a:endParaRPr lang="pt-BR" sz="2000" dirty="0"/>
          </a:p>
        </p:txBody>
      </p:sp>
      <p:graphicFrame>
        <p:nvGraphicFramePr>
          <p:cNvPr id="5" name="Espaço Reservado para Conteú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6903628"/>
              </p:ext>
            </p:extLst>
          </p:nvPr>
        </p:nvGraphicFramePr>
        <p:xfrm>
          <a:off x="2" y="90151"/>
          <a:ext cx="12191999" cy="63621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4827"/>
                <a:gridCol w="1686692"/>
                <a:gridCol w="1590294"/>
                <a:gridCol w="1358224"/>
                <a:gridCol w="1491648"/>
                <a:gridCol w="1583438"/>
                <a:gridCol w="1583438"/>
                <a:gridCol w="1583438"/>
              </a:tblGrid>
              <a:tr h="992191">
                <a:tc gridSpan="8">
                  <a:txBody>
                    <a:bodyPr/>
                    <a:lstStyle/>
                    <a:p>
                      <a:pPr algn="ctr"/>
                      <a:r>
                        <a:rPr lang="pt-BR" sz="4000" u="sng" dirty="0" smtClean="0"/>
                        <a:t>VISITAS</a:t>
                      </a:r>
                      <a:r>
                        <a:rPr lang="pt-BR" sz="4000" u="sng" baseline="0" dirty="0" smtClean="0"/>
                        <a:t> PRESIDÊNCIAIS À ÁFRICA</a:t>
                      </a:r>
                      <a:endParaRPr lang="pt-BR" sz="4000" u="sng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</a:tr>
              <a:tr h="1789991">
                <a:tc>
                  <a:txBody>
                    <a:bodyPr/>
                    <a:lstStyle/>
                    <a:p>
                      <a:r>
                        <a:rPr lang="pt-BR" b="1" dirty="0" smtClean="0"/>
                        <a:t>Presidente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JOSÉ</a:t>
                      </a:r>
                      <a:r>
                        <a:rPr lang="pt-BR" b="1" baseline="0" dirty="0" smtClean="0"/>
                        <a:t> SARNEY</a:t>
                      </a:r>
                    </a:p>
                    <a:p>
                      <a:pPr algn="ctr"/>
                      <a:r>
                        <a:rPr lang="pt-BR" b="1" baseline="0" dirty="0" smtClean="0"/>
                        <a:t>(1985-1990)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FERNANDO COLLOR</a:t>
                      </a:r>
                    </a:p>
                    <a:p>
                      <a:pPr algn="ctr"/>
                      <a:r>
                        <a:rPr lang="pt-BR" b="1" dirty="0" smtClean="0"/>
                        <a:t>(1990-1992)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ITAMAR FRANCO (1992-1994)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FHC </a:t>
                      </a:r>
                    </a:p>
                    <a:p>
                      <a:pPr algn="ctr"/>
                      <a:r>
                        <a:rPr lang="pt-BR" b="1" dirty="0" smtClean="0"/>
                        <a:t>(1995-2002)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LULA</a:t>
                      </a:r>
                    </a:p>
                    <a:p>
                      <a:pPr algn="ctr"/>
                      <a:r>
                        <a:rPr lang="pt-BR" b="1" dirty="0" smtClean="0"/>
                        <a:t> (2003-2010)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DILMA </a:t>
                      </a:r>
                    </a:p>
                    <a:p>
                      <a:pPr algn="ctr"/>
                      <a:r>
                        <a:rPr lang="pt-BR" b="1" dirty="0" smtClean="0"/>
                        <a:t>(2011-2016)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TEMER </a:t>
                      </a:r>
                    </a:p>
                    <a:p>
                      <a:pPr algn="ctr"/>
                      <a:r>
                        <a:rPr lang="pt-BR" b="1" dirty="0" smtClean="0"/>
                        <a:t>(2016-2018)</a:t>
                      </a:r>
                      <a:endParaRPr lang="pt-BR" b="1" dirty="0"/>
                    </a:p>
                  </a:txBody>
                  <a:tcPr/>
                </a:tc>
              </a:tr>
              <a:tr h="1789991">
                <a:tc>
                  <a:txBody>
                    <a:bodyPr/>
                    <a:lstStyle/>
                    <a:p>
                      <a:r>
                        <a:rPr lang="pt-BR" b="1" dirty="0" smtClean="0"/>
                        <a:t>Número</a:t>
                      </a:r>
                      <a:r>
                        <a:rPr lang="pt-BR" b="1" baseline="0" dirty="0" smtClean="0"/>
                        <a:t> de visitas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01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01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02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11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04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02</a:t>
                      </a:r>
                      <a:endParaRPr lang="pt-BR" dirty="0"/>
                    </a:p>
                  </a:txBody>
                  <a:tcPr/>
                </a:tc>
              </a:tr>
              <a:tr h="1789991">
                <a:tc>
                  <a:txBody>
                    <a:bodyPr/>
                    <a:lstStyle/>
                    <a:p>
                      <a:r>
                        <a:rPr lang="pt-BR" b="1" dirty="0" smtClean="0"/>
                        <a:t>Países</a:t>
                      </a:r>
                      <a:r>
                        <a:rPr lang="pt-BR" b="1" baseline="0" dirty="0" smtClean="0"/>
                        <a:t> diferentes 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01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04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03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21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06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02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776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296"/>
    </mc:Choice>
    <mc:Fallback>
      <p:transition spd="slow" advTm="136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9092"/>
            <a:ext cx="12192000" cy="6879263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28789" y="1"/>
            <a:ext cx="11951594" cy="1690688"/>
          </a:xfrm>
        </p:spPr>
        <p:txBody>
          <a:bodyPr>
            <a:normAutofit/>
          </a:bodyPr>
          <a:lstStyle/>
          <a:p>
            <a:pPr algn="ctr"/>
            <a:r>
              <a:rPr lang="pt-BR" sz="5400" dirty="0">
                <a:solidFill>
                  <a:srgbClr val="FF0000"/>
                </a:solidFill>
              </a:rPr>
              <a:t>O ENSINO DE HISTÓRIA DA ÁFRICA E A PRODUÇÃO </a:t>
            </a:r>
            <a:r>
              <a:rPr lang="pt-BR" sz="5400" dirty="0" smtClean="0">
                <a:solidFill>
                  <a:srgbClr val="FF0000"/>
                </a:solidFill>
              </a:rPr>
              <a:t>ACADÊMICA (2003-2017)</a:t>
            </a:r>
            <a:endParaRPr lang="pt-BR" sz="5400" dirty="0">
              <a:solidFill>
                <a:srgbClr val="FF0000"/>
              </a:solidFill>
            </a:endParaRPr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>
          <a:xfrm>
            <a:off x="128789" y="1825624"/>
            <a:ext cx="11951594" cy="4897147"/>
          </a:xfrm>
        </p:spPr>
        <p:txBody>
          <a:bodyPr/>
          <a:lstStyle/>
          <a:p>
            <a:endParaRPr lang="pt-BR" dirty="0" smtClean="0"/>
          </a:p>
          <a:p>
            <a:r>
              <a:rPr lang="pt-BR" dirty="0" smtClean="0">
                <a:solidFill>
                  <a:srgbClr val="FF0000"/>
                </a:solidFill>
              </a:rPr>
              <a:t>Lei </a:t>
            </a:r>
            <a:r>
              <a:rPr lang="pt-BR" dirty="0">
                <a:solidFill>
                  <a:srgbClr val="FF0000"/>
                </a:solidFill>
              </a:rPr>
              <a:t>10.639/2003  Art. 1o </a:t>
            </a:r>
            <a:r>
              <a:rPr lang="pt-BR" dirty="0" smtClean="0">
                <a:solidFill>
                  <a:srgbClr val="FF0000"/>
                </a:solidFill>
              </a:rPr>
              <a:t>§ </a:t>
            </a:r>
            <a:r>
              <a:rPr lang="pt-BR" dirty="0">
                <a:solidFill>
                  <a:srgbClr val="FF0000"/>
                </a:solidFill>
              </a:rPr>
              <a:t>1o “... incluirá o estudo da </a:t>
            </a:r>
            <a:r>
              <a:rPr lang="pt-BR" dirty="0" smtClean="0">
                <a:solidFill>
                  <a:srgbClr val="FF0000"/>
                </a:solidFill>
              </a:rPr>
              <a:t>História da </a:t>
            </a:r>
            <a:r>
              <a:rPr lang="pt-BR" dirty="0">
                <a:solidFill>
                  <a:srgbClr val="FF0000"/>
                </a:solidFill>
              </a:rPr>
              <a:t>África e dos Africanos, a luta dos negros no Brasil, a cultura negra brasileira e o negro </a:t>
            </a:r>
            <a:r>
              <a:rPr lang="pt-BR" dirty="0" smtClean="0">
                <a:solidFill>
                  <a:srgbClr val="FF0000"/>
                </a:solidFill>
              </a:rPr>
              <a:t>na formação </a:t>
            </a:r>
            <a:r>
              <a:rPr lang="pt-BR" dirty="0">
                <a:solidFill>
                  <a:srgbClr val="FF0000"/>
                </a:solidFill>
              </a:rPr>
              <a:t>da sociedade </a:t>
            </a:r>
            <a:r>
              <a:rPr lang="pt-BR" dirty="0" smtClean="0">
                <a:solidFill>
                  <a:srgbClr val="FF0000"/>
                </a:solidFill>
              </a:rPr>
              <a:t>nacional...”</a:t>
            </a:r>
          </a:p>
          <a:p>
            <a:endParaRPr lang="pt-BR" dirty="0">
              <a:solidFill>
                <a:srgbClr val="FF0000"/>
              </a:solidFill>
            </a:endParaRPr>
          </a:p>
          <a:p>
            <a:r>
              <a:rPr lang="pt-BR" dirty="0">
                <a:solidFill>
                  <a:srgbClr val="FF0000"/>
                </a:solidFill>
              </a:rPr>
              <a:t>estudo </a:t>
            </a:r>
            <a:r>
              <a:rPr lang="pt-BR" dirty="0" err="1" smtClean="0">
                <a:solidFill>
                  <a:srgbClr val="FF0000"/>
                </a:solidFill>
              </a:rPr>
              <a:t>bibliométrico</a:t>
            </a:r>
            <a:r>
              <a:rPr lang="pt-BR" dirty="0" smtClean="0">
                <a:solidFill>
                  <a:srgbClr val="FF0000"/>
                </a:solidFill>
              </a:rPr>
              <a:t> encontrou apenas </a:t>
            </a:r>
            <a:r>
              <a:rPr lang="pt-BR" dirty="0">
                <a:solidFill>
                  <a:srgbClr val="FF0000"/>
                </a:solidFill>
              </a:rPr>
              <a:t>07 </a:t>
            </a:r>
            <a:r>
              <a:rPr lang="pt-BR" dirty="0" smtClean="0">
                <a:solidFill>
                  <a:srgbClr val="FF0000"/>
                </a:solidFill>
              </a:rPr>
              <a:t>artigos (05 </a:t>
            </a:r>
            <a:r>
              <a:rPr lang="pt-BR" dirty="0">
                <a:solidFill>
                  <a:srgbClr val="FF0000"/>
                </a:solidFill>
              </a:rPr>
              <a:t>disponíveis em revistas de Ensino de História e 02 encontrados na plataforma </a:t>
            </a:r>
            <a:r>
              <a:rPr lang="pt-BR" dirty="0" err="1" smtClean="0">
                <a:solidFill>
                  <a:srgbClr val="FF0000"/>
                </a:solidFill>
              </a:rPr>
              <a:t>Scielo</a:t>
            </a:r>
            <a:r>
              <a:rPr lang="pt-BR" dirty="0" smtClean="0">
                <a:solidFill>
                  <a:srgbClr val="FF0000"/>
                </a:solidFill>
              </a:rPr>
              <a:t>) (COSTA; EUGENIO, 2018).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160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053"/>
    </mc:Choice>
    <mc:Fallback>
      <p:transition spd="slow" advTm="99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834527" y="0"/>
            <a:ext cx="10515600" cy="1325563"/>
          </a:xfrm>
        </p:spPr>
        <p:txBody>
          <a:bodyPr/>
          <a:lstStyle/>
          <a:p>
            <a:pPr algn="ctr"/>
            <a:r>
              <a:rPr lang="pt-BR" b="1" dirty="0" smtClean="0"/>
              <a:t>BIBLIOGRAFIA</a:t>
            </a:r>
            <a:endParaRPr lang="pt-BR" b="1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>
          <a:xfrm>
            <a:off x="77118" y="940158"/>
            <a:ext cx="12030419" cy="5917842"/>
          </a:xfrm>
        </p:spPr>
        <p:txBody>
          <a:bodyPr>
            <a:normAutofit/>
          </a:bodyPr>
          <a:lstStyle/>
          <a:p>
            <a:r>
              <a:rPr lang="pt-BR" sz="1700" dirty="0"/>
              <a:t>BIBLIOTECA DA PRESIDÊNCIA DA REPÚBLICA (2020). Disponível em: http://www.biblioteca.presidencia.gov.br/presidencia/ex-presidentes. Acesso em: 11 de jun. de 2020</a:t>
            </a:r>
            <a:r>
              <a:rPr lang="pt-BR" sz="1700" dirty="0" smtClean="0"/>
              <a:t>.</a:t>
            </a:r>
          </a:p>
          <a:p>
            <a:pPr marL="0" indent="0">
              <a:buNone/>
            </a:pPr>
            <a:endParaRPr lang="pt-BR" sz="1700" dirty="0"/>
          </a:p>
          <a:p>
            <a:r>
              <a:rPr lang="pt-BR" sz="1700" dirty="0"/>
              <a:t>COSTA, R; EUGENIO, A (2018). </a:t>
            </a:r>
            <a:r>
              <a:rPr lang="pt-BR" sz="1700" b="1" dirty="0"/>
              <a:t>O ENSINO DE HISTÓRIA DA ÁFRICA E A PRODUÇÃO ACADÊMICA</a:t>
            </a:r>
            <a:r>
              <a:rPr lang="pt-BR" sz="1700" dirty="0"/>
              <a:t>: o que dizem as revistas de Ensino de História no período 2003-2017? Revista Eletrônica Científica Ensino </a:t>
            </a:r>
            <a:r>
              <a:rPr lang="pt-BR" sz="1700" dirty="0" smtClean="0"/>
              <a:t>Interdisciplinar Mossoró</a:t>
            </a:r>
            <a:r>
              <a:rPr lang="pt-BR" sz="1700" dirty="0"/>
              <a:t>, v. 4, n. 11, </a:t>
            </a:r>
            <a:r>
              <a:rPr lang="pt-BR" sz="1700" dirty="0" smtClean="0"/>
              <a:t>Junho.</a:t>
            </a:r>
            <a:endParaRPr lang="pt-BR" sz="1700" dirty="0"/>
          </a:p>
          <a:p>
            <a:endParaRPr lang="pt-BR" sz="1700" dirty="0" smtClean="0"/>
          </a:p>
          <a:p>
            <a:r>
              <a:rPr lang="pt-BR" sz="1700" dirty="0"/>
              <a:t>DÁVILA, Jerry. </a:t>
            </a:r>
            <a:r>
              <a:rPr lang="pt-BR" sz="1700" b="1" dirty="0"/>
              <a:t>Hotel Trópico</a:t>
            </a:r>
            <a:r>
              <a:rPr lang="pt-BR" sz="1700" dirty="0"/>
              <a:t>: o Brasil e o desafio da descolonização africana (</a:t>
            </a:r>
            <a:r>
              <a:rPr lang="pt-BR" sz="1700" dirty="0" smtClean="0"/>
              <a:t>1950-1980) (2011). </a:t>
            </a:r>
            <a:r>
              <a:rPr lang="pt-BR" sz="1700" dirty="0"/>
              <a:t>Rio de Janeiro, Paz e </a:t>
            </a:r>
            <a:r>
              <a:rPr lang="pt-BR" sz="1700" dirty="0" smtClean="0"/>
              <a:t>Terra</a:t>
            </a:r>
          </a:p>
          <a:p>
            <a:endParaRPr lang="pt-BR" sz="1700" dirty="0"/>
          </a:p>
          <a:p>
            <a:r>
              <a:rPr lang="pt-BR" sz="1700" dirty="0" smtClean="0"/>
              <a:t>FREYRE, Gilberto (2001). </a:t>
            </a:r>
            <a:r>
              <a:rPr lang="pt-BR" sz="1700" b="1" dirty="0" smtClean="0"/>
              <a:t>Casa-grande </a:t>
            </a:r>
            <a:r>
              <a:rPr lang="pt-BR" sz="1700" b="1" dirty="0"/>
              <a:t>&amp; senzala</a:t>
            </a:r>
            <a:r>
              <a:rPr lang="pt-BR" sz="1700" dirty="0"/>
              <a:t>. 42. ed. Rio </a:t>
            </a:r>
            <a:r>
              <a:rPr lang="pt-BR" sz="1700" dirty="0" smtClean="0"/>
              <a:t>de Janeiro</a:t>
            </a:r>
            <a:r>
              <a:rPr lang="pt-BR" sz="1700" dirty="0"/>
              <a:t>: </a:t>
            </a:r>
            <a:r>
              <a:rPr lang="pt-BR" sz="1700" dirty="0" smtClean="0"/>
              <a:t>Record.</a:t>
            </a:r>
          </a:p>
          <a:p>
            <a:endParaRPr lang="pt-BR" sz="1700" dirty="0"/>
          </a:p>
          <a:p>
            <a:r>
              <a:rPr lang="pt-BR" sz="1700" dirty="0" smtClean="0"/>
              <a:t>SARAIVA, </a:t>
            </a:r>
            <a:r>
              <a:rPr lang="pt-BR" sz="1700" dirty="0"/>
              <a:t>José Flávio Sombra. </a:t>
            </a:r>
            <a:r>
              <a:rPr lang="pt-BR" sz="1700" b="1" dirty="0"/>
              <a:t>O lugar da África:</a:t>
            </a:r>
            <a:r>
              <a:rPr lang="pt-BR" sz="1700" dirty="0"/>
              <a:t> a dimensão atlântica da política externa brasileira (de 1946 a nossos dias</a:t>
            </a:r>
            <a:r>
              <a:rPr lang="pt-BR" sz="1700" dirty="0" smtClean="0"/>
              <a:t>) (1997). </a:t>
            </a:r>
            <a:r>
              <a:rPr lang="pt-BR" sz="1700" dirty="0"/>
              <a:t>Brasília: </a:t>
            </a:r>
            <a:r>
              <a:rPr lang="pt-BR" sz="1700" dirty="0" err="1"/>
              <a:t>EdUnB</a:t>
            </a:r>
            <a:r>
              <a:rPr lang="pt-BR" sz="1700" dirty="0"/>
              <a:t>, 1997, 280 páginas</a:t>
            </a:r>
            <a:r>
              <a:rPr lang="pt-BR" sz="1700" dirty="0" smtClean="0"/>
              <a:t>.</a:t>
            </a:r>
          </a:p>
          <a:p>
            <a:pPr marL="0" indent="0">
              <a:buNone/>
            </a:pPr>
            <a:endParaRPr lang="pt-BR" sz="1700" dirty="0"/>
          </a:p>
          <a:p>
            <a:r>
              <a:rPr lang="pt-BR" sz="1700" dirty="0" smtClean="0"/>
              <a:t>SLAVES </a:t>
            </a:r>
            <a:r>
              <a:rPr lang="pt-BR" sz="1700" dirty="0"/>
              <a:t>VOYAGES (2020). </a:t>
            </a:r>
            <a:r>
              <a:rPr lang="pt-BR" sz="1700" dirty="0" smtClean="0"/>
              <a:t>Disponível em: </a:t>
            </a:r>
            <a:r>
              <a:rPr lang="pt-BR" sz="1700" dirty="0" smtClean="0">
                <a:hlinkClick r:id="rId4"/>
              </a:rPr>
              <a:t>https</a:t>
            </a:r>
            <a:r>
              <a:rPr lang="pt-BR" sz="1700" dirty="0">
                <a:hlinkClick r:id="rId4"/>
              </a:rPr>
              <a:t>://</a:t>
            </a:r>
            <a:r>
              <a:rPr lang="pt-BR" sz="1700" dirty="0" smtClean="0">
                <a:hlinkClick r:id="rId4"/>
              </a:rPr>
              <a:t>www.slavevoyages.org/assessment/estimates</a:t>
            </a:r>
            <a:r>
              <a:rPr lang="pt-BR" sz="1700" dirty="0" smtClean="0"/>
              <a:t>. Acesso em: 11 de jun. de 2020</a:t>
            </a:r>
            <a:r>
              <a:rPr lang="pt-BR" sz="1700" dirty="0" smtClean="0"/>
              <a:t>.</a:t>
            </a:r>
          </a:p>
          <a:p>
            <a:endParaRPr lang="pt-BR" sz="1700" dirty="0"/>
          </a:p>
          <a:p>
            <a:pPr marL="0" indent="0">
              <a:buNone/>
            </a:pPr>
            <a:r>
              <a:rPr lang="pt-BR" sz="1700" b="1" dirty="0" smtClean="0"/>
              <a:t>Banco de dados </a:t>
            </a:r>
          </a:p>
          <a:p>
            <a:r>
              <a:rPr lang="pt-BR" sz="1700" dirty="0" smtClean="0"/>
              <a:t>AFROBAROMETER</a:t>
            </a:r>
            <a:r>
              <a:rPr lang="pt-BR" sz="1700" dirty="0"/>
              <a:t>. https://www.afrobarometer.org/</a:t>
            </a:r>
            <a:endParaRPr lang="pt-BR" sz="1700" dirty="0" smtClean="0"/>
          </a:p>
          <a:p>
            <a:endParaRPr lang="pt-BR" sz="1700" dirty="0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927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397"/>
    </mc:Choice>
    <mc:Fallback>
      <p:transition spd="slow" advTm="103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2418</TotalTime>
  <Words>669</Words>
  <Application>Microsoft Office PowerPoint</Application>
  <PresentationFormat>Widescreen</PresentationFormat>
  <Paragraphs>110</Paragraphs>
  <Slides>10</Slides>
  <Notes>0</Notes>
  <HiddenSlides>0</HiddenSlides>
  <MMClips>9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5" baseType="lpstr">
      <vt:lpstr>Agency FB</vt:lpstr>
      <vt:lpstr>Arial</vt:lpstr>
      <vt:lpstr>Calibri</vt:lpstr>
      <vt:lpstr>Calibri Light</vt:lpstr>
      <vt:lpstr>Tema do Office</vt:lpstr>
      <vt:lpstr>O CONTINENTE AFRICANO NA POLÍTICA EXTERNA BRASILEIRA: AVANÇOS E RECUOS</vt:lpstr>
      <vt:lpstr>O Continente Africano na Formação do Brasil</vt:lpstr>
      <vt:lpstr>Século XIX e Início do Século XX - Um Continente Esquecido para os Brasileiros</vt:lpstr>
      <vt:lpstr>Lusotropicalismo</vt:lpstr>
      <vt:lpstr>Pragmatismo</vt:lpstr>
      <vt:lpstr>Anos 2000: reaproximação e declínio</vt:lpstr>
      <vt:lpstr>Fonte: Biblioteca da Presidência da República (2020).</vt:lpstr>
      <vt:lpstr>O ENSINO DE HISTÓRIA DA ÁFRICA E A PRODUÇÃO ACADÊMICA (2003-2017)</vt:lpstr>
      <vt:lpstr>BIBLIOGRAFIA</vt:lpstr>
      <vt:lpstr>OBRIGADO!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PERCEPÇÕES SOBRE A ÁFRICA NA SOCIEDADE BRASILEIRA</dc:title>
  <dc:creator>user</dc:creator>
  <cp:lastModifiedBy>user</cp:lastModifiedBy>
  <cp:revision>71</cp:revision>
  <dcterms:created xsi:type="dcterms:W3CDTF">2020-06-11T00:46:13Z</dcterms:created>
  <dcterms:modified xsi:type="dcterms:W3CDTF">2020-06-16T18:18:57Z</dcterms:modified>
</cp:coreProperties>
</file>