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4" r:id="rId3"/>
    <p:sldId id="265" r:id="rId4"/>
    <p:sldId id="266" r:id="rId5"/>
    <p:sldId id="271" r:id="rId6"/>
    <p:sldId id="267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9FDD-2A79-43F5-8396-945DB76BFCC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68A5-D91A-4F1B-8016-3B3421D21B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49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C8A5200-86AA-4054-AF93-936FBE1B1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2BDF0F-40E3-4E93-ACD4-13A3BE6287F3}" type="slidenum">
              <a:rPr lang="pt-BR" altLang="pt-BR" smtClean="0"/>
              <a:pPr/>
              <a:t>1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119F4AF-95C4-49C5-A2B4-8142EBBDF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92C9F85-7139-4FAC-A90D-6454E55D6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202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0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34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9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8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78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2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6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27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6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BA6A-CC59-459D-A3A0-1438865F105A}" type="datetimeFigureOut">
              <a:rPr lang="pt-BR" smtClean="0"/>
              <a:t>08/06/2020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4C4B-F64C-42B3-A0CD-8E3B3F1C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0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nsaosup7.MO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noram\4300255-2020\aula%204julio\gota1.M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capilar.M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gota3.M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0.png"/><Relationship Id="rId10" Type="http://schemas.openxmlformats.org/officeDocument/2006/relationships/image" Target="../media/image100.png"/><Relationship Id="rId4" Type="http://schemas.openxmlformats.org/officeDocument/2006/relationships/image" Target="../media/image9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vdv1cODlWw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B514E4D9-C00E-4DC6-AB7E-9BD83CCF6C6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029690" y="2286000"/>
            <a:ext cx="777240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 4300255 </a:t>
            </a: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Subtítulo 2">
            <a:extLst>
              <a:ext uri="{FF2B5EF4-FFF2-40B4-BE49-F238E27FC236}">
                <a16:creationId xmlns:a16="http://schemas.microsoft.com/office/drawing/2014/main" id="{58875B5F-4E36-4A28-9E15-9C648D248C9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3200400"/>
            <a:ext cx="8305800" cy="50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Mecânica dos Corpos Rígidos e dos Fluidos</a:t>
            </a:r>
          </a:p>
        </p:txBody>
      </p:sp>
      <p:pic>
        <p:nvPicPr>
          <p:cNvPr id="3076" name="Picture 4" descr="simbolo%20para%20site">
            <a:extLst>
              <a:ext uri="{FF2B5EF4-FFF2-40B4-BE49-F238E27FC236}">
                <a16:creationId xmlns:a16="http://schemas.microsoft.com/office/drawing/2014/main" id="{143FD4D0-25E0-406E-AC96-E1CAE5A6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1"/>
            <a:ext cx="1009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E9EB430B-4BF3-4773-AB49-150975C3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11163"/>
            <a:ext cx="311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74F77"/>
                </a:solidFill>
              </a:rPr>
              <a:t>Instituto de Física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74F77"/>
                </a:solidFill>
              </a:rPr>
              <a:t>Universidade de São Paulo</a:t>
            </a:r>
          </a:p>
        </p:txBody>
      </p:sp>
      <p:sp>
        <p:nvSpPr>
          <p:cNvPr id="3078" name="Título 1">
            <a:extLst>
              <a:ext uri="{FF2B5EF4-FFF2-40B4-BE49-F238E27FC236}">
                <a16:creationId xmlns:a16="http://schemas.microsoft.com/office/drawing/2014/main" id="{1676980E-79DE-41BD-9245-E5AF5DA8C836}"/>
              </a:ext>
            </a:extLst>
          </p:cNvPr>
          <p:cNvSpPr>
            <a:spLocks/>
          </p:cNvSpPr>
          <p:nvPr/>
        </p:nvSpPr>
        <p:spPr bwMode="auto">
          <a:xfrm>
            <a:off x="1905000" y="4217186"/>
            <a:ext cx="7772400" cy="22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Tensão superficial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6095316-9E56-4EA1-A6D9-983EF187BF50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</p:spTree>
    <p:extLst>
      <p:ext uri="{BB962C8B-B14F-4D97-AF65-F5344CB8AC3E}">
        <p14:creationId xmlns:p14="http://schemas.microsoft.com/office/powerpoint/2010/main" val="1585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BBD068D-45DC-461C-B6C8-AD55D82FEAF5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E5DC8-00D3-49D6-A53C-ADB2CC53431E}"/>
              </a:ext>
            </a:extLst>
          </p:cNvPr>
          <p:cNvSpPr/>
          <p:nvPr/>
        </p:nvSpPr>
        <p:spPr>
          <a:xfrm>
            <a:off x="312818" y="223733"/>
            <a:ext cx="5883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Bef>
                <a:spcPts val="1200"/>
              </a:spcBef>
              <a:spcAft>
                <a:spcPts val="300"/>
              </a:spcAft>
            </a:pPr>
            <a:r>
              <a:rPr lang="pt-BR" sz="2000" b="1" dirty="0">
                <a:latin typeface="Times New Roman" panose="02020603050405020304" pitchFamily="18" charset="0"/>
              </a:rPr>
              <a:t>Pressão produzida pela curvatura de uma superfície</a:t>
            </a:r>
            <a:endParaRPr lang="pt-BR" sz="2000" b="1" dirty="0"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BBF939-65F7-4C33-9812-9F74230B7F87}"/>
              </a:ext>
            </a:extLst>
          </p:cNvPr>
          <p:cNvSpPr/>
          <p:nvPr/>
        </p:nvSpPr>
        <p:spPr>
          <a:xfrm>
            <a:off x="312818" y="82003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Vimos que no interior de uma gota o uma bolha em equilíbrio há uma pressão superior à exterior. Este excesso de pressão é devido à curvatura da superfície limite de separação.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E04337D-FFB1-486A-B711-826D124DEA63}"/>
              </a:ext>
            </a:extLst>
          </p:cNvPr>
          <p:cNvGrpSpPr/>
          <p:nvPr/>
        </p:nvGrpSpPr>
        <p:grpSpPr>
          <a:xfrm>
            <a:off x="7212458" y="3178388"/>
            <a:ext cx="4551451" cy="2015098"/>
            <a:chOff x="4692967" y="2783840"/>
            <a:chExt cx="2806065" cy="129032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4FF39303-143C-4BE3-9920-73DBCF027FA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9" t="16585" r="-119444" b="17073"/>
            <a:stretch>
              <a:fillRect/>
            </a:stretch>
          </p:blipFill>
          <p:spPr bwMode="auto">
            <a:xfrm>
              <a:off x="4692967" y="2783840"/>
              <a:ext cx="2806065" cy="12903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2287">
              <a:extLst>
                <a:ext uri="{FF2B5EF4-FFF2-40B4-BE49-F238E27FC236}">
                  <a16:creationId xmlns:a16="http://schemas.microsoft.com/office/drawing/2014/main" id="{13ED7955-2939-4B60-9108-DEE22CB7F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2852737"/>
              <a:ext cx="2286000" cy="1152525"/>
              <a:chOff x="1275" y="13058"/>
              <a:chExt cx="3600" cy="1815"/>
            </a:xfrm>
          </p:grpSpPr>
          <p:sp>
            <p:nvSpPr>
              <p:cNvPr id="10" name="Oval 2288">
                <a:extLst>
                  <a:ext uri="{FF2B5EF4-FFF2-40B4-BE49-F238E27FC236}">
                    <a16:creationId xmlns:a16="http://schemas.microsoft.com/office/drawing/2014/main" id="{1D6654A1-5BE3-45F0-9698-29B29F60F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3058"/>
                <a:ext cx="1725" cy="181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11" name="AutoShape 2289">
                <a:extLst>
                  <a:ext uri="{FF2B5EF4-FFF2-40B4-BE49-F238E27FC236}">
                    <a16:creationId xmlns:a16="http://schemas.microsoft.com/office/drawing/2014/main" id="{15A29E2D-8821-4B2A-AE8B-8C61FC091D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275" y="13953"/>
                <a:ext cx="3600" cy="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E2F6D53B-5103-46CF-8A15-533E42A015FB}"/>
              </a:ext>
            </a:extLst>
          </p:cNvPr>
          <p:cNvSpPr/>
          <p:nvPr/>
        </p:nvSpPr>
        <p:spPr>
          <a:xfrm>
            <a:off x="2182714" y="22863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/>
              </a:rPr>
              <a:t>video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CDA483-2EB7-4559-A727-67508A81C5B3}"/>
              </a:ext>
            </a:extLst>
          </p:cNvPr>
          <p:cNvSpPr/>
          <p:nvPr/>
        </p:nvSpPr>
        <p:spPr>
          <a:xfrm>
            <a:off x="6096000" y="523639"/>
            <a:ext cx="59966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diferença de pressão entre o interior da bolha e o exterior origina forças sobre a superfície da bolha perpendiculares à superfície esférica, tal como indicam as setas da direita da figura abaixo. Sua projeção ao longo do eixo horizontal x, será o produto da diferença de pressão (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p-p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 área projetada sobre um plano perpendicular ao eixo x (a projeção de uma semiesfera de raio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sobre um plano é um círculo de área </a:t>
            </a:r>
            <a:r>
              <a:rPr lang="pt-BR" sz="2000" dirty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94FFC8-1996-4895-8185-EEA8BFC7EB26}"/>
              </a:ext>
            </a:extLst>
          </p:cNvPr>
          <p:cNvSpPr/>
          <p:nvPr/>
        </p:nvSpPr>
        <p:spPr>
          <a:xfrm>
            <a:off x="312818" y="3429000"/>
            <a:ext cx="63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Uma bolha está formada por duas laminas superficiais esféricas muito próximas entre elas. Consideremos a metade da bolha e procuremos as forças que mantêm essa porção em equilíbrio.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60B875-A5AA-4231-A52A-53DFF0DA0154}"/>
              </a:ext>
            </a:extLst>
          </p:cNvPr>
          <p:cNvSpPr/>
          <p:nvPr/>
        </p:nvSpPr>
        <p:spPr>
          <a:xfrm>
            <a:off x="312818" y="4757580"/>
            <a:ext cx="682772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força que origina a 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diferença de pressão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é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p-p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pt-B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Força originada pela 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tensão superficia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89A3C4D-32E8-4064-AEDE-41DE45B9968B}"/>
              </a:ext>
            </a:extLst>
          </p:cNvPr>
          <p:cNvSpPr/>
          <p:nvPr/>
        </p:nvSpPr>
        <p:spPr>
          <a:xfrm>
            <a:off x="5190805" y="5365733"/>
            <a:ext cx="6573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metade esquerda da bolha (não representada) exerce uma força para a esquerda igual a duas vezes a tensão superficial pelo perímetro (as setas da esquerda da figura) 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·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55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CE97E7-1B05-4C5A-83BD-1BD3D44CCF0A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F1A9D725-9D7D-4523-B683-4F7E3EAD3209}"/>
                  </a:ext>
                </a:extLst>
              </p:cNvPr>
              <p:cNvSpPr/>
              <p:nvPr/>
            </p:nvSpPr>
            <p:spPr>
              <a:xfrm>
                <a:off x="212331" y="221858"/>
                <a:ext cx="11633771" cy="8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 equilíbrio </a:t>
                </a:r>
                <a:r>
                  <a:rPr lang="pt-BR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pt-BR" sz="20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 </a:t>
                </a:r>
                <a:r>
                  <a:rPr lang="pt-BR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F</a:t>
                </a:r>
                <a:r>
                  <a:rPr lang="pt-BR" sz="20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Assim,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</m:t>
                        </m:r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diferença de pressões é tanto maior quanto menor seja o raio </a:t>
                </a:r>
                <a:r>
                  <a:rPr lang="pt-BR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Esta expressão é um caso particular da denominada lei de Laplace.</a:t>
                </a:r>
                <a:endParaRPr lang="pt-B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F1A9D725-9D7D-4523-B683-4F7E3EAD3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1" y="221858"/>
                <a:ext cx="11633771" cy="834074"/>
              </a:xfrm>
              <a:prstGeom prst="rect">
                <a:avLst/>
              </a:prstGeom>
              <a:blipFill>
                <a:blip r:embed="rId2"/>
                <a:stretch>
                  <a:fillRect l="-577" b="-12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E82D2E8C-6E3B-47D0-AE7E-2E1728E2B968}"/>
              </a:ext>
            </a:extLst>
          </p:cNvPr>
          <p:cNvSpPr/>
          <p:nvPr/>
        </p:nvSpPr>
        <p:spPr>
          <a:xfrm>
            <a:off x="212331" y="1169293"/>
            <a:ext cx="11561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fator 4 aparece porque uma bolha de sabão tem duas fases: interior e exterior. No caso de uma gota de agua, só há uma fase e assim a diferença de pressão se reduza metade. 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719860-5B4D-4D44-B78E-81242562B2F3}"/>
              </a:ext>
            </a:extLst>
          </p:cNvPr>
          <p:cNvSpPr/>
          <p:nvPr/>
        </p:nvSpPr>
        <p:spPr>
          <a:xfrm>
            <a:off x="308972" y="2103902"/>
            <a:ext cx="667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Dedução alternativa da equação de Laplace para uma gota.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F68678-5303-4BD8-9188-08A67435CA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13" y="1508733"/>
            <a:ext cx="2948880" cy="1413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56C2113-BB0B-46A5-8D43-4D82B574F2E0}"/>
              </a:ext>
            </a:extLst>
          </p:cNvPr>
          <p:cNvSpPr/>
          <p:nvPr/>
        </p:nvSpPr>
        <p:spPr>
          <a:xfrm>
            <a:off x="212331" y="2651326"/>
            <a:ext cx="11561850" cy="40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Supondo uma gota que se forma no extremo de una seringa ao deslocar o embolo, tal como se indica na figura. </a:t>
            </a:r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8556479-0BDE-4372-9FA6-29FD8E06AC41}"/>
              </a:ext>
            </a:extLst>
          </p:cNvPr>
          <p:cNvSpPr/>
          <p:nvPr/>
        </p:nvSpPr>
        <p:spPr>
          <a:xfrm>
            <a:off x="308972" y="3101402"/>
            <a:ext cx="11537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Seja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pressão exterior. Para formar a gota de raio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é necessário aplicar ao embolo uma pressão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algo maior que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20A57B-AB68-466B-B9B9-6ED7A33218BF}"/>
              </a:ext>
            </a:extLst>
          </p:cNvPr>
          <p:cNvSpPr/>
          <p:nvPr/>
        </p:nvSpPr>
        <p:spPr>
          <a:xfrm>
            <a:off x="212330" y="3896394"/>
            <a:ext cx="11808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trabalho realizado pelo embolo sobre o líquido a se deslocar é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embolo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p·dV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Mas a gota realiza um trabalho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gota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·dV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sobre seu entorno já que desloca o ar ao incrementar seu volume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Ambos volumes são iguais devido ao fato do líquido ser incompressível.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6397858-3737-4668-8A32-FD4011D79606}"/>
              </a:ext>
            </a:extLst>
          </p:cNvPr>
          <p:cNvSpPr/>
          <p:nvPr/>
        </p:nvSpPr>
        <p:spPr>
          <a:xfrm>
            <a:off x="212330" y="4977795"/>
            <a:ext cx="9513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trabalho total sobre o líquido será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embolo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gota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p-p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7C5E709-2EC4-4BDA-BDD7-5A9E3C697A16}"/>
              </a:ext>
            </a:extLst>
          </p:cNvPr>
          <p:cNvSpPr/>
          <p:nvPr/>
        </p:nvSpPr>
        <p:spPr>
          <a:xfrm>
            <a:off x="212330" y="5516204"/>
            <a:ext cx="1163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Esse trabalho se emprega em incrementar a superfície da gota, enquanto se mantêm a temperatura e o volume do líquido constantes.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pt-BR" sz="2000" i="1" dirty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g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F2A45BA-4AFC-41F6-92DF-5E3D87CD9DDB}"/>
              </a:ext>
            </a:extLst>
          </p:cNvPr>
          <p:cNvSpPr/>
          <p:nvPr/>
        </p:nvSpPr>
        <p:spPr>
          <a:xfrm>
            <a:off x="10639973" y="21039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vídeo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1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09710D-7AEB-4303-8F34-E89369D4A9DE}"/>
              </a:ext>
            </a:extLst>
          </p:cNvPr>
          <p:cNvSpPr/>
          <p:nvPr/>
        </p:nvSpPr>
        <p:spPr>
          <a:xfrm>
            <a:off x="304800" y="218797"/>
            <a:ext cx="11294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Igualando ambos trabalhos e considerando as fórmulas da área e do volume de uma superfície esférica.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7A6365-8413-4F88-9437-1480B5E4509D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52A9BA6-FADD-4C44-9417-EDB23162A1C3}"/>
                  </a:ext>
                </a:extLst>
              </p:cNvPr>
              <p:cNvSpPr/>
              <p:nvPr/>
            </p:nvSpPr>
            <p:spPr>
              <a:xfrm>
                <a:off x="410966" y="857422"/>
                <a:ext cx="1315617" cy="527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52A9BA6-FADD-4C44-9417-EDB23162A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6" y="857422"/>
                <a:ext cx="1315617" cy="527901"/>
              </a:xfrm>
              <a:prstGeom prst="rect">
                <a:avLst/>
              </a:prstGeom>
              <a:blipFill>
                <a:blip r:embed="rId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F1F21B5-76E0-4ADE-8DEF-F30E65ABEC9B}"/>
                  </a:ext>
                </a:extLst>
              </p:cNvPr>
              <p:cNvSpPr/>
              <p:nvPr/>
            </p:nvSpPr>
            <p:spPr>
              <a:xfrm>
                <a:off x="2324133" y="1009067"/>
                <a:ext cx="1352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F1F21B5-76E0-4ADE-8DEF-F30E65ABE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33" y="1009067"/>
                <a:ext cx="13521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98DDF267-529B-42DC-814C-F7FC375464AD}"/>
              </a:ext>
            </a:extLst>
          </p:cNvPr>
          <p:cNvSpPr/>
          <p:nvPr/>
        </p:nvSpPr>
        <p:spPr>
          <a:xfrm>
            <a:off x="271199" y="1599282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dV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pt-B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         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=8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r·dr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AE7ED66-9078-40FF-B7AB-86D239EE5CD9}"/>
              </a:ext>
            </a:extLst>
          </p:cNvPr>
          <p:cNvSpPr/>
          <p:nvPr/>
        </p:nvSpPr>
        <p:spPr>
          <a:xfrm>
            <a:off x="4577956" y="1036642"/>
            <a:ext cx="303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pt-B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pt-BR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embolo</a:t>
            </a:r>
            <a:r>
              <a:rPr lang="pt-B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gota</a:t>
            </a:r>
            <a:r>
              <a:rPr lang="pt-B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p-p</a:t>
            </a:r>
            <a:r>
              <a:rPr lang="pt-B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pt-BR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pt-BR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BA88D9-028A-4AC9-AC0F-115E8DD37AE7}"/>
              </a:ext>
            </a:extLst>
          </p:cNvPr>
          <p:cNvSpPr/>
          <p:nvPr/>
        </p:nvSpPr>
        <p:spPr>
          <a:xfrm>
            <a:off x="8321124" y="1036642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pt-BR" sz="2000" i="1" dirty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g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8ACFC8B-2547-43F6-AD13-7403610597A7}"/>
                  </a:ext>
                </a:extLst>
              </p:cNvPr>
              <p:cNvSpPr/>
              <p:nvPr/>
            </p:nvSpPr>
            <p:spPr>
              <a:xfrm>
                <a:off x="4077467" y="1674381"/>
                <a:ext cx="22620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8ACFC8B-2547-43F6-AD13-740361059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67" y="1674381"/>
                <a:ext cx="2262094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8216CE6-0C42-47C4-BCA7-1B0929C315DA}"/>
                  </a:ext>
                </a:extLst>
              </p:cNvPr>
              <p:cNvSpPr/>
              <p:nvPr/>
            </p:nvSpPr>
            <p:spPr>
              <a:xfrm>
                <a:off x="6549556" y="1669264"/>
                <a:ext cx="31554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𝑟𝑑𝑟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E8216CE6-0C42-47C4-BCA7-1B0929C31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56" y="1669264"/>
                <a:ext cx="3155416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081376E-7D73-4170-9114-22421202472A}"/>
                  </a:ext>
                </a:extLst>
              </p:cNvPr>
              <p:cNvSpPr/>
              <p:nvPr/>
            </p:nvSpPr>
            <p:spPr>
              <a:xfrm>
                <a:off x="9914967" y="1485259"/>
                <a:ext cx="178061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081376E-7D73-4170-9114-224212024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967" y="1485259"/>
                <a:ext cx="1780616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B8EC55B7-700E-4599-BA82-70CFDDF1AF9C}"/>
              </a:ext>
            </a:extLst>
          </p:cNvPr>
          <p:cNvSpPr/>
          <p:nvPr/>
        </p:nvSpPr>
        <p:spPr>
          <a:xfrm>
            <a:off x="367754" y="2093706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Bef>
                <a:spcPts val="1200"/>
              </a:spcBef>
              <a:spcAft>
                <a:spcPts val="0"/>
              </a:spcAft>
            </a:pPr>
            <a:r>
              <a:rPr lang="pt-BR" sz="2000" b="1" kern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Capilaridade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D5D59437-0D3C-46D7-B29D-3C8921743FEC}"/>
                  </a:ext>
                </a:extLst>
              </p:cNvPr>
              <p:cNvSpPr/>
              <p:nvPr/>
            </p:nvSpPr>
            <p:spPr>
              <a:xfrm>
                <a:off x="161367" y="2505799"/>
                <a:ext cx="9753600" cy="143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diferença de pressão numa superfície cilíndrica se obtém em forma análoga àquela para a gota. Suponhamos duas placas de vidro submergidas num líquido, como as da figura ao lado. A semicircunferência corresponde á seção reta de uma bolha de ar semicilíndrica. A área de media superfície cilíndrica de raio R e geratriz L é: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𝑅𝐿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D5D59437-0D3C-46D7-B29D-3C8921743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" y="2505799"/>
                <a:ext cx="9753600" cy="1436612"/>
              </a:xfrm>
              <a:prstGeom prst="rect">
                <a:avLst/>
              </a:prstGeom>
              <a:blipFill>
                <a:blip r:embed="rId7"/>
                <a:stretch>
                  <a:fillRect l="-625" t="-2119"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4690F7F-8F7B-44D3-9C2D-EB2F4E4EA69B}"/>
                  </a:ext>
                </a:extLst>
              </p:cNvPr>
              <p:cNvSpPr/>
              <p:nvPr/>
            </p:nvSpPr>
            <p:spPr>
              <a:xfrm>
                <a:off x="124939" y="3962801"/>
                <a:ext cx="63941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incremento da área ao incrementar R é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𝑑𝑅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𝑑𝐴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𝐿𝑑𝑅</m:t>
                    </m:r>
                  </m:oMath>
                </a14:m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4690F7F-8F7B-44D3-9C2D-EB2F4E4EA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9" y="3962801"/>
                <a:ext cx="6394186" cy="400110"/>
              </a:xfrm>
              <a:prstGeom prst="rect">
                <a:avLst/>
              </a:prstGeom>
              <a:blipFill>
                <a:blip r:embed="rId8"/>
                <a:stretch>
                  <a:fillRect l="-953" t="-7576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4613D0C3-ED2D-45B2-B84F-664142E2E509}"/>
                  </a:ext>
                </a:extLst>
              </p:cNvPr>
              <p:cNvSpPr/>
              <p:nvPr/>
            </p:nvSpPr>
            <p:spPr>
              <a:xfrm>
                <a:off x="151614" y="4400364"/>
                <a:ext cx="82993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o trabalho para originar a nova superfície  è       </a:t>
                </a:r>
                <a14:m>
                  <m:oMath xmlns:m="http://schemas.openxmlformats.org/officeDocument/2006/math"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𝑑𝑊</m:t>
                    </m:r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𝜋𝛾</m:t>
                    </m:r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𝐿𝑑𝑅</m:t>
                    </m:r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4613D0C3-ED2D-45B2-B84F-664142E2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" y="4400364"/>
                <a:ext cx="8299373" cy="400110"/>
              </a:xfrm>
              <a:prstGeom prst="rect">
                <a:avLst/>
              </a:prstGeom>
              <a:blipFill>
                <a:blip r:embed="rId9"/>
                <a:stretch>
                  <a:fillRect l="-808" t="-9231" b="-2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C32864F-3421-4E85-B746-68093530DE67}"/>
                  </a:ext>
                </a:extLst>
              </p:cNvPr>
              <p:cNvSpPr/>
              <p:nvPr/>
            </p:nvSpPr>
            <p:spPr>
              <a:xfrm>
                <a:off x="124939" y="4810486"/>
                <a:ext cx="86040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trabalho realizado pelas forças de pressão é:   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𝑑𝑊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𝑅𝐿𝑑𝑅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C32864F-3421-4E85-B746-68093530D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9" y="4810486"/>
                <a:ext cx="8604014" cy="646331"/>
              </a:xfrm>
              <a:prstGeom prst="rect">
                <a:avLst/>
              </a:prstGeom>
              <a:blipFill>
                <a:blip r:embed="rId10"/>
                <a:stretch>
                  <a:fillRect l="-708" b="-8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17E7A2B0-1610-4EA1-88CD-65F71D423D5E}"/>
                  </a:ext>
                </a:extLst>
              </p:cNvPr>
              <p:cNvSpPr/>
              <p:nvPr/>
            </p:nvSpPr>
            <p:spPr>
              <a:xfrm>
                <a:off x="8239095" y="5275535"/>
                <a:ext cx="3568413" cy="10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𝑅𝐿𝑑𝑅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𝜋𝛾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𝐿𝑑𝑅</m:t>
                      </m:r>
                    </m:oMath>
                  </m:oMathPara>
                </a14:m>
                <a:endParaRPr lang="pt-BR" sz="24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17E7A2B0-1610-4EA1-88CD-65F71D423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95" y="5275535"/>
                <a:ext cx="3568413" cy="1091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m 53">
            <a:extLst>
              <a:ext uri="{FF2B5EF4-FFF2-40B4-BE49-F238E27FC236}">
                <a16:creationId xmlns:a16="http://schemas.microsoft.com/office/drawing/2014/main" id="{1DFC852C-44A7-4320-BDC0-0B3821B2427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7337" t="26956" r="11717" b="25797"/>
          <a:stretch/>
        </p:blipFill>
        <p:spPr>
          <a:xfrm>
            <a:off x="9921952" y="2196369"/>
            <a:ext cx="1902294" cy="2413592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9124583-822D-4394-9083-75238E1CC785}"/>
              </a:ext>
            </a:extLst>
          </p:cNvPr>
          <p:cNvSpPr/>
          <p:nvPr/>
        </p:nvSpPr>
        <p:spPr>
          <a:xfrm>
            <a:off x="344104" y="6039424"/>
            <a:ext cx="5751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o trabalho de um e outro lado deve ser igual, assim: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13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7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DBD5F3-8564-4F28-B037-6B96EF7B6479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BF38C-D2EB-4029-B251-1FF674FAFE84}"/>
              </a:ext>
            </a:extLst>
          </p:cNvPr>
          <p:cNvSpPr/>
          <p:nvPr/>
        </p:nvSpPr>
        <p:spPr>
          <a:xfrm>
            <a:off x="264088" y="263377"/>
            <a:ext cx="11479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Uma lata oca com um pequeno orifício de raio 0,1 mm é mergulhada na água. A que profundidade principiará a água a entrar na lata, através do orifício, sendo 0,073 N/m a tensão superficial?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AE74831-66E8-4CB9-94C2-68892003BDF8}"/>
                  </a:ext>
                </a:extLst>
              </p:cNvPr>
              <p:cNvSpPr/>
              <p:nvPr/>
            </p:nvSpPr>
            <p:spPr>
              <a:xfrm>
                <a:off x="264088" y="1249220"/>
                <a:ext cx="8941535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itstream Vera Sans Mono"/>
                  </a:rPr>
                  <a:t>Aplicando a expressão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Bitstream Vera Sans Mono"/>
                    <a:cs typeface="Bitstream Vera Sans Mono"/>
                  </a:rPr>
                  <a:t> sendo </a:t>
                </a:r>
                <a:r>
                  <a:rPr lang="pt-BR" sz="2000" dirty="0">
                    <a:latin typeface="Times New Roman" panose="02020603050405020304" pitchFamily="18" charset="0"/>
                    <a:ea typeface="Bitstream Vera Sans Mono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pt-BR" sz="2000" dirty="0">
                    <a:latin typeface="Times New Roman" panose="02020603050405020304" pitchFamily="18" charset="0"/>
                    <a:ea typeface="Bitstream Vera Sans Mono"/>
                    <a:cs typeface="Bitstream Vera Sans Mono"/>
                  </a:rPr>
                  <a:t> a tensão superficial e r o raio do furo,</a:t>
                </a:r>
                <a:endParaRPr lang="pt-BR" sz="1200" dirty="0">
                  <a:effectLst/>
                  <a:latin typeface="Bitstream Vera Sans Mono"/>
                  <a:ea typeface="Bitstream Vera Sans Mono"/>
                  <a:cs typeface="Bitstream Vera Sans Mono"/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AE74831-66E8-4CB9-94C2-68892003B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8" y="1249220"/>
                <a:ext cx="8941535" cy="527580"/>
              </a:xfrm>
              <a:prstGeom prst="rect">
                <a:avLst/>
              </a:prstGeom>
              <a:blipFill>
                <a:blip r:embed="rId2"/>
                <a:stretch>
                  <a:fillRect l="-682" b="-8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3F79E16-CD7D-41D6-B827-E99F343BDFB3}"/>
                  </a:ext>
                </a:extLst>
              </p:cNvPr>
              <p:cNvSpPr/>
              <p:nvPr/>
            </p:nvSpPr>
            <p:spPr>
              <a:xfrm>
                <a:off x="2390252" y="3804948"/>
                <a:ext cx="6096000" cy="18680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Bitstream Vera Sans Mono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Bitstream Vera Sans Mono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Bitstream Vera Sans Mono"/>
                            </a:rPr>
                            <m:t>h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𝛾</m:t>
                          </m:r>
                        </m:num>
                        <m:den>
                          <m:eqArr>
                            <m:eqArr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Bitstream Vera Sans Mon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Bitstream Vera Sans Mono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ea typeface="Bitstream Vera Sans Mono"/>
                                      <a:cs typeface="Times New Roman" panose="02020603050405020304" pitchFamily="18" charset="0"/>
                                    </a:rPr>
                                    <m:t>𝑎𝑔𝑢𝑎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e/>
                            <m:e/>
                          </m:eqAr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0,073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0,1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Bitstream Vera Sans Mono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9,8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Bitstream Vera Sans Mono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=0,149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Bitstream Vera Sans Mono"/>
                          <a:cs typeface="Bitstream Vera Sans Mono"/>
                        </a:rPr>
                        <m:t> 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~15 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pt-BR" sz="1200" dirty="0">
                  <a:effectLst/>
                  <a:latin typeface="Bitstream Vera Sans Mono"/>
                  <a:ea typeface="Bitstream Vera Sans Mono"/>
                  <a:cs typeface="Bitstream Vera Sans Mono"/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3F79E16-CD7D-41D6-B827-E99F343BD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52" y="3804948"/>
                <a:ext cx="6096000" cy="186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8423BCF-5E2C-4F39-81D1-2ACB8CFAB34C}"/>
                  </a:ext>
                </a:extLst>
              </p:cNvPr>
              <p:cNvSpPr/>
              <p:nvPr/>
            </p:nvSpPr>
            <p:spPr>
              <a:xfrm>
                <a:off x="216451" y="2133376"/>
                <a:ext cx="3015056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𝑎𝑔𝑢𝑎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itstream Vera Sans Mono"/>
                  </a:rPr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8423BCF-5E2C-4F39-81D1-2ACB8CFAB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1" y="2133376"/>
                <a:ext cx="3015056" cy="425053"/>
              </a:xfrm>
              <a:prstGeom prst="rect">
                <a:avLst/>
              </a:prstGeom>
              <a:blipFill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242C1E55-F8B6-4323-A8C1-DBEB1B52BB23}"/>
                  </a:ext>
                </a:extLst>
              </p:cNvPr>
              <p:cNvSpPr/>
              <p:nvPr/>
            </p:nvSpPr>
            <p:spPr>
              <a:xfrm>
                <a:off x="3504066" y="2161236"/>
                <a:ext cx="5010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itstream Vera Sans Mono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a pressão atmosférica, no interior da lata 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242C1E55-F8B6-4323-A8C1-DBEB1B52B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66" y="2161236"/>
                <a:ext cx="5010346" cy="400110"/>
              </a:xfrm>
              <a:prstGeom prst="rect">
                <a:avLst/>
              </a:prstGeom>
              <a:blipFill>
                <a:blip r:embed="rId5"/>
                <a:stretch>
                  <a:fillRect l="-1095" t="-9231" r="-243" b="-2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98E599AB-EB5B-49D6-9813-29EE33018D4C}"/>
                  </a:ext>
                </a:extLst>
              </p:cNvPr>
              <p:cNvSpPr/>
              <p:nvPr/>
            </p:nvSpPr>
            <p:spPr>
              <a:xfrm>
                <a:off x="419379" y="3258766"/>
                <a:ext cx="4677563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itstream Vera Sans Mono"/>
                  </a:rPr>
                  <a:t>substituindo: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Bitstream Vera Sans Mono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𝑎𝑔𝑢𝑎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Bitstream Vera Sans Mono"/>
                        <a:cs typeface="Times New Roman" panose="02020603050405020304" pitchFamily="18" charset="0"/>
                      </a:rPr>
                      <m:t>𝑔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Bitstream Vera Sans Mono"/>
                          </a:rPr>
                          <m:t>h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𝑎𝑔𝑢𝑎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Bitstream Vera Sans Mono"/>
                        <a:cs typeface="Bitstream Vera Sans Mono"/>
                      </a:rPr>
                      <m:t>−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Bitstream Vera Sans Mono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Bitstream Vera Sans Mono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98E599AB-EB5B-49D6-9813-29EE33018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9" y="3258766"/>
                <a:ext cx="4677563" cy="527580"/>
              </a:xfrm>
              <a:prstGeom prst="rect">
                <a:avLst/>
              </a:prstGeom>
              <a:blipFill>
                <a:blip r:embed="rId6"/>
                <a:stretch>
                  <a:fillRect l="-1434" b="-8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3A5FE5C-76A2-447E-803B-5A451EB1EB26}"/>
              </a:ext>
            </a:extLst>
          </p:cNvPr>
          <p:cNvGrpSpPr/>
          <p:nvPr/>
        </p:nvGrpSpPr>
        <p:grpSpPr>
          <a:xfrm>
            <a:off x="8960495" y="1776800"/>
            <a:ext cx="2624093" cy="2623910"/>
            <a:chOff x="9155936" y="3690776"/>
            <a:chExt cx="2624093" cy="2623910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B6FA2D9-A056-420C-B979-F891A9B81D31}"/>
                </a:ext>
              </a:extLst>
            </p:cNvPr>
            <p:cNvGrpSpPr/>
            <p:nvPr/>
          </p:nvGrpSpPr>
          <p:grpSpPr>
            <a:xfrm>
              <a:off x="9155936" y="3690776"/>
              <a:ext cx="2609079" cy="2623910"/>
              <a:chOff x="9041237" y="3684259"/>
              <a:chExt cx="2609079" cy="2623910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0D7A144B-F1E1-4F7C-837F-5C9BD915B67B}"/>
                  </a:ext>
                </a:extLst>
              </p:cNvPr>
              <p:cNvGrpSpPr/>
              <p:nvPr/>
            </p:nvGrpSpPr>
            <p:grpSpPr>
              <a:xfrm>
                <a:off x="9041237" y="3684259"/>
                <a:ext cx="2609079" cy="2623910"/>
                <a:chOff x="49" y="0"/>
                <a:chExt cx="1814945" cy="1888836"/>
              </a:xfrm>
            </p:grpSpPr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6F046CED-CE57-4DC7-A68E-AFCB183D7F33}"/>
                    </a:ext>
                  </a:extLst>
                </p:cNvPr>
                <p:cNvSpPr/>
                <p:nvPr/>
              </p:nvSpPr>
              <p:spPr>
                <a:xfrm>
                  <a:off x="9285" y="0"/>
                  <a:ext cx="1805709" cy="187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Paralelogramo 34">
                  <a:extLst>
                    <a:ext uri="{FF2B5EF4-FFF2-40B4-BE49-F238E27FC236}">
                      <a16:creationId xmlns:a16="http://schemas.microsoft.com/office/drawing/2014/main" id="{4872838B-FC9D-46F6-83F7-B5767E5E27BE}"/>
                    </a:ext>
                  </a:extLst>
                </p:cNvPr>
                <p:cNvSpPr/>
                <p:nvPr/>
              </p:nvSpPr>
              <p:spPr>
                <a:xfrm>
                  <a:off x="49" y="789709"/>
                  <a:ext cx="1805709" cy="1099127"/>
                </a:xfrm>
                <a:prstGeom prst="parallelogram">
                  <a:avLst>
                    <a:gd name="adj" fmla="val 926"/>
                  </a:avLst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Paralelogramo 35">
                  <a:extLst>
                    <a:ext uri="{FF2B5EF4-FFF2-40B4-BE49-F238E27FC236}">
                      <a16:creationId xmlns:a16="http://schemas.microsoft.com/office/drawing/2014/main" id="{10C6EE6E-4F9E-4B3D-BE42-508020EC4956}"/>
                    </a:ext>
                  </a:extLst>
                </p:cNvPr>
                <p:cNvSpPr/>
                <p:nvPr/>
              </p:nvSpPr>
              <p:spPr>
                <a:xfrm>
                  <a:off x="702013" y="646545"/>
                  <a:ext cx="457200" cy="623455"/>
                </a:xfrm>
                <a:prstGeom prst="parallelogram">
                  <a:avLst>
                    <a:gd name="adj" fmla="val 1661"/>
                  </a:avLst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37" name="Conector reto 36">
                  <a:extLst>
                    <a:ext uri="{FF2B5EF4-FFF2-40B4-BE49-F238E27FC236}">
                      <a16:creationId xmlns:a16="http://schemas.microsoft.com/office/drawing/2014/main" id="{9024A931-74E3-4EA5-9573-A95963EBB214}"/>
                    </a:ext>
                  </a:extLst>
                </p:cNvPr>
                <p:cNvCxnSpPr/>
                <p:nvPr/>
              </p:nvCxnSpPr>
              <p:spPr>
                <a:xfrm>
                  <a:off x="672904" y="642220"/>
                  <a:ext cx="505496" cy="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80B0984F-DE6C-4422-B5A9-89D600ACAC9F}"/>
                    </a:ext>
                  </a:extLst>
                </p:cNvPr>
                <p:cNvCxnSpPr/>
                <p:nvPr/>
              </p:nvCxnSpPr>
              <p:spPr>
                <a:xfrm>
                  <a:off x="721681" y="780668"/>
                  <a:ext cx="423134" cy="904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A54A50AE-6ECD-403A-B7E4-BF738726E3E6}"/>
                    </a:ext>
                  </a:extLst>
                </p:cNvPr>
                <p:cNvCxnSpPr/>
                <p:nvPr/>
              </p:nvCxnSpPr>
              <p:spPr>
                <a:xfrm flipV="1">
                  <a:off x="1130104" y="1176693"/>
                  <a:ext cx="57955" cy="322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de Seta Reta 39">
                  <a:extLst>
                    <a:ext uri="{FF2B5EF4-FFF2-40B4-BE49-F238E27FC236}">
                      <a16:creationId xmlns:a16="http://schemas.microsoft.com/office/drawing/2014/main" id="{A3C547AF-5EF9-490E-9FC4-2E56F05D7A0F}"/>
                    </a:ext>
                  </a:extLst>
                </p:cNvPr>
                <p:cNvCxnSpPr/>
                <p:nvPr/>
              </p:nvCxnSpPr>
              <p:spPr>
                <a:xfrm flipH="1">
                  <a:off x="1236355" y="796767"/>
                  <a:ext cx="6440" cy="38636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Caixa de Texto 2">
                  <a:extLst>
                    <a:ext uri="{FF2B5EF4-FFF2-40B4-BE49-F238E27FC236}">
                      <a16:creationId xmlns:a16="http://schemas.microsoft.com/office/drawing/2014/main" id="{E57320AB-E072-40F0-BFD7-25D70BC16C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059" y="923637"/>
                  <a:ext cx="161638" cy="1431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36000" tIns="0" rIns="36000" bIns="0" anchor="t" anchorCtr="0">
                  <a:no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BR" sz="1400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</a:t>
                  </a:r>
                  <a:endParaRPr lang="pt-BR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6" name="Conector de Seta Reta 25">
                <a:extLst>
                  <a:ext uri="{FF2B5EF4-FFF2-40B4-BE49-F238E27FC236}">
                    <a16:creationId xmlns:a16="http://schemas.microsoft.com/office/drawing/2014/main" id="{30EB1605-A54B-478C-97AC-8BC5CB4539CC}"/>
                  </a:ext>
                </a:extLst>
              </p:cNvPr>
              <p:cNvCxnSpPr/>
              <p:nvPr/>
            </p:nvCxnSpPr>
            <p:spPr>
              <a:xfrm>
                <a:off x="9302616" y="4253501"/>
                <a:ext cx="0" cy="51523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>
                <a:extLst>
                  <a:ext uri="{FF2B5EF4-FFF2-40B4-BE49-F238E27FC236}">
                    <a16:creationId xmlns:a16="http://schemas.microsoft.com/office/drawing/2014/main" id="{4C536D3A-8751-4B34-A7F6-79242204170E}"/>
                  </a:ext>
                </a:extLst>
              </p:cNvPr>
              <p:cNvCxnSpPr/>
              <p:nvPr/>
            </p:nvCxnSpPr>
            <p:spPr>
              <a:xfrm>
                <a:off x="9704972" y="4275865"/>
                <a:ext cx="0" cy="51523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>
                <a:extLst>
                  <a:ext uri="{FF2B5EF4-FFF2-40B4-BE49-F238E27FC236}">
                    <a16:creationId xmlns:a16="http://schemas.microsoft.com/office/drawing/2014/main" id="{C6722F78-607A-4D80-B1C2-2FD461D311AA}"/>
                  </a:ext>
                </a:extLst>
              </p:cNvPr>
              <p:cNvCxnSpPr/>
              <p:nvPr/>
            </p:nvCxnSpPr>
            <p:spPr>
              <a:xfrm>
                <a:off x="10984218" y="4274917"/>
                <a:ext cx="0" cy="51523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>
                <a:extLst>
                  <a:ext uri="{FF2B5EF4-FFF2-40B4-BE49-F238E27FC236}">
                    <a16:creationId xmlns:a16="http://schemas.microsoft.com/office/drawing/2014/main" id="{0DC36B77-8951-4DA2-AC60-3FEA37F596F4}"/>
                  </a:ext>
                </a:extLst>
              </p:cNvPr>
              <p:cNvCxnSpPr/>
              <p:nvPr/>
            </p:nvCxnSpPr>
            <p:spPr>
              <a:xfrm>
                <a:off x="11437929" y="4266060"/>
                <a:ext cx="0" cy="51523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>
                <a:extLst>
                  <a:ext uri="{FF2B5EF4-FFF2-40B4-BE49-F238E27FC236}">
                    <a16:creationId xmlns:a16="http://schemas.microsoft.com/office/drawing/2014/main" id="{974E3C39-25AF-4183-8E79-A29321A31056}"/>
                  </a:ext>
                </a:extLst>
              </p:cNvPr>
              <p:cNvCxnSpPr/>
              <p:nvPr/>
            </p:nvCxnSpPr>
            <p:spPr>
              <a:xfrm>
                <a:off x="10432445" y="4933265"/>
                <a:ext cx="0" cy="51523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>
                <a:extLst>
                  <a:ext uri="{FF2B5EF4-FFF2-40B4-BE49-F238E27FC236}">
                    <a16:creationId xmlns:a16="http://schemas.microsoft.com/office/drawing/2014/main" id="{1C2C3479-3887-464A-AF88-DE791BB375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78621" y="4967346"/>
                <a:ext cx="381855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>
                <a:extLst>
                  <a:ext uri="{FF2B5EF4-FFF2-40B4-BE49-F238E27FC236}">
                    <a16:creationId xmlns:a16="http://schemas.microsoft.com/office/drawing/2014/main" id="{CD8AE83E-2883-4BEA-BDF0-CAC8F5431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5518" y="5128291"/>
                <a:ext cx="47138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2">
                <a:extLst>
                  <a:ext uri="{FF2B5EF4-FFF2-40B4-BE49-F238E27FC236}">
                    <a16:creationId xmlns:a16="http://schemas.microsoft.com/office/drawing/2014/main" id="{70136082-36D8-4076-B3F0-C4050ED7E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5178" y="5372741"/>
                <a:ext cx="246249" cy="19036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>
                  <a:extLst>
                    <a:ext uri="{FF2B5EF4-FFF2-40B4-BE49-F238E27FC236}">
                      <a16:creationId xmlns:a16="http://schemas.microsoft.com/office/drawing/2014/main" id="{5452BCF1-E2BB-453C-A73F-69ED2DF5FAEF}"/>
                    </a:ext>
                  </a:extLst>
                </p:cNvPr>
                <p:cNvSpPr/>
                <p:nvPr/>
              </p:nvSpPr>
              <p:spPr>
                <a:xfrm>
                  <a:off x="9914967" y="5582693"/>
                  <a:ext cx="1865062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Bitstream Vera Sans Mono"/>
                          <a:cs typeface="Times New Roman" panose="020206030504050203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Bitstream Vera Sans Mono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Bitstream Vera Sans Mono"/>
                              <a:cs typeface="Times New Roman" panose="02020603050405020304" pitchFamily="18" charset="0"/>
                            </a:rPr>
                            <m:t>𝑎𝑔𝑢𝑎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Retângulo 23">
                  <a:extLst>
                    <a:ext uri="{FF2B5EF4-FFF2-40B4-BE49-F238E27FC236}">
                      <a16:creationId xmlns:a16="http://schemas.microsoft.com/office/drawing/2014/main" id="{5452BCF1-E2BB-453C-A73F-69ED2DF5F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967" y="5582693"/>
                  <a:ext cx="1865062" cy="391902"/>
                </a:xfrm>
                <a:prstGeom prst="rect">
                  <a:avLst/>
                </a:prstGeom>
                <a:blipFill>
                  <a:blip r:embed="rId7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824E8AF-52BC-41E9-9151-E21BCAE979DE}"/>
              </a:ext>
            </a:extLst>
          </p:cNvPr>
          <p:cNvCxnSpPr/>
          <p:nvPr/>
        </p:nvCxnSpPr>
        <p:spPr>
          <a:xfrm>
            <a:off x="2009775" y="4295775"/>
            <a:ext cx="0" cy="1209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903423A7-1470-40D6-A6F4-1AB32FD0FAD8}"/>
              </a:ext>
            </a:extLst>
          </p:cNvPr>
          <p:cNvCxnSpPr>
            <a:cxnSpLocks/>
          </p:cNvCxnSpPr>
          <p:nvPr/>
        </p:nvCxnSpPr>
        <p:spPr>
          <a:xfrm>
            <a:off x="2009775" y="5715000"/>
            <a:ext cx="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E09346A-8809-46A0-BD64-CFC168A5EF94}"/>
              </a:ext>
            </a:extLst>
          </p:cNvPr>
          <p:cNvGrpSpPr/>
          <p:nvPr/>
        </p:nvGrpSpPr>
        <p:grpSpPr>
          <a:xfrm>
            <a:off x="1971995" y="5504005"/>
            <a:ext cx="45720" cy="210995"/>
            <a:chOff x="1964055" y="5504005"/>
            <a:chExt cx="45720" cy="210995"/>
          </a:xfrm>
        </p:grpSpPr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6366D9CD-4801-406F-9043-B742E2F3BC05}"/>
                </a:ext>
              </a:extLst>
            </p:cNvPr>
            <p:cNvSpPr/>
            <p:nvPr/>
          </p:nvSpPr>
          <p:spPr>
            <a:xfrm flipH="1">
              <a:off x="1964056" y="5505450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Arco 42">
              <a:extLst>
                <a:ext uri="{FF2B5EF4-FFF2-40B4-BE49-F238E27FC236}">
                  <a16:creationId xmlns:a16="http://schemas.microsoft.com/office/drawing/2014/main" id="{37028866-9D4A-4251-BDF7-FF16506D6FD4}"/>
                </a:ext>
              </a:extLst>
            </p:cNvPr>
            <p:cNvSpPr/>
            <p:nvPr/>
          </p:nvSpPr>
          <p:spPr>
            <a:xfrm flipH="1" flipV="1">
              <a:off x="1964055" y="5504005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DC4F638-7E2A-48C9-83C0-61617011B856}"/>
              </a:ext>
            </a:extLst>
          </p:cNvPr>
          <p:cNvGrpSpPr/>
          <p:nvPr/>
        </p:nvGrpSpPr>
        <p:grpSpPr>
          <a:xfrm>
            <a:off x="1938337" y="5491163"/>
            <a:ext cx="106682" cy="239712"/>
            <a:chOff x="2116455" y="5652031"/>
            <a:chExt cx="45720" cy="215369"/>
          </a:xfrm>
        </p:grpSpPr>
        <p:sp>
          <p:nvSpPr>
            <p:cNvPr id="44" name="Arco 43">
              <a:extLst>
                <a:ext uri="{FF2B5EF4-FFF2-40B4-BE49-F238E27FC236}">
                  <a16:creationId xmlns:a16="http://schemas.microsoft.com/office/drawing/2014/main" id="{E0D4D5BF-5063-4E63-A0C3-C65371A8CE04}"/>
                </a:ext>
              </a:extLst>
            </p:cNvPr>
            <p:cNvSpPr/>
            <p:nvPr/>
          </p:nvSpPr>
          <p:spPr>
            <a:xfrm flipH="1">
              <a:off x="2116456" y="5657850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Arco 44">
              <a:extLst>
                <a:ext uri="{FF2B5EF4-FFF2-40B4-BE49-F238E27FC236}">
                  <a16:creationId xmlns:a16="http://schemas.microsoft.com/office/drawing/2014/main" id="{DB7AD3BC-BB4F-4E89-A6A8-9C79C248D871}"/>
                </a:ext>
              </a:extLst>
            </p:cNvPr>
            <p:cNvSpPr/>
            <p:nvPr/>
          </p:nvSpPr>
          <p:spPr>
            <a:xfrm flipH="1" flipV="1">
              <a:off x="2116455" y="5652031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BA39CB9F-425E-45EF-8C2D-C681408DB927}"/>
              </a:ext>
            </a:extLst>
          </p:cNvPr>
          <p:cNvGrpSpPr/>
          <p:nvPr/>
        </p:nvGrpSpPr>
        <p:grpSpPr>
          <a:xfrm>
            <a:off x="1873251" y="5494464"/>
            <a:ext cx="236852" cy="239712"/>
            <a:chOff x="2116455" y="5652031"/>
            <a:chExt cx="45720" cy="215369"/>
          </a:xfrm>
        </p:grpSpPr>
        <p:sp>
          <p:nvSpPr>
            <p:cNvPr id="47" name="Arco 46">
              <a:extLst>
                <a:ext uri="{FF2B5EF4-FFF2-40B4-BE49-F238E27FC236}">
                  <a16:creationId xmlns:a16="http://schemas.microsoft.com/office/drawing/2014/main" id="{3012EDAC-DEDE-4DE1-8262-CDE7779E3AA8}"/>
                </a:ext>
              </a:extLst>
            </p:cNvPr>
            <p:cNvSpPr/>
            <p:nvPr/>
          </p:nvSpPr>
          <p:spPr>
            <a:xfrm flipH="1">
              <a:off x="2116456" y="5657850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Arco 47">
              <a:extLst>
                <a:ext uri="{FF2B5EF4-FFF2-40B4-BE49-F238E27FC236}">
                  <a16:creationId xmlns:a16="http://schemas.microsoft.com/office/drawing/2014/main" id="{186F61A1-98D1-4D0A-9A57-8FC174F56789}"/>
                </a:ext>
              </a:extLst>
            </p:cNvPr>
            <p:cNvSpPr/>
            <p:nvPr/>
          </p:nvSpPr>
          <p:spPr>
            <a:xfrm flipH="1" flipV="1">
              <a:off x="2116455" y="5652031"/>
              <a:ext cx="45719" cy="2095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0C0E3A6E-247A-4490-BEB6-6042BC531913}"/>
              </a:ext>
            </a:extLst>
          </p:cNvPr>
          <p:cNvGrpSpPr/>
          <p:nvPr/>
        </p:nvGrpSpPr>
        <p:grpSpPr>
          <a:xfrm>
            <a:off x="1663712" y="5424566"/>
            <a:ext cx="363857" cy="364404"/>
            <a:chOff x="2116456" y="5647986"/>
            <a:chExt cx="45719" cy="209550"/>
          </a:xfrm>
        </p:grpSpPr>
        <p:sp>
          <p:nvSpPr>
            <p:cNvPr id="53" name="Arco 52">
              <a:extLst>
                <a:ext uri="{FF2B5EF4-FFF2-40B4-BE49-F238E27FC236}">
                  <a16:creationId xmlns:a16="http://schemas.microsoft.com/office/drawing/2014/main" id="{E533935D-1886-4650-A04D-DE4BE382F92A}"/>
                </a:ext>
              </a:extLst>
            </p:cNvPr>
            <p:cNvSpPr/>
            <p:nvPr/>
          </p:nvSpPr>
          <p:spPr>
            <a:xfrm flipH="1">
              <a:off x="2116456" y="5657850"/>
              <a:ext cx="45719" cy="198741"/>
            </a:xfrm>
            <a:prstGeom prst="arc">
              <a:avLst>
                <a:gd name="adj1" fmla="val 1295246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Arco 53">
              <a:extLst>
                <a:ext uri="{FF2B5EF4-FFF2-40B4-BE49-F238E27FC236}">
                  <a16:creationId xmlns:a16="http://schemas.microsoft.com/office/drawing/2014/main" id="{CC96FD40-B66C-4F47-9460-B39788C6384D}"/>
                </a:ext>
              </a:extLst>
            </p:cNvPr>
            <p:cNvSpPr/>
            <p:nvPr/>
          </p:nvSpPr>
          <p:spPr>
            <a:xfrm flipH="1" flipV="1">
              <a:off x="2116456" y="5647986"/>
              <a:ext cx="45719" cy="209550"/>
            </a:xfrm>
            <a:prstGeom prst="arc">
              <a:avLst>
                <a:gd name="adj1" fmla="val 12888867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6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D598CC-2E29-41FC-892F-DF26178F0D51}"/>
              </a:ext>
            </a:extLst>
          </p:cNvPr>
          <p:cNvSpPr/>
          <p:nvPr/>
        </p:nvSpPr>
        <p:spPr>
          <a:xfrm>
            <a:off x="274533" y="137578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Efeitos de capilaridade</a:t>
            </a:r>
            <a:endParaRPr lang="pt-B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B365236-00E6-4578-9CE6-919E1CF26242}"/>
              </a:ext>
            </a:extLst>
          </p:cNvPr>
          <p:cNvSpPr/>
          <p:nvPr/>
        </p:nvSpPr>
        <p:spPr>
          <a:xfrm>
            <a:off x="274533" y="770260"/>
            <a:ext cx="9694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fenômeno de Capilaridade é a propriedade que possui em tubo fino de sugar um líquido em contra da força da gravidade. 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A68077-B596-4FB9-9E21-BB8D0A751DB4}"/>
              </a:ext>
            </a:extLst>
          </p:cNvPr>
          <p:cNvSpPr/>
          <p:nvPr/>
        </p:nvSpPr>
        <p:spPr>
          <a:xfrm>
            <a:off x="274533" y="1431514"/>
            <a:ext cx="9795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Acontece quando as forças intermoleculares adesivas entre o líquido e o sólido são mas fortes que aquelas coesivas do líquido.</a:t>
            </a: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Isto causa um menisco côncavo ou convexo quando o líquido está em contato com a superfície vertical de por exemplo um tubo como o da figura. Este é o efeito que faz com que os materiais porosos absorvam líquidos.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5C88F8-55A7-4DFB-A3E1-59FF605F01B1}"/>
              </a:ext>
            </a:extLst>
          </p:cNvPr>
          <p:cNvSpPr/>
          <p:nvPr/>
        </p:nvSpPr>
        <p:spPr>
          <a:xfrm>
            <a:off x="182727" y="3012762"/>
            <a:ext cx="9886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aparelho comum para demonstrar a capilaridade é o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tubo capilar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a parte inferior de um tubo de vidro é colocado verticalmente num líquido como água, forma-se um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menisco convexo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 tensão superficial suga a coluna líquida para cima até que o peso do líquido seja suficiente para que a força gravitacional, devida ao peso da coluna, seja igual às forças intermoleculares. O peso da coluna líquida é proporcional ao quadrado do diâmetro do tubo, assim, um tubo estreito sugará o líquido até uma altura maior que um tubo largo. Exemplo, um tubo de vidro de 0.1 mm de diâmetro elevará 30 cm a coluna de água.  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E164743-C87B-41C8-963A-AAF0E92BB7E5}"/>
              </a:ext>
            </a:extLst>
          </p:cNvPr>
          <p:cNvSpPr/>
          <p:nvPr/>
        </p:nvSpPr>
        <p:spPr>
          <a:xfrm>
            <a:off x="274533" y="5450435"/>
            <a:ext cx="988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alguns materiais como o mercúrio e o vidro, as forças Inter atômicas no líquido excedem aquelas entre o líquido o sólido, assim, forma-se um menisco côncavo e a capilaridade acontece em sentido inverso. 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4EF72E-486E-46C0-96D3-87F26852B44D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CC740C-6B66-4D58-A1F3-E84BF1D31F6F}"/>
              </a:ext>
            </a:extLst>
          </p:cNvPr>
          <p:cNvSpPr/>
          <p:nvPr/>
        </p:nvSpPr>
        <p:spPr>
          <a:xfrm>
            <a:off x="9481869" y="284642"/>
            <a:ext cx="14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Video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 capilar</a:t>
            </a:r>
            <a:endParaRPr lang="pt-BR" sz="1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C12A9E-2ED4-438B-875B-9D2987DD7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t="28351" b="32799"/>
          <a:stretch/>
        </p:blipFill>
        <p:spPr>
          <a:xfrm rot="5400000">
            <a:off x="9513410" y="3957233"/>
            <a:ext cx="3462714" cy="13454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651E18F-17DB-4067-81E9-A44DE2B4F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37" t="26956" r="11717" b="25797"/>
          <a:stretch/>
        </p:blipFill>
        <p:spPr>
          <a:xfrm>
            <a:off x="10069550" y="436277"/>
            <a:ext cx="1902294" cy="24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C7CBDD-11F2-4C48-9406-EA9858EE5642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2AEA33-004B-4513-BBB6-9C9F45644F7A}"/>
              </a:ext>
            </a:extLst>
          </p:cNvPr>
          <p:cNvSpPr/>
          <p:nvPr/>
        </p:nvSpPr>
        <p:spPr>
          <a:xfrm>
            <a:off x="282766" y="173759"/>
            <a:ext cx="11626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plantas usam este fenômeno para sugar água, por mais que as plantas maiores precisam da transpiração para mover a quantidade necessária de água onde seja preciso.</a:t>
            </a: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Quanto menor seja o diâmetro do tubo capilar maior será a pressão capilar e a altura lograda. Em capilares de 1 µm de diâmetro com uma pressão de sucção de 1,5*10</a:t>
            </a:r>
            <a:r>
              <a:rPr lang="pt-BR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hPa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( 1.5atm), corresponde a uma altura de 15 m de coluna de água. </a:t>
            </a: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Duas placas de vidro separadas por una película de água de 1 µm de espessura, podem se manter unidas por uma pressão de sucção de 1.5 atm. Por isso as placas de vidro “porta-objeto” umedecidos quebram quando se trata de separá-los.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C93659-D39E-48EC-9A37-85C58EDB1FC4}"/>
                  </a:ext>
                </a:extLst>
              </p:cNvPr>
              <p:cNvSpPr/>
              <p:nvPr/>
            </p:nvSpPr>
            <p:spPr>
              <a:xfrm>
                <a:off x="282763" y="2912585"/>
                <a:ext cx="9191741" cy="52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altura </a:t>
                </a:r>
                <a:r>
                  <a:rPr lang="pt-BR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metros de uma coluna líquida está dada por: 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pt-B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pt-BR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𝐿𝑉</m:t>
                            </m:r>
                          </m:sub>
                        </m:sSub>
                        <m:func>
                          <m:func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pt-BR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pt-B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C93659-D39E-48EC-9A37-85C58EDB1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63" y="2912585"/>
                <a:ext cx="9191741" cy="523605"/>
              </a:xfrm>
              <a:prstGeom prst="rect">
                <a:avLst/>
              </a:prstGeom>
              <a:blipFill>
                <a:blip r:embed="rId2"/>
                <a:stretch>
                  <a:fillRect l="-663" b="-16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A06E1840-9390-4110-AC22-3221F6EF1E97}"/>
              </a:ext>
            </a:extLst>
          </p:cNvPr>
          <p:cNvSpPr/>
          <p:nvPr/>
        </p:nvSpPr>
        <p:spPr>
          <a:xfrm>
            <a:off x="282765" y="3522090"/>
            <a:ext cx="11909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onde: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LV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tensão superficial interfacial (N/m);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θ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ângulo de contato;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densidade do líquido (kg/m³); </a:t>
            </a:r>
            <a:b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aceleração da gravidade (m/s²);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radio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tubo (m)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9665522-1DC4-4659-A3A5-212CD0564B69}"/>
                  </a:ext>
                </a:extLst>
              </p:cNvPr>
              <p:cNvSpPr/>
              <p:nvPr/>
            </p:nvSpPr>
            <p:spPr>
              <a:xfrm>
                <a:off x="282763" y="4289116"/>
                <a:ext cx="11626467" cy="209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altura da coluna do líquido, </a:t>
                </a:r>
                <a:r>
                  <a:rPr lang="pt-B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h,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função dos valores da tensão superficial,</a:t>
                </a:r>
                <a:r>
                  <a:rPr lang="pt-B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do peso específico do líquido</a:t>
                </a:r>
                <a:r>
                  <a:rPr lang="pt-B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pt-B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</a:t>
                </a:r>
                <a:r>
                  <a:rPr lang="pt-B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do ângulo de contato entre o fluído  e o material do tubo, </a:t>
                </a:r>
                <a:r>
                  <a:rPr lang="pt-BR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pt-B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Analisando o diagrama de corpo livre é possível concluir que a força vertical provocada pela tensão superficial é igual a: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𝜎</m:t>
                    </m:r>
                    <m:func>
                      <m:func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que o peso da coluna é: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𝛾𝜋</m:t>
                    </m:r>
                    <m:sSup>
                      <m:sSup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pt-B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pt-B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como estas duas forças devem ser equilibradas: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𝜎</m:t>
                    </m:r>
                    <m:func>
                      <m:func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𝛾𝜋</m:t>
                    </m:r>
                    <m:sSup>
                      <m:sSup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  <m:func>
                          <m:func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pt-B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59665522-1DC4-4659-A3A5-212CD0564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63" y="4289116"/>
                <a:ext cx="11626467" cy="2091278"/>
              </a:xfrm>
              <a:prstGeom prst="rect">
                <a:avLst/>
              </a:prstGeom>
              <a:blipFill>
                <a:blip r:embed="rId3"/>
                <a:stretch>
                  <a:fillRect l="-524" t="-2624" r="-9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0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BD8FD6-C181-4F35-A107-1DAC896FB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8" t="28165" r="47331" b="13558"/>
          <a:stretch/>
        </p:blipFill>
        <p:spPr>
          <a:xfrm>
            <a:off x="986318" y="362088"/>
            <a:ext cx="2229493" cy="29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C93D45F-E4ED-458F-AD66-FF0E30CF8B04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6681" y="236330"/>
            <a:ext cx="112113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Tensão superficial</a:t>
            </a:r>
          </a:p>
          <a:p>
            <a:pPr algn="just" hangingPunct="0">
              <a:spcAft>
                <a:spcPts val="0"/>
              </a:spcAf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 líquido que escoa de um conta-gotas não o faz continuamente, emerge em forma de gotas, em pingos sucessivos. A interfase entre um líquido e um gás (ou entre dois líquidos imiscíveis) existe por causa das forças superficiais. Estas forças fazem com que a superfície livre do líquido se comporte como uma membrana esticada sobre a massa fluída. Apesar dessa membrana não existir, a analogia conceitual nos permite explicar muitos fenômenos observados experimentalmente. </a:t>
            </a:r>
          </a:p>
          <a:p>
            <a:pPr algn="just" hangingPunct="0"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Exemplos.   </a:t>
            </a:r>
            <a:r>
              <a:rPr lang="pt-B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Video</a:t>
            </a:r>
            <a:r>
              <a:rPr lang="pt-B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 gotas</a:t>
            </a:r>
            <a:endParaRPr lang="pt-BR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Estes vários tipos de fenômenos superficiais são provocados pelo desbalanço das forças coesivas que atuam nas moléculas do líquido que estão próximas à superfície do fluido.  As moléculas do interior do fluido estão envolvidas por outras moléculas do mesmo fluido que se atraem mutuamente e igualmente.  Entretanto, as moléculas na região próxima à superfície estão sujeitas a forças líquidas que apontam para o interior. </a:t>
            </a:r>
          </a:p>
          <a:p>
            <a:pPr algn="just" hangingPunct="0"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Podemos considerar que a força de atração atua no plano da superfície e ao longo de qualquer línea de superfície. A intensidade da atração molecular por unidade de comprimento ao longo de qualquer línea na superfície é denominada tensão superficial,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é uma propriedade do liquido e depende da temperatura. Unidade N/m.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C93D45F-E4ED-458F-AD66-FF0E30CF8B04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2969" y="245085"/>
            <a:ext cx="3357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Alguns valores:</a:t>
            </a:r>
            <a:endParaRPr lang="pt-BR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Álcool etílico: 2,28E-2; </a:t>
            </a: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gasolina: 2,2E-2 ;  </a:t>
            </a: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glicerina: 6,33E-23;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3876" y="234814"/>
            <a:ext cx="3492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Unidades: N/m</a:t>
            </a:r>
            <a:endParaRPr lang="pt-BR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mercúrio:4,66E-2; </a:t>
            </a: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água do mar: 7,43E-2; </a:t>
            </a: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água: 7,34E-2.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0280" y="2584361"/>
            <a:ext cx="11074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Podem se observar que certos objetos flutuam sobre a superfície da água. Eles não estão parcialmente submersos na água e portanto, não estão sujeitos a uma força de empuxo como a estudada nas aulas anteriores. Neste caso o objeto está totalmente fora da superfície –sobre a superfície-, nenhuma das suas partes está submersa. Quando um tubo de vidro (pipeta) é colocado na água, esta sobe pelo tubo, mas, se for colocada em mercúrio, este desce.  Tais fenômenos e outros semelhantes associam-se a existência de uma superfície limítrofe entre um líquido e alguma outra substância.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Tensão Superficial da Água. Estudo da Tensão Superficial da Ág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10484" r="12222" b="21637"/>
          <a:stretch/>
        </p:blipFill>
        <p:spPr bwMode="auto">
          <a:xfrm>
            <a:off x="9078716" y="87177"/>
            <a:ext cx="276352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ickeAprenda - Faça a diferença">
            <a:extLst>
              <a:ext uri="{FF2B5EF4-FFF2-40B4-BE49-F238E27FC236}">
                <a16:creationId xmlns:a16="http://schemas.microsoft.com/office/drawing/2014/main" id="{85EFA6F4-26B8-4F00-B20A-3CB002657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6"/>
          <a:stretch/>
        </p:blipFill>
        <p:spPr bwMode="auto">
          <a:xfrm>
            <a:off x="5796889" y="245085"/>
            <a:ext cx="3038326" cy="18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EEC61A2-96BF-41A3-AD10-B20C9AB5E804}"/>
              </a:ext>
            </a:extLst>
          </p:cNvPr>
          <p:cNvSpPr/>
          <p:nvPr/>
        </p:nvSpPr>
        <p:spPr>
          <a:xfrm>
            <a:off x="202209" y="4716436"/>
            <a:ext cx="1097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objeto é mantido flutuando pela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tensão superficial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líquido. Se colocarmos uma agulha ou outro objeto sobre a superfície da água dentro de um copo, observaremos que por mais que não há justificativa para o aço flutuar, considerando o principio de Arquimedes, já que sua densidade (massa específica) é maior do que à da água. Se submergirmos o objeto, vemos que ele afundará, conforme o previsto pelo princípio de Arquimedes.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315073" y="4804511"/>
            <a:ext cx="117480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considerações energéticas permitem explicar de forma simples o fato que uma gota livre de um líquido adote a forma esférica. Um sistema se encontra em equilíbrio quando sua energia potencial é mínima. O estado de equilíbrio de um líquido é aquele que adota o menor valor, compatível com outras restrições, então, uma gota livre de um líquido toma a forma esférica por ser esta a superfície de área mínima para um volume dado.</a:t>
            </a:r>
          </a:p>
          <a:p>
            <a:pPr algn="just" hangingPunct="0">
              <a:spcAft>
                <a:spcPts val="0"/>
              </a:spcAf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CDA97F-19EA-4552-80AD-3812F008A770}"/>
              </a:ext>
            </a:extLst>
          </p:cNvPr>
          <p:cNvSpPr/>
          <p:nvPr/>
        </p:nvSpPr>
        <p:spPr>
          <a:xfrm>
            <a:off x="443948" y="351968"/>
            <a:ext cx="73428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após verificar essas condições de equilíbrio for adicionada à água um produto “surfactante” (tensoativo como um detergente). Poderemos verificar que o objeto afunda.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 objeto flutuante causa uma ligeira depressão na camada superficial do fluido, tracionando esta camada que tende a aumentar sua energia potencial.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ABB012-2BB2-4D53-9456-CED60C9F13FE}"/>
              </a:ext>
            </a:extLst>
          </p:cNvPr>
          <p:cNvSpPr/>
          <p:nvPr/>
        </p:nvSpPr>
        <p:spPr>
          <a:xfrm>
            <a:off x="315073" y="3078386"/>
            <a:ext cx="113769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maioria dos fenômenos associados com a física de superfícies podem ser descritos com a ajuda de uma única propriedade medível de uma superfície; ao modificar a forma do líquido de maneira que incremente a área da superfície, é necessária uma quantidade definida de trabalho por unidade de área para originar a nova superfície. Esse trabalho pode se recuperar quando a área diminui, de modo que, aparentemente a superfície é capaz de armazenar energia potencial.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72D7BAC-AAFA-43BF-9D10-A976FA27621C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09576E7-F170-44EA-903C-FCF10EE478D9}"/>
              </a:ext>
            </a:extLst>
          </p:cNvPr>
          <p:cNvGrpSpPr/>
          <p:nvPr/>
        </p:nvGrpSpPr>
        <p:grpSpPr>
          <a:xfrm>
            <a:off x="8190678" y="351968"/>
            <a:ext cx="3194717" cy="2709321"/>
            <a:chOff x="-1821" y="105029"/>
            <a:chExt cx="1471846" cy="974129"/>
          </a:xfrm>
        </p:grpSpPr>
        <p:sp>
          <p:nvSpPr>
            <p:cNvPr id="8" name="Rectangle 1594">
              <a:extLst>
                <a:ext uri="{FF2B5EF4-FFF2-40B4-BE49-F238E27FC236}">
                  <a16:creationId xmlns:a16="http://schemas.microsoft.com/office/drawing/2014/main" id="{65DA8BF5-C228-4F26-BAE0-AB01DED9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21" y="105029"/>
              <a:ext cx="1471846" cy="755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Arc 1595">
              <a:extLst>
                <a:ext uri="{FF2B5EF4-FFF2-40B4-BE49-F238E27FC236}">
                  <a16:creationId xmlns:a16="http://schemas.microsoft.com/office/drawing/2014/main" id="{1DD8E840-FF99-4E68-B509-53200C417C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70" y="372110"/>
              <a:ext cx="89860" cy="543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0" name="Arc 1597">
              <a:extLst>
                <a:ext uri="{FF2B5EF4-FFF2-40B4-BE49-F238E27FC236}">
                  <a16:creationId xmlns:a16="http://schemas.microsoft.com/office/drawing/2014/main" id="{E352A8DE-60E1-4F47-90EE-18A437A70747}"/>
                </a:ext>
              </a:extLst>
            </p:cNvPr>
            <p:cNvSpPr>
              <a:spLocks/>
            </p:cNvSpPr>
            <p:nvPr/>
          </p:nvSpPr>
          <p:spPr bwMode="auto">
            <a:xfrm rot="763600">
              <a:off x="479425" y="432435"/>
              <a:ext cx="66675" cy="603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2359"/>
                <a:gd name="T1" fmla="*/ 0 h 21600"/>
                <a:gd name="T2" fmla="*/ 12359 w 12359"/>
                <a:gd name="T3" fmla="*/ 3885 h 21600"/>
                <a:gd name="T4" fmla="*/ 0 w 123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59" h="21600" fill="none" extrusionOk="0">
                  <a:moveTo>
                    <a:pt x="-1" y="0"/>
                  </a:moveTo>
                  <a:cubicBezTo>
                    <a:pt x="4420" y="0"/>
                    <a:pt x="8733" y="1356"/>
                    <a:pt x="12358" y="3885"/>
                  </a:cubicBezTo>
                </a:path>
                <a:path w="12359" h="21600" stroke="0" extrusionOk="0">
                  <a:moveTo>
                    <a:pt x="-1" y="0"/>
                  </a:moveTo>
                  <a:cubicBezTo>
                    <a:pt x="4420" y="0"/>
                    <a:pt x="8733" y="1356"/>
                    <a:pt x="12358" y="388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" name="Arc 1598">
              <a:extLst>
                <a:ext uri="{FF2B5EF4-FFF2-40B4-BE49-F238E27FC236}">
                  <a16:creationId xmlns:a16="http://schemas.microsoft.com/office/drawing/2014/main" id="{121F0EFB-AB51-4319-9CE3-7F2CDDBCB998}"/>
                </a:ext>
              </a:extLst>
            </p:cNvPr>
            <p:cNvSpPr>
              <a:spLocks/>
            </p:cNvSpPr>
            <p:nvPr/>
          </p:nvSpPr>
          <p:spPr bwMode="auto">
            <a:xfrm rot="6450853">
              <a:off x="1375121" y="359804"/>
              <a:ext cx="81280" cy="726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2" name="Line 1599">
              <a:extLst>
                <a:ext uri="{FF2B5EF4-FFF2-40B4-BE49-F238E27FC236}">
                  <a16:creationId xmlns:a16="http://schemas.microsoft.com/office/drawing/2014/main" id="{C1A2319F-528C-44F3-BA42-BB3D487695C4}"/>
                </a:ext>
              </a:extLst>
            </p:cNvPr>
            <p:cNvCxnSpPr/>
            <p:nvPr/>
          </p:nvCxnSpPr>
          <p:spPr bwMode="auto">
            <a:xfrm>
              <a:off x="92075" y="426720"/>
              <a:ext cx="4000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rc 1603">
              <a:extLst>
                <a:ext uri="{FF2B5EF4-FFF2-40B4-BE49-F238E27FC236}">
                  <a16:creationId xmlns:a16="http://schemas.microsoft.com/office/drawing/2014/main" id="{7E336A78-8E77-47E6-BC84-88D5D08EB21B}"/>
                </a:ext>
              </a:extLst>
            </p:cNvPr>
            <p:cNvSpPr>
              <a:spLocks/>
            </p:cNvSpPr>
            <p:nvPr/>
          </p:nvSpPr>
          <p:spPr bwMode="auto">
            <a:xfrm rot="20722010" flipH="1">
              <a:off x="922020" y="431800"/>
              <a:ext cx="58420" cy="412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2359"/>
                <a:gd name="T1" fmla="*/ 0 h 21600"/>
                <a:gd name="T2" fmla="*/ 12359 w 12359"/>
                <a:gd name="T3" fmla="*/ 3885 h 21600"/>
                <a:gd name="T4" fmla="*/ 0 w 123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59" h="21600" fill="none" extrusionOk="0">
                  <a:moveTo>
                    <a:pt x="-1" y="0"/>
                  </a:moveTo>
                  <a:cubicBezTo>
                    <a:pt x="4420" y="0"/>
                    <a:pt x="8733" y="1356"/>
                    <a:pt x="12358" y="3885"/>
                  </a:cubicBezTo>
                </a:path>
                <a:path w="12359" h="21600" stroke="0" extrusionOk="0">
                  <a:moveTo>
                    <a:pt x="-1" y="0"/>
                  </a:moveTo>
                  <a:cubicBezTo>
                    <a:pt x="4420" y="0"/>
                    <a:pt x="8733" y="1356"/>
                    <a:pt x="12358" y="388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4" name="Line 1604">
              <a:extLst>
                <a:ext uri="{FF2B5EF4-FFF2-40B4-BE49-F238E27FC236}">
                  <a16:creationId xmlns:a16="http://schemas.microsoft.com/office/drawing/2014/main" id="{27C2FDF8-1E35-4954-BAA4-87C37BC4D6D3}"/>
                </a:ext>
              </a:extLst>
            </p:cNvPr>
            <p:cNvCxnSpPr/>
            <p:nvPr/>
          </p:nvCxnSpPr>
          <p:spPr bwMode="auto">
            <a:xfrm>
              <a:off x="972185" y="426720"/>
              <a:ext cx="4000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1605">
              <a:extLst>
                <a:ext uri="{FF2B5EF4-FFF2-40B4-BE49-F238E27FC236}">
                  <a16:creationId xmlns:a16="http://schemas.microsoft.com/office/drawing/2014/main" id="{96A0245D-4BB4-44BD-9E35-EA0FE298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758" y="405765"/>
              <a:ext cx="364490" cy="8001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6" name="Line 1606">
              <a:extLst>
                <a:ext uri="{FF2B5EF4-FFF2-40B4-BE49-F238E27FC236}">
                  <a16:creationId xmlns:a16="http://schemas.microsoft.com/office/drawing/2014/main" id="{4AFB7DC6-C6A1-4939-897A-5268A7BDDFEF}"/>
                </a:ext>
              </a:extLst>
            </p:cNvPr>
            <p:cNvCxnSpPr/>
            <p:nvPr/>
          </p:nvCxnSpPr>
          <p:spPr bwMode="auto">
            <a:xfrm flipV="1">
              <a:off x="918845" y="222250"/>
              <a:ext cx="115570" cy="195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608">
              <a:extLst>
                <a:ext uri="{FF2B5EF4-FFF2-40B4-BE49-F238E27FC236}">
                  <a16:creationId xmlns:a16="http://schemas.microsoft.com/office/drawing/2014/main" id="{A62CB7D6-40DE-40F9-BBD5-737757C49C4C}"/>
                </a:ext>
              </a:extLst>
            </p:cNvPr>
            <p:cNvCxnSpPr/>
            <p:nvPr/>
          </p:nvCxnSpPr>
          <p:spPr bwMode="auto">
            <a:xfrm flipH="1" flipV="1">
              <a:off x="438639" y="217290"/>
              <a:ext cx="115570" cy="195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09">
                  <a:extLst>
                    <a:ext uri="{FF2B5EF4-FFF2-40B4-BE49-F238E27FC236}">
                      <a16:creationId xmlns:a16="http://schemas.microsoft.com/office/drawing/2014/main" id="{BAB7F4A1-0F52-490C-BABB-0A3D2576E7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9975" y="106680"/>
                  <a:ext cx="124169" cy="1270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1609">
                  <a:extLst>
                    <a:ext uri="{FF2B5EF4-FFF2-40B4-BE49-F238E27FC236}">
                      <a16:creationId xmlns:a16="http://schemas.microsoft.com/office/drawing/2014/main" id="{BAB7F4A1-0F52-490C-BABB-0A3D2576E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9975" y="106680"/>
                  <a:ext cx="124169" cy="127056"/>
                </a:xfrm>
                <a:prstGeom prst="rect">
                  <a:avLst/>
                </a:prstGeom>
                <a:blipFill>
                  <a:blip r:embed="rId2"/>
                  <a:stretch>
                    <a:fillRect b="-1551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610">
                  <a:extLst>
                    <a:ext uri="{FF2B5EF4-FFF2-40B4-BE49-F238E27FC236}">
                      <a16:creationId xmlns:a16="http://schemas.microsoft.com/office/drawing/2014/main" id="{0BCEB2AF-DA29-4A5D-ABE1-E41EE47FB3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315" y="115570"/>
                  <a:ext cx="124169" cy="1270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1610">
                  <a:extLst>
                    <a:ext uri="{FF2B5EF4-FFF2-40B4-BE49-F238E27FC236}">
                      <a16:creationId xmlns:a16="http://schemas.microsoft.com/office/drawing/2014/main" id="{0BCEB2AF-DA29-4A5D-ABE1-E41EE47FB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315" y="115570"/>
                  <a:ext cx="124169" cy="127056"/>
                </a:xfrm>
                <a:prstGeom prst="rect">
                  <a:avLst/>
                </a:prstGeom>
                <a:blipFill>
                  <a:blip r:embed="rId3"/>
                  <a:stretch>
                    <a:fillRect b="-13793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Line 1611">
              <a:extLst>
                <a:ext uri="{FF2B5EF4-FFF2-40B4-BE49-F238E27FC236}">
                  <a16:creationId xmlns:a16="http://schemas.microsoft.com/office/drawing/2014/main" id="{8CA2936D-54E8-4247-9BA0-A52F2270D915}"/>
                </a:ext>
              </a:extLst>
            </p:cNvPr>
            <p:cNvCxnSpPr/>
            <p:nvPr/>
          </p:nvCxnSpPr>
          <p:spPr bwMode="auto">
            <a:xfrm>
              <a:off x="732155" y="444500"/>
              <a:ext cx="0" cy="248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612">
                  <a:extLst>
                    <a:ext uri="{FF2B5EF4-FFF2-40B4-BE49-F238E27FC236}">
                      <a16:creationId xmlns:a16="http://schemas.microsoft.com/office/drawing/2014/main" id="{60D25589-8126-4E53-BC64-FB4445406A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003" y="608535"/>
                  <a:ext cx="134976" cy="75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pt-BR" sz="1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1612">
                  <a:extLst>
                    <a:ext uri="{FF2B5EF4-FFF2-40B4-BE49-F238E27FC236}">
                      <a16:creationId xmlns:a16="http://schemas.microsoft.com/office/drawing/2014/main" id="{60D25589-8126-4E53-BC64-FB4445406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003" y="608535"/>
                  <a:ext cx="134976" cy="75549"/>
                </a:xfrm>
                <a:prstGeom prst="rect">
                  <a:avLst/>
                </a:prstGeom>
                <a:blipFill>
                  <a:blip r:embed="rId4"/>
                  <a:stretch>
                    <a:fillRect l="-22917" t="-40000" r="-112500" b="-45714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Line 1613">
              <a:extLst>
                <a:ext uri="{FF2B5EF4-FFF2-40B4-BE49-F238E27FC236}">
                  <a16:creationId xmlns:a16="http://schemas.microsoft.com/office/drawing/2014/main" id="{110A3BBF-FB0E-4E10-8D5D-713EC0E945A8}"/>
                </a:ext>
              </a:extLst>
            </p:cNvPr>
            <p:cNvCxnSpPr/>
            <p:nvPr/>
          </p:nvCxnSpPr>
          <p:spPr bwMode="auto">
            <a:xfrm>
              <a:off x="551815" y="485775"/>
              <a:ext cx="0" cy="515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615">
              <a:extLst>
                <a:ext uri="{FF2B5EF4-FFF2-40B4-BE49-F238E27FC236}">
                  <a16:creationId xmlns:a16="http://schemas.microsoft.com/office/drawing/2014/main" id="{E0EF2E10-D559-408F-9CAB-78E3DDD23038}"/>
                </a:ext>
              </a:extLst>
            </p:cNvPr>
            <p:cNvCxnSpPr/>
            <p:nvPr/>
          </p:nvCxnSpPr>
          <p:spPr bwMode="auto">
            <a:xfrm>
              <a:off x="910902" y="485775"/>
              <a:ext cx="635" cy="515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616">
              <a:extLst>
                <a:ext uri="{FF2B5EF4-FFF2-40B4-BE49-F238E27FC236}">
                  <a16:creationId xmlns:a16="http://schemas.microsoft.com/office/drawing/2014/main" id="{E8B115F9-C35F-4934-A607-78E868110938}"/>
                </a:ext>
              </a:extLst>
            </p:cNvPr>
            <p:cNvCxnSpPr/>
            <p:nvPr/>
          </p:nvCxnSpPr>
          <p:spPr bwMode="auto">
            <a:xfrm>
              <a:off x="561340" y="921385"/>
              <a:ext cx="337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1618">
              <a:extLst>
                <a:ext uri="{FF2B5EF4-FFF2-40B4-BE49-F238E27FC236}">
                  <a16:creationId xmlns:a16="http://schemas.microsoft.com/office/drawing/2014/main" id="{80E991CB-C35A-4268-91A9-9AFA88DB7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50" y="965835"/>
              <a:ext cx="70400" cy="113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3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929" y="277872"/>
            <a:ext cx="1115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trabalho que se dever realizar para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incrementar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superfície de um líquido resulta proporcional a esse incremento, e a constante de proporcionalidade, o trabalho por unidade de área, se denomina,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coeficiente de tensão superficial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líquido, </a:t>
            </a:r>
            <a:r>
              <a:rPr lang="pt-BR" sz="2000" dirty="0">
                <a:latin typeface="Symbol" panose="05050102010706020507" pitchFamily="18" charset="2"/>
                <a:ea typeface="Times New Roman" panose="02020603050405020304" pitchFamily="18" charset="0"/>
              </a:rPr>
              <a:t>g.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4C5C9CF-7494-431D-A4BC-42B8B1CFF5D8}"/>
              </a:ext>
            </a:extLst>
          </p:cNvPr>
          <p:cNvSpPr/>
          <p:nvPr/>
        </p:nvSpPr>
        <p:spPr>
          <a:xfrm>
            <a:off x="270146" y="1363222"/>
            <a:ext cx="11301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Uma maneira de medir a tensão superficial de um líquido é usar um fio deslizante de modo que quando ele é colocado a uma altura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sobre a superfície do fluido, é formada uma película cuja forma transversal é um retângulo.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DD0BB09A-8FE5-4FA6-8516-09AE2C371AB3}"/>
                  </a:ext>
                </a:extLst>
              </p:cNvPr>
              <p:cNvSpPr/>
              <p:nvPr/>
            </p:nvSpPr>
            <p:spPr>
              <a:xfrm>
                <a:off x="5266425" y="2640477"/>
                <a:ext cx="6579043" cy="2051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diagrama de corpo livre ao lado, vemos que a tensão superficial tenderá a puxar para baixo o fio deslizante. A força externa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 cima é necessária para manter o fio em equilíbrio. Esta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direcionada para cima deve equilibrar a força resultante para baixo atuando sobre o fio deslizante, que é igual a seu peso mais 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tensão superficial.</a:t>
                </a: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DD0BB09A-8FE5-4FA6-8516-09AE2C371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25" y="2640477"/>
                <a:ext cx="6579043" cy="2051139"/>
              </a:xfrm>
              <a:prstGeom prst="rect">
                <a:avLst/>
              </a:prstGeom>
              <a:blipFill>
                <a:blip r:embed="rId2"/>
                <a:stretch>
                  <a:fillRect l="-1019" t="-1484" r="-927" b="-4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DE198316-F79C-4E42-B316-E10347888C84}"/>
                  </a:ext>
                </a:extLst>
              </p:cNvPr>
              <p:cNvSpPr/>
              <p:nvPr/>
            </p:nvSpPr>
            <p:spPr>
              <a:xfrm>
                <a:off x="3820625" y="5150258"/>
                <a:ext cx="7918799" cy="13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Experimentalmente tem-se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depende do comprimento </a:t>
                </a:r>
                <a:r>
                  <a:rPr lang="pt-BR" altLang="pt-BR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fio, porém não depende da altura </a:t>
                </a:r>
                <a:r>
                  <a:rPr lang="pt-BR" altLang="pt-BR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alt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retângulo. Embora a camada superficial tenha sido idealizada como se fosse uma folha elástica sob tração sobre um líquido, a realidade mostra que essa concepção é incorreta. </a:t>
                </a: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DE198316-F79C-4E42-B316-E10347888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25" y="5150258"/>
                <a:ext cx="7918799" cy="1360822"/>
              </a:xfrm>
              <a:prstGeom prst="rect">
                <a:avLst/>
              </a:prstGeom>
              <a:blipFill>
                <a:blip r:embed="rId3"/>
                <a:stretch>
                  <a:fillRect l="-847" t="-5830" r="-770" b="-71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tângulo 72">
            <a:extLst>
              <a:ext uri="{FF2B5EF4-FFF2-40B4-BE49-F238E27FC236}">
                <a16:creationId xmlns:a16="http://schemas.microsoft.com/office/drawing/2014/main" id="{F0CB6518-686C-4076-9129-3860E64F1A48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535EBF32-1137-403B-890C-F6FD4F6A56F1}"/>
              </a:ext>
            </a:extLst>
          </p:cNvPr>
          <p:cNvGrpSpPr/>
          <p:nvPr/>
        </p:nvGrpSpPr>
        <p:grpSpPr>
          <a:xfrm>
            <a:off x="342929" y="2379533"/>
            <a:ext cx="4635298" cy="3526880"/>
            <a:chOff x="342929" y="2379533"/>
            <a:chExt cx="4635298" cy="3526880"/>
          </a:xfrm>
        </p:grpSpPr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43104A20-B5F0-4B5E-8386-5B5990FD8F21}"/>
                </a:ext>
              </a:extLst>
            </p:cNvPr>
            <p:cNvGrpSpPr/>
            <p:nvPr/>
          </p:nvGrpSpPr>
          <p:grpSpPr>
            <a:xfrm>
              <a:off x="342929" y="2379533"/>
              <a:ext cx="4635298" cy="3526880"/>
              <a:chOff x="368584" y="2347442"/>
              <a:chExt cx="4635298" cy="3526880"/>
            </a:xfrm>
          </p:grpSpPr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D4AF2CF7-7F19-470D-9BA3-B9E9EE5EE34A}"/>
                  </a:ext>
                </a:extLst>
              </p:cNvPr>
              <p:cNvGrpSpPr/>
              <p:nvPr/>
            </p:nvGrpSpPr>
            <p:grpSpPr>
              <a:xfrm>
                <a:off x="368584" y="2347442"/>
                <a:ext cx="4635298" cy="3526880"/>
                <a:chOff x="11484" y="80010"/>
                <a:chExt cx="1960191" cy="1115463"/>
              </a:xfrm>
            </p:grpSpPr>
            <p:sp>
              <p:nvSpPr>
                <p:cNvPr id="38" name="AutoShape 1659">
                  <a:extLst>
                    <a:ext uri="{FF2B5EF4-FFF2-40B4-BE49-F238E27FC236}">
                      <a16:creationId xmlns:a16="http://schemas.microsoft.com/office/drawing/2014/main" id="{3E8C5701-309D-4D8A-A7C5-3EB004EDA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7835" y="400050"/>
                  <a:ext cx="64135" cy="5124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Rectangle 1624">
                  <a:extLst>
                    <a:ext uri="{FF2B5EF4-FFF2-40B4-BE49-F238E27FC236}">
                      <a16:creationId xmlns:a16="http://schemas.microsoft.com/office/drawing/2014/main" id="{F8310D5B-01F0-4E6A-AAA4-99A5B21E4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84" y="357506"/>
                  <a:ext cx="1320800" cy="6800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Arc 1625">
                  <a:extLst>
                    <a:ext uri="{FF2B5EF4-FFF2-40B4-BE49-F238E27FC236}">
                      <a16:creationId xmlns:a16="http://schemas.microsoft.com/office/drawing/2014/main" id="{F1A3D7A6-D056-4E63-9403-724219324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008" y="588829"/>
                  <a:ext cx="74795" cy="5760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Arc 1629">
                  <a:extLst>
                    <a:ext uri="{FF2B5EF4-FFF2-40B4-BE49-F238E27FC236}">
                      <a16:creationId xmlns:a16="http://schemas.microsoft.com/office/drawing/2014/main" id="{874B1E26-4142-43B8-A95D-80D93AD59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450853">
                  <a:off x="1258179" y="584166"/>
                  <a:ext cx="73660" cy="4953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2" name="Line 1634">
                  <a:extLst>
                    <a:ext uri="{FF2B5EF4-FFF2-40B4-BE49-F238E27FC236}">
                      <a16:creationId xmlns:a16="http://schemas.microsoft.com/office/drawing/2014/main" id="{2EBEB2CE-35E5-43D6-B131-CCEA53C412D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2135" y="638810"/>
                  <a:ext cx="1183639" cy="66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AutoShape 1635">
                  <a:extLst>
                    <a:ext uri="{FF2B5EF4-FFF2-40B4-BE49-F238E27FC236}">
                      <a16:creationId xmlns:a16="http://schemas.microsoft.com/office/drawing/2014/main" id="{0010CEE3-6F7A-4268-ADC8-1E78B2D96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570" y="400050"/>
                  <a:ext cx="328295" cy="296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44" name="Line 1640">
                  <a:extLst>
                    <a:ext uri="{FF2B5EF4-FFF2-40B4-BE49-F238E27FC236}">
                      <a16:creationId xmlns:a16="http://schemas.microsoft.com/office/drawing/2014/main" id="{B36DA389-E4AF-4260-8FB6-44553B4988CF}"/>
                    </a:ext>
                  </a:extLst>
                </p:cNvPr>
                <p:cNvCxnSpPr/>
                <p:nvPr/>
              </p:nvCxnSpPr>
              <p:spPr bwMode="auto">
                <a:xfrm>
                  <a:off x="560705" y="408305"/>
                  <a:ext cx="635" cy="22415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Line 1644">
                  <a:extLst>
                    <a:ext uri="{FF2B5EF4-FFF2-40B4-BE49-F238E27FC236}">
                      <a16:creationId xmlns:a16="http://schemas.microsoft.com/office/drawing/2014/main" id="{940DED64-7E80-463D-83BA-3A538C40321A}"/>
                    </a:ext>
                  </a:extLst>
                </p:cNvPr>
                <p:cNvCxnSpPr/>
                <p:nvPr/>
              </p:nvCxnSpPr>
              <p:spPr bwMode="auto">
                <a:xfrm>
                  <a:off x="504825" y="1077595"/>
                  <a:ext cx="3041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9" name="Text Box 1645">
                  <a:extLst>
                    <a:ext uri="{FF2B5EF4-FFF2-40B4-BE49-F238E27FC236}">
                      <a16:creationId xmlns:a16="http://schemas.microsoft.com/office/drawing/2014/main" id="{92512931-FA5E-4AEA-BA27-28F8447E3B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075" y="1117600"/>
                  <a:ext cx="43384" cy="778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BR" sz="1600" i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  <a:endParaRPr lang="pt-BR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1" name="Line 1647">
                  <a:extLst>
                    <a:ext uri="{FF2B5EF4-FFF2-40B4-BE49-F238E27FC236}">
                      <a16:creationId xmlns:a16="http://schemas.microsoft.com/office/drawing/2014/main" id="{9CA4E7E1-EC1C-4DD4-90D6-5418D6AEBFDF}"/>
                    </a:ext>
                  </a:extLst>
                </p:cNvPr>
                <p:cNvCxnSpPr/>
                <p:nvPr/>
              </p:nvCxnSpPr>
              <p:spPr bwMode="auto">
                <a:xfrm rot="16200000">
                  <a:off x="400050" y="170506"/>
                  <a:ext cx="635" cy="464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Line 1648">
                  <a:extLst>
                    <a:ext uri="{FF2B5EF4-FFF2-40B4-BE49-F238E27FC236}">
                      <a16:creationId xmlns:a16="http://schemas.microsoft.com/office/drawing/2014/main" id="{27C2DC62-31AF-4C68-A862-3E2338438A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2410" y="408305"/>
                  <a:ext cx="0" cy="23715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 Box 1649">
                  <a:extLst>
                    <a:ext uri="{FF2B5EF4-FFF2-40B4-BE49-F238E27FC236}">
                      <a16:creationId xmlns:a16="http://schemas.microsoft.com/office/drawing/2014/main" id="{A5597AA6-EC3E-4649-8AA1-6EEDA43507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975" y="486093"/>
                  <a:ext cx="78105" cy="80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sp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BR" sz="1600" i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</a:t>
                  </a:r>
                  <a:endParaRPr lang="pt-BR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Line 1652">
                  <a:extLst>
                    <a:ext uri="{FF2B5EF4-FFF2-40B4-BE49-F238E27FC236}">
                      <a16:creationId xmlns:a16="http://schemas.microsoft.com/office/drawing/2014/main" id="{286F7C35-40B3-4A4F-88CF-1A971807D446}"/>
                    </a:ext>
                  </a:extLst>
                </p:cNvPr>
                <p:cNvCxnSpPr/>
                <p:nvPr/>
              </p:nvCxnSpPr>
              <p:spPr bwMode="auto">
                <a:xfrm>
                  <a:off x="768350" y="408305"/>
                  <a:ext cx="635" cy="22415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1653">
                  <a:extLst>
                    <a:ext uri="{FF2B5EF4-FFF2-40B4-BE49-F238E27FC236}">
                      <a16:creationId xmlns:a16="http://schemas.microsoft.com/office/drawing/2014/main" id="{92922533-8C1F-413C-A832-EE1262F40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580" y="368300"/>
                  <a:ext cx="80010" cy="800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cxnSp>
              <p:nvCxnSpPr>
                <p:cNvPr id="57" name="Line 1654">
                  <a:extLst>
                    <a:ext uri="{FF2B5EF4-FFF2-40B4-BE49-F238E27FC236}">
                      <a16:creationId xmlns:a16="http://schemas.microsoft.com/office/drawing/2014/main" id="{879742A8-BCFB-40C1-8F97-DCA8BFD8C198}"/>
                    </a:ext>
                  </a:extLst>
                </p:cNvPr>
                <p:cNvCxnSpPr/>
                <p:nvPr/>
              </p:nvCxnSpPr>
              <p:spPr bwMode="auto">
                <a:xfrm flipV="1">
                  <a:off x="656590" y="80010"/>
                  <a:ext cx="0" cy="3124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 Box 1655">
                      <a:extLst>
                        <a:ext uri="{FF2B5EF4-FFF2-40B4-BE49-F238E27FC236}">
                          <a16:creationId xmlns:a16="http://schemas.microsoft.com/office/drawing/2014/main" id="{4A2C6639-17B7-432C-95DD-F59400A3C9F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2470" y="88265"/>
                      <a:ext cx="75110" cy="87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sp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 Box 1655">
                      <a:extLst>
                        <a:ext uri="{FF2B5EF4-FFF2-40B4-BE49-F238E27FC236}">
                          <a16:creationId xmlns:a16="http://schemas.microsoft.com/office/drawing/2014/main" id="{4A2C6639-17B7-432C-95DD-F59400A3C9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712470" y="88265"/>
                      <a:ext cx="75110" cy="873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138" r="-24138" b="-6667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 Box 1656">
                      <a:extLst>
                        <a:ext uri="{FF2B5EF4-FFF2-40B4-BE49-F238E27FC236}">
                          <a16:creationId xmlns:a16="http://schemas.microsoft.com/office/drawing/2014/main" id="{91FE0279-8A00-4558-B4AF-4411F78190A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3199" y="98152"/>
                      <a:ext cx="75110" cy="87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sp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 Box 1656">
                      <a:extLst>
                        <a:ext uri="{FF2B5EF4-FFF2-40B4-BE49-F238E27FC236}">
                          <a16:creationId xmlns:a16="http://schemas.microsoft.com/office/drawing/2014/main" id="{91FE0279-8A00-4558-B4AF-4411F78190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723199" y="98152"/>
                      <a:ext cx="75110" cy="873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4138" r="-24138" b="-6667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Line 1657">
                  <a:extLst>
                    <a:ext uri="{FF2B5EF4-FFF2-40B4-BE49-F238E27FC236}">
                      <a16:creationId xmlns:a16="http://schemas.microsoft.com/office/drawing/2014/main" id="{C0590762-2EC4-4A3D-A5F8-535FC5571C1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1759585" y="192405"/>
                  <a:ext cx="8255" cy="2000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Line 1658">
                  <a:extLst>
                    <a:ext uri="{FF2B5EF4-FFF2-40B4-BE49-F238E27FC236}">
                      <a16:creationId xmlns:a16="http://schemas.microsoft.com/office/drawing/2014/main" id="{445EE826-B08E-4CCF-8EA6-2485F8E3553A}"/>
                    </a:ext>
                  </a:extLst>
                </p:cNvPr>
                <p:cNvCxnSpPr/>
                <p:nvPr/>
              </p:nvCxnSpPr>
              <p:spPr bwMode="auto">
                <a:xfrm>
                  <a:off x="1802765" y="414655"/>
                  <a:ext cx="635" cy="22415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 Box 1660">
                      <a:extLst>
                        <a:ext uri="{FF2B5EF4-FFF2-40B4-BE49-F238E27FC236}">
                          <a16:creationId xmlns:a16="http://schemas.microsoft.com/office/drawing/2014/main" id="{E1327B0E-21A9-4418-80A5-1F916443B3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24865" y="376555"/>
                      <a:ext cx="69301" cy="742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sp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 Box 1660">
                      <a:extLst>
                        <a:ext uri="{FF2B5EF4-FFF2-40B4-BE49-F238E27FC236}">
                          <a16:creationId xmlns:a16="http://schemas.microsoft.com/office/drawing/2014/main" id="{E1327B0E-21A9-4418-80A5-1F916443B3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24865" y="376555"/>
                      <a:ext cx="69301" cy="7426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3333" t="-38462" r="-100000" b="-25641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Line 1662">
                  <a:extLst>
                    <a:ext uri="{FF2B5EF4-FFF2-40B4-BE49-F238E27FC236}">
                      <a16:creationId xmlns:a16="http://schemas.microsoft.com/office/drawing/2014/main" id="{3AC5ABB1-DD58-4B9F-A204-E74A3A9E57BE}"/>
                    </a:ext>
                  </a:extLst>
                </p:cNvPr>
                <p:cNvCxnSpPr/>
                <p:nvPr/>
              </p:nvCxnSpPr>
              <p:spPr bwMode="auto">
                <a:xfrm>
                  <a:off x="1716405" y="422275"/>
                  <a:ext cx="635" cy="22415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Line 1663">
                  <a:extLst>
                    <a:ext uri="{FF2B5EF4-FFF2-40B4-BE49-F238E27FC236}">
                      <a16:creationId xmlns:a16="http://schemas.microsoft.com/office/drawing/2014/main" id="{640AA67D-2B1B-42ED-B507-FC0E6C3423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62125" y="447040"/>
                  <a:ext cx="5715" cy="2730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 Box 1664">
                      <a:extLst>
                        <a:ext uri="{FF2B5EF4-FFF2-40B4-BE49-F238E27FC236}">
                          <a16:creationId xmlns:a16="http://schemas.microsoft.com/office/drawing/2014/main" id="{3534691D-142E-4711-88E4-321E51B5BA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5425" y="432036"/>
                      <a:ext cx="69301" cy="742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sp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Text Box 1664">
                      <a:extLst>
                        <a:ext uri="{FF2B5EF4-FFF2-40B4-BE49-F238E27FC236}">
                          <a16:creationId xmlns:a16="http://schemas.microsoft.com/office/drawing/2014/main" id="{3534691D-142E-4711-88E4-321E51B5BA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585425" y="432036"/>
                      <a:ext cx="69301" cy="7426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3333" t="-42105" r="-100000" b="-26316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 Box 1665">
                      <a:extLst>
                        <a:ext uri="{FF2B5EF4-FFF2-40B4-BE49-F238E27FC236}">
                          <a16:creationId xmlns:a16="http://schemas.microsoft.com/office/drawing/2014/main" id="{8CF784F0-928B-4432-B0EC-4AEBA6F7472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9590" y="644196"/>
                      <a:ext cx="172085" cy="1517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no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 Box 1665">
                      <a:extLst>
                        <a:ext uri="{FF2B5EF4-FFF2-40B4-BE49-F238E27FC236}">
                          <a16:creationId xmlns:a16="http://schemas.microsoft.com/office/drawing/2014/main" id="{8CF784F0-928B-4432-B0EC-4AEBA6F747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799590" y="644196"/>
                      <a:ext cx="172085" cy="1517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970" t="-18987" r="-68657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Line 1642">
                  <a:extLst>
                    <a:ext uri="{FF2B5EF4-FFF2-40B4-BE49-F238E27FC236}">
                      <a16:creationId xmlns:a16="http://schemas.microsoft.com/office/drawing/2014/main" id="{6CBC61F6-AB25-4E5E-945E-016F628999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6570" y="638810"/>
                  <a:ext cx="0" cy="511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Line 1643">
                  <a:extLst>
                    <a:ext uri="{FF2B5EF4-FFF2-40B4-BE49-F238E27FC236}">
                      <a16:creationId xmlns:a16="http://schemas.microsoft.com/office/drawing/2014/main" id="{A968A4C4-22B7-4EFA-8EDA-567CDCD075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20576" y="621984"/>
                  <a:ext cx="8891" cy="5175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Line 1650">
                  <a:extLst>
                    <a:ext uri="{FF2B5EF4-FFF2-40B4-BE49-F238E27FC236}">
                      <a16:creationId xmlns:a16="http://schemas.microsoft.com/office/drawing/2014/main" id="{BA56B668-8702-490C-A5A0-2E00834BD3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57860" y="400050"/>
                  <a:ext cx="12382" cy="2324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 Box 1641">
                      <a:extLst>
                        <a:ext uri="{FF2B5EF4-FFF2-40B4-BE49-F238E27FC236}">
                          <a16:creationId xmlns:a16="http://schemas.microsoft.com/office/drawing/2014/main" id="{DE44E9F6-D118-4B40-80A6-42493FF189B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9156" y="692784"/>
                      <a:ext cx="172085" cy="1517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0" tIns="0" rIns="0" bIns="0" anchor="t" anchorCtr="0" upright="1">
                      <a:no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 Box 1641">
                      <a:extLst>
                        <a:ext uri="{FF2B5EF4-FFF2-40B4-BE49-F238E27FC236}">
                          <a16:creationId xmlns:a16="http://schemas.microsoft.com/office/drawing/2014/main" id="{DE44E9F6-D118-4B40-80A6-42493FF189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09156" y="692784"/>
                      <a:ext cx="172085" cy="1517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478" t="-17722" r="-70149"/>
                      </a:stretch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tângulo 70">
                    <a:extLst>
                      <a:ext uri="{FF2B5EF4-FFF2-40B4-BE49-F238E27FC236}">
                        <a16:creationId xmlns:a16="http://schemas.microsoft.com/office/drawing/2014/main" id="{D6005A68-5422-4CBE-94E7-974B524366F1}"/>
                      </a:ext>
                    </a:extLst>
                  </p:cNvPr>
                  <p:cNvSpPr/>
                  <p:nvPr/>
                </p:nvSpPr>
                <p:spPr>
                  <a:xfrm>
                    <a:off x="4590129" y="3355960"/>
                    <a:ext cx="38767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1" name="Retângulo 70">
                    <a:extLst>
                      <a:ext uri="{FF2B5EF4-FFF2-40B4-BE49-F238E27FC236}">
                        <a16:creationId xmlns:a16="http://schemas.microsoft.com/office/drawing/2014/main" id="{D6005A68-5422-4CBE-94E7-974B52436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0129" y="3355960"/>
                    <a:ext cx="387670" cy="4029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22727" r="-3174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F883F98E-1F5B-48CE-86D5-D6039C025280}"/>
                </a:ext>
              </a:extLst>
            </p:cNvPr>
            <p:cNvSpPr/>
            <p:nvPr/>
          </p:nvSpPr>
          <p:spPr>
            <a:xfrm>
              <a:off x="1503033" y="4159801"/>
              <a:ext cx="750422" cy="168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41974441-1E89-49DF-BC64-412B139FA4F9}"/>
                </a:ext>
              </a:extLst>
            </p:cNvPr>
            <p:cNvCxnSpPr/>
            <p:nvPr/>
          </p:nvCxnSpPr>
          <p:spPr>
            <a:xfrm>
              <a:off x="1444625" y="4159801"/>
              <a:ext cx="858003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49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to 33"/>
              <p:cNvSpPr txBox="1"/>
              <p:nvPr/>
            </p:nvSpPr>
            <p:spPr bwMode="auto">
              <a:xfrm>
                <a:off x="495401" y="1331341"/>
                <a:ext cx="1076545" cy="85226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" name="Obje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01" y="1331341"/>
                <a:ext cx="1076545" cy="8522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327562" y="527230"/>
                <a:ext cx="11104880" cy="1053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tensão superficial </a:t>
                </a:r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</a:rPr>
                  <a:t>g</a:t>
                </a:r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definida como a </a:t>
                </a:r>
                <a:r>
                  <a:rPr kumimoji="0" lang="pt-BR" altLang="pt-BR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força superficial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kumimoji="0" lang="pt-BR" altLang="pt-BR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pt-BR" altLang="pt-BR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 unidade de comprimento L, sobre a qual atua, isto é:</a:t>
                </a:r>
                <a:endParaRPr kumimoji="0" lang="pt-BR" altLang="pt-BR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62" y="527230"/>
                <a:ext cx="11104880" cy="1053045"/>
              </a:xfrm>
              <a:prstGeom prst="rect">
                <a:avLst/>
              </a:prstGeom>
              <a:blipFill>
                <a:blip r:embed="rId3"/>
                <a:stretch>
                  <a:fillRect l="-604" t="-7514" r="-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899747" y="1327642"/>
            <a:ext cx="9955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não é uma força, é uma força por unidade de comprimento, que foi definido como tensão de deformação no caso de deformações de sólidos.</a:t>
            </a: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03964" y="2384386"/>
            <a:ext cx="11028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a película mostrada na figura, a força atua ao longo de um comprimento L=2d porque existem duas camadas superficiais, cada uma com comprimento 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to 8">
                <a:extLst>
                  <a:ext uri="{FF2B5EF4-FFF2-40B4-BE49-F238E27FC236}">
                    <a16:creationId xmlns:a16="http://schemas.microsoft.com/office/drawing/2014/main" id="{4C9FBBF9-E98C-44BB-BF2F-1718A484D2CC}"/>
                  </a:ext>
                </a:extLst>
              </p:cNvPr>
              <p:cNvSpPr txBox="1"/>
              <p:nvPr/>
            </p:nvSpPr>
            <p:spPr bwMode="auto">
              <a:xfrm>
                <a:off x="381000" y="3600450"/>
                <a:ext cx="1304925" cy="869950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pt-BR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pt-BR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sz="2600" dirty="0"/>
                  <a:t>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9" name="Objeto 8">
                <a:extLst>
                  <a:ext uri="{FF2B5EF4-FFF2-40B4-BE49-F238E27FC236}">
                    <a16:creationId xmlns:a16="http://schemas.microsoft.com/office/drawing/2014/main" id="{4C9FBBF9-E98C-44BB-BF2F-1718A484D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600450"/>
                <a:ext cx="1304925" cy="869950"/>
              </a:xfrm>
              <a:prstGeom prst="rect">
                <a:avLst/>
              </a:prstGeom>
              <a:blipFill>
                <a:blip r:embed="rId4"/>
                <a:stretch>
                  <a:fillRect l="-6075" b="-133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>
            <a:extLst>
              <a:ext uri="{FF2B5EF4-FFF2-40B4-BE49-F238E27FC236}">
                <a16:creationId xmlns:a16="http://schemas.microsoft.com/office/drawing/2014/main" id="{E0F7AD68-071B-4713-8333-C9A60BB3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8" y="5303082"/>
            <a:ext cx="317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expressão (1) resulta: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DAC379E-FAE3-4170-A4F7-C3E363A6FAEA}"/>
              </a:ext>
            </a:extLst>
          </p:cNvPr>
          <p:cNvSpPr/>
          <p:nvPr/>
        </p:nvSpPr>
        <p:spPr>
          <a:xfrm>
            <a:off x="1766744" y="3554571"/>
            <a:ext cx="4809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Analisaremos a tensão em função da energia.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B12CDAE-9E9A-4FF9-9F01-45ED49591637}"/>
              </a:ext>
            </a:extLst>
          </p:cNvPr>
          <p:cNvSpPr/>
          <p:nvPr/>
        </p:nvSpPr>
        <p:spPr>
          <a:xfrm>
            <a:off x="6425678" y="3562914"/>
            <a:ext cx="5766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o fio for deslizado para cima um deslocamento </a:t>
            </a:r>
            <a:r>
              <a:rPr lang="pt-BR" alt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alt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105FD8-EB3F-4006-82C8-35B6CB5E7EB2}"/>
              </a:ext>
            </a:extLst>
          </p:cNvPr>
          <p:cNvSpPr/>
          <p:nvPr/>
        </p:nvSpPr>
        <p:spPr>
          <a:xfrm>
            <a:off x="1766744" y="4070392"/>
            <a:ext cx="8064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trabalho W realizado pela força superficial atuante para baixo vale: </a:t>
            </a:r>
            <a:r>
              <a:rPr lang="pt-BR" altLang="pt-B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pt-BR" altLang="pt-B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F</a:t>
            </a:r>
            <a:r>
              <a:rPr lang="pt-BR" altLang="pt-B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1D0BBC-A394-46EE-9817-496FAB72E398}"/>
              </a:ext>
            </a:extLst>
          </p:cNvPr>
          <p:cNvSpPr/>
          <p:nvPr/>
        </p:nvSpPr>
        <p:spPr>
          <a:xfrm>
            <a:off x="1766744" y="4686737"/>
            <a:ext cx="8946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Ao mover-se o fio para cima, a área da superfície aumenta de um valor </a:t>
            </a:r>
            <a:r>
              <a:rPr lang="pt-BR" altLang="pt-B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altLang="pt-B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pt-BR" altLang="pt-B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altLang="pt-B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altLang="pt-B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to 14">
                <a:extLst>
                  <a:ext uri="{FF2B5EF4-FFF2-40B4-BE49-F238E27FC236}">
                    <a16:creationId xmlns:a16="http://schemas.microsoft.com/office/drawing/2014/main" id="{DD0B3556-7E06-4840-9E7F-1B5A6BA71D4A}"/>
                  </a:ext>
                </a:extLst>
              </p:cNvPr>
              <p:cNvSpPr txBox="1"/>
              <p:nvPr/>
            </p:nvSpPr>
            <p:spPr bwMode="auto">
              <a:xfrm>
                <a:off x="4669293" y="5255770"/>
                <a:ext cx="3141658" cy="84499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Objeto 14">
                <a:extLst>
                  <a:ext uri="{FF2B5EF4-FFF2-40B4-BE49-F238E27FC236}">
                    <a16:creationId xmlns:a16="http://schemas.microsoft.com/office/drawing/2014/main" id="{DD0B3556-7E06-4840-9E7F-1B5A6BA7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293" y="5255770"/>
                <a:ext cx="3141658" cy="844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5A43A0CE-F56C-47D7-9213-430F915EC2F3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9B7B484-1147-484B-8AA7-71C75F8C69AF}"/>
              </a:ext>
            </a:extLst>
          </p:cNvPr>
          <p:cNvSpPr/>
          <p:nvPr/>
        </p:nvSpPr>
        <p:spPr>
          <a:xfrm>
            <a:off x="403964" y="3154461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a tensão superficial pode ser expressa como: </a:t>
            </a: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9" grpId="0"/>
      <p:bldP spid="10" grpId="0"/>
      <p:bldP spid="2" grpId="0"/>
      <p:bldP spid="3" grpId="0"/>
      <p:bldP spid="4" grpId="0"/>
      <p:bldP spid="5" grpId="0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06744" y="523198"/>
            <a:ext cx="1177851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Entende-se assim que a tensão superficial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equivale a </a:t>
            </a:r>
            <a:r>
              <a:rPr kumimoji="0" lang="pt-BR" altLang="pt-B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 potencial por unidade de área de superfície.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a água na temperatura ambiente, o valor da tensão superficial é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0,073 N/m.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adição de sabão reduz a tensão a 0,025 N/m.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líquidos orgânicos e as soluções aquosas possuem, tipicamente, tensões nessa faixa.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tensão superficial de metais líquidos é tipicamente uma ordem acima que a da água, exemplo: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pt-BR" altLang="pt-BR" sz="2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0,487 N/m.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Alguns valores de tensão superficial são maiores que o da água</a:t>
            </a: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exemplo, os metais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possuem forças de atração maiores entre as moléculas.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30F8E8-19FD-4D34-AB32-1A7D8DC0E09C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FDFAA6-092A-4EC5-A097-72584D63DFF7}"/>
              </a:ext>
            </a:extLst>
          </p:cNvPr>
          <p:cNvSpPr/>
          <p:nvPr/>
        </p:nvSpPr>
        <p:spPr>
          <a:xfrm>
            <a:off x="206744" y="4303113"/>
            <a:ext cx="5030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itstream Vera Sans Mono"/>
              </a:rPr>
              <a:t>Outra maneira de medir a tensão superficial</a:t>
            </a:r>
            <a:endParaRPr lang="pt-BR" sz="1200" dirty="0">
              <a:effectLst/>
              <a:latin typeface="Bitstream Vera Sans Mono"/>
              <a:ea typeface="Bitstream Vera Sans Mono"/>
              <a:cs typeface="Bitstream Vera Sans Mono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472C8BE-B28B-426D-AF3F-94FBDF6602DD}"/>
              </a:ext>
            </a:extLst>
          </p:cNvPr>
          <p:cNvSpPr/>
          <p:nvPr/>
        </p:nvSpPr>
        <p:spPr>
          <a:xfrm>
            <a:off x="5680953" y="41549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Bitstream Vera Sans Mono"/>
                <a:cs typeface="Bitstream Vera Sans Mono"/>
              </a:rPr>
              <a:t>A tensão superficial de um líquido pode ser medida a partir da medida da sobre pressão no interior de uma bolha de ar formada no interior desse líquido.</a:t>
            </a:r>
            <a:endParaRPr lang="pt-BR" sz="1200" dirty="0">
              <a:effectLst/>
              <a:latin typeface="Bitstream Vera Sans Mono"/>
              <a:ea typeface="Bitstream Vera Sans Mono"/>
              <a:cs typeface="Bitstream Vera Sans Mono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24CA17-6ACA-4B61-99CB-5190BC2F3F7A}"/>
              </a:ext>
            </a:extLst>
          </p:cNvPr>
          <p:cNvSpPr/>
          <p:nvPr/>
        </p:nvSpPr>
        <p:spPr>
          <a:xfrm>
            <a:off x="206744" y="4755666"/>
            <a:ext cx="5474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pressão no interior e no exterior de uma bolha no momento em que se descola do liquido, pode ser calculada como: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C94402-CD6E-42AD-AEBF-115E58106B9A}"/>
              </a:ext>
            </a:extLst>
          </p:cNvPr>
          <p:cNvSpPr/>
          <p:nvPr/>
        </p:nvSpPr>
        <p:spPr>
          <a:xfrm>
            <a:off x="206744" y="5770789"/>
            <a:ext cx="3624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Pressão exterior: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p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</a:rPr>
              <a:t>r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544995B-AFBC-4875-B074-86B6CB78183D}"/>
              </a:ext>
            </a:extLst>
          </p:cNvPr>
          <p:cNvSpPr/>
          <p:nvPr/>
        </p:nvSpPr>
        <p:spPr>
          <a:xfrm>
            <a:off x="206744" y="6304024"/>
            <a:ext cx="3515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Pressão interior: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=p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5C35615-BED6-47D0-8A4F-D3D3C9F25503}"/>
              </a:ext>
            </a:extLst>
          </p:cNvPr>
          <p:cNvSpPr/>
          <p:nvPr/>
        </p:nvSpPr>
        <p:spPr>
          <a:xfrm>
            <a:off x="5136108" y="535421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pressão no interior da bolha é a soma da pressão atmosférica 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mais a correspondente à altura máxima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marcada pelo manómetro que contêm um líquido (líquido manométrico) de densidade </a:t>
            </a:r>
            <a:r>
              <a:rPr lang="pt-BR" sz="2000" i="1" dirty="0" err="1"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pt-BR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3814FA4-FFFD-42C2-B053-207FF3AFC317}"/>
              </a:ext>
            </a:extLst>
          </p:cNvPr>
          <p:cNvSpPr/>
          <p:nvPr/>
        </p:nvSpPr>
        <p:spPr>
          <a:xfrm>
            <a:off x="8728953" y="6439534"/>
            <a:ext cx="34630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Luiz Lopes e Nora </a:t>
            </a:r>
            <a:r>
              <a:rPr lang="pt-BR" b="0" cap="none" spc="0" dirty="0" err="1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Lía</a:t>
            </a:r>
            <a:r>
              <a:rPr lang="pt-BR" b="0" cap="none" spc="0" dirty="0">
                <a:ln w="0"/>
                <a:solidFill>
                  <a:schemeClr val="accent1">
                    <a:lumMod val="75000"/>
                    <a:alpha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Maidana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A3C0E8-1FB8-4229-B535-DA55E492FB12}"/>
              </a:ext>
            </a:extLst>
          </p:cNvPr>
          <p:cNvSpPr/>
          <p:nvPr/>
        </p:nvSpPr>
        <p:spPr>
          <a:xfrm>
            <a:off x="463941" y="244030"/>
            <a:ext cx="10148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diferença de pressão no interior e no exterior de uma bolha devido a sua curvatura é: 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0B6B637-D404-4BBA-BE0A-522C809975BA}"/>
                  </a:ext>
                </a:extLst>
              </p:cNvPr>
              <p:cNvSpPr/>
              <p:nvPr/>
            </p:nvSpPr>
            <p:spPr>
              <a:xfrm>
                <a:off x="506930" y="714298"/>
                <a:ext cx="169110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0B6B637-D404-4BBA-BE0A-522C80997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0" y="714298"/>
                <a:ext cx="1691104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33E3232-63F5-422B-8605-D4DF75AD5543}"/>
                  </a:ext>
                </a:extLst>
              </p:cNvPr>
              <p:cNvSpPr/>
              <p:nvPr/>
            </p:nvSpPr>
            <p:spPr>
              <a:xfrm>
                <a:off x="2198034" y="784766"/>
                <a:ext cx="1835182" cy="527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33E3232-63F5-422B-8605-D4DF75AD5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34" y="784766"/>
                <a:ext cx="1835182" cy="527580"/>
              </a:xfrm>
              <a:prstGeom prst="rect">
                <a:avLst/>
              </a:prstGeom>
              <a:blipFill>
                <a:blip r:embed="rId3"/>
                <a:stretch>
                  <a:fillRect l="-3654" b="-8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6844EBB8-469E-4B53-A07A-FBE79F6EAEDB}"/>
              </a:ext>
            </a:extLst>
          </p:cNvPr>
          <p:cNvSpPr/>
          <p:nvPr/>
        </p:nvSpPr>
        <p:spPr>
          <a:xfrm>
            <a:off x="4183780" y="714298"/>
            <a:ext cx="7751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significa que a pressão sobre a superfície convexa de uma superfície esférica difere da pressão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sobre a superfície côncava na quantidade 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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3DCFB19-301F-415C-9BEF-7D5C86C6B239}"/>
              </a:ext>
            </a:extLst>
          </p:cNvPr>
          <p:cNvSpPr/>
          <p:nvPr/>
        </p:nvSpPr>
        <p:spPr>
          <a:xfrm>
            <a:off x="262207" y="1504380"/>
            <a:ext cx="5117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substituindo pelas expressões anteriores, </a:t>
            </a:r>
          </a:p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tensão superficial </a:t>
            </a:r>
            <a:r>
              <a:rPr lang="pt-BR" sz="20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pode ser calculada como 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E3BA5E49-9483-4486-BADE-C2565BD5C44F}"/>
                  </a:ext>
                </a:extLst>
              </p:cNvPr>
              <p:cNvSpPr/>
              <p:nvPr/>
            </p:nvSpPr>
            <p:spPr>
              <a:xfrm>
                <a:off x="193905" y="2130569"/>
                <a:ext cx="4215321" cy="149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𝑟𝑔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E3BA5E49-9483-4486-BADE-C2565BD5C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5" y="2130569"/>
                <a:ext cx="4215321" cy="1498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DB3FA533-0747-4848-9AD1-C2BEE9A38E6A}"/>
              </a:ext>
            </a:extLst>
          </p:cNvPr>
          <p:cNvSpPr/>
          <p:nvPr/>
        </p:nvSpPr>
        <p:spPr>
          <a:xfrm>
            <a:off x="5581047" y="1568237"/>
            <a:ext cx="2941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Pressão exterior: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p</a:t>
            </a:r>
            <a:r>
              <a:rPr lang="pt-BR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1600" i="1" dirty="0">
                <a:latin typeface="Symbol" panose="05050102010706020507" pitchFamily="18" charset="2"/>
                <a:ea typeface="Times New Roman" panose="02020603050405020304" pitchFamily="18" charset="0"/>
              </a:rPr>
              <a:t>r </a:t>
            </a:r>
            <a:r>
              <a:rPr lang="pt-BR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pt-B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1F25EF7-9291-4F41-BDC8-D776231D223B}"/>
              </a:ext>
            </a:extLst>
          </p:cNvPr>
          <p:cNvSpPr/>
          <p:nvPr/>
        </p:nvSpPr>
        <p:spPr>
          <a:xfrm>
            <a:off x="5623526" y="1886445"/>
            <a:ext cx="2856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Pressão interior: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=p</a:t>
            </a:r>
            <a:r>
              <a:rPr lang="pt-BR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pt-BR" sz="1600" i="1" dirty="0"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pt-BR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</a:t>
            </a:r>
            <a:r>
              <a:rPr lang="pt-BR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pt-B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81564B3-0B7F-45E1-B92B-C962B813B3DB}"/>
              </a:ext>
            </a:extLst>
          </p:cNvPr>
          <p:cNvSpPr/>
          <p:nvPr/>
        </p:nvSpPr>
        <p:spPr>
          <a:xfrm>
            <a:off x="4616760" y="2366088"/>
            <a:ext cx="7381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é o raio da bolha ou do capilar. O fator 2  é devido a que a bolha no interior de um fluido só apresenta una fase (uma bolha de sabão possui duas fases).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6A48D9-A434-496F-A2EA-0B5F62A79944}"/>
              </a:ext>
            </a:extLst>
          </p:cNvPr>
          <p:cNvSpPr/>
          <p:nvPr/>
        </p:nvSpPr>
        <p:spPr>
          <a:xfrm>
            <a:off x="324977" y="3585948"/>
            <a:ext cx="1167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Young e Laplace deduziram de forma independente em 1805 a expressão da diferença de pressão entre o interior e o exterior de uma superfície esférica de radio </a:t>
            </a:r>
            <a:r>
              <a:rPr lang="pt-B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22B3BF-B1BC-4E43-8497-46F657A61689}"/>
              </a:ext>
            </a:extLst>
          </p:cNvPr>
          <p:cNvSpPr/>
          <p:nvPr/>
        </p:nvSpPr>
        <p:spPr>
          <a:xfrm>
            <a:off x="262207" y="4299216"/>
            <a:ext cx="1167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fórmula de Young-Laplace demonstra que a pressão no interior de uma superfície esférica é sempre maior que no exterior, que a diferença de pressão se incrementa quando diminui o raio dessa superfície, e que se faz zero quando a superfície é plana (radio infinito). 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735DBE-F82E-42EA-B3F5-186AF8C0A9D8}"/>
              </a:ext>
            </a:extLst>
          </p:cNvPr>
          <p:cNvSpPr/>
          <p:nvPr/>
        </p:nvSpPr>
        <p:spPr>
          <a:xfrm>
            <a:off x="295227" y="5418489"/>
            <a:ext cx="1188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líquidos tendem a minimizar sua superfície. É por isso que as gotas têm forma esférica em ausência da gravidade. A tensão superficial tende a reduzir a área da superfície, por tanto, o volume da gota. A diferença de pressão tende a incrementar o volume da gota, a condição de equilíbrio se alcança quando ambas tendências se compensam.</a:t>
            </a: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D4E0DC-BEA6-49B4-8276-677FCBA3B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5" t="4943" r="34101" b="4719"/>
          <a:stretch/>
        </p:blipFill>
        <p:spPr>
          <a:xfrm>
            <a:off x="606175" y="156002"/>
            <a:ext cx="4027469" cy="65459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8096D7-74F6-42D2-8023-B4F50C7A2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6" t="6891" r="6459" b="7267"/>
          <a:stretch/>
        </p:blipFill>
        <p:spPr>
          <a:xfrm>
            <a:off x="5322014" y="463693"/>
            <a:ext cx="6428828" cy="36800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E0D344-B476-4A6F-9E38-F74D3FDDA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80" t="25768" r="42361" b="34682"/>
          <a:stretch/>
        </p:blipFill>
        <p:spPr>
          <a:xfrm>
            <a:off x="5065158" y="4435189"/>
            <a:ext cx="3331379" cy="15649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824335-284B-4D7D-B69A-E5378ADC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981" y="3708971"/>
            <a:ext cx="4949861" cy="278429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6A365AD-EE23-40BB-86F1-3A95494BF087}"/>
              </a:ext>
            </a:extLst>
          </p:cNvPr>
          <p:cNvSpPr/>
          <p:nvPr/>
        </p:nvSpPr>
        <p:spPr>
          <a:xfrm>
            <a:off x="5196271" y="6478394"/>
            <a:ext cx="502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6"/>
              </a:rPr>
              <a:t>https://www.youtube.com/watch?v=Svdv1cODlWw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576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2984</Words>
  <Application>Microsoft Office PowerPoint</Application>
  <PresentationFormat>Widescreen</PresentationFormat>
  <Paragraphs>166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Bitstream Vera Sans Mono</vt:lpstr>
      <vt:lpstr>Calibri</vt:lpstr>
      <vt:lpstr>Calibri Light</vt:lpstr>
      <vt:lpstr>Cambria Math</vt:lpstr>
      <vt:lpstr>Symbol</vt:lpstr>
      <vt:lpstr>Times New Roman</vt:lpstr>
      <vt:lpstr>Tema do Office</vt:lpstr>
      <vt:lpstr>Disciplina 4300255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 L</dc:creator>
  <cp:lastModifiedBy>Nora maidana</cp:lastModifiedBy>
  <cp:revision>84</cp:revision>
  <dcterms:created xsi:type="dcterms:W3CDTF">2020-05-28T19:02:28Z</dcterms:created>
  <dcterms:modified xsi:type="dcterms:W3CDTF">2020-06-08T14:47:22Z</dcterms:modified>
</cp:coreProperties>
</file>