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8" r:id="rId1"/>
  </p:sldMasterIdLst>
  <p:sldIdLst>
    <p:sldId id="256" r:id="rId2"/>
    <p:sldId id="268" r:id="rId3"/>
    <p:sldId id="258" r:id="rId4"/>
    <p:sldId id="287" r:id="rId5"/>
    <p:sldId id="259" r:id="rId6"/>
    <p:sldId id="260" r:id="rId7"/>
    <p:sldId id="261" r:id="rId8"/>
    <p:sldId id="269" r:id="rId9"/>
    <p:sldId id="263" r:id="rId10"/>
    <p:sldId id="262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4"/>
    <p:restoredTop sz="94715"/>
  </p:normalViewPr>
  <p:slideViewPr>
    <p:cSldViewPr snapToGrid="0" snapToObjects="1">
      <p:cViewPr>
        <p:scale>
          <a:sx n="118" d="100"/>
          <a:sy n="118" d="100"/>
        </p:scale>
        <p:origin x="45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53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8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6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70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64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31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70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851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50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76BBB-7DE9-B745-913D-07AF6654A02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17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tiff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tiff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ge result for egypt graffiti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70138"/>
            <a:ext cx="9144000" cy="170171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FF"/>
                </a:solidFill>
                <a:latin typeface="Beirut" charset="-78"/>
                <a:ea typeface="Beirut" charset="-78"/>
                <a:cs typeface="Beirut" charset="-78"/>
              </a:rPr>
              <a:t>Major Themes in Contemporary Middle East</a:t>
            </a:r>
            <a:endParaRPr lang="en-GB" b="1" dirty="0">
              <a:solidFill>
                <a:srgbClr val="FFFFFF"/>
              </a:solidFill>
              <a:latin typeface="Beirut" charset="-78"/>
              <a:ea typeface="Beirut" charset="-78"/>
              <a:cs typeface="Beirut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71851"/>
            <a:ext cx="9144000" cy="1286758"/>
          </a:xfrm>
        </p:spPr>
        <p:txBody>
          <a:bodyPr>
            <a:normAutofit/>
          </a:bodyPr>
          <a:lstStyle/>
          <a:p>
            <a:r>
              <a:rPr lang="en-US" b="1" dirty="0" smtClean="0"/>
              <a:t>LECTURE 13.</a:t>
            </a:r>
          </a:p>
          <a:p>
            <a:r>
              <a:rPr lang="en-US" b="1" dirty="0" smtClean="0"/>
              <a:t>REGIONALISM AND EXTERNAL POWERS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</a:t>
            </a:r>
            <a:r>
              <a:rPr lang="en-US" b="1" dirty="0" smtClean="0"/>
              <a:t>CENTURY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73784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Regional cooperation in the M.E.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64365" y="1690688"/>
            <a:ext cx="926326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Why is there no Middle East Union?</a:t>
            </a:r>
          </a:p>
          <a:p>
            <a:pPr marL="285750" indent="-285750">
              <a:buFont typeface="Arial" charset="0"/>
              <a:buChar char="•"/>
            </a:pPr>
            <a:endParaRPr lang="en-US" sz="12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Middle </a:t>
            </a:r>
            <a:r>
              <a:rPr lang="en-US" sz="2400" dirty="0" smtClean="0"/>
              <a:t>East (or MENA) an ambiguous (externally defined) region</a:t>
            </a:r>
          </a:p>
          <a:p>
            <a:pPr marL="285750" indent="-285750">
              <a:buFont typeface="Arial" charset="0"/>
              <a:buChar char="•"/>
            </a:pPr>
            <a:endParaRPr lang="en-US" sz="15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Low level of interdependence (esp. low interregional trade)</a:t>
            </a:r>
          </a:p>
          <a:p>
            <a:pPr marL="285750" indent="-285750">
              <a:buFont typeface="Arial" charset="0"/>
              <a:buChar char="•"/>
            </a:pPr>
            <a:endParaRPr lang="en-US" sz="1500" i="1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No hegemons </a:t>
            </a:r>
          </a:p>
          <a:p>
            <a:pPr marL="285750" indent="-285750">
              <a:buFont typeface="Arial" charset="0"/>
              <a:buChar char="•"/>
            </a:pPr>
            <a:endParaRPr lang="en-US" sz="15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Persistent rivalries (competing agendas, identities and regime types)</a:t>
            </a:r>
          </a:p>
          <a:p>
            <a:pPr marL="285750" indent="-285750">
              <a:buFont typeface="Arial" charset="0"/>
              <a:buChar char="•"/>
            </a:pPr>
            <a:endParaRPr lang="en-US" sz="15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Regime insecurity (weak legitimacy, fear of losing sovereignty)</a:t>
            </a:r>
          </a:p>
          <a:p>
            <a:pPr marL="285750" indent="-285750">
              <a:buFont typeface="Arial" charset="0"/>
              <a:buChar char="•"/>
            </a:pPr>
            <a:endParaRPr lang="en-US" sz="15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Wealth disparities (energy-rich vs. energy-poor countries)</a:t>
            </a:r>
          </a:p>
          <a:p>
            <a:pPr marL="285750" indent="-285750">
              <a:buFont typeface="Arial" charset="0"/>
              <a:buChar char="•"/>
            </a:pPr>
            <a:endParaRPr lang="en-US" sz="15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External actors imposing their security agendas, deepening divisions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GB" sz="24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5204791" y="3871212"/>
            <a:ext cx="5522843" cy="2504662"/>
            <a:chOff x="6347790" y="4147930"/>
            <a:chExt cx="5522843" cy="2504662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6347790" y="4147930"/>
              <a:ext cx="5522843" cy="2504662"/>
            </a:xfrm>
            <a:prstGeom prst="wedgeRoundRectCallout">
              <a:avLst>
                <a:gd name="adj1" fmla="val -35235"/>
                <a:gd name="adj2" fmla="val -69713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47790" y="4518991"/>
              <a:ext cx="552284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en-GB" dirty="0" smtClean="0"/>
                <a:t>Intra-MENA trade less than 10%</a:t>
              </a:r>
            </a:p>
            <a:p>
              <a:pPr marL="742950" lvl="1" indent="-285750">
                <a:buFont typeface="Arial" charset="0"/>
                <a:buChar char="•"/>
              </a:pPr>
              <a:r>
                <a:rPr lang="en-GB" dirty="0"/>
                <a:t>Mostly focused energy </a:t>
              </a:r>
              <a:r>
                <a:rPr lang="en-GB" dirty="0" smtClean="0"/>
                <a:t>imports/exports</a:t>
              </a:r>
            </a:p>
            <a:p>
              <a:pPr marL="742950" lvl="1" indent="-285750">
                <a:buFont typeface="Arial" charset="0"/>
                <a:buChar char="•"/>
              </a:pPr>
              <a:r>
                <a:rPr lang="en-GB" dirty="0" smtClean="0"/>
                <a:t>Intra-EU trade more than 60%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dirty="0" smtClean="0"/>
                <a:t>Main trade partners abroad </a:t>
              </a:r>
            </a:p>
            <a:p>
              <a:pPr marL="742950" lvl="1" indent="-285750">
                <a:buFont typeface="Arial" charset="0"/>
                <a:buChar char="•"/>
              </a:pPr>
              <a:r>
                <a:rPr lang="en-GB" dirty="0"/>
                <a:t>T</a:t>
              </a:r>
              <a:r>
                <a:rPr lang="en-GB" dirty="0" smtClean="0"/>
                <a:t>raditionally Europe, increasingly China</a:t>
              </a:r>
            </a:p>
            <a:p>
              <a:pPr marL="742950" lvl="1" indent="-285750">
                <a:buFont typeface="Arial" charset="0"/>
                <a:buChar char="•"/>
              </a:pPr>
              <a:r>
                <a:rPr lang="en-GB" dirty="0" smtClean="0"/>
                <a:t>Asia 55% of region’s trade (up from 40% in 1999)</a:t>
              </a:r>
            </a:p>
            <a:p>
              <a:pPr marL="285750" indent="-285750">
                <a:buFont typeface="Arial" charset="0"/>
                <a:buChar char="•"/>
              </a:pP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178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Regional cooperation in the M.E.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61544" y="1515764"/>
            <a:ext cx="714424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Gulf Cooperation Council (</a:t>
            </a:r>
            <a:r>
              <a:rPr lang="en-US" sz="2400" b="1" dirty="0" smtClean="0"/>
              <a:t>GCC)</a:t>
            </a:r>
            <a:r>
              <a:rPr lang="en-US" sz="2400" dirty="0" smtClean="0"/>
              <a:t> </a:t>
            </a:r>
          </a:p>
          <a:p>
            <a:pPr algn="ctr"/>
            <a:endParaRPr lang="en-US" sz="1000" i="1" dirty="0"/>
          </a:p>
          <a:p>
            <a:pPr algn="ctr"/>
            <a:r>
              <a:rPr lang="en-US" sz="2400" i="1" dirty="0" smtClean="0"/>
              <a:t>An exception to the rule?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Founded in 1981. </a:t>
            </a:r>
            <a:r>
              <a:rPr lang="en-US" sz="2400" dirty="0" smtClean="0"/>
              <a:t>Survived both </a:t>
            </a:r>
            <a:r>
              <a:rPr lang="en-US" sz="2400" dirty="0"/>
              <a:t>Gulf Wars, the end of Cold War, the Oslo </a:t>
            </a:r>
            <a:r>
              <a:rPr lang="en-US" sz="2400" dirty="0" smtClean="0"/>
              <a:t>Accords </a:t>
            </a:r>
            <a:r>
              <a:rPr lang="en-US" sz="2400" dirty="0"/>
              <a:t>and the Arab Spring.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Members: Saudi, UAE, Kuwait, Bahrain, Qatar, Oman.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Customs Union in 2002; GCC Union proposed in 2012.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GB" sz="2400" dirty="0" smtClean="0"/>
          </a:p>
        </p:txBody>
      </p:sp>
      <p:pic>
        <p:nvPicPr>
          <p:cNvPr id="5" name="Picture 6" descr="ecretariat General of Gulf Cooperation Coun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6260" y="3552732"/>
            <a:ext cx="3305268" cy="330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ge result for gc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5789" y="1515764"/>
            <a:ext cx="3586211" cy="203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Regional cooperation in the M.E.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35040" y="1515764"/>
            <a:ext cx="7170748" cy="519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Gulf Cooperation Council (</a:t>
            </a:r>
            <a:r>
              <a:rPr lang="en-US" sz="2400" b="1" dirty="0" smtClean="0"/>
              <a:t>GCC)</a:t>
            </a:r>
            <a:r>
              <a:rPr lang="en-US" sz="2400" dirty="0" smtClean="0"/>
              <a:t> </a:t>
            </a:r>
          </a:p>
          <a:p>
            <a:pPr algn="ctr"/>
            <a:endParaRPr lang="en-US" sz="1000" i="1" dirty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en-US" sz="2400" dirty="0" smtClean="0"/>
              <a:t>A hegemon (Saudi Arabia)</a:t>
            </a:r>
          </a:p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en-US" sz="2400" dirty="0" smtClean="0"/>
              <a:t>Shared identities (Sunni Arab tribal families)</a:t>
            </a:r>
          </a:p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en-US" sz="2400" dirty="0" smtClean="0"/>
              <a:t>Shared regime types (conservative monarchies, rentier states)</a:t>
            </a:r>
          </a:p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en-US" sz="2400" dirty="0" smtClean="0"/>
              <a:t>Shared interests (trade </a:t>
            </a:r>
            <a:r>
              <a:rPr lang="en-US" sz="2400" dirty="0" err="1" smtClean="0"/>
              <a:t>maximisation</a:t>
            </a:r>
            <a:r>
              <a:rPr lang="en-US" sz="2400" dirty="0" smtClean="0"/>
              <a:t>, energy exports, good relations with the US)</a:t>
            </a:r>
            <a:endParaRPr lang="en-US" sz="2400" dirty="0"/>
          </a:p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en-US" sz="2400" dirty="0" smtClean="0"/>
              <a:t>Shared insecurities (Iraq under Saddam, Iran, popular uprisings)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endParaRPr lang="en-GB" sz="2400" dirty="0" smtClean="0"/>
          </a:p>
        </p:txBody>
      </p:sp>
      <p:pic>
        <p:nvPicPr>
          <p:cNvPr id="5" name="Picture 6" descr="ecretariat General of Gulf Cooperation Coun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6260" y="3552732"/>
            <a:ext cx="3305268" cy="330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age result for gc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5789" y="1515764"/>
            <a:ext cx="3586211" cy="203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8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Regional cooperation in the M.E.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42276" y="1529016"/>
            <a:ext cx="693939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Gulf Cooperation Council (</a:t>
            </a:r>
            <a:r>
              <a:rPr lang="en-US" sz="2400" b="1" dirty="0" smtClean="0"/>
              <a:t>GCC)</a:t>
            </a:r>
            <a:r>
              <a:rPr lang="en-US" sz="2400" dirty="0" smtClean="0"/>
              <a:t> </a:t>
            </a:r>
          </a:p>
          <a:p>
            <a:pPr algn="ctr"/>
            <a:endParaRPr lang="en-US" sz="1000" i="1" dirty="0"/>
          </a:p>
          <a:p>
            <a:pPr algn="ctr"/>
            <a:r>
              <a:rPr lang="en-US" sz="2400" i="1" dirty="0" smtClean="0"/>
              <a:t>An intra-GCC crisis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Qatar’s independent foreign policy ambitions, alliance with Turkey, support for Muslim Brotherhood and improved ties with Iran challenge Saudi (and UAE) hegemony and interests. 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GCC members (except Oman) + Egypt, Jordan, Libya, Yemen) cut off diplomatic ties, issued sanctions and a blockade in 2017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Qatar rejected Saudi—UAE ultimatum. Kuwait offered mediation. Standstill continues. 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GB" sz="2400" dirty="0" smtClean="0"/>
          </a:p>
        </p:txBody>
      </p:sp>
      <p:pic>
        <p:nvPicPr>
          <p:cNvPr id="6146" name="Picture 2" descr="mage result for qatar crisi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1666" y="3829879"/>
            <a:ext cx="3910333" cy="293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665" y="1605697"/>
            <a:ext cx="3910334" cy="218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ge result for US EU Russia China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GB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External actors and the Middle East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6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828" y="113330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/>
              <a:t>United States</a:t>
            </a:r>
            <a:endParaRPr lang="en-GB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13252" y="1438897"/>
            <a:ext cx="2372140" cy="5419103"/>
            <a:chOff x="0" y="1438897"/>
            <a:chExt cx="2372140" cy="5419103"/>
          </a:xfrm>
        </p:grpSpPr>
        <p:sp>
          <p:nvSpPr>
            <p:cNvPr id="10" name="Rounded Rectangle 9"/>
            <p:cNvSpPr/>
            <p:nvPr/>
          </p:nvSpPr>
          <p:spPr>
            <a:xfrm>
              <a:off x="0" y="1438897"/>
              <a:ext cx="2372140" cy="54191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1616765"/>
              <a:ext cx="2345636" cy="210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00" b="1" dirty="0" smtClean="0"/>
                <a:t>Pre-WWII</a:t>
              </a:r>
            </a:p>
            <a:p>
              <a:pPr algn="ctr"/>
              <a:endParaRPr lang="en-GB" dirty="0" smtClean="0"/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“Trusted Foreigner”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No colonial history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Wilson Principles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Howard Baskerville in Iran</a:t>
              </a:r>
              <a:endParaRPr lang="en-GB" sz="19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58279" y="1438896"/>
            <a:ext cx="2372140" cy="5419103"/>
            <a:chOff x="2445027" y="1438896"/>
            <a:chExt cx="2372140" cy="5419103"/>
          </a:xfrm>
        </p:grpSpPr>
        <p:sp>
          <p:nvSpPr>
            <p:cNvPr id="11" name="Rounded Rectangle 10"/>
            <p:cNvSpPr/>
            <p:nvPr/>
          </p:nvSpPr>
          <p:spPr>
            <a:xfrm>
              <a:off x="2445027" y="1438896"/>
              <a:ext cx="2372140" cy="54191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58279" y="1616764"/>
              <a:ext cx="2345636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00" b="1" dirty="0" smtClean="0"/>
                <a:t>Cold War</a:t>
              </a:r>
            </a:p>
            <a:p>
              <a:pPr algn="ctr"/>
              <a:endParaRPr lang="en-GB" sz="1900" dirty="0" smtClean="0"/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Indirect pursuit of strategic interests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Containing USSR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Truman Doctrine, NATO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Support for coups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Oil interests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Support for Israel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16558" y="1438895"/>
            <a:ext cx="2372140" cy="5425458"/>
            <a:chOff x="4903306" y="1438895"/>
            <a:chExt cx="2372140" cy="5425458"/>
          </a:xfrm>
        </p:grpSpPr>
        <p:sp>
          <p:nvSpPr>
            <p:cNvPr id="12" name="Rounded Rectangle 11"/>
            <p:cNvSpPr/>
            <p:nvPr/>
          </p:nvSpPr>
          <p:spPr>
            <a:xfrm>
              <a:off x="4903306" y="1438895"/>
              <a:ext cx="2372140" cy="54191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16558" y="1616763"/>
              <a:ext cx="2345636" cy="5247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00" b="1" dirty="0" smtClean="0"/>
                <a:t>Post-Cold War </a:t>
              </a:r>
            </a:p>
            <a:p>
              <a:pPr algn="ctr"/>
              <a:endParaRPr lang="en-GB" dirty="0" smtClean="0"/>
            </a:p>
            <a:p>
              <a:pPr marL="182563" indent="-182563">
                <a:buFont typeface="Arial" charset="0"/>
                <a:buChar char="•"/>
              </a:pPr>
              <a:r>
                <a:rPr lang="en-GB" dirty="0" smtClean="0"/>
                <a:t>Bush </a:t>
              </a:r>
              <a:r>
                <a:rPr lang="en-GB" dirty="0"/>
                <a:t>Sr. to Bush Jr. 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dirty="0" smtClean="0"/>
                <a:t>Liberal triumphalism</a:t>
              </a:r>
            </a:p>
            <a:p>
              <a:pPr marL="365125" lvl="1" indent="-142875">
                <a:buFont typeface="Courier New" charset="0"/>
                <a:buChar char="o"/>
              </a:pPr>
              <a:r>
                <a:rPr lang="en-GB" sz="1700" dirty="0" smtClean="0"/>
                <a:t>”The American Century” </a:t>
              </a:r>
            </a:p>
            <a:p>
              <a:pPr marL="365125" lvl="1" indent="-142875">
                <a:buFont typeface="Courier New" charset="0"/>
                <a:buChar char="o"/>
              </a:pPr>
              <a:r>
                <a:rPr lang="en-GB" sz="1700" dirty="0" smtClean="0"/>
                <a:t>Democracy by force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dirty="0"/>
                <a:t>Influence of </a:t>
              </a:r>
              <a:r>
                <a:rPr lang="en-GB" dirty="0" smtClean="0"/>
                <a:t>Evangelicals, </a:t>
              </a:r>
              <a:br>
                <a:rPr lang="en-GB" dirty="0" smtClean="0"/>
              </a:br>
              <a:r>
                <a:rPr lang="en-GB" dirty="0" smtClean="0"/>
                <a:t>Neo-Cons, Gulf &amp; Israeli lobbies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dirty="0" smtClean="0"/>
                <a:t>Direct military involvement:</a:t>
              </a:r>
            </a:p>
            <a:p>
              <a:pPr marL="365125" lvl="1" indent="-182563">
                <a:buFont typeface="Courier New" charset="0"/>
                <a:buChar char="o"/>
              </a:pPr>
              <a:r>
                <a:rPr lang="en-GB" sz="1700" dirty="0" smtClean="0"/>
                <a:t>Iraq 1991</a:t>
              </a:r>
            </a:p>
            <a:p>
              <a:pPr marL="365125" lvl="1" indent="-182563">
                <a:buFont typeface="Courier New" charset="0"/>
                <a:buChar char="o"/>
              </a:pPr>
              <a:r>
                <a:rPr lang="en-GB" sz="1700" dirty="0" smtClean="0"/>
                <a:t>Somalia 1992</a:t>
              </a:r>
            </a:p>
            <a:p>
              <a:pPr marL="365125" lvl="1" indent="-182563">
                <a:buFont typeface="Courier New" charset="0"/>
                <a:buChar char="o"/>
              </a:pPr>
              <a:r>
                <a:rPr lang="en-GB" sz="1700" dirty="0" smtClean="0"/>
                <a:t>Afghanistan 2002</a:t>
              </a:r>
            </a:p>
            <a:p>
              <a:pPr marL="365125" lvl="1" indent="-182563">
                <a:buFont typeface="Courier New" charset="0"/>
                <a:buChar char="o"/>
              </a:pPr>
              <a:r>
                <a:rPr lang="en-GB" sz="1700" dirty="0" smtClean="0"/>
                <a:t>Iraq 2003</a:t>
              </a:r>
            </a:p>
            <a:p>
              <a:pPr marL="365125" lvl="1" indent="-182563">
                <a:buFont typeface="Courier New" charset="0"/>
                <a:buChar char="o"/>
              </a:pPr>
              <a:r>
                <a:rPr lang="en-GB" sz="1700" dirty="0" smtClean="0"/>
                <a:t>Conflict w/ Iran</a:t>
              </a:r>
            </a:p>
            <a:p>
              <a:pPr marL="365125" lvl="1" indent="-182563">
                <a:buFont typeface="Courier New" charset="0"/>
                <a:buChar char="o"/>
              </a:pPr>
              <a:endParaRPr lang="en-GB" dirty="0" smtClean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61585" y="1438894"/>
            <a:ext cx="2445026" cy="5419103"/>
            <a:chOff x="7348333" y="1438894"/>
            <a:chExt cx="2445026" cy="5419103"/>
          </a:xfrm>
        </p:grpSpPr>
        <p:sp>
          <p:nvSpPr>
            <p:cNvPr id="13" name="Rounded Rectangle 12"/>
            <p:cNvSpPr/>
            <p:nvPr/>
          </p:nvSpPr>
          <p:spPr>
            <a:xfrm>
              <a:off x="7348333" y="1438894"/>
              <a:ext cx="2372140" cy="54191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61584" y="1616762"/>
              <a:ext cx="2431775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00" b="1" dirty="0" smtClean="0"/>
                <a:t>Post-2009</a:t>
              </a:r>
            </a:p>
            <a:p>
              <a:pPr algn="ctr"/>
              <a:endParaRPr lang="en-GB" sz="1900" dirty="0" smtClean="0"/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Obama years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Withdrawal due to costly wars + energy independence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Negotiation with Iran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Ambiguous role in Arab Spring</a:t>
              </a:r>
            </a:p>
            <a:p>
              <a:pPr marL="444500" lvl="1" indent="-222250">
                <a:buFont typeface="Courier New" charset="0"/>
                <a:buChar char="o"/>
              </a:pPr>
              <a:r>
                <a:rPr lang="en-GB" dirty="0"/>
                <a:t>NATO operation in </a:t>
              </a:r>
              <a:r>
                <a:rPr lang="en-GB" dirty="0" smtClean="0"/>
                <a:t>Libya</a:t>
              </a:r>
            </a:p>
            <a:p>
              <a:pPr marL="444500" lvl="1" indent="-222250">
                <a:buFont typeface="Courier New" charset="0"/>
                <a:buChar char="o"/>
              </a:pPr>
              <a:r>
                <a:rPr lang="en-GB" dirty="0" smtClean="0"/>
                <a:t>Reluctance in Syria</a:t>
              </a:r>
            </a:p>
            <a:p>
              <a:pPr marL="444500" lvl="1" indent="-222250">
                <a:buFont typeface="Courier New" charset="0"/>
                <a:buChar char="o"/>
              </a:pPr>
              <a:r>
                <a:rPr lang="en-GB" dirty="0" smtClean="0"/>
                <a:t>Support for </a:t>
              </a:r>
              <a:r>
                <a:rPr lang="en-GB" dirty="0" err="1" smtClean="0"/>
                <a:t>Sisi</a:t>
              </a:r>
              <a:r>
                <a:rPr lang="en-GB" dirty="0" smtClean="0"/>
                <a:t> coup in Egypt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819864" y="1438893"/>
            <a:ext cx="2445027" cy="5419103"/>
            <a:chOff x="9833116" y="1438893"/>
            <a:chExt cx="2445027" cy="5419103"/>
          </a:xfrm>
        </p:grpSpPr>
        <p:sp>
          <p:nvSpPr>
            <p:cNvPr id="14" name="Rounded Rectangle 13"/>
            <p:cNvSpPr/>
            <p:nvPr/>
          </p:nvSpPr>
          <p:spPr>
            <a:xfrm>
              <a:off x="9833116" y="1438893"/>
              <a:ext cx="2372140" cy="54191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932507" y="1616761"/>
              <a:ext cx="2345636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Post-2016</a:t>
              </a:r>
            </a:p>
            <a:p>
              <a:pPr algn="ctr"/>
              <a:endParaRPr lang="en-GB" dirty="0" smtClean="0"/>
            </a:p>
            <a:p>
              <a:pPr marL="182563" indent="-182563">
                <a:buFont typeface="Arial" charset="0"/>
                <a:buChar char="•"/>
              </a:pPr>
              <a:r>
                <a:rPr lang="en-GB" dirty="0" smtClean="0"/>
                <a:t>Trump years = </a:t>
              </a:r>
              <a:r>
                <a:rPr lang="en-GB" dirty="0"/>
                <a:t>Unpredictability</a:t>
              </a:r>
              <a:endParaRPr lang="en-GB" dirty="0" smtClean="0"/>
            </a:p>
            <a:p>
              <a:pPr marL="182563" indent="-182563">
                <a:buFont typeface="Arial" charset="0"/>
                <a:buChar char="•"/>
              </a:pPr>
              <a:r>
                <a:rPr lang="en-GB" dirty="0" smtClean="0"/>
                <a:t>Return of the Evangelical + Neo-Con coalition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dirty="0" smtClean="0"/>
                <a:t>Extreme Pro-Netanyahu &amp; MBS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dirty="0" smtClean="0"/>
                <a:t>No clear strategy in Syria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dirty="0" smtClean="0"/>
                <a:t>Withdrawal from 2015 nuclear deal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dirty="0"/>
                <a:t>W</a:t>
              </a:r>
              <a:r>
                <a:rPr lang="en-GB" dirty="0" smtClean="0"/>
                <a:t>ar with Iran?</a:t>
              </a:r>
            </a:p>
            <a:p>
              <a:pPr marL="182563" indent="-182563">
                <a:buFont typeface="Arial" charset="0"/>
                <a:buChar char="•"/>
              </a:pP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5018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576" y="113330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/>
              <a:t>Europe</a:t>
            </a:r>
            <a:endParaRPr lang="en-GB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1438897"/>
            <a:ext cx="2988365" cy="5419103"/>
            <a:chOff x="0" y="1438897"/>
            <a:chExt cx="2988365" cy="5419103"/>
          </a:xfrm>
        </p:grpSpPr>
        <p:sp>
          <p:nvSpPr>
            <p:cNvPr id="9" name="Rounded Rectangle 8"/>
            <p:cNvSpPr/>
            <p:nvPr/>
          </p:nvSpPr>
          <p:spPr>
            <a:xfrm>
              <a:off x="0" y="1438897"/>
              <a:ext cx="2988365" cy="541910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252" y="1802295"/>
              <a:ext cx="2948609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Pre-WWII</a:t>
              </a:r>
            </a:p>
            <a:p>
              <a:pPr algn="ctr"/>
              <a:endParaRPr lang="en-GB" sz="2000" dirty="0" smtClean="0"/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History of colonisation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Role in the making of the post-Ottoman M.E.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Continued resentments and legacy</a:t>
              </a:r>
            </a:p>
            <a:p>
              <a:pPr marL="182563" indent="-182563">
                <a:buFont typeface="Arial" charset="0"/>
                <a:buChar char="•"/>
              </a:pPr>
              <a:endParaRPr lang="en-GB" dirty="0" smtClean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34748" y="1438897"/>
            <a:ext cx="2988365" cy="5419103"/>
            <a:chOff x="3034748" y="1438897"/>
            <a:chExt cx="2988365" cy="5419103"/>
          </a:xfrm>
        </p:grpSpPr>
        <p:sp>
          <p:nvSpPr>
            <p:cNvPr id="8" name="Rounded Rectangle 7"/>
            <p:cNvSpPr/>
            <p:nvPr/>
          </p:nvSpPr>
          <p:spPr>
            <a:xfrm>
              <a:off x="3034748" y="1438897"/>
              <a:ext cx="2988365" cy="541910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54626" y="1802295"/>
              <a:ext cx="2948609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Cold War</a:t>
              </a:r>
            </a:p>
            <a:p>
              <a:pPr algn="ctr"/>
              <a:endParaRPr lang="en-GB" sz="2000" dirty="0" smtClean="0"/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End of the European colonial era </a:t>
              </a:r>
              <a:r>
                <a:rPr lang="en-GB" sz="2000" dirty="0" smtClean="0">
                  <a:sym typeface="Wingdings"/>
                </a:rPr>
                <a:t> </a:t>
              </a:r>
              <a:r>
                <a:rPr lang="en-GB" sz="2000" dirty="0" smtClean="0"/>
                <a:t>Suez Canal Crisis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Europe a divided front of CW itself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Limited impact on the region</a:t>
              </a:r>
            </a:p>
            <a:p>
              <a:pPr marL="182563" indent="-182563">
                <a:buFont typeface="Arial" charset="0"/>
                <a:buChar char="•"/>
              </a:pPr>
              <a:endParaRPr lang="en-GB" dirty="0" smtClean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0" y="1438897"/>
            <a:ext cx="2988365" cy="5419103"/>
            <a:chOff x="6096000" y="1438897"/>
            <a:chExt cx="2988365" cy="5419103"/>
          </a:xfrm>
        </p:grpSpPr>
        <p:sp>
          <p:nvSpPr>
            <p:cNvPr id="12" name="Rounded Rectangle 11"/>
            <p:cNvSpPr/>
            <p:nvPr/>
          </p:nvSpPr>
          <p:spPr>
            <a:xfrm>
              <a:off x="6096000" y="1438897"/>
              <a:ext cx="2988365" cy="541910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15877" y="1802295"/>
              <a:ext cx="2948609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Post-Cold War</a:t>
              </a:r>
            </a:p>
            <a:p>
              <a:pPr algn="ctr"/>
              <a:endParaRPr lang="en-GB" dirty="0" smtClean="0"/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EU rising as a western alternative to the US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Soft Power: trade, culture, education, good gov., regional integration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EU </a:t>
              </a:r>
              <a:r>
                <a:rPr lang="en-GB" sz="1900" dirty="0" err="1" smtClean="0"/>
                <a:t>Neighborhood</a:t>
              </a:r>
              <a:r>
                <a:rPr lang="en-GB" sz="1900" dirty="0" smtClean="0"/>
                <a:t> Policy</a:t>
              </a:r>
            </a:p>
            <a:p>
              <a:pPr marL="536575" lvl="1" indent="-171450">
                <a:buFont typeface="Arial" charset="0"/>
                <a:buChar char="•"/>
              </a:pPr>
              <a:r>
                <a:rPr lang="en-GB" sz="1600" dirty="0" smtClean="0"/>
                <a:t>1995</a:t>
              </a:r>
              <a:r>
                <a:rPr lang="en-GB" sz="1600" dirty="0"/>
                <a:t>: Euro-Mediterranean Partnership </a:t>
              </a:r>
            </a:p>
            <a:p>
              <a:pPr marL="536575" lvl="1" indent="-171450">
                <a:buFont typeface="Arial" charset="0"/>
                <a:buChar char="•"/>
              </a:pPr>
              <a:r>
                <a:rPr lang="en-GB" sz="1600" dirty="0" smtClean="0"/>
                <a:t>2008</a:t>
              </a:r>
              <a:r>
                <a:rPr lang="en-GB" sz="1600" dirty="0"/>
                <a:t>: Union for the </a:t>
              </a:r>
              <a:r>
                <a:rPr lang="en-GB" sz="1600" dirty="0" smtClean="0"/>
                <a:t>Mediterranean</a:t>
              </a:r>
            </a:p>
            <a:p>
              <a:pPr marL="79375" indent="-171450">
                <a:buFont typeface="Arial" charset="0"/>
                <a:buChar char="•"/>
              </a:pPr>
              <a:r>
                <a:rPr lang="en-GB" sz="1900" dirty="0" smtClean="0"/>
                <a:t>Lack of common foreign and security policy</a:t>
              </a:r>
            </a:p>
            <a:p>
              <a:pPr marL="536575" lvl="1" indent="-171450">
                <a:buFont typeface="Arial" charset="0"/>
                <a:buChar char="•"/>
              </a:pPr>
              <a:r>
                <a:rPr lang="en-GB" sz="1600" dirty="0" smtClean="0"/>
                <a:t>Divisions over Turkey’s membership; Iraq War 2003</a:t>
              </a:r>
              <a:endParaRPr lang="en-GB" sz="2000" dirty="0" smtClean="0"/>
            </a:p>
            <a:p>
              <a:pPr marL="182563" indent="-182563">
                <a:buFont typeface="Arial" charset="0"/>
                <a:buChar char="•"/>
              </a:pPr>
              <a:endParaRPr lang="en-GB" dirty="0" smtClean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44000" y="1438893"/>
            <a:ext cx="3034752" cy="5419103"/>
            <a:chOff x="9144000" y="1438893"/>
            <a:chExt cx="3034752" cy="5419103"/>
          </a:xfrm>
        </p:grpSpPr>
        <p:sp>
          <p:nvSpPr>
            <p:cNvPr id="15" name="Rounded Rectangle 14"/>
            <p:cNvSpPr/>
            <p:nvPr/>
          </p:nvSpPr>
          <p:spPr>
            <a:xfrm>
              <a:off x="9144000" y="1438893"/>
              <a:ext cx="3034752" cy="541910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87071" y="1802295"/>
              <a:ext cx="2948609" cy="330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Post-2008</a:t>
              </a:r>
              <a:endParaRPr lang="en-GB" sz="2000" b="1" dirty="0" smtClean="0"/>
            </a:p>
            <a:p>
              <a:pPr algn="ctr"/>
              <a:endParaRPr lang="en-GB" dirty="0" smtClean="0"/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Europe turning inwards 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Socio-economic crisis since 2008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Refugee inflows &amp; terror attacks trigger deep identity crises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Rise of the populist right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Brexit</a:t>
              </a:r>
            </a:p>
            <a:p>
              <a:pPr marL="182563" indent="-182563">
                <a:buFont typeface="Arial" charset="0"/>
                <a:buChar char="•"/>
              </a:pPr>
              <a:endParaRPr lang="en-GB" sz="1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699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269" y="973897"/>
            <a:ext cx="9263269" cy="605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US" sz="2400" b="1" dirty="0" smtClean="0"/>
              <a:t>For the United States</a:t>
            </a:r>
            <a:r>
              <a:rPr lang="en-US" sz="2400" dirty="0" smtClean="0"/>
              <a:t>, the Middle East is primarily a </a:t>
            </a:r>
            <a:r>
              <a:rPr lang="en-US" sz="2400" u="sng" dirty="0" smtClean="0"/>
              <a:t>strategic</a:t>
            </a:r>
            <a:r>
              <a:rPr lang="en-US" sz="2400" dirty="0" smtClean="0"/>
              <a:t> issue. </a:t>
            </a:r>
          </a:p>
          <a:p>
            <a:pPr marL="800100" lvl="1" indent="-342900">
              <a:spcAft>
                <a:spcPts val="300"/>
              </a:spcAft>
              <a:buFont typeface="Wingdings" charset="2"/>
              <a:buChar char="Ø"/>
            </a:pPr>
            <a:r>
              <a:rPr lang="en-US" sz="2400" dirty="0" smtClean="0"/>
              <a:t>Geographic distance, limited demographic exchange</a:t>
            </a:r>
          </a:p>
          <a:p>
            <a:pPr marL="800100" lvl="1" indent="-342900">
              <a:spcAft>
                <a:spcPts val="300"/>
              </a:spcAft>
              <a:buFont typeface="Wingdings" charset="2"/>
              <a:buChar char="Ø"/>
            </a:pPr>
            <a:r>
              <a:rPr lang="en-US" sz="2400" dirty="0" smtClean="0"/>
              <a:t>Limited popular exposure, knowledge and prejudice</a:t>
            </a:r>
          </a:p>
          <a:p>
            <a:pPr marL="800100" lvl="1" indent="-342900">
              <a:spcAft>
                <a:spcPts val="300"/>
              </a:spcAft>
              <a:buFont typeface="Wingdings" charset="2"/>
              <a:buChar char="Ø"/>
            </a:pPr>
            <a:r>
              <a:rPr lang="en-US" sz="2400" dirty="0" smtClean="0"/>
              <a:t>Part of foreign policy agenda (Iraq, Afghanistan)</a:t>
            </a:r>
          </a:p>
          <a:p>
            <a:pPr marL="800100" lvl="1" indent="-342900">
              <a:spcAft>
                <a:spcPts val="300"/>
              </a:spcAft>
              <a:buFont typeface="Wingdings" charset="2"/>
              <a:buChar char="Ø"/>
            </a:pPr>
            <a:r>
              <a:rPr lang="en-US" sz="2400" dirty="0"/>
              <a:t>(</a:t>
            </a:r>
            <a:r>
              <a:rPr lang="en-US" sz="2400" dirty="0" smtClean="0"/>
              <a:t>Exception: Israel)</a:t>
            </a:r>
          </a:p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endParaRPr lang="en-US" sz="2400" dirty="0"/>
          </a:p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US" sz="2400" b="1" dirty="0" smtClean="0"/>
              <a:t>For Europe</a:t>
            </a:r>
            <a:r>
              <a:rPr lang="en-US" sz="2400" dirty="0" smtClean="0"/>
              <a:t>, it is a </a:t>
            </a:r>
            <a:r>
              <a:rPr lang="en-US" sz="2400" u="sng" dirty="0" smtClean="0"/>
              <a:t>popular and emotional</a:t>
            </a:r>
            <a:r>
              <a:rPr lang="en-US" sz="2400" dirty="0" smtClean="0"/>
              <a:t> issue:</a:t>
            </a:r>
          </a:p>
          <a:p>
            <a:pPr marL="800100" lvl="1" indent="-342900">
              <a:spcAft>
                <a:spcPts val="300"/>
              </a:spcAft>
              <a:buFont typeface="Wingdings" charset="2"/>
              <a:buChar char="Ø"/>
            </a:pPr>
            <a:r>
              <a:rPr lang="en-US" sz="2400" dirty="0" smtClean="0"/>
              <a:t>Geographic proximity, deep running historical ties cultural and demographic exchange</a:t>
            </a:r>
          </a:p>
          <a:p>
            <a:pPr marL="800100" lvl="1" indent="-342900">
              <a:spcAft>
                <a:spcPts val="300"/>
              </a:spcAft>
              <a:buFont typeface="Wingdings" charset="2"/>
              <a:buChar char="Ø"/>
            </a:pPr>
            <a:r>
              <a:rPr lang="en-US" sz="2400" dirty="0" smtClean="0"/>
              <a:t>Greater popular exposure, knowledge and prejudice</a:t>
            </a:r>
          </a:p>
          <a:p>
            <a:pPr marL="800100" lvl="1" indent="-342900">
              <a:spcAft>
                <a:spcPts val="300"/>
              </a:spcAft>
              <a:buFont typeface="Wingdings" charset="2"/>
              <a:buChar char="Ø"/>
            </a:pPr>
            <a:r>
              <a:rPr lang="en-US" sz="2400" dirty="0" smtClean="0"/>
              <a:t>Part of domestic political agenda (refugees, minorities, European identity)</a:t>
            </a:r>
          </a:p>
          <a:p>
            <a:pPr marL="742950" lvl="1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5222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576" y="113330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/>
              <a:t>Russia</a:t>
            </a:r>
            <a:endParaRPr lang="en-GB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1438897"/>
            <a:ext cx="2988365" cy="5419103"/>
            <a:chOff x="0" y="1438897"/>
            <a:chExt cx="2988365" cy="541910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Rounded Rectangle 8"/>
            <p:cNvSpPr/>
            <p:nvPr/>
          </p:nvSpPr>
          <p:spPr>
            <a:xfrm>
              <a:off x="0" y="1438897"/>
              <a:ext cx="2988365" cy="5419103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252" y="1802295"/>
              <a:ext cx="2948609" cy="28315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Imperial Russia</a:t>
              </a:r>
            </a:p>
            <a:p>
              <a:pPr algn="ctr"/>
              <a:endParaRPr lang="en-GB" sz="2000" dirty="0" smtClean="0"/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Legacy of imperial expansion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Attempts to reach the Mediterranean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Wars with Iran, Ottoman Empire</a:t>
              </a:r>
            </a:p>
            <a:p>
              <a:pPr marL="182563" indent="-182563">
                <a:buFont typeface="Arial" charset="0"/>
                <a:buChar char="•"/>
              </a:pPr>
              <a:endParaRPr lang="en-GB" dirty="0" smtClean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34748" y="1438897"/>
            <a:ext cx="2988365" cy="5419103"/>
            <a:chOff x="3034748" y="1438897"/>
            <a:chExt cx="2988365" cy="541910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3034748" y="1438897"/>
              <a:ext cx="2988365" cy="5419103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54626" y="1802295"/>
              <a:ext cx="2968487" cy="467820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Cold War</a:t>
              </a:r>
            </a:p>
            <a:p>
              <a:pPr algn="ctr"/>
              <a:endParaRPr lang="en-GB" sz="2000" dirty="0" smtClean="0"/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Interest in southern border (TR, IR, AFG)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Ideological influence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Limited direct involvement (except: occupation of Afghanistan 1979)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Allies but no proxies (except South Yemen)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No energy interests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Soviet military advisors and weapons sales </a:t>
              </a:r>
            </a:p>
            <a:p>
              <a:pPr marL="182563" indent="-182563">
                <a:buFont typeface="Arial" charset="0"/>
                <a:buChar char="•"/>
              </a:pPr>
              <a:endParaRPr lang="en-GB" dirty="0" smtClean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0" y="1438897"/>
            <a:ext cx="2988365" cy="5419103"/>
            <a:chOff x="6096000" y="1438897"/>
            <a:chExt cx="2988365" cy="541910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" name="Rounded Rectangle 11"/>
            <p:cNvSpPr/>
            <p:nvPr/>
          </p:nvSpPr>
          <p:spPr>
            <a:xfrm>
              <a:off x="6096000" y="1438897"/>
              <a:ext cx="2988365" cy="5419103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15877" y="1802295"/>
              <a:ext cx="2948609" cy="31085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1990s</a:t>
              </a:r>
            </a:p>
            <a:p>
              <a:pPr algn="ctr"/>
              <a:endParaRPr lang="en-GB" dirty="0" smtClean="0"/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Post-Cold War withdrawal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Support for First Gulf War 1991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Maintain military base in Syria</a:t>
              </a:r>
            </a:p>
            <a:p>
              <a:pPr marL="182563" indent="-182563">
                <a:buFont typeface="Arial" charset="0"/>
                <a:buChar char="•"/>
              </a:pPr>
              <a:endParaRPr lang="en-GB" sz="2000" dirty="0" smtClean="0"/>
            </a:p>
            <a:p>
              <a:pPr marL="182563" indent="-182563">
                <a:buFont typeface="Arial" charset="0"/>
                <a:buChar char="•"/>
              </a:pPr>
              <a:endParaRPr lang="en-GB" dirty="0" smtClean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44000" y="1438893"/>
            <a:ext cx="3034752" cy="5419103"/>
            <a:chOff x="9144000" y="1438893"/>
            <a:chExt cx="3034752" cy="541910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9144000" y="1438893"/>
              <a:ext cx="3034752" cy="5419103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87071" y="1802295"/>
              <a:ext cx="2948609" cy="44781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21</a:t>
              </a:r>
              <a:r>
                <a:rPr lang="en-GB" sz="2000" b="1" baseline="30000" dirty="0" smtClean="0"/>
                <a:t>st</a:t>
              </a:r>
              <a:r>
                <a:rPr lang="en-GB" sz="2000" b="1" dirty="0" smtClean="0"/>
                <a:t> Century</a:t>
              </a:r>
            </a:p>
            <a:p>
              <a:pPr algn="ctr"/>
              <a:endParaRPr lang="en-GB" dirty="0" smtClean="0"/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Resurgent under Putin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Trade links with Turkey, Iran, Gulf states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Energy cooperation &amp; arms deals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Direct role in Syrian war</a:t>
              </a:r>
            </a:p>
            <a:p>
              <a:pPr marL="182563" indent="-182563">
                <a:buFont typeface="Arial" charset="0"/>
                <a:buChar char="•"/>
              </a:pPr>
              <a:endParaRPr lang="en-GB" sz="1900" dirty="0"/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Disrupter rather than hegemon: Limited economic capacity to replace the US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1900" dirty="0" smtClean="0"/>
                <a:t>Used by M.E. states as alternative to the West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1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576" y="113330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/>
              <a:t>China</a:t>
            </a:r>
            <a:endParaRPr lang="en-GB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8129" y="1454213"/>
            <a:ext cx="2337464" cy="5419103"/>
            <a:chOff x="1" y="1438897"/>
            <a:chExt cx="1923628" cy="541910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Rounded Rectangle 8"/>
            <p:cNvSpPr/>
            <p:nvPr/>
          </p:nvSpPr>
          <p:spPr>
            <a:xfrm>
              <a:off x="1" y="1438897"/>
              <a:ext cx="1923627" cy="5419103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255" y="1802295"/>
              <a:ext cx="1910374" cy="46474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Historical ties</a:t>
              </a:r>
            </a:p>
            <a:p>
              <a:pPr algn="ctr"/>
              <a:endParaRPr lang="en-GB" sz="2000" dirty="0" smtClean="0"/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The Silk Road started in China ended in the Middle East</a:t>
              </a:r>
            </a:p>
            <a:p>
              <a:pPr marL="182563" indent="-182563">
                <a:buFont typeface="Arial" charset="0"/>
                <a:buChar char="•"/>
              </a:pPr>
              <a:endParaRPr lang="en-GB" sz="2000" dirty="0"/>
            </a:p>
            <a:p>
              <a:pPr marL="182563" indent="-182563">
                <a:buFont typeface="Arial" charset="0"/>
                <a:buChar char="•"/>
              </a:pPr>
              <a:endParaRPr lang="en-GB" sz="2000" dirty="0" smtClean="0"/>
            </a:p>
            <a:p>
              <a:pPr algn="ctr"/>
              <a:r>
                <a:rPr lang="en-GB" sz="2000" b="1" dirty="0" smtClean="0"/>
                <a:t>Mao years</a:t>
              </a:r>
            </a:p>
            <a:p>
              <a:pPr marL="182563" indent="-182563">
                <a:buFont typeface="Arial" charset="0"/>
                <a:buChar char="•"/>
              </a:pPr>
              <a:endParaRPr lang="en-GB" sz="1600" dirty="0" smtClean="0"/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Limited involvement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Ideological alternative to the USSR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29480" y="1454213"/>
            <a:ext cx="2460572" cy="5419103"/>
            <a:chOff x="2474397" y="1438897"/>
            <a:chExt cx="2988365" cy="541910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2474397" y="1438897"/>
              <a:ext cx="2988365" cy="5419103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00151" y="1822594"/>
              <a:ext cx="2672429" cy="43704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Post-Mao</a:t>
              </a:r>
            </a:p>
            <a:p>
              <a:pPr algn="ctr"/>
              <a:endParaRPr lang="en-GB" sz="2000" dirty="0" smtClean="0"/>
            </a:p>
            <a:p>
              <a:pPr algn="ctr"/>
              <a:r>
                <a:rPr lang="en-GB" sz="2000" i="1" dirty="0" smtClean="0"/>
                <a:t>1978 – 1991</a:t>
              </a:r>
            </a:p>
            <a:p>
              <a:pPr algn="ctr"/>
              <a:endParaRPr lang="en-GB" sz="1000" i="1" dirty="0" smtClean="0"/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First diplomatic relations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Modest trade ties</a:t>
              </a:r>
            </a:p>
            <a:p>
              <a:pPr marL="182563" indent="-182563">
                <a:buFont typeface="Arial" charset="0"/>
                <a:buChar char="•"/>
              </a:pPr>
              <a:endParaRPr lang="en-GB" sz="2000" dirty="0" smtClean="0"/>
            </a:p>
            <a:p>
              <a:pPr marL="182563" indent="-182563">
                <a:buFont typeface="Arial" charset="0"/>
                <a:buChar char="•"/>
              </a:pPr>
              <a:endParaRPr lang="en-GB" sz="2000" dirty="0" smtClean="0"/>
            </a:p>
            <a:p>
              <a:pPr algn="ctr"/>
              <a:r>
                <a:rPr lang="en-GB" sz="2000" i="1" dirty="0" smtClean="0"/>
                <a:t>1991 – 2008</a:t>
              </a:r>
            </a:p>
            <a:p>
              <a:pPr algn="ctr"/>
              <a:endParaRPr lang="en-GB" sz="1000" i="1" dirty="0" smtClean="0"/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Chinese growth sets off</a:t>
              </a:r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Thirst for oil</a:t>
              </a:r>
            </a:p>
            <a:p>
              <a:pPr marL="182563" indent="-182563">
                <a:buFont typeface="Arial" charset="0"/>
                <a:buChar char="•"/>
              </a:pPr>
              <a:endParaRPr lang="en-GB" dirty="0" smtClean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43939" y="1438897"/>
            <a:ext cx="7248061" cy="5419103"/>
            <a:chOff x="6096000" y="1438897"/>
            <a:chExt cx="2988365" cy="541910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Rounded Rectangle 11"/>
            <p:cNvSpPr/>
            <p:nvPr/>
          </p:nvSpPr>
          <p:spPr>
            <a:xfrm>
              <a:off x="6096000" y="1438897"/>
              <a:ext cx="2988365" cy="5419103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93447" y="1802295"/>
              <a:ext cx="2792569" cy="48474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Post-2008</a:t>
              </a:r>
            </a:p>
            <a:p>
              <a:pPr algn="ctr"/>
              <a:endParaRPr lang="en-GB" sz="1000" dirty="0" smtClean="0"/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Massive economic footprint in the Middle East</a:t>
              </a:r>
            </a:p>
            <a:p>
              <a:pPr marL="639763" lvl="1" indent="-182563">
                <a:buFont typeface="Arial" charset="0"/>
                <a:buChar char="•"/>
              </a:pPr>
              <a:r>
                <a:rPr lang="en-GB" dirty="0" smtClean="0"/>
                <a:t>Need for oil and markets for its products</a:t>
              </a:r>
            </a:p>
            <a:p>
              <a:pPr marL="639763" lvl="1" indent="-182563">
                <a:buFont typeface="Arial" charset="0"/>
                <a:buChar char="•"/>
              </a:pPr>
              <a:r>
                <a:rPr lang="en-GB" dirty="0" smtClean="0"/>
                <a:t>Benefiting from the US withdrawal</a:t>
              </a:r>
            </a:p>
            <a:p>
              <a:pPr marL="639763" lvl="1" indent="-182563">
                <a:buFont typeface="Arial" charset="0"/>
                <a:buChar char="•"/>
              </a:pPr>
              <a:r>
                <a:rPr lang="en-GB" dirty="0" smtClean="0"/>
                <a:t>First military base in Djibouti (Red Sea) to protect energy interests</a:t>
              </a:r>
            </a:p>
            <a:p>
              <a:pPr marL="182563" indent="-182563">
                <a:buFont typeface="Arial" charset="0"/>
                <a:buChar char="•"/>
              </a:pPr>
              <a:endParaRPr lang="en-GB" sz="1100" dirty="0"/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Belt and Road Initiative (BRI) a.k.a. “the New Silk Road”</a:t>
              </a:r>
            </a:p>
            <a:p>
              <a:pPr marL="639763" lvl="1" indent="-182563">
                <a:buFont typeface="Arial" charset="0"/>
                <a:buChar char="•"/>
              </a:pPr>
              <a:r>
                <a:rPr lang="en-GB" dirty="0" smtClean="0"/>
                <a:t>Most ambitious global plan since the Marshall Fund</a:t>
              </a:r>
            </a:p>
            <a:p>
              <a:pPr marL="639763" lvl="1" indent="-182563">
                <a:buFont typeface="Arial" charset="0"/>
                <a:buChar char="•"/>
              </a:pPr>
              <a:r>
                <a:rPr lang="en-GB" dirty="0" smtClean="0"/>
                <a:t>Massive investment in infrastructure, construction, technology</a:t>
              </a:r>
            </a:p>
            <a:p>
              <a:pPr marL="639763" lvl="1" indent="-182563">
                <a:buFont typeface="Arial" charset="0"/>
                <a:buChar char="•"/>
              </a:pPr>
              <a:r>
                <a:rPr lang="en-GB" dirty="0"/>
                <a:t>Only in 2018, $23 billion in aid and loans to Arab countries + $28 billion in investment </a:t>
              </a:r>
              <a:endParaRPr lang="en-GB" dirty="0" smtClean="0"/>
            </a:p>
            <a:p>
              <a:pPr marL="639763" lvl="1" indent="-182563">
                <a:buFont typeface="Arial" charset="0"/>
                <a:buChar char="•"/>
              </a:pPr>
              <a:endParaRPr lang="en-GB" sz="1000" dirty="0"/>
            </a:p>
            <a:p>
              <a:pPr marL="182563" indent="-182563">
                <a:buFont typeface="Arial" charset="0"/>
                <a:buChar char="•"/>
              </a:pPr>
              <a:r>
                <a:rPr lang="en-GB" sz="2000" dirty="0" smtClean="0"/>
                <a:t>Non-interference principle: Aid without strings</a:t>
              </a:r>
            </a:p>
            <a:p>
              <a:pPr marL="639763" lvl="1" indent="-182563">
                <a:buFont typeface="Arial" charset="0"/>
                <a:buChar char="•"/>
              </a:pPr>
              <a:r>
                <a:rPr lang="en-GB" dirty="0" smtClean="0"/>
                <a:t>Appealing to autocrats</a:t>
              </a:r>
            </a:p>
            <a:p>
              <a:pPr marL="639763" lvl="1" indent="-182563">
                <a:buFont typeface="Arial" charset="0"/>
                <a:buChar char="•"/>
              </a:pPr>
              <a:r>
                <a:rPr lang="en-GB" dirty="0"/>
                <a:t>A</a:t>
              </a:r>
              <a:r>
                <a:rPr lang="en-GB" dirty="0" smtClean="0"/>
                <a:t>llows China to deal with regional rivals (Saudi, Qatar, Iran, Israel all do business with China)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895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mage result for middle east regionalis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GB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Regionalism in the Middle East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3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269" y="973897"/>
            <a:ext cx="92632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400" b="1" dirty="0" smtClean="0"/>
              <a:t>Looking ahead</a:t>
            </a:r>
            <a:r>
              <a:rPr lang="is-IS" sz="2400" b="1" dirty="0" smtClean="0"/>
              <a:t>…</a:t>
            </a:r>
            <a:endParaRPr lang="en-US" sz="2400" b="1" dirty="0" smtClean="0"/>
          </a:p>
          <a:p>
            <a:pPr algn="ctr">
              <a:spcAft>
                <a:spcPts val="300"/>
              </a:spcAft>
            </a:pPr>
            <a:endParaRPr lang="en-US" sz="2400" b="1" dirty="0" smtClean="0"/>
          </a:p>
          <a:p>
            <a:pPr marL="342900" indent="-342900">
              <a:spcAft>
                <a:spcPts val="2000"/>
              </a:spcAft>
              <a:buFont typeface="Wingdings" charset="2"/>
              <a:buChar char="Ø"/>
            </a:pPr>
            <a:r>
              <a:rPr lang="en-US" sz="2400" dirty="0" smtClean="0"/>
              <a:t>US: Unpredictable, unreliable, too deeply involved, unpopular</a:t>
            </a:r>
          </a:p>
          <a:p>
            <a:pPr marL="342900" indent="-342900">
              <a:spcAft>
                <a:spcPts val="2000"/>
              </a:spcAft>
              <a:buFont typeface="Wingdings" charset="2"/>
              <a:buChar char="Ø"/>
            </a:pPr>
            <a:r>
              <a:rPr lang="en-US" sz="2400" dirty="0" smtClean="0"/>
              <a:t>Europe: Dazed and confused</a:t>
            </a:r>
          </a:p>
          <a:p>
            <a:pPr marL="342900" indent="-342900">
              <a:spcAft>
                <a:spcPts val="2000"/>
              </a:spcAft>
              <a:buFont typeface="Wingdings" charset="2"/>
              <a:buChar char="Ø"/>
            </a:pPr>
            <a:r>
              <a:rPr lang="en-US" sz="2400" dirty="0" smtClean="0"/>
              <a:t>Russia: </a:t>
            </a:r>
            <a:r>
              <a:rPr lang="en-US" sz="2400" smtClean="0"/>
              <a:t>Limited capacity</a:t>
            </a:r>
            <a:endParaRPr lang="en-US" sz="2400" dirty="0" smtClean="0"/>
          </a:p>
          <a:p>
            <a:pPr marL="342900" indent="-342900">
              <a:spcAft>
                <a:spcPts val="1000"/>
              </a:spcAft>
              <a:buFont typeface="Wingdings" charset="2"/>
              <a:buChar char="Ø"/>
            </a:pPr>
            <a:r>
              <a:rPr lang="en-US" sz="2400" b="1" dirty="0" smtClean="0"/>
              <a:t>China: the next hegemon?</a:t>
            </a:r>
          </a:p>
          <a:p>
            <a:pPr marL="800100" lvl="1" indent="-342900">
              <a:spcAft>
                <a:spcPts val="1000"/>
              </a:spcAft>
              <a:buFont typeface="Wingdings" charset="2"/>
              <a:buChar char="Ø"/>
            </a:pPr>
            <a:r>
              <a:rPr lang="en-US" sz="2200" dirty="0" smtClean="0"/>
              <a:t>Chinese-style authoritarian capitalism: a role model to the region?</a:t>
            </a:r>
          </a:p>
          <a:p>
            <a:pPr marL="800100" lvl="1" indent="-342900">
              <a:spcAft>
                <a:spcPts val="1000"/>
              </a:spcAft>
              <a:buFont typeface="Wingdings" charset="2"/>
              <a:buChar char="Ø"/>
            </a:pPr>
            <a:r>
              <a:rPr lang="en-US" sz="2200" dirty="0" smtClean="0"/>
              <a:t>Is the policy of non-interference sustainable?</a:t>
            </a:r>
          </a:p>
          <a:p>
            <a:pPr marL="800100" lvl="1" indent="-342900">
              <a:spcAft>
                <a:spcPts val="1000"/>
              </a:spcAft>
              <a:buFont typeface="Wingdings" charset="2"/>
              <a:buChar char="Ø"/>
            </a:pPr>
            <a:r>
              <a:rPr lang="en-US" sz="2200" dirty="0" smtClean="0"/>
              <a:t>China’s own horrendous treatment of Muslims an obstacle? (Seemingly not)</a:t>
            </a: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32155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ge result for egypt graffiti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70138"/>
            <a:ext cx="9144000" cy="170171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FF"/>
                </a:solidFill>
                <a:latin typeface="Beirut" charset="-78"/>
                <a:ea typeface="Beirut" charset="-78"/>
                <a:cs typeface="Beirut" charset="-78"/>
              </a:rPr>
              <a:t>THANK YOU!!!</a:t>
            </a:r>
            <a:r>
              <a:rPr lang="en-GB" b="1" dirty="0" smtClean="0">
                <a:solidFill>
                  <a:srgbClr val="FFFFFF"/>
                </a:solidFill>
                <a:latin typeface="Beirut" charset="-78"/>
                <a:ea typeface="Beirut" charset="-78"/>
                <a:cs typeface="Beirut" charset="-78"/>
              </a:rPr>
              <a:t/>
            </a:r>
            <a:br>
              <a:rPr lang="en-GB" b="1" dirty="0" smtClean="0">
                <a:solidFill>
                  <a:srgbClr val="FFFFFF"/>
                </a:solidFill>
                <a:latin typeface="Beirut" charset="-78"/>
                <a:ea typeface="Beirut" charset="-78"/>
                <a:cs typeface="Beirut" charset="-78"/>
              </a:rPr>
            </a:br>
            <a:r>
              <a:rPr lang="en-GB" b="1" dirty="0">
                <a:solidFill>
                  <a:srgbClr val="FFFFFF"/>
                </a:solidFill>
                <a:latin typeface="Beirut" charset="-78"/>
                <a:ea typeface="Beirut" charset="-78"/>
                <a:cs typeface="Beirut" charset="-78"/>
              </a:rPr>
              <a:t/>
            </a:r>
            <a:br>
              <a:rPr lang="en-GB" b="1" dirty="0">
                <a:solidFill>
                  <a:srgbClr val="FFFFFF"/>
                </a:solidFill>
                <a:latin typeface="Beirut" charset="-78"/>
                <a:ea typeface="Beirut" charset="-78"/>
                <a:cs typeface="Beirut" charset="-78"/>
              </a:rPr>
            </a:br>
            <a:endParaRPr lang="en-GB" b="1" dirty="0">
              <a:solidFill>
                <a:srgbClr val="FFFFFF"/>
              </a:solidFill>
              <a:latin typeface="Beirut" charset="-78"/>
              <a:ea typeface="Beirut" charset="-78"/>
              <a:cs typeface="Beirut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57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Regions and Regionalism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64974" y="1836462"/>
            <a:ext cx="92632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400" b="1" dirty="0" smtClean="0"/>
              <a:t>Region:</a:t>
            </a:r>
            <a:r>
              <a:rPr lang="en-GB" sz="2400" dirty="0" smtClean="0"/>
              <a:t> From a geographic reality-–a continent, a cluster of states or territories sharing a common space on the globe</a:t>
            </a:r>
            <a:r>
              <a:rPr lang="en-US" sz="2400" dirty="0" smtClean="0"/>
              <a:t>—</a:t>
            </a:r>
            <a:r>
              <a:rPr lang="en-GB" sz="2400" dirty="0" smtClean="0"/>
              <a:t>to a more imagined community held together by common experience, identity and custom.</a:t>
            </a:r>
          </a:p>
          <a:p>
            <a:pPr marL="285750" indent="-285750">
              <a:buFont typeface="Arial" charset="0"/>
              <a:buChar char="•"/>
            </a:pPr>
            <a:endParaRPr lang="en-GB" sz="2400" dirty="0"/>
          </a:p>
          <a:p>
            <a:pPr marL="285750" indent="-285750">
              <a:buFont typeface="Arial" charset="0"/>
              <a:buChar char="•"/>
            </a:pPr>
            <a:r>
              <a:rPr lang="en-GB" sz="2400" b="1" dirty="0" smtClean="0"/>
              <a:t>Regionalism:</a:t>
            </a:r>
            <a:r>
              <a:rPr lang="en-GB" sz="2400" dirty="0" smtClean="0"/>
              <a:t> A </a:t>
            </a:r>
            <a:r>
              <a:rPr lang="en-GB" sz="2400" dirty="0"/>
              <a:t>conscious, coherent and top-down policy of states, as well as sub-state and non-state actors, coordinating arrangements and activities in a particular part of the </a:t>
            </a:r>
            <a:r>
              <a:rPr lang="en-GB" sz="2400" dirty="0" smtClean="0"/>
              <a:t>world</a:t>
            </a:r>
            <a:r>
              <a:rPr lang="en-GB" sz="2400" dirty="0"/>
              <a:t> </a:t>
            </a:r>
            <a:r>
              <a:rPr lang="en-GB" sz="2400" dirty="0" smtClean="0">
                <a:sym typeface="Wingdings"/>
              </a:rPr>
              <a:t> </a:t>
            </a:r>
            <a:r>
              <a:rPr lang="en-GB" sz="2400" b="1" dirty="0" smtClean="0">
                <a:sym typeface="Wingdings"/>
              </a:rPr>
              <a:t>Institution-building</a:t>
            </a:r>
            <a:endParaRPr lang="en-GB" sz="2400" b="1" dirty="0" smtClean="0"/>
          </a:p>
          <a:p>
            <a:pPr marL="285750" indent="-285750">
              <a:buFont typeface="Arial" charset="0"/>
              <a:buChar char="•"/>
            </a:pPr>
            <a:endParaRPr lang="en-GB" sz="2400" dirty="0"/>
          </a:p>
          <a:p>
            <a:pPr marL="285750" indent="-285750">
              <a:buFont typeface="Arial" charset="0"/>
              <a:buChar char="•"/>
            </a:pPr>
            <a:r>
              <a:rPr lang="en-GB" sz="2400" b="1" dirty="0" smtClean="0"/>
              <a:t>Regionalisation:</a:t>
            </a:r>
            <a:r>
              <a:rPr lang="en-GB" sz="2400" dirty="0" smtClean="0"/>
              <a:t> A </a:t>
            </a:r>
            <a:r>
              <a:rPr lang="en-GB" sz="2400" dirty="0"/>
              <a:t>spontaneous, </a:t>
            </a:r>
            <a:r>
              <a:rPr lang="en-GB" sz="2400" dirty="0" smtClean="0"/>
              <a:t>complex</a:t>
            </a:r>
            <a:r>
              <a:rPr lang="en-GB" sz="2400" dirty="0"/>
              <a:t>, bottom-up and often haphazard </a:t>
            </a:r>
            <a:r>
              <a:rPr lang="en-GB" sz="2400" dirty="0" smtClean="0"/>
              <a:t>process of socio-economic interdependence within a loosely defined geographic area </a:t>
            </a:r>
            <a:r>
              <a:rPr lang="en-GB" sz="2400" dirty="0" smtClean="0">
                <a:sym typeface="Wingdings"/>
              </a:rPr>
              <a:t> </a:t>
            </a:r>
            <a:r>
              <a:rPr lang="en-GB" sz="2400" b="1" dirty="0" smtClean="0">
                <a:sym typeface="Wingdings"/>
              </a:rPr>
              <a:t>family links, migration patterns, trade and capital flows, cross border media usage, etc.</a:t>
            </a: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97088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40744" y="942534"/>
            <a:ext cx="7482842" cy="1477328"/>
            <a:chOff x="2434882" y="998805"/>
            <a:chExt cx="7482842" cy="1477328"/>
          </a:xfrm>
        </p:grpSpPr>
        <p:sp>
          <p:nvSpPr>
            <p:cNvPr id="4" name="TextBox 3"/>
            <p:cNvSpPr txBox="1"/>
            <p:nvPr/>
          </p:nvSpPr>
          <p:spPr>
            <a:xfrm>
              <a:off x="3545058" y="998805"/>
              <a:ext cx="527421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b="1" dirty="0" smtClean="0">
                  <a:latin typeface="Arial" charset="0"/>
                  <a:ea typeface="Arial" charset="0"/>
                  <a:cs typeface="Arial" charset="0"/>
                </a:rPr>
                <a:t>Regionalism</a:t>
              </a:r>
            </a:p>
            <a:p>
              <a:endParaRPr lang="en-GB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8804034" y="1139591"/>
              <a:ext cx="1113690" cy="1083105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2434882" y="1139592"/>
              <a:ext cx="1082040" cy="108310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59048" y="4443046"/>
            <a:ext cx="8846234" cy="1477328"/>
            <a:chOff x="1759048" y="4443046"/>
            <a:chExt cx="8846234" cy="1477328"/>
          </a:xfrm>
        </p:grpSpPr>
        <p:sp>
          <p:nvSpPr>
            <p:cNvPr id="5" name="TextBox 4"/>
            <p:cNvSpPr txBox="1"/>
            <p:nvPr/>
          </p:nvSpPr>
          <p:spPr>
            <a:xfrm>
              <a:off x="2940734" y="4443046"/>
              <a:ext cx="648286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b="1" smtClean="0">
                  <a:latin typeface="Arial" charset="0"/>
                  <a:ea typeface="Arial" charset="0"/>
                  <a:cs typeface="Arial" charset="0"/>
                </a:rPr>
                <a:t>Regionalisation</a:t>
              </a:r>
              <a:endParaRPr lang="en-GB" sz="6600" b="1" dirty="0" smtClean="0">
                <a:latin typeface="Arial" charset="0"/>
                <a:ea typeface="Arial" charset="0"/>
                <a:cs typeface="Arial" charset="0"/>
              </a:endParaRPr>
            </a:p>
            <a:p>
              <a:endParaRPr lang="en-GB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Up Arrow 8"/>
            <p:cNvSpPr/>
            <p:nvPr/>
          </p:nvSpPr>
          <p:spPr>
            <a:xfrm>
              <a:off x="9423596" y="4696374"/>
              <a:ext cx="1181686" cy="970671"/>
            </a:xfrm>
            <a:prstGeom prst="upArrow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Up Arrow 9"/>
            <p:cNvSpPr/>
            <p:nvPr/>
          </p:nvSpPr>
          <p:spPr>
            <a:xfrm>
              <a:off x="1759048" y="4696373"/>
              <a:ext cx="1181686" cy="970671"/>
            </a:xfrm>
            <a:prstGeom prst="upArrow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60987" y="2166425"/>
            <a:ext cx="334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Institution-building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0986" y="3981381"/>
            <a:ext cx="334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Interdependence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urved Right Arrow 13"/>
          <p:cNvSpPr/>
          <p:nvPr/>
        </p:nvSpPr>
        <p:spPr>
          <a:xfrm>
            <a:off x="3226526" y="2328918"/>
            <a:ext cx="1162930" cy="20807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10800000">
            <a:off x="7629965" y="2238598"/>
            <a:ext cx="1162930" cy="2080736"/>
          </a:xfrm>
          <a:prstGeom prst="curvedRightArrow">
            <a:avLst>
              <a:gd name="adj1" fmla="val 25000"/>
              <a:gd name="adj2" fmla="val 4512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Regions and Regionalism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64365" y="1422743"/>
            <a:ext cx="92632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Why do states build regional alliances?</a:t>
            </a:r>
          </a:p>
          <a:p>
            <a:pPr algn="ctr"/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Realist: </a:t>
            </a:r>
            <a:r>
              <a:rPr lang="en-US" sz="2400" dirty="0" smtClean="0"/>
              <a:t>It is in their self-interest to do so. Regional groups are security </a:t>
            </a:r>
            <a:r>
              <a:rPr lang="en-US" sz="2400" dirty="0" err="1" smtClean="0"/>
              <a:t>maximisers</a:t>
            </a:r>
            <a:r>
              <a:rPr lang="en-US" sz="2400" dirty="0" smtClean="0"/>
              <a:t>. Strong states are often key agents in this process, although weaker states also seek alliances to consolidate strength or balance opposing powers.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Liberal Institutionalists: </a:t>
            </a:r>
            <a:r>
              <a:rPr lang="en-US" sz="2400" dirty="0" smtClean="0"/>
              <a:t>Cooperation rewards all involved actors, allows states to overcome large problems collectively, creates positive norms.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/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Constructivists: </a:t>
            </a:r>
            <a:r>
              <a:rPr lang="en-US" sz="2400" dirty="0" smtClean="0"/>
              <a:t>Shared values and identities promote regionalism (and in turn are boosted by it)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5746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Regions and Regionalism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67100" y="1690688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mtClean="0"/>
              <a:t>Regional Organisations</a:t>
            </a:r>
            <a:endParaRPr lang="en-GB" sz="2400"/>
          </a:p>
        </p:txBody>
      </p:sp>
      <p:pic>
        <p:nvPicPr>
          <p:cNvPr id="1028" name="Picture 4" descr="mage result for european un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590" y="2923537"/>
            <a:ext cx="19431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ase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9596" y="2747266"/>
            <a:ext cx="1466331" cy="146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ge result for african uni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605" y="2923537"/>
            <a:ext cx="1813087" cy="133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2840" y="2747266"/>
            <a:ext cx="1709191" cy="1689694"/>
          </a:xfrm>
          <a:prstGeom prst="rect">
            <a:avLst/>
          </a:prstGeom>
        </p:spPr>
      </p:pic>
      <p:pic>
        <p:nvPicPr>
          <p:cNvPr id="1034" name="Picture 10" descr="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8523" y="4647763"/>
            <a:ext cx="2268633" cy="136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ge result for nato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7194" y="4592858"/>
            <a:ext cx="1470991" cy="147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ge result for shanghai cooperation organisatio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400" y="4592858"/>
            <a:ext cx="1791592" cy="179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6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Regional cooperation in the M.E.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67100" y="1690688"/>
            <a:ext cx="5531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Regional Organisations in the Middle East</a:t>
            </a:r>
            <a:endParaRPr lang="en-GB" sz="2400" dirty="0"/>
          </a:p>
        </p:txBody>
      </p:sp>
      <p:pic>
        <p:nvPicPr>
          <p:cNvPr id="2050" name="Picture 2" descr="mage result for ope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4973" y="2549718"/>
            <a:ext cx="2902171" cy="174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g of the Arab Leag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0661" y="2607265"/>
            <a:ext cx="2610678" cy="174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982" y="2152353"/>
            <a:ext cx="3291567" cy="2250095"/>
          </a:xfrm>
          <a:prstGeom prst="rect">
            <a:avLst/>
          </a:prstGeom>
        </p:spPr>
      </p:pic>
      <p:pic>
        <p:nvPicPr>
          <p:cNvPr id="2054" name="Picture 6" descr="ecretariat General of Gulf Cooperation Council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614" y="4552399"/>
            <a:ext cx="1985100" cy="198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ge result for arab maghreb un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706" y="4552398"/>
            <a:ext cx="4378332" cy="22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1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4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18769" y="2890391"/>
            <a:ext cx="4301456" cy="1077218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outerShdw blurRad="50800" dist="546100" dir="1980000" sx="127000" sy="127000" algn="ctr" rotWithShape="0">
              <a:srgbClr val="000000">
                <a:alpha val="4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How important are they?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Regional cooperation in the M.E.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64974" y="2101506"/>
            <a:ext cx="92632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Regionalism has been historically weak in the Middle East.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Emphasis on bilateral relations and transient alliances rather than </a:t>
            </a:r>
            <a:r>
              <a:rPr lang="en-US" sz="2400" dirty="0" err="1" smtClean="0"/>
              <a:t>institutionalised</a:t>
            </a:r>
            <a:r>
              <a:rPr lang="en-US" sz="2400" dirty="0" smtClean="0"/>
              <a:t> multilateral/regional arrangements.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There is no Middle East equivalent of the EU, AU, ASEAN or OAS.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Limited free trade agreements, no common security framework or a core community of shared ideals.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b="1" i="1" dirty="0" smtClean="0"/>
              <a:t>Why?</a:t>
            </a:r>
            <a:endParaRPr lang="en-US" sz="2400" b="1" i="1" dirty="0"/>
          </a:p>
          <a:p>
            <a:pPr marL="285750" indent="-285750">
              <a:buFont typeface="Arial" charset="0"/>
              <a:buChar char="•"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0278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</TotalTime>
  <Words>1321</Words>
  <Application>Microsoft Macintosh PowerPoint</Application>
  <PresentationFormat>Widescreen</PresentationFormat>
  <Paragraphs>248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Beirut</vt:lpstr>
      <vt:lpstr>Calibri</vt:lpstr>
      <vt:lpstr>Calibri Light</vt:lpstr>
      <vt:lpstr>Courier New</vt:lpstr>
      <vt:lpstr>Wingdings</vt:lpstr>
      <vt:lpstr>Arial</vt:lpstr>
      <vt:lpstr>Office Theme</vt:lpstr>
      <vt:lpstr>Major Themes in Contemporary Middle East</vt:lpstr>
      <vt:lpstr>Regionalism in the Middle East</vt:lpstr>
      <vt:lpstr>Regions and Regionalism</vt:lpstr>
      <vt:lpstr>PowerPoint Presentation</vt:lpstr>
      <vt:lpstr>Regions and Regionalism</vt:lpstr>
      <vt:lpstr>Regions and Regionalism</vt:lpstr>
      <vt:lpstr>Regional cooperation in the M.E.</vt:lpstr>
      <vt:lpstr>PowerPoint Presentation</vt:lpstr>
      <vt:lpstr>Regional cooperation in the M.E.</vt:lpstr>
      <vt:lpstr>Regional cooperation in the M.E.</vt:lpstr>
      <vt:lpstr>Regional cooperation in the M.E.</vt:lpstr>
      <vt:lpstr>Regional cooperation in the M.E.</vt:lpstr>
      <vt:lpstr>Regional cooperation in the M.E.</vt:lpstr>
      <vt:lpstr>External actors and the Middle East</vt:lpstr>
      <vt:lpstr>United States</vt:lpstr>
      <vt:lpstr>Europe</vt:lpstr>
      <vt:lpstr>PowerPoint Presentation</vt:lpstr>
      <vt:lpstr>Russia</vt:lpstr>
      <vt:lpstr>China</vt:lpstr>
      <vt:lpstr>PowerPoint Presentation</vt:lpstr>
      <vt:lpstr>THANK YOU!!!  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Themes in the Middle East</dc:title>
  <dc:creator>Ali Cevat Akkoyunlu</dc:creator>
  <cp:lastModifiedBy>Ali Cevat Akkoyunlu</cp:lastModifiedBy>
  <cp:revision>68</cp:revision>
  <dcterms:created xsi:type="dcterms:W3CDTF">2019-02-24T18:03:31Z</dcterms:created>
  <dcterms:modified xsi:type="dcterms:W3CDTF">2020-06-04T19:47:08Z</dcterms:modified>
</cp:coreProperties>
</file>