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57" r:id="rId3"/>
    <p:sldId id="259" r:id="rId4"/>
    <p:sldId id="269" r:id="rId5"/>
    <p:sldId id="258" r:id="rId6"/>
    <p:sldId id="261" r:id="rId7"/>
    <p:sldId id="260" r:id="rId8"/>
    <p:sldId id="262" r:id="rId9"/>
    <p:sldId id="264" r:id="rId10"/>
    <p:sldId id="265" r:id="rId11"/>
    <p:sldId id="270" r:id="rId12"/>
    <p:sldId id="266" r:id="rId13"/>
    <p:sldId id="271" r:id="rId14"/>
    <p:sldId id="267" r:id="rId15"/>
    <p:sldId id="273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59FDD-2A79-43F5-8396-945DB76BFCC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D68A5-D91A-4F1B-8016-3B3421D21B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49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C8A5200-86AA-4054-AF93-936FBE1B1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2BDF0F-40E3-4E93-ACD4-13A3BE6287F3}" type="slidenum">
              <a:rPr lang="pt-BR" altLang="pt-BR" smtClean="0"/>
              <a:pPr/>
              <a:t>1</a:t>
            </a:fld>
            <a:endParaRPr lang="pt-BR" altLang="pt-BR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119F4AF-95C4-49C5-A2B4-8142EBBDF2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92C9F85-7139-4FAC-A90D-6454E55D6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202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1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00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34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98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8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78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26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63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27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55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68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5BA6A-CC59-459D-A3A0-1438865F105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4C4B-F64C-42B3-A0CD-8E3B3F1C1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07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apilar.MO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0.png"/><Relationship Id="rId7" Type="http://schemas.openxmlformats.org/officeDocument/2006/relationships/image" Target="../media/image2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gota3.MO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B514E4D9-C00E-4DC6-AB7E-9BD83CCF6C6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029690" y="2286000"/>
            <a:ext cx="7772400" cy="863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 4300255 </a:t>
            </a:r>
            <a:endParaRPr lang="pt-BR" alt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ítulo 2">
            <a:extLst>
              <a:ext uri="{FF2B5EF4-FFF2-40B4-BE49-F238E27FC236}">
                <a16:creationId xmlns:a16="http://schemas.microsoft.com/office/drawing/2014/main" id="{58875B5F-4E36-4A28-9E15-9C648D248C9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905000" y="3200400"/>
            <a:ext cx="8305800" cy="508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Mecânica dos Corpos Rígidos e dos Fluidos</a:t>
            </a:r>
          </a:p>
        </p:txBody>
      </p:sp>
      <p:pic>
        <p:nvPicPr>
          <p:cNvPr id="3076" name="Picture 4" descr="simbolo%20para%20site">
            <a:extLst>
              <a:ext uri="{FF2B5EF4-FFF2-40B4-BE49-F238E27FC236}">
                <a16:creationId xmlns:a16="http://schemas.microsoft.com/office/drawing/2014/main" id="{143FD4D0-25E0-406E-AC96-E1CAE5A67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60351"/>
            <a:ext cx="10096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>
            <a:extLst>
              <a:ext uri="{FF2B5EF4-FFF2-40B4-BE49-F238E27FC236}">
                <a16:creationId xmlns:a16="http://schemas.microsoft.com/office/drawing/2014/main" id="{E9EB430B-4BF3-4773-AB49-150975C38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411163"/>
            <a:ext cx="311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274F77"/>
                </a:solidFill>
              </a:rPr>
              <a:t>Instituto de Física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274F77"/>
                </a:solidFill>
              </a:rPr>
              <a:t>Universidade de São Paulo</a:t>
            </a:r>
          </a:p>
        </p:txBody>
      </p:sp>
      <p:sp>
        <p:nvSpPr>
          <p:cNvPr id="3078" name="Título 1">
            <a:extLst>
              <a:ext uri="{FF2B5EF4-FFF2-40B4-BE49-F238E27FC236}">
                <a16:creationId xmlns:a16="http://schemas.microsoft.com/office/drawing/2014/main" id="{1676980E-79DE-41BD-9245-E5AF5DA8C836}"/>
              </a:ext>
            </a:extLst>
          </p:cNvPr>
          <p:cNvSpPr>
            <a:spLocks/>
          </p:cNvSpPr>
          <p:nvPr/>
        </p:nvSpPr>
        <p:spPr bwMode="auto">
          <a:xfrm>
            <a:off x="1905000" y="4217186"/>
            <a:ext cx="7772400" cy="225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Princípio de Arquimedes</a:t>
            </a:r>
          </a:p>
          <a:p>
            <a:pPr algn="ctr">
              <a:spcBef>
                <a:spcPct val="0"/>
              </a:spcBef>
              <a:buNone/>
            </a:pPr>
            <a:endParaRPr lang="pt-BR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Tensão superficial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6095316-9E56-4EA1-A6D9-983EF187BF50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</p:spTree>
    <p:extLst>
      <p:ext uri="{BB962C8B-B14F-4D97-AF65-F5344CB8AC3E}">
        <p14:creationId xmlns:p14="http://schemas.microsoft.com/office/powerpoint/2010/main" val="15851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C93D45F-E4ED-458F-AD66-FF0E30CF8B0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4" name="Retângulo 3"/>
          <p:cNvSpPr/>
          <p:nvPr/>
        </p:nvSpPr>
        <p:spPr>
          <a:xfrm>
            <a:off x="281165" y="0"/>
            <a:ext cx="111517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Alguns valores:</a:t>
            </a:r>
            <a:endParaRPr lang="pt-BR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Álcool etílico: 2,28E-2; </a:t>
            </a:r>
          </a:p>
          <a:p>
            <a:pPr algn="just" hangingPunct="0">
              <a:spcAft>
                <a:spcPts val="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gasolina: 2,2E-2 ;  </a:t>
            </a:r>
          </a:p>
          <a:p>
            <a:pPr algn="just" hangingPunct="0">
              <a:spcAft>
                <a:spcPts val="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glicerina: 6,33E-23; </a:t>
            </a:r>
          </a:p>
        </p:txBody>
      </p:sp>
      <p:sp>
        <p:nvSpPr>
          <p:cNvPr id="3" name="Retângulo 2"/>
          <p:cNvSpPr/>
          <p:nvPr/>
        </p:nvSpPr>
        <p:spPr>
          <a:xfrm>
            <a:off x="5857018" y="466477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mercúrio:4,66E-2; </a:t>
            </a:r>
          </a:p>
          <a:p>
            <a:pPr algn="just" hangingPunct="0"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água do mar: 7,43E-2; </a:t>
            </a:r>
          </a:p>
          <a:p>
            <a:pPr algn="just" hangingPunct="0"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água: 7,34E-2.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1165" y="2844382"/>
            <a:ext cx="79276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Podem se observar que certos objetos flutuam sobre a superfície da água. Eles não estão parcialmente submersos na água e portanto, não estão sujeitos a uma força de empuxo como a estudada nas aulas anteriores. Neste caso o objeto está totalmente fora da superfície –sobre a superfície-, nenhuma das suas partes está submersa. Quando um tubo de vidro (pipeta) é colocado na água, esta sobe pelo tubo, mas, se for colocada em mercúrio, este desce.  Tais fenômenos e outros semelhantes associam-se a existência de uma superfície limítrofe entre um líquido e alguma outra substância.</a:t>
            </a: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4" name="Picture 2" descr="Tensão Superficial da Água. Estudo da Tensão Superficial da Águ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7" t="10484" r="12222" b="21637"/>
          <a:stretch/>
        </p:blipFill>
        <p:spPr bwMode="auto">
          <a:xfrm>
            <a:off x="8728953" y="3554700"/>
            <a:ext cx="276352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165759" y="2844382"/>
            <a:ext cx="11382515" cy="38489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033E13-E11C-4C1F-B033-CEDD082E3392}"/>
              </a:ext>
            </a:extLst>
          </p:cNvPr>
          <p:cNvSpPr/>
          <p:nvPr/>
        </p:nvSpPr>
        <p:spPr>
          <a:xfrm>
            <a:off x="899609" y="1735918"/>
            <a:ext cx="735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file"/>
              </a:rPr>
              <a:t>Video</a:t>
            </a:r>
            <a:endParaRPr lang="pt-BR" sz="1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3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70560" y="523578"/>
            <a:ext cx="1097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objeto é mantido flutuando pela </a:t>
            </a:r>
            <a:r>
              <a:rPr lang="pt-B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tensão superficial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líquido. Se colocarmos uma agulha ou outro objeto sobre a superfície da água dentro de um copo, observaremos que por mais que não há justificativa para o aço flutuar, considerando o principio de Arquimedes, já que sua densidade (massa específica) é maior do que à da água. Se submergirmos o objeto, vemos que ele afundará, conforme o previsto pelo princípio de Arquimedes. </a:t>
            </a: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20" name="Picture 4" descr="ClickeAprenda - Faça a diferenç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26"/>
          <a:stretch/>
        </p:blipFill>
        <p:spPr bwMode="auto">
          <a:xfrm>
            <a:off x="3528695" y="3076575"/>
            <a:ext cx="4876800" cy="289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Tela 1593"/>
          <p:cNvGrpSpPr/>
          <p:nvPr/>
        </p:nvGrpSpPr>
        <p:grpSpPr>
          <a:xfrm>
            <a:off x="8717280" y="3718560"/>
            <a:ext cx="4064000" cy="7315199"/>
            <a:chOff x="0" y="103505"/>
            <a:chExt cx="2051050" cy="3634740"/>
          </a:xfrm>
        </p:grpSpPr>
        <p:sp>
          <p:nvSpPr>
            <p:cNvPr id="6" name="Retângulo 5"/>
            <p:cNvSpPr/>
            <p:nvPr/>
          </p:nvSpPr>
          <p:spPr>
            <a:xfrm>
              <a:off x="545465" y="2618105"/>
              <a:ext cx="1505585" cy="112014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Rectangle 1594"/>
            <p:cNvSpPr>
              <a:spLocks noChangeArrowheads="1"/>
            </p:cNvSpPr>
            <p:nvPr/>
          </p:nvSpPr>
          <p:spPr bwMode="auto">
            <a:xfrm>
              <a:off x="0" y="103505"/>
              <a:ext cx="1466850" cy="755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 sz="4400"/>
            </a:p>
          </p:txBody>
        </p:sp>
        <p:sp>
          <p:nvSpPr>
            <p:cNvPr id="8" name="Arc 1595"/>
            <p:cNvSpPr>
              <a:spLocks/>
            </p:cNvSpPr>
            <p:nvPr/>
          </p:nvSpPr>
          <p:spPr bwMode="auto">
            <a:xfrm rot="10800000">
              <a:off x="1270" y="372110"/>
              <a:ext cx="81915" cy="546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 sz="4400"/>
            </a:p>
          </p:txBody>
        </p:sp>
        <p:grpSp>
          <p:nvGrpSpPr>
            <p:cNvPr id="9" name="Group 1600"/>
            <p:cNvGrpSpPr>
              <a:grpSpLocks/>
            </p:cNvGrpSpPr>
            <p:nvPr/>
          </p:nvGrpSpPr>
          <p:grpSpPr bwMode="auto">
            <a:xfrm>
              <a:off x="495300" y="429895"/>
              <a:ext cx="128905" cy="77470"/>
              <a:chOff x="2858" y="7877"/>
              <a:chExt cx="203" cy="122"/>
            </a:xfrm>
          </p:grpSpPr>
          <p:sp>
            <p:nvSpPr>
              <p:cNvPr id="27" name="Arc 1596"/>
              <p:cNvSpPr>
                <a:spLocks/>
              </p:cNvSpPr>
              <p:nvPr/>
            </p:nvSpPr>
            <p:spPr bwMode="auto">
              <a:xfrm rot="-9749146">
                <a:off x="2933" y="7931"/>
                <a:ext cx="128" cy="68"/>
              </a:xfrm>
              <a:custGeom>
                <a:avLst/>
                <a:gdLst>
                  <a:gd name="G0" fmla="+- 0 0 0"/>
                  <a:gd name="G1" fmla="+- 17090 0 0"/>
                  <a:gd name="G2" fmla="+- 21600 0 0"/>
                  <a:gd name="T0" fmla="*/ 13210 w 21600"/>
                  <a:gd name="T1" fmla="*/ 0 h 17090"/>
                  <a:gd name="T2" fmla="*/ 21600 w 21600"/>
                  <a:gd name="T3" fmla="*/ 17090 h 17090"/>
                  <a:gd name="T4" fmla="*/ 0 w 21600"/>
                  <a:gd name="T5" fmla="*/ 17090 h 17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090" fill="none" extrusionOk="0">
                    <a:moveTo>
                      <a:pt x="13209" y="0"/>
                    </a:moveTo>
                    <a:cubicBezTo>
                      <a:pt x="18501" y="4090"/>
                      <a:pt x="21600" y="10401"/>
                      <a:pt x="21600" y="17090"/>
                    </a:cubicBezTo>
                  </a:path>
                  <a:path w="21600" h="17090" stroke="0" extrusionOk="0">
                    <a:moveTo>
                      <a:pt x="13209" y="0"/>
                    </a:moveTo>
                    <a:cubicBezTo>
                      <a:pt x="18501" y="4090"/>
                      <a:pt x="21600" y="10401"/>
                      <a:pt x="21600" y="17090"/>
                    </a:cubicBezTo>
                    <a:lnTo>
                      <a:pt x="0" y="1709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 sz="4400"/>
              </a:p>
            </p:txBody>
          </p:sp>
          <p:sp>
            <p:nvSpPr>
              <p:cNvPr id="28" name="Arc 1597"/>
              <p:cNvSpPr>
                <a:spLocks/>
              </p:cNvSpPr>
              <p:nvPr/>
            </p:nvSpPr>
            <p:spPr bwMode="auto">
              <a:xfrm rot="-20549147">
                <a:off x="2858" y="7877"/>
                <a:ext cx="73" cy="8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359"/>
                  <a:gd name="T1" fmla="*/ 0 h 21600"/>
                  <a:gd name="T2" fmla="*/ 12359 w 12359"/>
                  <a:gd name="T3" fmla="*/ 3885 h 21600"/>
                  <a:gd name="T4" fmla="*/ 0 w 1235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359" h="21600" fill="none" extrusionOk="0">
                    <a:moveTo>
                      <a:pt x="-1" y="0"/>
                    </a:moveTo>
                    <a:cubicBezTo>
                      <a:pt x="4420" y="0"/>
                      <a:pt x="8733" y="1356"/>
                      <a:pt x="12358" y="3885"/>
                    </a:cubicBezTo>
                  </a:path>
                  <a:path w="12359" h="21600" stroke="0" extrusionOk="0">
                    <a:moveTo>
                      <a:pt x="-1" y="0"/>
                    </a:moveTo>
                    <a:cubicBezTo>
                      <a:pt x="4420" y="0"/>
                      <a:pt x="8733" y="1356"/>
                      <a:pt x="12358" y="388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 sz="4400"/>
              </a:p>
            </p:txBody>
          </p:sp>
        </p:grpSp>
        <p:sp>
          <p:nvSpPr>
            <p:cNvPr id="10" name="Arc 1598"/>
            <p:cNvSpPr>
              <a:spLocks/>
            </p:cNvSpPr>
            <p:nvPr/>
          </p:nvSpPr>
          <p:spPr bwMode="auto">
            <a:xfrm rot="6450853">
              <a:off x="1373505" y="367665"/>
              <a:ext cx="81280" cy="546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 sz="4400"/>
            </a:p>
          </p:txBody>
        </p:sp>
        <p:cxnSp>
          <p:nvCxnSpPr>
            <p:cNvPr id="11" name="Line 1599"/>
            <p:cNvCxnSpPr/>
            <p:nvPr/>
          </p:nvCxnSpPr>
          <p:spPr bwMode="auto">
            <a:xfrm>
              <a:off x="92075" y="426720"/>
              <a:ext cx="40005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2" name="Group 1601"/>
            <p:cNvGrpSpPr>
              <a:grpSpLocks/>
            </p:cNvGrpSpPr>
            <p:nvPr/>
          </p:nvGrpSpPr>
          <p:grpSpPr bwMode="auto">
            <a:xfrm flipH="1">
              <a:off x="847725" y="429895"/>
              <a:ext cx="128905" cy="77470"/>
              <a:chOff x="2858" y="7877"/>
              <a:chExt cx="203" cy="122"/>
            </a:xfrm>
          </p:grpSpPr>
          <p:sp>
            <p:nvSpPr>
              <p:cNvPr id="25" name="Arc 1602"/>
              <p:cNvSpPr>
                <a:spLocks/>
              </p:cNvSpPr>
              <p:nvPr/>
            </p:nvSpPr>
            <p:spPr bwMode="auto">
              <a:xfrm rot="-9749146">
                <a:off x="2933" y="7931"/>
                <a:ext cx="128" cy="68"/>
              </a:xfrm>
              <a:custGeom>
                <a:avLst/>
                <a:gdLst>
                  <a:gd name="G0" fmla="+- 0 0 0"/>
                  <a:gd name="G1" fmla="+- 17090 0 0"/>
                  <a:gd name="G2" fmla="+- 21600 0 0"/>
                  <a:gd name="T0" fmla="*/ 13210 w 21600"/>
                  <a:gd name="T1" fmla="*/ 0 h 17090"/>
                  <a:gd name="T2" fmla="*/ 21600 w 21600"/>
                  <a:gd name="T3" fmla="*/ 17090 h 17090"/>
                  <a:gd name="T4" fmla="*/ 0 w 21600"/>
                  <a:gd name="T5" fmla="*/ 17090 h 17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090" fill="none" extrusionOk="0">
                    <a:moveTo>
                      <a:pt x="13209" y="0"/>
                    </a:moveTo>
                    <a:cubicBezTo>
                      <a:pt x="18501" y="4090"/>
                      <a:pt x="21600" y="10401"/>
                      <a:pt x="21600" y="17090"/>
                    </a:cubicBezTo>
                  </a:path>
                  <a:path w="21600" h="17090" stroke="0" extrusionOk="0">
                    <a:moveTo>
                      <a:pt x="13209" y="0"/>
                    </a:moveTo>
                    <a:cubicBezTo>
                      <a:pt x="18501" y="4090"/>
                      <a:pt x="21600" y="10401"/>
                      <a:pt x="21600" y="17090"/>
                    </a:cubicBezTo>
                    <a:lnTo>
                      <a:pt x="0" y="1709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 sz="4400"/>
              </a:p>
            </p:txBody>
          </p:sp>
          <p:sp>
            <p:nvSpPr>
              <p:cNvPr id="26" name="Arc 1603"/>
              <p:cNvSpPr>
                <a:spLocks/>
              </p:cNvSpPr>
              <p:nvPr/>
            </p:nvSpPr>
            <p:spPr bwMode="auto">
              <a:xfrm rot="-20549147">
                <a:off x="2858" y="7877"/>
                <a:ext cx="73" cy="8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2359"/>
                  <a:gd name="T1" fmla="*/ 0 h 21600"/>
                  <a:gd name="T2" fmla="*/ 12359 w 12359"/>
                  <a:gd name="T3" fmla="*/ 3885 h 21600"/>
                  <a:gd name="T4" fmla="*/ 0 w 1235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359" h="21600" fill="none" extrusionOk="0">
                    <a:moveTo>
                      <a:pt x="-1" y="0"/>
                    </a:moveTo>
                    <a:cubicBezTo>
                      <a:pt x="4420" y="0"/>
                      <a:pt x="8733" y="1356"/>
                      <a:pt x="12358" y="3885"/>
                    </a:cubicBezTo>
                  </a:path>
                  <a:path w="12359" h="21600" stroke="0" extrusionOk="0">
                    <a:moveTo>
                      <a:pt x="-1" y="0"/>
                    </a:moveTo>
                    <a:cubicBezTo>
                      <a:pt x="4420" y="0"/>
                      <a:pt x="8733" y="1356"/>
                      <a:pt x="12358" y="388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 sz="4400"/>
              </a:p>
            </p:txBody>
          </p:sp>
        </p:grpSp>
        <p:cxnSp>
          <p:nvCxnSpPr>
            <p:cNvPr id="13" name="Line 1604"/>
            <p:cNvCxnSpPr/>
            <p:nvPr/>
          </p:nvCxnSpPr>
          <p:spPr bwMode="auto">
            <a:xfrm>
              <a:off x="972185" y="426720"/>
              <a:ext cx="40005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AutoShape 1605"/>
            <p:cNvSpPr>
              <a:spLocks noChangeArrowheads="1"/>
            </p:cNvSpPr>
            <p:nvPr/>
          </p:nvSpPr>
          <p:spPr bwMode="auto">
            <a:xfrm>
              <a:off x="554355" y="417830"/>
              <a:ext cx="364490" cy="80010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 sz="4400"/>
            </a:p>
          </p:txBody>
        </p:sp>
        <p:cxnSp>
          <p:nvCxnSpPr>
            <p:cNvPr id="15" name="Line 1606"/>
            <p:cNvCxnSpPr/>
            <p:nvPr/>
          </p:nvCxnSpPr>
          <p:spPr bwMode="auto">
            <a:xfrm flipV="1">
              <a:off x="918845" y="222250"/>
              <a:ext cx="115570" cy="1955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608"/>
            <p:cNvCxnSpPr/>
            <p:nvPr/>
          </p:nvCxnSpPr>
          <p:spPr bwMode="auto">
            <a:xfrm flipH="1" flipV="1">
              <a:off x="438785" y="257810"/>
              <a:ext cx="115570" cy="1955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1609"/>
            <p:cNvSpPr txBox="1">
              <a:spLocks noChangeArrowheads="1"/>
            </p:cNvSpPr>
            <p:nvPr/>
          </p:nvSpPr>
          <p:spPr bwMode="auto">
            <a:xfrm>
              <a:off x="1069975" y="106680"/>
              <a:ext cx="33" cy="1529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endParaRPr lang="pt-BR" sz="2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1610"/>
            <p:cNvSpPr txBox="1">
              <a:spLocks noChangeArrowheads="1"/>
            </p:cNvSpPr>
            <p:nvPr/>
          </p:nvSpPr>
          <p:spPr bwMode="auto">
            <a:xfrm>
              <a:off x="234315" y="115570"/>
              <a:ext cx="33" cy="1529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endParaRPr lang="pt-BR" sz="2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9" name="Line 1611"/>
            <p:cNvCxnSpPr/>
            <p:nvPr/>
          </p:nvCxnSpPr>
          <p:spPr bwMode="auto">
            <a:xfrm>
              <a:off x="732155" y="444500"/>
              <a:ext cx="0" cy="2489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1612"/>
            <p:cNvSpPr txBox="1">
              <a:spLocks noChangeArrowheads="1"/>
            </p:cNvSpPr>
            <p:nvPr/>
          </p:nvSpPr>
          <p:spPr bwMode="auto">
            <a:xfrm>
              <a:off x="821055" y="542290"/>
              <a:ext cx="33" cy="1529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endParaRPr lang="pt-BR" sz="2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Line 1613"/>
            <p:cNvCxnSpPr/>
            <p:nvPr/>
          </p:nvCxnSpPr>
          <p:spPr bwMode="auto">
            <a:xfrm>
              <a:off x="551815" y="485775"/>
              <a:ext cx="0" cy="515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1615"/>
            <p:cNvCxnSpPr/>
            <p:nvPr/>
          </p:nvCxnSpPr>
          <p:spPr bwMode="auto">
            <a:xfrm>
              <a:off x="925830" y="478790"/>
              <a:ext cx="635" cy="515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1616"/>
            <p:cNvCxnSpPr/>
            <p:nvPr/>
          </p:nvCxnSpPr>
          <p:spPr bwMode="auto">
            <a:xfrm>
              <a:off x="561340" y="921385"/>
              <a:ext cx="3378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1618"/>
            <p:cNvSpPr txBox="1">
              <a:spLocks noChangeArrowheads="1"/>
            </p:cNvSpPr>
            <p:nvPr/>
          </p:nvSpPr>
          <p:spPr bwMode="auto">
            <a:xfrm>
              <a:off x="666750" y="965835"/>
              <a:ext cx="79283" cy="1529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2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75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/>
          <p:cNvSpPr/>
          <p:nvPr/>
        </p:nvSpPr>
        <p:spPr>
          <a:xfrm>
            <a:off x="196574" y="272110"/>
            <a:ext cx="1174805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após verificar essas condições de equilíbrio for adicionada à água um produto “surfactante” 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tensioativo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como um detergente). Poderemos verificar que o objeto afunda.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 objeto flutuante causa uma ligeira depressão na camada superficial do fluido, tracionando esta camada que tende a aumentar sua energia potencial. 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maioria dos fenômenos associados com a física de superfícies podem ser descritos com a ajuda de uma única propriedade medível de uma superfície; ao modificar a forma do líquido de maneira que incremente a área da superfície, é necessária uma quantidade definida de trabalho por unidade de área para originar a nova superfície. Esse trabalho pode se recuperar quando a área diminui, de modo que, aparentemente a superfície é capaz de armazenar energia potencial.</a:t>
            </a:r>
          </a:p>
          <a:p>
            <a:pPr algn="just" hangingPunct="0">
              <a:spcAft>
                <a:spcPts val="0"/>
              </a:spcAft>
            </a:pP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considerações energéticas permitem explicar de forma simples o fato que uma gota livre de um líquido adote a forma esférica. Um sistema se encontra em equilíbrio quando sua energia potencial é mínima. O estado de equilíbrio de um líquido é aquele que adota o menor valor, compatível com outras restrições, então, uma gota livre de um líquido toma a forma esférica por ser esta a superfície de área mínima para um volume dado.</a:t>
            </a:r>
          </a:p>
          <a:p>
            <a:pPr algn="just" hangingPunct="0">
              <a:spcAft>
                <a:spcPts val="0"/>
              </a:spcAft>
            </a:pP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196574" y="2255520"/>
            <a:ext cx="11748052" cy="2357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0" y="4612640"/>
            <a:ext cx="12192000" cy="2357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37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68960" y="0"/>
            <a:ext cx="11155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trabalho que se dever realizar para incrementar a superfície de um líquido resulta proporcional a esse incremento, e a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constante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proporcionalidade, o trabalho por unidade de área, se denomina, </a:t>
            </a:r>
            <a:r>
              <a:rPr lang="pt-B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coeficiente de tensão superficial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líquido, </a:t>
            </a:r>
            <a:r>
              <a:rPr lang="pt-BR" sz="2400" dirty="0">
                <a:latin typeface="Symbol" panose="05050102010706020507" pitchFamily="18" charset="2"/>
                <a:ea typeface="Times New Roman" panose="02020603050405020304" pitchFamily="18" charset="0"/>
              </a:rPr>
              <a:t>g.</a:t>
            </a: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2AC156B-89AF-494D-9BFA-BE809D682933}"/>
              </a:ext>
            </a:extLst>
          </p:cNvPr>
          <p:cNvSpPr/>
          <p:nvPr/>
        </p:nvSpPr>
        <p:spPr>
          <a:xfrm>
            <a:off x="4410077" y="1918240"/>
            <a:ext cx="73092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Uma maneira de medir a tensão superficial de um líquido é usar um fio deslizante de modo que quando ele chega a uma altura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sobre a superfície do fluido, é formada uma película cuja forma transversal é um retângulo. 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43476638-68A7-451F-AD08-DD1BCDE6EFCB}"/>
              </a:ext>
            </a:extLst>
          </p:cNvPr>
          <p:cNvGrpSpPr/>
          <p:nvPr/>
        </p:nvGrpSpPr>
        <p:grpSpPr>
          <a:xfrm>
            <a:off x="670570" y="1426649"/>
            <a:ext cx="3421394" cy="2780305"/>
            <a:chOff x="635" y="80010"/>
            <a:chExt cx="2032855" cy="1166748"/>
          </a:xfrm>
        </p:grpSpPr>
        <p:sp>
          <p:nvSpPr>
            <p:cNvPr id="38" name="AutoShape 1659">
              <a:extLst>
                <a:ext uri="{FF2B5EF4-FFF2-40B4-BE49-F238E27FC236}">
                  <a16:creationId xmlns:a16="http://schemas.microsoft.com/office/drawing/2014/main" id="{A7078E74-5EFB-4885-A9E5-E32A744C3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7835" y="400050"/>
              <a:ext cx="64135" cy="51244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9" name="Rectangle 1624">
              <a:extLst>
                <a:ext uri="{FF2B5EF4-FFF2-40B4-BE49-F238E27FC236}">
                  <a16:creationId xmlns:a16="http://schemas.microsoft.com/office/drawing/2014/main" id="{71EBEABE-7858-4743-B618-E1F2FEA4C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5" y="352425"/>
              <a:ext cx="1320800" cy="6800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 sz="4800"/>
            </a:p>
          </p:txBody>
        </p:sp>
        <p:sp>
          <p:nvSpPr>
            <p:cNvPr id="40" name="Arc 1625">
              <a:extLst>
                <a:ext uri="{FF2B5EF4-FFF2-40B4-BE49-F238E27FC236}">
                  <a16:creationId xmlns:a16="http://schemas.microsoft.com/office/drawing/2014/main" id="{8DCF4339-3AE4-4018-B649-2D0219446F0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5" y="583565"/>
              <a:ext cx="73660" cy="4889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1" name="Arc 1629">
              <a:extLst>
                <a:ext uri="{FF2B5EF4-FFF2-40B4-BE49-F238E27FC236}">
                  <a16:creationId xmlns:a16="http://schemas.microsoft.com/office/drawing/2014/main" id="{DB7A11E9-7C6D-47E0-9F4E-DCC25B65AE2B}"/>
                </a:ext>
              </a:extLst>
            </p:cNvPr>
            <p:cNvSpPr>
              <a:spLocks/>
            </p:cNvSpPr>
            <p:nvPr/>
          </p:nvSpPr>
          <p:spPr bwMode="auto">
            <a:xfrm rot="6450853">
              <a:off x="1236345" y="579120"/>
              <a:ext cx="73660" cy="49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42" name="Line 1634">
              <a:extLst>
                <a:ext uri="{FF2B5EF4-FFF2-40B4-BE49-F238E27FC236}">
                  <a16:creationId xmlns:a16="http://schemas.microsoft.com/office/drawing/2014/main" id="{77C137B3-7FB2-4F30-AED3-F2E69D7AB424}"/>
                </a:ext>
              </a:extLst>
            </p:cNvPr>
            <p:cNvCxnSpPr/>
            <p:nvPr/>
          </p:nvCxnSpPr>
          <p:spPr bwMode="auto">
            <a:xfrm flipV="1">
              <a:off x="64135" y="632460"/>
              <a:ext cx="1170940" cy="7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AutoShape 1635">
              <a:extLst>
                <a:ext uri="{FF2B5EF4-FFF2-40B4-BE49-F238E27FC236}">
                  <a16:creationId xmlns:a16="http://schemas.microsoft.com/office/drawing/2014/main" id="{982D821B-1B35-44F8-85BA-6AFB05B3F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" y="400050"/>
              <a:ext cx="328295" cy="296545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44" name="Line 1640">
              <a:extLst>
                <a:ext uri="{FF2B5EF4-FFF2-40B4-BE49-F238E27FC236}">
                  <a16:creationId xmlns:a16="http://schemas.microsoft.com/office/drawing/2014/main" id="{B240CE38-3A7A-444A-A104-E1701D5673F4}"/>
                </a:ext>
              </a:extLst>
            </p:cNvPr>
            <p:cNvCxnSpPr/>
            <p:nvPr/>
          </p:nvCxnSpPr>
          <p:spPr bwMode="auto">
            <a:xfrm>
              <a:off x="560705" y="408305"/>
              <a:ext cx="635" cy="224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1641">
                  <a:extLst>
                    <a:ext uri="{FF2B5EF4-FFF2-40B4-BE49-F238E27FC236}">
                      <a16:creationId xmlns:a16="http://schemas.microsoft.com/office/drawing/2014/main" id="{5C5DE6D5-A983-4EFC-B18D-7923A9DA67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6580" y="508437"/>
                  <a:ext cx="172085" cy="1517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  <m:acc>
                          <m:accPr>
                            <m:chr m:val="⃗"/>
                            <m:ctrlPr>
                              <a:rPr lang="pt-BR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𝑔</m:t>
                            </m:r>
                          </m:e>
                        </m:acc>
                      </m:oMath>
                    </m:oMathPara>
                  </a14:m>
                  <a:endParaRPr lang="pt-B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5" name="Text Box 1641">
                  <a:extLst>
                    <a:ext uri="{FF2B5EF4-FFF2-40B4-BE49-F238E27FC236}">
                      <a16:creationId xmlns:a16="http://schemas.microsoft.com/office/drawing/2014/main" id="{5C5DE6D5-A983-4EFC-B18D-7923A9DA67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6580" y="508437"/>
                  <a:ext cx="172085" cy="151765"/>
                </a:xfrm>
                <a:prstGeom prst="rect">
                  <a:avLst/>
                </a:prstGeom>
                <a:blipFill>
                  <a:blip r:embed="rId2"/>
                  <a:stretch>
                    <a:fillRect l="-22917" t="-25424" r="-110417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Line 1642">
              <a:extLst>
                <a:ext uri="{FF2B5EF4-FFF2-40B4-BE49-F238E27FC236}">
                  <a16:creationId xmlns:a16="http://schemas.microsoft.com/office/drawing/2014/main" id="{CEF841F8-5525-42BA-93B6-602623A3ECA1}"/>
                </a:ext>
              </a:extLst>
            </p:cNvPr>
            <p:cNvCxnSpPr/>
            <p:nvPr/>
          </p:nvCxnSpPr>
          <p:spPr bwMode="auto">
            <a:xfrm>
              <a:off x="496570" y="685800"/>
              <a:ext cx="0" cy="464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1643">
              <a:extLst>
                <a:ext uri="{FF2B5EF4-FFF2-40B4-BE49-F238E27FC236}">
                  <a16:creationId xmlns:a16="http://schemas.microsoft.com/office/drawing/2014/main" id="{912D5528-2691-476D-95F3-B522D80CB9DA}"/>
                </a:ext>
              </a:extLst>
            </p:cNvPr>
            <p:cNvCxnSpPr/>
            <p:nvPr/>
          </p:nvCxnSpPr>
          <p:spPr bwMode="auto">
            <a:xfrm>
              <a:off x="833120" y="679450"/>
              <a:ext cx="635" cy="464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1644">
              <a:extLst>
                <a:ext uri="{FF2B5EF4-FFF2-40B4-BE49-F238E27FC236}">
                  <a16:creationId xmlns:a16="http://schemas.microsoft.com/office/drawing/2014/main" id="{422B1829-0916-4F84-B0A2-6899661BBD8C}"/>
                </a:ext>
              </a:extLst>
            </p:cNvPr>
            <p:cNvCxnSpPr/>
            <p:nvPr/>
          </p:nvCxnSpPr>
          <p:spPr bwMode="auto">
            <a:xfrm>
              <a:off x="504825" y="1077595"/>
              <a:ext cx="3041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Text Box 1645">
              <a:extLst>
                <a:ext uri="{FF2B5EF4-FFF2-40B4-BE49-F238E27FC236}">
                  <a16:creationId xmlns:a16="http://schemas.microsoft.com/office/drawing/2014/main" id="{6B1C48A0-3523-438E-B843-F625E21D0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075" y="1117600"/>
              <a:ext cx="76195" cy="1291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2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endParaRPr lang="pt-BR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0" name="Line 1646">
              <a:extLst>
                <a:ext uri="{FF2B5EF4-FFF2-40B4-BE49-F238E27FC236}">
                  <a16:creationId xmlns:a16="http://schemas.microsoft.com/office/drawing/2014/main" id="{FDBD8C06-E70E-4A52-8762-461F7B13B594}"/>
                </a:ext>
              </a:extLst>
            </p:cNvPr>
            <p:cNvCxnSpPr/>
            <p:nvPr/>
          </p:nvCxnSpPr>
          <p:spPr bwMode="auto">
            <a:xfrm rot="16200000">
              <a:off x="424180" y="465455"/>
              <a:ext cx="635" cy="464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1647">
              <a:extLst>
                <a:ext uri="{FF2B5EF4-FFF2-40B4-BE49-F238E27FC236}">
                  <a16:creationId xmlns:a16="http://schemas.microsoft.com/office/drawing/2014/main" id="{F1398F0C-8FB7-4BEE-B401-946AFD34C61E}"/>
                </a:ext>
              </a:extLst>
            </p:cNvPr>
            <p:cNvCxnSpPr/>
            <p:nvPr/>
          </p:nvCxnSpPr>
          <p:spPr bwMode="auto">
            <a:xfrm rot="16200000">
              <a:off x="400050" y="176530"/>
              <a:ext cx="635" cy="464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1648">
              <a:extLst>
                <a:ext uri="{FF2B5EF4-FFF2-40B4-BE49-F238E27FC236}">
                  <a16:creationId xmlns:a16="http://schemas.microsoft.com/office/drawing/2014/main" id="{7CF5B65B-F043-4CB7-891A-F1635F3885DF}"/>
                </a:ext>
              </a:extLst>
            </p:cNvPr>
            <p:cNvCxnSpPr/>
            <p:nvPr/>
          </p:nvCxnSpPr>
          <p:spPr bwMode="auto">
            <a:xfrm>
              <a:off x="232410" y="408305"/>
              <a:ext cx="0" cy="2959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 Box 1649">
              <a:extLst>
                <a:ext uri="{FF2B5EF4-FFF2-40B4-BE49-F238E27FC236}">
                  <a16:creationId xmlns:a16="http://schemas.microsoft.com/office/drawing/2014/main" id="{F1B671B6-537B-45CA-86B4-C5815D9E7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405" y="472440"/>
              <a:ext cx="76195" cy="1291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2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</a:t>
              </a:r>
              <a:endParaRPr lang="pt-BR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54" name="Line 1650">
              <a:extLst>
                <a:ext uri="{FF2B5EF4-FFF2-40B4-BE49-F238E27FC236}">
                  <a16:creationId xmlns:a16="http://schemas.microsoft.com/office/drawing/2014/main" id="{32FA850E-156C-4F2A-A28E-E5EDF4D00986}"/>
                </a:ext>
              </a:extLst>
            </p:cNvPr>
            <p:cNvCxnSpPr/>
            <p:nvPr/>
          </p:nvCxnSpPr>
          <p:spPr bwMode="auto">
            <a:xfrm>
              <a:off x="657860" y="400050"/>
              <a:ext cx="635" cy="128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1652">
              <a:extLst>
                <a:ext uri="{FF2B5EF4-FFF2-40B4-BE49-F238E27FC236}">
                  <a16:creationId xmlns:a16="http://schemas.microsoft.com/office/drawing/2014/main" id="{FB5CF172-8355-4E90-8F21-D606E2EC1B05}"/>
                </a:ext>
              </a:extLst>
            </p:cNvPr>
            <p:cNvCxnSpPr/>
            <p:nvPr/>
          </p:nvCxnSpPr>
          <p:spPr bwMode="auto">
            <a:xfrm>
              <a:off x="768350" y="408305"/>
              <a:ext cx="635" cy="224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Oval 1653">
              <a:extLst>
                <a:ext uri="{FF2B5EF4-FFF2-40B4-BE49-F238E27FC236}">
                  <a16:creationId xmlns:a16="http://schemas.microsoft.com/office/drawing/2014/main" id="{39F596F1-B759-4B14-BDE2-03C0684F7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580" y="368300"/>
              <a:ext cx="80010" cy="800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57" name="Line 1654">
              <a:extLst>
                <a:ext uri="{FF2B5EF4-FFF2-40B4-BE49-F238E27FC236}">
                  <a16:creationId xmlns:a16="http://schemas.microsoft.com/office/drawing/2014/main" id="{3695F55B-F052-438D-9CC4-6853BF32549A}"/>
                </a:ext>
              </a:extLst>
            </p:cNvPr>
            <p:cNvCxnSpPr/>
            <p:nvPr/>
          </p:nvCxnSpPr>
          <p:spPr bwMode="auto">
            <a:xfrm flipV="1">
              <a:off x="656590" y="80010"/>
              <a:ext cx="0" cy="312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 Box 1655">
                  <a:extLst>
                    <a:ext uri="{FF2B5EF4-FFF2-40B4-BE49-F238E27FC236}">
                      <a16:creationId xmlns:a16="http://schemas.microsoft.com/office/drawing/2014/main" id="{DB38BDD9-6443-4CB7-ADE0-EC423430C6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6596" y="93792"/>
                  <a:ext cx="249771" cy="1448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sp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𝑃</m:t>
                            </m:r>
                          </m:e>
                        </m:acc>
                      </m:oMath>
                    </m:oMathPara>
                  </a14:m>
                  <a:endParaRPr lang="pt-BR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8" name="Text Box 1655">
                  <a:extLst>
                    <a:ext uri="{FF2B5EF4-FFF2-40B4-BE49-F238E27FC236}">
                      <a16:creationId xmlns:a16="http://schemas.microsoft.com/office/drawing/2014/main" id="{DB38BDD9-6443-4CB7-ADE0-EC423430C6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6596" y="93792"/>
                  <a:ext cx="249771" cy="144845"/>
                </a:xfrm>
                <a:prstGeom prst="rect">
                  <a:avLst/>
                </a:prstGeom>
                <a:blipFill>
                  <a:blip r:embed="rId3"/>
                  <a:stretch>
                    <a:fillRect b="-7018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 Box 1656">
                  <a:extLst>
                    <a:ext uri="{FF2B5EF4-FFF2-40B4-BE49-F238E27FC236}">
                      <a16:creationId xmlns:a16="http://schemas.microsoft.com/office/drawing/2014/main" id="{438668BA-857E-4541-A045-8AC6174C09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59560" y="152400"/>
                  <a:ext cx="136123" cy="14484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sp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𝑃</m:t>
                            </m:r>
                          </m:e>
                        </m:acc>
                      </m:oMath>
                    </m:oMathPara>
                  </a14:m>
                  <a:endParaRPr lang="pt-B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9" name="Text Box 1656">
                  <a:extLst>
                    <a:ext uri="{FF2B5EF4-FFF2-40B4-BE49-F238E27FC236}">
                      <a16:creationId xmlns:a16="http://schemas.microsoft.com/office/drawing/2014/main" id="{438668BA-857E-4541-A045-8AC6174C09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59560" y="152400"/>
                  <a:ext cx="136123" cy="144845"/>
                </a:xfrm>
                <a:prstGeom prst="rect">
                  <a:avLst/>
                </a:prstGeom>
                <a:blipFill>
                  <a:blip r:embed="rId4"/>
                  <a:stretch>
                    <a:fillRect l="-23684" r="-21053" b="-7018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Line 1657">
              <a:extLst>
                <a:ext uri="{FF2B5EF4-FFF2-40B4-BE49-F238E27FC236}">
                  <a16:creationId xmlns:a16="http://schemas.microsoft.com/office/drawing/2014/main" id="{7142409F-0355-4258-A32A-188ACD15460B}"/>
                </a:ext>
              </a:extLst>
            </p:cNvPr>
            <p:cNvCxnSpPr/>
            <p:nvPr/>
          </p:nvCxnSpPr>
          <p:spPr bwMode="auto">
            <a:xfrm flipH="1" flipV="1">
              <a:off x="1759585" y="192405"/>
              <a:ext cx="8255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1658">
              <a:extLst>
                <a:ext uri="{FF2B5EF4-FFF2-40B4-BE49-F238E27FC236}">
                  <a16:creationId xmlns:a16="http://schemas.microsoft.com/office/drawing/2014/main" id="{BEDFB215-9772-4C42-B3FC-DAFBD41D2237}"/>
                </a:ext>
              </a:extLst>
            </p:cNvPr>
            <p:cNvCxnSpPr/>
            <p:nvPr/>
          </p:nvCxnSpPr>
          <p:spPr bwMode="auto">
            <a:xfrm>
              <a:off x="1802765" y="414655"/>
              <a:ext cx="635" cy="224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 Box 1660">
                  <a:extLst>
                    <a:ext uri="{FF2B5EF4-FFF2-40B4-BE49-F238E27FC236}">
                      <a16:creationId xmlns:a16="http://schemas.microsoft.com/office/drawing/2014/main" id="{BA8B64FE-EC59-4E73-B210-53567AE8DB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24865" y="376555"/>
                  <a:ext cx="137380" cy="14484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sp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pt-BR" sz="24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Text Box 1660">
                  <a:extLst>
                    <a:ext uri="{FF2B5EF4-FFF2-40B4-BE49-F238E27FC236}">
                      <a16:creationId xmlns:a16="http://schemas.microsoft.com/office/drawing/2014/main" id="{BA8B64FE-EC59-4E73-B210-53567AE8DB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24865" y="376555"/>
                  <a:ext cx="137380" cy="144845"/>
                </a:xfrm>
                <a:prstGeom prst="rect">
                  <a:avLst/>
                </a:prstGeom>
                <a:blipFill>
                  <a:blip r:embed="rId5"/>
                  <a:stretch>
                    <a:fillRect l="-27027" t="-36842" r="-94595" b="-5263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 Box 1661">
                  <a:extLst>
                    <a:ext uri="{FF2B5EF4-FFF2-40B4-BE49-F238E27FC236}">
                      <a16:creationId xmlns:a16="http://schemas.microsoft.com/office/drawing/2014/main" id="{95CA3C35-38DE-4AE7-A3C1-2A94F85DB0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96110" y="448310"/>
                  <a:ext cx="137380" cy="14484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sp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pt-BR" sz="24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Text Box 1661">
                  <a:extLst>
                    <a:ext uri="{FF2B5EF4-FFF2-40B4-BE49-F238E27FC236}">
                      <a16:creationId xmlns:a16="http://schemas.microsoft.com/office/drawing/2014/main" id="{95CA3C35-38DE-4AE7-A3C1-2A94F85DB0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96110" y="448310"/>
                  <a:ext cx="137380" cy="144845"/>
                </a:xfrm>
                <a:prstGeom prst="rect">
                  <a:avLst/>
                </a:prstGeom>
                <a:blipFill>
                  <a:blip r:embed="rId6"/>
                  <a:stretch>
                    <a:fillRect l="-23684" t="-35088" r="-92105" b="-5263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Line 1662">
              <a:extLst>
                <a:ext uri="{FF2B5EF4-FFF2-40B4-BE49-F238E27FC236}">
                  <a16:creationId xmlns:a16="http://schemas.microsoft.com/office/drawing/2014/main" id="{D1EF18C0-29BC-4FBE-89E3-8C6FB0E6EA23}"/>
                </a:ext>
              </a:extLst>
            </p:cNvPr>
            <p:cNvCxnSpPr/>
            <p:nvPr/>
          </p:nvCxnSpPr>
          <p:spPr bwMode="auto">
            <a:xfrm>
              <a:off x="1716405" y="422275"/>
              <a:ext cx="635" cy="224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1663">
              <a:extLst>
                <a:ext uri="{FF2B5EF4-FFF2-40B4-BE49-F238E27FC236}">
                  <a16:creationId xmlns:a16="http://schemas.microsoft.com/office/drawing/2014/main" id="{0344B1AB-008E-4399-8EC7-B3A04A0F254E}"/>
                </a:ext>
              </a:extLst>
            </p:cNvPr>
            <p:cNvCxnSpPr/>
            <p:nvPr/>
          </p:nvCxnSpPr>
          <p:spPr bwMode="auto">
            <a:xfrm>
              <a:off x="1762125" y="447040"/>
              <a:ext cx="635" cy="127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 Box 1664">
                  <a:extLst>
                    <a:ext uri="{FF2B5EF4-FFF2-40B4-BE49-F238E27FC236}">
                      <a16:creationId xmlns:a16="http://schemas.microsoft.com/office/drawing/2014/main" id="{E76078E3-6B15-4F32-B7B3-E892484483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71295" y="408305"/>
                  <a:ext cx="137380" cy="14484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sp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pt-BR" sz="24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6" name="Text Box 1664">
                  <a:extLst>
                    <a:ext uri="{FF2B5EF4-FFF2-40B4-BE49-F238E27FC236}">
                      <a16:creationId xmlns:a16="http://schemas.microsoft.com/office/drawing/2014/main" id="{E76078E3-6B15-4F32-B7B3-E892484483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71295" y="408305"/>
                  <a:ext cx="137380" cy="144845"/>
                </a:xfrm>
                <a:prstGeom prst="rect">
                  <a:avLst/>
                </a:prstGeom>
                <a:blipFill>
                  <a:blip r:embed="rId7"/>
                  <a:stretch>
                    <a:fillRect l="-23684" t="-35088" r="-92105" b="-7018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 Box 1665">
                  <a:extLst>
                    <a:ext uri="{FF2B5EF4-FFF2-40B4-BE49-F238E27FC236}">
                      <a16:creationId xmlns:a16="http://schemas.microsoft.com/office/drawing/2014/main" id="{746D29F8-0569-44CB-816F-FDDE1AA5C0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3085" y="312420"/>
                  <a:ext cx="172085" cy="15176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  <m:acc>
                          <m:accPr>
                            <m:chr m:val="⃗"/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𝑔</m:t>
                            </m:r>
                          </m:e>
                        </m:acc>
                      </m:oMath>
                    </m:oMathPara>
                  </a14:m>
                  <a:endParaRPr lang="pt-BR" sz="24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7" name="Text Box 1665">
                  <a:extLst>
                    <a:ext uri="{FF2B5EF4-FFF2-40B4-BE49-F238E27FC236}">
                      <a16:creationId xmlns:a16="http://schemas.microsoft.com/office/drawing/2014/main" id="{746D29F8-0569-44CB-816F-FDDE1AA5C0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23085" y="312420"/>
                  <a:ext cx="172085" cy="151765"/>
                </a:xfrm>
                <a:prstGeom prst="rect">
                  <a:avLst/>
                </a:prstGeom>
                <a:blipFill>
                  <a:blip r:embed="rId8"/>
                  <a:stretch>
                    <a:fillRect l="-29167" t="-32203" r="-137500" b="-8475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tângulo 67">
                <a:extLst>
                  <a:ext uri="{FF2B5EF4-FFF2-40B4-BE49-F238E27FC236}">
                    <a16:creationId xmlns:a16="http://schemas.microsoft.com/office/drawing/2014/main" id="{F5873AA3-1CCB-498E-A48D-414AF1A48FE0}"/>
                  </a:ext>
                </a:extLst>
              </p:cNvPr>
              <p:cNvSpPr/>
              <p:nvPr/>
            </p:nvSpPr>
            <p:spPr>
              <a:xfrm>
                <a:off x="213370" y="4145051"/>
                <a:ext cx="6096000" cy="23589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 diagrama de corpo livre, vemos que a tensão superficial tenderá a puxar para baixo o fio deslizante. A força externa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</m:t>
                        </m:r>
                      </m:e>
                    </m:acc>
                  </m:oMath>
                </a14:m>
                <a:r>
                  <a:rPr lang="pt-BR" alt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 cima é necessária para manter o fio em equilíbrio. Esta força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</m:t>
                        </m:r>
                      </m:e>
                    </m:acc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t-BR" alt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direcionada para cima deve equilibrar a força resultante para baixo atuando sobre o fio deslizante, que é igual a seu peso mais a força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pt-BR" alt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 tensão superficial.</a:t>
                </a:r>
              </a:p>
            </p:txBody>
          </p:sp>
        </mc:Choice>
        <mc:Fallback xmlns="">
          <p:sp>
            <p:nvSpPr>
              <p:cNvPr id="68" name="Retângulo 67">
                <a:extLst>
                  <a:ext uri="{FF2B5EF4-FFF2-40B4-BE49-F238E27FC236}">
                    <a16:creationId xmlns:a16="http://schemas.microsoft.com/office/drawing/2014/main" id="{F5873AA3-1CCB-498E-A48D-414AF1A48F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70" y="4145051"/>
                <a:ext cx="6096000" cy="2358915"/>
              </a:xfrm>
              <a:prstGeom prst="rect">
                <a:avLst/>
              </a:prstGeom>
              <a:blipFill>
                <a:blip r:embed="rId9"/>
                <a:stretch>
                  <a:fillRect l="-1000" t="-1550" r="-1100" b="-36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tângulo 68">
                <a:extLst>
                  <a:ext uri="{FF2B5EF4-FFF2-40B4-BE49-F238E27FC236}">
                    <a16:creationId xmlns:a16="http://schemas.microsoft.com/office/drawing/2014/main" id="{770538EC-629C-4F72-BA8E-058CE0ECBFA4}"/>
                  </a:ext>
                </a:extLst>
              </p:cNvPr>
              <p:cNvSpPr/>
              <p:nvPr/>
            </p:nvSpPr>
            <p:spPr>
              <a:xfrm>
                <a:off x="6483573" y="3577699"/>
                <a:ext cx="5228759" cy="2591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alt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Experimentalmente tem-se que a força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pt-BR" alt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depende do comprimento </a:t>
                </a:r>
                <a:r>
                  <a:rPr lang="pt-BR" alt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pt-BR" alt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do fio, porém não depende da altura </a:t>
                </a:r>
                <a:r>
                  <a:rPr lang="pt-BR" alt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pt-BR" alt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do retângulo. Embora a camada superficial tenha sido idealizada como se fosse uma folha elástica sob tração sobre um líquido, a realidade mostra que essa concepção é incorreta. </a:t>
                </a:r>
              </a:p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pt-BR" alt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9" name="Retângulo 68">
                <a:extLst>
                  <a:ext uri="{FF2B5EF4-FFF2-40B4-BE49-F238E27FC236}">
                    <a16:creationId xmlns:a16="http://schemas.microsoft.com/office/drawing/2014/main" id="{770538EC-629C-4F72-BA8E-058CE0ECBF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73" y="3577699"/>
                <a:ext cx="5228759" cy="2591928"/>
              </a:xfrm>
              <a:prstGeom prst="rect">
                <a:avLst/>
              </a:prstGeom>
              <a:blipFill>
                <a:blip r:embed="rId10"/>
                <a:stretch>
                  <a:fillRect l="-1284" t="-3059" r="-60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91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8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to 33"/>
              <p:cNvSpPr txBox="1"/>
              <p:nvPr/>
            </p:nvSpPr>
            <p:spPr bwMode="auto">
              <a:xfrm>
                <a:off x="495401" y="1382195"/>
                <a:ext cx="1650578" cy="109339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(1)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4" name="Obje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401" y="1382195"/>
                <a:ext cx="1650578" cy="10933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495401" y="512118"/>
                <a:ext cx="11104880" cy="10530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tensão superficial </a:t>
                </a: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anose="05050102010706020507" pitchFamily="18" charset="2"/>
                    <a:ea typeface="Times New Roman" panose="02020603050405020304" pitchFamily="18" charset="0"/>
                  </a:rPr>
                  <a:t>g</a:t>
                </a: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r>
                  <a:rPr kumimoji="0" lang="pt-BR" altLang="pt-BR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é definida como a </a:t>
                </a:r>
                <a:r>
                  <a:rPr kumimoji="0" lang="pt-BR" altLang="pt-BR" sz="20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força superficial</a:t>
                </a:r>
                <a:r>
                  <a:rPr kumimoji="0" lang="pt-BR" altLang="pt-BR" sz="20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kumimoji="0" lang="pt-BR" altLang="pt-BR" sz="20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kumimoji="0" lang="pt-BR" altLang="pt-BR" sz="20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por unidade de comprimento L, sobre a qual atua, isto é:</a:t>
                </a:r>
                <a:endPara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401" y="512118"/>
                <a:ext cx="11104880" cy="1053045"/>
              </a:xfrm>
              <a:prstGeom prst="rect">
                <a:avLst/>
              </a:prstGeom>
              <a:blipFill>
                <a:blip r:embed="rId3"/>
                <a:stretch>
                  <a:fillRect l="-549" t="-7514" r="-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321959" y="1397271"/>
            <a:ext cx="95439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</a:t>
            </a:r>
            <a:r>
              <a:rPr lang="pt-BR" altLang="pt-BR" sz="2400" b="1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é uma força, é uma força por unidade de comprimento, que foi definido como tensão de deformação no caso de deformações de sólidos.</a:t>
            </a: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350874" y="2336174"/>
            <a:ext cx="11539291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 película mostrada na figura, a força atua ao longo de um comprimento L=2d porque existem duas camadas superficiais, cada uma com comprimento d.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Assim, a tensão superficial pode ser expressa como: </a:t>
            </a:r>
            <a:endParaRPr lang="pt-BR" alt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to 1">
                <a:extLst>
                  <a:ext uri="{FF2B5EF4-FFF2-40B4-BE49-F238E27FC236}">
                    <a16:creationId xmlns:a16="http://schemas.microsoft.com/office/drawing/2014/main" id="{F984D4A5-7C3D-441B-B8A5-95E2BB6A517F}"/>
                  </a:ext>
                </a:extLst>
              </p:cNvPr>
              <p:cNvSpPr txBox="1"/>
              <p:nvPr/>
            </p:nvSpPr>
            <p:spPr bwMode="auto">
              <a:xfrm>
                <a:off x="7562398" y="3121520"/>
                <a:ext cx="1304510" cy="86967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Objeto 1">
                <a:extLst>
                  <a:ext uri="{FF2B5EF4-FFF2-40B4-BE49-F238E27FC236}">
                    <a16:creationId xmlns:a16="http://schemas.microsoft.com/office/drawing/2014/main" id="{F984D4A5-7C3D-441B-B8A5-95E2BB6A5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62398" y="3121520"/>
                <a:ext cx="1304510" cy="8696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6">
            <a:extLst>
              <a:ext uri="{FF2B5EF4-FFF2-40B4-BE49-F238E27FC236}">
                <a16:creationId xmlns:a16="http://schemas.microsoft.com/office/drawing/2014/main" id="{9E8680CB-BA7C-496A-9612-6E93D92D9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42" y="5417384"/>
            <a:ext cx="117631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expressão (1) resulta: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to 2">
                <a:extLst>
                  <a:ext uri="{FF2B5EF4-FFF2-40B4-BE49-F238E27FC236}">
                    <a16:creationId xmlns:a16="http://schemas.microsoft.com/office/drawing/2014/main" id="{138E4EEE-01E0-4718-8817-63851065A2C2}"/>
                  </a:ext>
                </a:extLst>
              </p:cNvPr>
              <p:cNvSpPr txBox="1"/>
              <p:nvPr/>
            </p:nvSpPr>
            <p:spPr bwMode="auto">
              <a:xfrm>
                <a:off x="4205732" y="5427979"/>
                <a:ext cx="3141658" cy="84499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1" name="Objeto 2">
                <a:extLst>
                  <a:ext uri="{FF2B5EF4-FFF2-40B4-BE49-F238E27FC236}">
                    <a16:creationId xmlns:a16="http://schemas.microsoft.com/office/drawing/2014/main" id="{138E4EEE-01E0-4718-8817-63851065A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5732" y="5427979"/>
                <a:ext cx="3141658" cy="844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>
            <a:extLst>
              <a:ext uri="{FF2B5EF4-FFF2-40B4-BE49-F238E27FC236}">
                <a16:creationId xmlns:a16="http://schemas.microsoft.com/office/drawing/2014/main" id="{48C3F724-FAE5-4D6E-B3A0-A89A05DEA25D}"/>
              </a:ext>
            </a:extLst>
          </p:cNvPr>
          <p:cNvSpPr/>
          <p:nvPr/>
        </p:nvSpPr>
        <p:spPr>
          <a:xfrm>
            <a:off x="350874" y="3798458"/>
            <a:ext cx="11173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Analisaremos a tensão </a:t>
            </a:r>
            <a:r>
              <a:rPr lang="pt-BR" alt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função da energia.    Se o fio for deslizado para cima um deslocamento </a:t>
            </a:r>
            <a:r>
              <a:rPr lang="pt-BR" alt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pt-BR" alt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C99334F-994A-4F62-ADB6-71D327D40DD8}"/>
              </a:ext>
            </a:extLst>
          </p:cNvPr>
          <p:cNvSpPr/>
          <p:nvPr/>
        </p:nvSpPr>
        <p:spPr>
          <a:xfrm>
            <a:off x="238942" y="4260123"/>
            <a:ext cx="10729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O trabalho W realizado pela força superficial atuante para baixo vale:</a:t>
            </a:r>
            <a:r>
              <a:rPr lang="pt-BR" alt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pt-BR" altLang="pt-B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pt-BR" altLang="pt-B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F</a:t>
            </a:r>
            <a:r>
              <a:rPr lang="pt-BR" altLang="pt-B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alt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627870E-B623-4630-9718-DEF5A0A78353}"/>
              </a:ext>
            </a:extLst>
          </p:cNvPr>
          <p:cNvSpPr/>
          <p:nvPr/>
        </p:nvSpPr>
        <p:spPr>
          <a:xfrm>
            <a:off x="238942" y="4762080"/>
            <a:ext cx="10411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Ao mover-se o fio para cima, a área da superfície aumenta de um valor </a:t>
            </a:r>
            <a:r>
              <a:rPr lang="pt-BR" altLang="pt-B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pt-BR" altLang="pt-B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pt-BR" altLang="pt-B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altLang="pt-B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pt-BR" altLang="pt-B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alt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906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41" grpId="0"/>
      <p:bldP spid="9" grpId="0"/>
      <p:bldP spid="10" grpId="0"/>
      <p:bldP spid="11" grpId="0"/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95442" y="559883"/>
            <a:ext cx="108508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Entende-se assim que a tensão superficial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equivale a 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energia potencial por unidade de área de superfície.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a água na temperatura ambiente, o valor da tensão superficial é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0,073 N/m.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adição de sabão reduz a tensão a 0,025 N/m.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87AF2AB-4B0A-4626-ABC7-93C1C3B18377}"/>
              </a:ext>
            </a:extLst>
          </p:cNvPr>
          <p:cNvSpPr/>
          <p:nvPr/>
        </p:nvSpPr>
        <p:spPr>
          <a:xfrm>
            <a:off x="287675" y="2826036"/>
            <a:ext cx="12013915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líquidos orgânicos e as soluções aquosas possuem, tipicamente, tensões nessa faixa.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tensão superficial de metais líquidos é tipicamente uma ordem acima que a da água, exemplo: </a:t>
            </a:r>
            <a:r>
              <a:rPr lang="pt-BR" altLang="pt-B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altLang="pt-BR" sz="2000" baseline="-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0,487 N/m.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A48B5A9-B5F5-4F29-B393-58E29E5C0CCE}"/>
              </a:ext>
            </a:extLst>
          </p:cNvPr>
          <p:cNvSpPr/>
          <p:nvPr/>
        </p:nvSpPr>
        <p:spPr>
          <a:xfrm>
            <a:off x="287674" y="4127583"/>
            <a:ext cx="11904325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Entende-se que esses valores de tensão superficial maiores nos metais acontece pelo fato que os metais possuem forças maiores entre as moléculas.</a:t>
            </a:r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3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C93D45F-E4ED-458F-AD66-FF0E30CF8B0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C659331-5B5D-43F4-80B7-8CAC3BDF71BE}"/>
              </a:ext>
            </a:extLst>
          </p:cNvPr>
          <p:cNvSpPr/>
          <p:nvPr/>
        </p:nvSpPr>
        <p:spPr>
          <a:xfrm>
            <a:off x="999364" y="819477"/>
            <a:ext cx="3994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Exercícios resolvidos por</a:t>
            </a:r>
            <a:endParaRPr lang="pt-BR" sz="2800" b="1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6B5D9C7-1C43-4DD6-819D-B46FDDAC812F}"/>
              </a:ext>
            </a:extLst>
          </p:cNvPr>
          <p:cNvSpPr/>
          <p:nvPr/>
        </p:nvSpPr>
        <p:spPr>
          <a:xfrm>
            <a:off x="2524741" y="2236158"/>
            <a:ext cx="78739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Victor</a:t>
            </a:r>
          </a:p>
          <a:p>
            <a:pPr algn="just" hangingPunct="0">
              <a:spcAft>
                <a:spcPts val="0"/>
              </a:spcAft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Rafael</a:t>
            </a:r>
          </a:p>
          <a:p>
            <a:pPr algn="just" hangingPunct="0">
              <a:spcAft>
                <a:spcPts val="0"/>
              </a:spcAft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3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C93D45F-E4ED-458F-AD66-FF0E30CF8B0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147C372-9EF5-4F2F-957A-39BAC1E8BE28}"/>
              </a:ext>
            </a:extLst>
          </p:cNvPr>
          <p:cNvSpPr/>
          <p:nvPr/>
        </p:nvSpPr>
        <p:spPr>
          <a:xfrm>
            <a:off x="467300" y="396293"/>
            <a:ext cx="4461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Considerações respeito do empuxo no ar</a:t>
            </a:r>
            <a:endParaRPr lang="pt-BR" sz="2000" dirty="0"/>
          </a:p>
        </p:txBody>
      </p:sp>
      <p:cxnSp>
        <p:nvCxnSpPr>
          <p:cNvPr id="7" name="Line 2272"/>
          <p:cNvCxnSpPr/>
          <p:nvPr/>
        </p:nvCxnSpPr>
        <p:spPr bwMode="auto">
          <a:xfrm flipV="1">
            <a:off x="12874625" y="10424160"/>
            <a:ext cx="0" cy="3435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5"/>
              <p:cNvSpPr>
                <a:spLocks noChangeArrowheads="1"/>
              </p:cNvSpPr>
              <p:nvPr/>
            </p:nvSpPr>
            <p:spPr bwMode="auto">
              <a:xfrm>
                <a:off x="417443" y="961524"/>
                <a:ext cx="6026900" cy="8554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pt-BR" altLang="pt-BR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Bitstream Vera Sans Mono"/>
                  </a:rPr>
                  <a:t>O peso que se mede de um corpo submerso num fluido,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t-B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kumimoji="0" lang="pt-BR" altLang="pt-BR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Bitstream Vera Sans Mono"/>
                  </a:rPr>
                  <a:t> ou peso aparente, é a diferença entre o peso do corpo e o empuxo E, do diagrama de corpo livre: </a:t>
                </a:r>
                <a:endParaRPr kumimoji="0" lang="pt-BR" altLang="pt-BR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443" y="961524"/>
                <a:ext cx="6026900" cy="855427"/>
              </a:xfrm>
              <a:prstGeom prst="rect">
                <a:avLst/>
              </a:prstGeom>
              <a:blipFill>
                <a:blip r:embed="rId2"/>
                <a:stretch>
                  <a:fillRect l="-506" t="-714" r="-607"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to 30"/>
              <p:cNvSpPr txBox="1"/>
              <p:nvPr/>
            </p:nvSpPr>
            <p:spPr bwMode="auto">
              <a:xfrm>
                <a:off x="9575800" y="1084263"/>
                <a:ext cx="1801813" cy="4921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Obje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75800" y="1084263"/>
                <a:ext cx="1801813" cy="4921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467300" y="2199315"/>
            <a:ext cx="1080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a densidade do corpo for 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o seu volume 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e a densidade do fluido 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kumimoji="0" lang="pt-BR" altLang="pt-BR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considerando que o peso do corpo é: </a:t>
            </a:r>
            <a:endParaRPr kumimoji="0" lang="pt-BR" altLang="pt-BR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jeto 32"/>
              <p:cNvSpPr txBox="1"/>
              <p:nvPr/>
            </p:nvSpPr>
            <p:spPr bwMode="auto">
              <a:xfrm>
                <a:off x="930298" y="2728184"/>
                <a:ext cx="1767741" cy="49957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Obje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98" y="2728184"/>
                <a:ext cx="1767741" cy="4995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to 33"/>
              <p:cNvSpPr txBox="1"/>
              <p:nvPr/>
            </p:nvSpPr>
            <p:spPr bwMode="auto">
              <a:xfrm>
                <a:off x="7122061" y="2678539"/>
                <a:ext cx="1390978" cy="5238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Obje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22061" y="2678539"/>
                <a:ext cx="1390978" cy="5238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jeto 34"/>
              <p:cNvSpPr txBox="1"/>
              <p:nvPr/>
            </p:nvSpPr>
            <p:spPr bwMode="auto">
              <a:xfrm>
                <a:off x="625248" y="3815393"/>
                <a:ext cx="10649306" cy="1031834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𝑔𝑉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𝑔𝑉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𝑔𝑉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𝑔𝑉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den>
                          </m:f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Obje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5248" y="3815393"/>
                <a:ext cx="10649306" cy="10318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to 35"/>
              <p:cNvSpPr txBox="1"/>
              <p:nvPr/>
            </p:nvSpPr>
            <p:spPr bwMode="auto">
              <a:xfrm>
                <a:off x="3430893" y="5407303"/>
                <a:ext cx="5936369" cy="940736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den>
                          </m:f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1,29⋅1</m:t>
                              </m:r>
                              <m:sSup>
                                <m:sSup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19,3</m:t>
                              </m:r>
                            </m:den>
                          </m:f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0,999933</m:t>
                          </m:r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Obje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0893" y="5407303"/>
                <a:ext cx="5936369" cy="9407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0" y="18089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4348491" y="2747789"/>
            <a:ext cx="15824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itstream Vera Sans Mono" charset="0"/>
              </a:rPr>
              <a:t> e o empuxo: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95575" y="3310356"/>
            <a:ext cx="500649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itstream Vera Sans Mono" charset="0"/>
              </a:rPr>
              <a:t>o peso do corpo submerso, da formula acima: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573522" y="4591593"/>
            <a:ext cx="1041984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itstream Vera Sans Mono" charset="0"/>
              </a:rPr>
              <a:t>No caso de pesagens de precisão, os valores obtidos devem ser corrigidos pelo empuxo do ar (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kumimoji="0" lang="pt-BR" altLang="pt-BR" sz="16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itstream Vera Sans Mono" charset="0"/>
              </a:rPr>
              <a:t>ar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 charset="0"/>
                <a:sym typeface="Symbol" panose="05050102010706020507" pitchFamily="18" charset="2"/>
              </a:rPr>
              <a:t> = 1,29 kg/m</a:t>
            </a:r>
            <a:r>
              <a:rPr kumimoji="0" lang="pt-BR" altLang="pt-BR" sz="1600" b="0" i="1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 charset="0"/>
                <a:sym typeface="Symbol" panose="05050102010706020507" pitchFamily="18" charset="2"/>
              </a:rPr>
              <a:t>3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 charset="0"/>
                <a:sym typeface="Symbol" panose="05050102010706020507" pitchFamily="18" charset="2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 charset="0"/>
                <a:sym typeface="Symbol" panose="05050102010706020507" pitchFamily="18" charset="2"/>
              </a:rPr>
              <a:t>Exemplo com </a:t>
            </a:r>
            <a:r>
              <a:rPr kumimoji="0" lang="pt-BR" altLang="pt-BR" sz="1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 charset="0"/>
                <a:sym typeface="Symbol" panose="05050102010706020507" pitchFamily="18" charset="2"/>
              </a:rPr>
              <a:t>uma folhinha 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 charset="0"/>
                <a:sym typeface="Symbol" panose="05050102010706020507" pitchFamily="18" charset="2"/>
              </a:rPr>
              <a:t>de 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 charset="0"/>
                <a:sym typeface="Symbol" panose="05050102010706020507" pitchFamily="18" charset="2"/>
              </a:rPr>
              <a:t>Au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 charset="0"/>
                <a:sym typeface="Symbol" panose="05050102010706020507" pitchFamily="18" charset="2"/>
              </a:rPr>
              <a:t>:</a:t>
            </a:r>
            <a:endParaRPr kumimoji="0" lang="pt-BR" altLang="pt-BR" sz="1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9151992" y="5296683"/>
            <a:ext cx="261696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itstream Vera Sans Mono" charset="0"/>
              </a:rPr>
              <a:t>só quando estiver pesando massas da ordem de décima ou centésima de g o empuxo irá afetar a medida. </a:t>
            </a:r>
            <a:endParaRPr kumimoji="0" lang="pt-BR" alt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6191F59F-2081-4DB5-B5EC-D9B823745DD5}"/>
              </a:ext>
            </a:extLst>
          </p:cNvPr>
          <p:cNvGrpSpPr/>
          <p:nvPr/>
        </p:nvGrpSpPr>
        <p:grpSpPr>
          <a:xfrm>
            <a:off x="7770542" y="307644"/>
            <a:ext cx="1260441" cy="1507839"/>
            <a:chOff x="19793" y="3810"/>
            <a:chExt cx="578377" cy="962025"/>
          </a:xfrm>
        </p:grpSpPr>
        <p:sp>
          <p:nvSpPr>
            <p:cNvPr id="42" name="Rectangle 2271">
              <a:extLst>
                <a:ext uri="{FF2B5EF4-FFF2-40B4-BE49-F238E27FC236}">
                  <a16:creationId xmlns:a16="http://schemas.microsoft.com/office/drawing/2014/main" id="{8030C207-5DA7-494A-9BA2-7FC62B9B7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85" y="214630"/>
              <a:ext cx="295275" cy="447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43" name="Line 2272">
              <a:extLst>
                <a:ext uri="{FF2B5EF4-FFF2-40B4-BE49-F238E27FC236}">
                  <a16:creationId xmlns:a16="http://schemas.microsoft.com/office/drawing/2014/main" id="{BE5F3410-BBC6-4DDC-AE2C-2E78C504CAB1}"/>
                </a:ext>
              </a:extLst>
            </p:cNvPr>
            <p:cNvCxnSpPr/>
            <p:nvPr/>
          </p:nvCxnSpPr>
          <p:spPr bwMode="auto">
            <a:xfrm flipV="1">
              <a:off x="323850" y="3810"/>
              <a:ext cx="0" cy="3435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 Box 2273">
              <a:extLst>
                <a:ext uri="{FF2B5EF4-FFF2-40B4-BE49-F238E27FC236}">
                  <a16:creationId xmlns:a16="http://schemas.microsoft.com/office/drawing/2014/main" id="{EAC04EB3-EE98-428C-B0AA-F5B39435E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758825"/>
              <a:ext cx="149860" cy="19748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</a:t>
              </a:r>
              <a:endParaRPr lang="pt-B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 Box 2274">
              <a:extLst>
                <a:ext uri="{FF2B5EF4-FFF2-40B4-BE49-F238E27FC236}">
                  <a16:creationId xmlns:a16="http://schemas.microsoft.com/office/drawing/2014/main" id="{38CDD626-CF2A-4E85-921E-C57C69515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65" y="33655"/>
              <a:ext cx="144145" cy="1530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</a:p>
          </p:txBody>
        </p:sp>
        <p:cxnSp>
          <p:nvCxnSpPr>
            <p:cNvPr id="46" name="Line 2275">
              <a:extLst>
                <a:ext uri="{FF2B5EF4-FFF2-40B4-BE49-F238E27FC236}">
                  <a16:creationId xmlns:a16="http://schemas.microsoft.com/office/drawing/2014/main" id="{6AA67DED-3F40-43B2-8811-78E55361A248}"/>
                </a:ext>
              </a:extLst>
            </p:cNvPr>
            <p:cNvCxnSpPr/>
            <p:nvPr/>
          </p:nvCxnSpPr>
          <p:spPr bwMode="auto">
            <a:xfrm>
              <a:off x="352425" y="32385"/>
              <a:ext cx="1238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2276">
              <a:extLst>
                <a:ext uri="{FF2B5EF4-FFF2-40B4-BE49-F238E27FC236}">
                  <a16:creationId xmlns:a16="http://schemas.microsoft.com/office/drawing/2014/main" id="{543F6738-DD1C-44A8-A2AD-6ADE09CE49CC}"/>
                </a:ext>
              </a:extLst>
            </p:cNvPr>
            <p:cNvCxnSpPr/>
            <p:nvPr/>
          </p:nvCxnSpPr>
          <p:spPr bwMode="auto">
            <a:xfrm>
              <a:off x="366955" y="814685"/>
              <a:ext cx="1238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Rectangle 2277">
              <a:extLst>
                <a:ext uri="{FF2B5EF4-FFF2-40B4-BE49-F238E27FC236}">
                  <a16:creationId xmlns:a16="http://schemas.microsoft.com/office/drawing/2014/main" id="{0865498E-6C86-4F9A-9754-4BFB940C5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5" y="663575"/>
              <a:ext cx="521335" cy="9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49" name="Line 2278">
              <a:extLst>
                <a:ext uri="{FF2B5EF4-FFF2-40B4-BE49-F238E27FC236}">
                  <a16:creationId xmlns:a16="http://schemas.microsoft.com/office/drawing/2014/main" id="{5023FC52-C04A-4DE2-82E0-A50517D3CA3E}"/>
                </a:ext>
              </a:extLst>
            </p:cNvPr>
            <p:cNvCxnSpPr/>
            <p:nvPr/>
          </p:nvCxnSpPr>
          <p:spPr bwMode="auto">
            <a:xfrm>
              <a:off x="332740" y="499110"/>
              <a:ext cx="0" cy="466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2279">
              <a:extLst>
                <a:ext uri="{FF2B5EF4-FFF2-40B4-BE49-F238E27FC236}">
                  <a16:creationId xmlns:a16="http://schemas.microsoft.com/office/drawing/2014/main" id="{08869F96-0FE2-4F36-96BE-077620349D5F}"/>
                </a:ext>
              </a:extLst>
            </p:cNvPr>
            <p:cNvCxnSpPr/>
            <p:nvPr/>
          </p:nvCxnSpPr>
          <p:spPr bwMode="auto">
            <a:xfrm flipV="1">
              <a:off x="209550" y="3810"/>
              <a:ext cx="635" cy="3435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Text Box 2280">
              <a:extLst>
                <a:ext uri="{FF2B5EF4-FFF2-40B4-BE49-F238E27FC236}">
                  <a16:creationId xmlns:a16="http://schemas.microsoft.com/office/drawing/2014/main" id="{3BADEE12-6B62-4D14-8C7F-BA766E3E5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25" y="108115"/>
              <a:ext cx="141605" cy="1524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</a:p>
          </p:txBody>
        </p:sp>
        <p:cxnSp>
          <p:nvCxnSpPr>
            <p:cNvPr id="52" name="Conector de Seta Reta 51">
              <a:extLst>
                <a:ext uri="{FF2B5EF4-FFF2-40B4-BE49-F238E27FC236}">
                  <a16:creationId xmlns:a16="http://schemas.microsoft.com/office/drawing/2014/main" id="{179109B0-78A6-4AC6-8447-A3CE2391AA6E}"/>
                </a:ext>
              </a:extLst>
            </p:cNvPr>
            <p:cNvCxnSpPr/>
            <p:nvPr/>
          </p:nvCxnSpPr>
          <p:spPr>
            <a:xfrm>
              <a:off x="19793" y="67671"/>
              <a:ext cx="141605" cy="3976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33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41"/>
          <p:cNvGrpSpPr>
            <a:grpSpLocks/>
          </p:cNvGrpSpPr>
          <p:nvPr/>
        </p:nvGrpSpPr>
        <p:grpSpPr bwMode="auto">
          <a:xfrm>
            <a:off x="394611" y="706954"/>
            <a:ext cx="967474" cy="1329572"/>
            <a:chOff x="1800" y="1980"/>
            <a:chExt cx="900" cy="1440"/>
          </a:xfrm>
        </p:grpSpPr>
        <p:sp>
          <p:nvSpPr>
            <p:cNvPr id="6" name="Rectangle 1442"/>
            <p:cNvSpPr>
              <a:spLocks noChangeArrowheads="1"/>
            </p:cNvSpPr>
            <p:nvPr/>
          </p:nvSpPr>
          <p:spPr bwMode="auto">
            <a:xfrm>
              <a:off x="1800" y="2160"/>
              <a:ext cx="9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 sz="3200"/>
            </a:p>
          </p:txBody>
        </p:sp>
        <p:cxnSp>
          <p:nvCxnSpPr>
            <p:cNvPr id="7" name="Line 1443"/>
            <p:cNvCxnSpPr/>
            <p:nvPr/>
          </p:nvCxnSpPr>
          <p:spPr bwMode="auto">
            <a:xfrm>
              <a:off x="2160" y="252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1444"/>
            <p:cNvCxnSpPr/>
            <p:nvPr/>
          </p:nvCxnSpPr>
          <p:spPr bwMode="auto">
            <a:xfrm flipV="1">
              <a:off x="2520" y="198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Retângulo 8"/>
          <p:cNvSpPr/>
          <p:nvPr/>
        </p:nvSpPr>
        <p:spPr>
          <a:xfrm>
            <a:off x="236111" y="337622"/>
            <a:ext cx="3736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</a:rPr>
              <a:t>Do diagrama de corpo livre no ar:  </a:t>
            </a:r>
            <a:endParaRPr lang="pt-BR" altLang="pt-BR" sz="2400" dirty="0">
              <a:latin typeface="Arial" panose="020B0604020202020204" pitchFamily="34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1514739" y="859665"/>
            <a:ext cx="420531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kumimoji="0" lang="pt-BR" altLang="pt-BR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aparente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m g – </a:t>
            </a:r>
            <a:r>
              <a:rPr kumimoji="0" lang="pt-BR" alt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kumimoji="0" lang="pt-BR" altLang="pt-BR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r>
              <a:rPr kumimoji="0" lang="pt-BR" alt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kumimoji="0" lang="pt-BR" altLang="pt-BR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corp</a:t>
            </a:r>
            <a:r>
              <a:rPr kumimoji="0" lang="pt-BR" altLang="pt-BR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o</a:t>
            </a:r>
            <a:r>
              <a:rPr kumimoji="0" lang="pt-BR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 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-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t-BR" alt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kumimoji="0" lang="pt-BR" altLang="pt-BR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 g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pt-BR" altLang="pt-BR" i="1" baseline="-30000" dirty="0" err="1">
                <a:latin typeface="Arial" panose="020B0604020202020204" pitchFamily="34" charset="0"/>
                <a:ea typeface="Times New Roman" panose="02020603050405020304" pitchFamily="18" charset="0"/>
              </a:rPr>
              <a:t>aparente</a:t>
            </a:r>
            <a:r>
              <a:rPr lang="pt-BR" altLang="pt-BR" i="1" dirty="0">
                <a:latin typeface="Arial" panose="020B0604020202020204" pitchFamily="34" charset="0"/>
                <a:ea typeface="Times New Roman" panose="02020603050405020304" pitchFamily="18" charset="0"/>
              </a:rPr>
              <a:t> =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gV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kumimoji="0" lang="pt-BR" alt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kumimoji="0" lang="pt-BR" altLang="pt-BR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corpo</a:t>
            </a:r>
            <a:r>
              <a:rPr kumimoji="0" lang="pt-BR" altLang="pt-B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-</a:t>
            </a:r>
            <a:r>
              <a:rPr kumimoji="0" lang="pt-BR" altLang="pt-BR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kumimoji="0" lang="pt-BR" altLang="pt-BR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= P’ 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8827381" y="719093"/>
            <a:ext cx="25621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 + mg = </a:t>
            </a:r>
            <a:r>
              <a:rPr kumimoji="0" lang="pt-BR" altLang="pt-BR" sz="20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kumimoji="0" lang="pt-BR" altLang="pt-BR" sz="2000" b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agua</a:t>
            </a:r>
            <a:r>
              <a:rPr kumimoji="0" lang="pt-BR" altLang="pt-BR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F = 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gV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kumimoji="0" lang="pt-BR" altLang="pt-BR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agua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-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kumimoji="0" lang="pt-BR" altLang="pt-BR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corpo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)  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6706835" y="337622"/>
            <a:ext cx="4493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</a:rPr>
              <a:t>Do diagrama de corpo livre dentro d’água</a:t>
            </a:r>
            <a:endParaRPr lang="pt-BR" altLang="pt-BR" sz="1050" dirty="0">
              <a:latin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65856" y="2540120"/>
            <a:ext cx="2406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latin typeface="Arial" panose="020B0604020202020204" pitchFamily="34" charset="0"/>
              </a:rPr>
              <a:t>Dividindo as equações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to 23"/>
              <p:cNvSpPr txBox="1"/>
              <p:nvPr/>
            </p:nvSpPr>
            <p:spPr bwMode="auto">
              <a:xfrm>
                <a:off x="465856" y="2985365"/>
                <a:ext cx="6109028" cy="803379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𝑐𝑜𝑟𝑝𝑜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𝑎𝑔𝑢𝑎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𝑐𝑜𝑟𝑝𝑜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𝑎𝑔𝑢𝑎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𝑐𝑜𝑟𝑝𝑜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𝑐𝑜𝑟𝑝𝑜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Obje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856" y="2985365"/>
                <a:ext cx="6109028" cy="8033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422205" y="4144458"/>
            <a:ext cx="17751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isolando </a:t>
            </a:r>
            <a:r>
              <a:rPr kumimoji="0" lang="pt-BR" altLang="pt-BR" sz="16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kumimoji="0" lang="pt-BR" altLang="pt-BR" sz="1600" b="1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corpo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pt-BR" altLang="pt-B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to 25"/>
              <p:cNvSpPr txBox="1"/>
              <p:nvPr/>
            </p:nvSpPr>
            <p:spPr bwMode="auto">
              <a:xfrm>
                <a:off x="2352509" y="4057374"/>
                <a:ext cx="3816062" cy="50753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𝑐𝑜𝑟𝑝𝑜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𝑎𝑟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Obje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2509" y="4057374"/>
                <a:ext cx="3816062" cy="5075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to 26"/>
              <p:cNvSpPr txBox="1"/>
              <p:nvPr/>
            </p:nvSpPr>
            <p:spPr bwMode="auto">
              <a:xfrm>
                <a:off x="2423456" y="4756552"/>
                <a:ext cx="3637224" cy="83144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𝑐𝑜𝑟𝑝𝑜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𝑎𝑔𝑢𝑎</m:t>
                              </m:r>
                            </m:sub>
                          </m:sSub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𝑎𝑟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Obje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3456" y="4756552"/>
                <a:ext cx="3637224" cy="8314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57D898B0-C31B-49DD-A9A5-0E4B34B05AB7}"/>
                  </a:ext>
                </a:extLst>
              </p:cNvPr>
              <p:cNvSpPr/>
              <p:nvPr/>
            </p:nvSpPr>
            <p:spPr>
              <a:xfrm>
                <a:off x="774960" y="1001756"/>
                <a:ext cx="412677" cy="437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57D898B0-C31B-49DD-A9A5-0E4B34B05A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60" y="1001756"/>
                <a:ext cx="412677" cy="4374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1A8E0E97-E4EE-49D0-AAFC-96B810EB522D}"/>
                  </a:ext>
                </a:extLst>
              </p:cNvPr>
              <p:cNvSpPr/>
              <p:nvPr/>
            </p:nvSpPr>
            <p:spPr>
              <a:xfrm>
                <a:off x="802507" y="1574876"/>
                <a:ext cx="407355" cy="437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t-B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1A8E0E97-E4EE-49D0-AAFC-96B810EB5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07" y="1574876"/>
                <a:ext cx="407355" cy="4374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Agrupar 38">
            <a:extLst>
              <a:ext uri="{FF2B5EF4-FFF2-40B4-BE49-F238E27FC236}">
                <a16:creationId xmlns:a16="http://schemas.microsoft.com/office/drawing/2014/main" id="{AB63BF77-9883-4047-BBF9-B14ED91EAFA3}"/>
              </a:ext>
            </a:extLst>
          </p:cNvPr>
          <p:cNvGrpSpPr/>
          <p:nvPr/>
        </p:nvGrpSpPr>
        <p:grpSpPr>
          <a:xfrm>
            <a:off x="6293020" y="956249"/>
            <a:ext cx="2158166" cy="1736816"/>
            <a:chOff x="6293020" y="956249"/>
            <a:chExt cx="2158166" cy="1736816"/>
          </a:xfrm>
        </p:grpSpPr>
        <p:grpSp>
          <p:nvGrpSpPr>
            <p:cNvPr id="11" name="Group 1429"/>
            <p:cNvGrpSpPr>
              <a:grpSpLocks/>
            </p:cNvGrpSpPr>
            <p:nvPr/>
          </p:nvGrpSpPr>
          <p:grpSpPr bwMode="auto">
            <a:xfrm>
              <a:off x="6293020" y="956249"/>
              <a:ext cx="2043675" cy="1736816"/>
              <a:chOff x="8452" y="3684"/>
              <a:chExt cx="2168" cy="1980"/>
            </a:xfrm>
          </p:grpSpPr>
          <p:sp>
            <p:nvSpPr>
              <p:cNvPr id="12" name="Rectangle 1430"/>
              <p:cNvSpPr>
                <a:spLocks noChangeArrowheads="1"/>
              </p:cNvSpPr>
              <p:nvPr/>
            </p:nvSpPr>
            <p:spPr bwMode="auto">
              <a:xfrm>
                <a:off x="8452" y="3684"/>
                <a:ext cx="2168" cy="1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 sz="3200"/>
              </a:p>
            </p:txBody>
          </p:sp>
          <p:grpSp>
            <p:nvGrpSpPr>
              <p:cNvPr id="13" name="Group 1431"/>
              <p:cNvGrpSpPr>
                <a:grpSpLocks/>
              </p:cNvGrpSpPr>
              <p:nvPr/>
            </p:nvGrpSpPr>
            <p:grpSpPr bwMode="auto">
              <a:xfrm>
                <a:off x="8992" y="3864"/>
                <a:ext cx="900" cy="1440"/>
                <a:chOff x="1800" y="1980"/>
                <a:chExt cx="900" cy="1440"/>
              </a:xfrm>
            </p:grpSpPr>
            <p:sp>
              <p:nvSpPr>
                <p:cNvPr id="18" name="Rectangle 1432"/>
                <p:cNvSpPr>
                  <a:spLocks noChangeArrowheads="1"/>
                </p:cNvSpPr>
                <p:nvPr/>
              </p:nvSpPr>
              <p:spPr bwMode="auto">
                <a:xfrm>
                  <a:off x="1800" y="2160"/>
                  <a:ext cx="900" cy="7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 sz="3200"/>
                </a:p>
              </p:txBody>
            </p:sp>
            <p:cxnSp>
              <p:nvCxnSpPr>
                <p:cNvPr id="19" name="Line 1433"/>
                <p:cNvCxnSpPr/>
                <p:nvPr/>
              </p:nvCxnSpPr>
              <p:spPr bwMode="auto">
                <a:xfrm>
                  <a:off x="2160" y="2520"/>
                  <a:ext cx="0" cy="9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Line 1434"/>
                <p:cNvCxnSpPr/>
                <p:nvPr/>
              </p:nvCxnSpPr>
              <p:spPr bwMode="auto">
                <a:xfrm flipV="1">
                  <a:off x="2520" y="1980"/>
                  <a:ext cx="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7" name="Line 1438"/>
              <p:cNvCxnSpPr/>
              <p:nvPr/>
            </p:nvCxnSpPr>
            <p:spPr bwMode="auto">
              <a:xfrm>
                <a:off x="9180" y="4584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tângulo 35">
                  <a:extLst>
                    <a:ext uri="{FF2B5EF4-FFF2-40B4-BE49-F238E27FC236}">
                      <a16:creationId xmlns:a16="http://schemas.microsoft.com/office/drawing/2014/main" id="{974CC46C-FB57-4253-BDFD-D28883312D4F}"/>
                    </a:ext>
                  </a:extLst>
                </p:cNvPr>
                <p:cNvSpPr/>
                <p:nvPr/>
              </p:nvSpPr>
              <p:spPr>
                <a:xfrm>
                  <a:off x="7567803" y="1132720"/>
                  <a:ext cx="883383" cy="4695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acc>
                          </m:e>
                          <m:sub>
                            <m: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𝑎𝑔𝑢𝑎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36" name="Retângulo 35">
                  <a:extLst>
                    <a:ext uri="{FF2B5EF4-FFF2-40B4-BE49-F238E27FC236}">
                      <a16:creationId xmlns:a16="http://schemas.microsoft.com/office/drawing/2014/main" id="{974CC46C-FB57-4253-BDFD-D28883312D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7803" y="1132720"/>
                  <a:ext cx="883383" cy="469552"/>
                </a:xfrm>
                <a:prstGeom prst="rect">
                  <a:avLst/>
                </a:prstGeom>
                <a:blipFill>
                  <a:blip r:embed="rId7"/>
                  <a:stretch>
                    <a:fillRect b="-3896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tângulo 36">
                  <a:extLst>
                    <a:ext uri="{FF2B5EF4-FFF2-40B4-BE49-F238E27FC236}">
                      <a16:creationId xmlns:a16="http://schemas.microsoft.com/office/drawing/2014/main" id="{5929ECA2-668E-46EA-B741-36CDFECF2A18}"/>
                    </a:ext>
                  </a:extLst>
                </p:cNvPr>
                <p:cNvSpPr/>
                <p:nvPr/>
              </p:nvSpPr>
              <p:spPr>
                <a:xfrm>
                  <a:off x="7095583" y="1993730"/>
                  <a:ext cx="407355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t-BR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oMath>
                    </m:oMathPara>
                  </a14:m>
                  <a:endParaRPr lang="pt-BR" sz="2000" dirty="0"/>
                </a:p>
              </p:txBody>
            </p:sp>
          </mc:Choice>
          <mc:Fallback xmlns="">
            <p:sp>
              <p:nvSpPr>
                <p:cNvPr id="37" name="Retângulo 36">
                  <a:extLst>
                    <a:ext uri="{FF2B5EF4-FFF2-40B4-BE49-F238E27FC236}">
                      <a16:creationId xmlns:a16="http://schemas.microsoft.com/office/drawing/2014/main" id="{5929ECA2-668E-46EA-B741-36CDFECF2A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5583" y="1993730"/>
                  <a:ext cx="407355" cy="43749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tângulo 37">
                  <a:extLst>
                    <a:ext uri="{FF2B5EF4-FFF2-40B4-BE49-F238E27FC236}">
                      <a16:creationId xmlns:a16="http://schemas.microsoft.com/office/drawing/2014/main" id="{8559AD73-47DD-40BD-B516-287B8B9170F1}"/>
                    </a:ext>
                  </a:extLst>
                </p:cNvPr>
                <p:cNvSpPr/>
                <p:nvPr/>
              </p:nvSpPr>
              <p:spPr>
                <a:xfrm>
                  <a:off x="6543798" y="2000642"/>
                  <a:ext cx="409471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t-BR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pt-BR" sz="2000" dirty="0"/>
                </a:p>
              </p:txBody>
            </p:sp>
          </mc:Choice>
          <mc:Fallback xmlns="">
            <p:sp>
              <p:nvSpPr>
                <p:cNvPr id="38" name="Retângulo 37">
                  <a:extLst>
                    <a:ext uri="{FF2B5EF4-FFF2-40B4-BE49-F238E27FC236}">
                      <a16:creationId xmlns:a16="http://schemas.microsoft.com/office/drawing/2014/main" id="{8559AD73-47DD-40BD-B516-287B8B9170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3798" y="2000642"/>
                  <a:ext cx="409471" cy="437492"/>
                </a:xfrm>
                <a:prstGeom prst="rect">
                  <a:avLst/>
                </a:prstGeom>
                <a:blipFill>
                  <a:blip r:embed="rId9"/>
                  <a:stretch>
                    <a:fillRect t="-19444" r="-27941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6471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C93D45F-E4ED-458F-AD66-FF0E30CF8B0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to 9"/>
              <p:cNvSpPr txBox="1"/>
              <p:nvPr/>
            </p:nvSpPr>
            <p:spPr bwMode="auto">
              <a:xfrm>
                <a:off x="5439117" y="1163312"/>
                <a:ext cx="3497795" cy="101552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d>
                            <m:dPr>
                              <m:ctrlPr>
                                <a:rPr lang="pt-BR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𝑎𝑔𝑢𝑎</m:t>
                                  </m:r>
                                </m:sub>
                              </m:s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d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Obje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9117" y="1163312"/>
                <a:ext cx="3497795" cy="10155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to 10"/>
              <p:cNvSpPr txBox="1"/>
              <p:nvPr/>
            </p:nvSpPr>
            <p:spPr bwMode="auto">
              <a:xfrm>
                <a:off x="5542927" y="2608428"/>
                <a:ext cx="2792952" cy="764448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" name="Obje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42927" y="2608428"/>
                <a:ext cx="2792952" cy="7644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to 11"/>
              <p:cNvSpPr txBox="1"/>
              <p:nvPr/>
            </p:nvSpPr>
            <p:spPr bwMode="auto">
              <a:xfrm>
                <a:off x="3516071" y="3524488"/>
                <a:ext cx="1398179" cy="87159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𝑎𝑔𝑢𝑎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Obje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16071" y="3524488"/>
                <a:ext cx="1398179" cy="8715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to 12"/>
              <p:cNvSpPr txBox="1"/>
              <p:nvPr/>
            </p:nvSpPr>
            <p:spPr bwMode="auto">
              <a:xfrm>
                <a:off x="4585535" y="4495186"/>
                <a:ext cx="6112745" cy="115367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𝑐𝑜𝑟𝑝𝑜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𝑎𝑟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𝑎𝑔𝑢𝑎</m:t>
                                  </m:r>
                                </m:sub>
                              </m:sSub>
                            </m:den>
                          </m:f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𝑎𝑟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Obje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5535" y="4495186"/>
                <a:ext cx="6112745" cy="11536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89691" y="1013728"/>
            <a:ext cx="1951368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 = m g = 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 </a:t>
            </a: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gV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71196" y="2302570"/>
            <a:ext cx="4370107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Esse resultado é mais fácil de perceber assim</a:t>
            </a:r>
            <a:endParaRPr lang="pt-BR" altLang="pt-BR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000" dirty="0">
                <a:latin typeface="Arial" panose="020B0604020202020204" pitchFamily="34" charset="0"/>
                <a:ea typeface="Times New Roman" panose="02020603050405020304" pitchFamily="18" charset="0"/>
              </a:rPr>
              <a:t>P = mg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 = P/g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5240994" y="3659007"/>
            <a:ext cx="6189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densidade é a razão m/V, que dá exatamente o resultado</a:t>
            </a:r>
            <a:r>
              <a:rPr kumimoji="0" lang="pt-BR" altLang="pt-BR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obtido</a:t>
            </a: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7561942" y="5723955"/>
            <a:ext cx="471072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que é o resultado </a:t>
            </a:r>
            <a:r>
              <a:rPr lang="pt-BR" altLang="pt-BR" sz="1600" dirty="0">
                <a:latin typeface="Arial" panose="020B0604020202020204" pitchFamily="34" charset="0"/>
                <a:ea typeface="Times New Roman" panose="02020603050405020304" pitchFamily="18" charset="0"/>
              </a:rPr>
              <a:t>obtido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mais um termo da ordem de grandeza da densidade do ar.</a:t>
            </a: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588927" y="432919"/>
            <a:ext cx="3775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Solução ignorando o empuxo do ar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6820560" y="518960"/>
            <a:ext cx="2945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latin typeface="Arial" panose="020B0604020202020204" pitchFamily="34" charset="0"/>
              </a:rPr>
              <a:t>Dividindo as equações, fica: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2015" y="3699692"/>
            <a:ext cx="3014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</a:t>
            </a:r>
            <a:r>
              <a:rPr lang="pt-BR" altLang="pt-BR" sz="2400" dirty="0">
                <a:ea typeface="Times New Roman" panose="02020603050405020304" pitchFamily="18" charset="0"/>
              </a:rPr>
              <a:t> </a:t>
            </a:r>
            <a:r>
              <a:rPr lang="pt-BR" altLang="pt-BR" sz="2400" i="1" dirty="0" err="1">
                <a:latin typeface="Symbol" panose="05050102010706020507" pitchFamily="18" charset="2"/>
                <a:ea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pt-BR" altLang="pt-BR" sz="2000" baseline="-30000" dirty="0" err="1">
                <a:ea typeface="Times New Roman" panose="02020603050405020304" pitchFamily="18" charset="0"/>
                <a:sym typeface="Wingdings" panose="05000000000000000000" pitchFamily="2" charset="2"/>
              </a:rPr>
              <a:t>agua</a:t>
            </a:r>
            <a:r>
              <a:rPr lang="pt-BR" altLang="pt-BR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t-BR" altLang="pt-BR" sz="2400" dirty="0" err="1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gV</a:t>
            </a:r>
            <a:r>
              <a:rPr lang="pt-BR" altLang="pt-BR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= P + F </a:t>
            </a:r>
            <a:r>
              <a:rPr lang="pt-BR" altLang="pt-BR" sz="2400" dirty="0"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462015" y="4848556"/>
            <a:ext cx="3726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</a:rPr>
              <a:t>Fatorando </a:t>
            </a:r>
            <a:r>
              <a:rPr lang="pt-BR" altLang="pt-BR" i="1" dirty="0" err="1"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lang="pt-BR" altLang="pt-BR" sz="1100" baseline="-30000" dirty="0" err="1">
                <a:ea typeface="Times New Roman" panose="02020603050405020304" pitchFamily="18" charset="0"/>
              </a:rPr>
              <a:t>agua</a:t>
            </a:r>
            <a:r>
              <a:rPr lang="pt-BR" altLang="pt-BR" dirty="0">
                <a:latin typeface="Arial" panose="020B0604020202020204" pitchFamily="34" charset="0"/>
                <a:ea typeface="Times New Roman" panose="02020603050405020304" pitchFamily="18" charset="0"/>
              </a:rPr>
              <a:t> e dividindo por P’ </a:t>
            </a: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6" name="Retângulo 5"/>
          <p:cNvSpPr/>
          <p:nvPr/>
        </p:nvSpPr>
        <p:spPr>
          <a:xfrm>
            <a:off x="462015" y="59423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b="1" dirty="0">
                <a:latin typeface="Arial" panose="020B0604020202020204" pitchFamily="34" charset="0"/>
                <a:ea typeface="Times New Roman" panose="02020603050405020304" pitchFamily="18" charset="0"/>
              </a:rPr>
              <a:t>Usando P’ = 0.285 e F = 0.855</a:t>
            </a:r>
            <a:endParaRPr lang="pt-BR" altLang="pt-BR" sz="1050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b="1" dirty="0"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pt-BR" altLang="pt-BR" b="1" baseline="-30000" dirty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pt-BR" altLang="pt-BR" b="1" dirty="0">
                <a:latin typeface="Arial" panose="020B0604020202020204" pitchFamily="34" charset="0"/>
                <a:ea typeface="Times New Roman" panose="02020603050405020304" pitchFamily="18" charset="0"/>
              </a:rPr>
              <a:t>: 0.25075~0.251 a comparar com R</a:t>
            </a:r>
            <a:r>
              <a:rPr lang="pt-BR" altLang="pt-BR" b="1" baseline="-30000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pt-BR" altLang="pt-BR" b="1" dirty="0">
                <a:latin typeface="Arial" panose="020B0604020202020204" pitchFamily="34" charset="0"/>
                <a:ea typeface="Times New Roman" panose="02020603050405020304" pitchFamily="18" charset="0"/>
              </a:rPr>
              <a:t>: 0.250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8E1BC21-1CE0-44BF-8AB9-62E6F36CC583}"/>
                  </a:ext>
                </a:extLst>
              </p:cNvPr>
              <p:cNvSpPr/>
              <p:nvPr/>
            </p:nvSpPr>
            <p:spPr>
              <a:xfrm>
                <a:off x="8531766" y="1181470"/>
                <a:ext cx="2467661" cy="447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pt-B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𝑎𝑔𝑢𝑎</m:t>
                            </m:r>
                          </m:sub>
                        </m:s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</m:d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endPara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8E1BC21-1CE0-44BF-8AB9-62E6F36CC5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766" y="1181470"/>
                <a:ext cx="2467661" cy="447174"/>
              </a:xfrm>
              <a:prstGeom prst="rect">
                <a:avLst/>
              </a:prstGeom>
              <a:blipFill>
                <a:blip r:embed="rId6"/>
                <a:stretch>
                  <a:fillRect l="-2723" t="-4110" b="-178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1836349C-024A-4E60-A126-2C9CB5144796}"/>
                  </a:ext>
                </a:extLst>
              </p:cNvPr>
              <p:cNvSpPr/>
              <p:nvPr/>
            </p:nvSpPr>
            <p:spPr>
              <a:xfrm>
                <a:off x="8606273" y="2086095"/>
                <a:ext cx="2318648" cy="425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𝑎𝑔𝑢𝑎</m:t>
                        </m:r>
                      </m:sub>
                    </m:sSub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endPara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1836349C-024A-4E60-A126-2C9CB5144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273" y="2086095"/>
                <a:ext cx="2318648" cy="425053"/>
              </a:xfrm>
              <a:prstGeom prst="rect">
                <a:avLst/>
              </a:prstGeom>
              <a:blipFill>
                <a:blip r:embed="rId7"/>
                <a:stretch>
                  <a:fillRect l="-2895" t="-7143" r="-263" b="-1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FBA79226-F550-4477-AFEC-75F41D9AC805}"/>
                  </a:ext>
                </a:extLst>
              </p:cNvPr>
              <p:cNvSpPr/>
              <p:nvPr/>
            </p:nvSpPr>
            <p:spPr>
              <a:xfrm>
                <a:off x="8598987" y="2630230"/>
                <a:ext cx="3594830" cy="425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𝑎𝑔𝑢𝑎</m:t>
                        </m:r>
                      </m:sub>
                    </m:sSub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FBA79226-F550-4477-AFEC-75F41D9AC8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987" y="2630230"/>
                <a:ext cx="3594830" cy="425053"/>
              </a:xfrm>
              <a:prstGeom prst="rect">
                <a:avLst/>
              </a:prstGeom>
              <a:blipFill>
                <a:blip r:embed="rId8"/>
                <a:stretch>
                  <a:fillRect l="-1868" t="-7143" b="-1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3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30" grpId="0"/>
      <p:bldP spid="31" grpId="0"/>
      <p:bldP spid="32" grpId="0"/>
      <p:bldP spid="41" grpId="0"/>
      <p:bldP spid="4" grpId="0"/>
      <p:bldP spid="5" grpId="0"/>
      <p:bldP spid="6" grpId="0"/>
      <p:bldP spid="7" grpId="0"/>
      <p:bldP spid="8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C93D45F-E4ED-458F-AD66-FF0E30CF8B0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grpSp>
        <p:nvGrpSpPr>
          <p:cNvPr id="8" name="Tela 1863"/>
          <p:cNvGrpSpPr/>
          <p:nvPr/>
        </p:nvGrpSpPr>
        <p:grpSpPr>
          <a:xfrm>
            <a:off x="531118" y="1799772"/>
            <a:ext cx="2847210" cy="10713021"/>
            <a:chOff x="12168" y="0"/>
            <a:chExt cx="1369592" cy="7110095"/>
          </a:xfrm>
        </p:grpSpPr>
        <p:sp>
          <p:nvSpPr>
            <p:cNvPr id="9" name="Retângulo 8"/>
            <p:cNvSpPr/>
            <p:nvPr/>
          </p:nvSpPr>
          <p:spPr>
            <a:xfrm>
              <a:off x="589915" y="5705475"/>
              <a:ext cx="791845" cy="140462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" name="Rectangle 1865"/>
            <p:cNvSpPr>
              <a:spLocks noChangeArrowheads="1"/>
            </p:cNvSpPr>
            <p:nvPr/>
          </p:nvSpPr>
          <p:spPr bwMode="auto">
            <a:xfrm>
              <a:off x="158189" y="1163905"/>
              <a:ext cx="262296" cy="1767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1" name="Rectangle 1866"/>
            <p:cNvSpPr>
              <a:spLocks noChangeArrowheads="1"/>
            </p:cNvSpPr>
            <p:nvPr/>
          </p:nvSpPr>
          <p:spPr bwMode="auto">
            <a:xfrm>
              <a:off x="54983" y="535973"/>
              <a:ext cx="444371" cy="5729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2" name="Rectangle 1867" descr="Papel de seda azul"/>
            <p:cNvSpPr>
              <a:spLocks noChangeArrowheads="1"/>
            </p:cNvSpPr>
            <p:nvPr/>
          </p:nvSpPr>
          <p:spPr bwMode="auto">
            <a:xfrm>
              <a:off x="55434" y="651823"/>
              <a:ext cx="438061" cy="4570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3" name="Rectangle 1868"/>
            <p:cNvSpPr>
              <a:spLocks noChangeArrowheads="1"/>
            </p:cNvSpPr>
            <p:nvPr/>
          </p:nvSpPr>
          <p:spPr bwMode="auto">
            <a:xfrm>
              <a:off x="182525" y="676165"/>
              <a:ext cx="182976" cy="225388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4" name="AutoShape 1869"/>
            <p:cNvSpPr>
              <a:spLocks noChangeArrowheads="1"/>
            </p:cNvSpPr>
            <p:nvPr/>
          </p:nvSpPr>
          <p:spPr bwMode="auto">
            <a:xfrm>
              <a:off x="207313" y="85197"/>
              <a:ext cx="158189" cy="41426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5" name="Rectangle 1870"/>
            <p:cNvSpPr>
              <a:spLocks noChangeArrowheads="1"/>
            </p:cNvSpPr>
            <p:nvPr/>
          </p:nvSpPr>
          <p:spPr bwMode="auto">
            <a:xfrm>
              <a:off x="219481" y="0"/>
              <a:ext cx="139711" cy="58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16" name="Line 1871"/>
            <p:cNvCxnSpPr/>
            <p:nvPr/>
          </p:nvCxnSpPr>
          <p:spPr bwMode="auto">
            <a:xfrm>
              <a:off x="286182" y="54995"/>
              <a:ext cx="451" cy="1153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872"/>
            <p:cNvCxnSpPr/>
            <p:nvPr/>
          </p:nvCxnSpPr>
          <p:spPr bwMode="auto">
            <a:xfrm>
              <a:off x="286182" y="274072"/>
              <a:ext cx="0" cy="1280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873"/>
            <p:cNvCxnSpPr/>
            <p:nvPr/>
          </p:nvCxnSpPr>
          <p:spPr bwMode="auto">
            <a:xfrm>
              <a:off x="268155" y="341238"/>
              <a:ext cx="423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" name="Group 1874"/>
            <p:cNvGrpSpPr>
              <a:grpSpLocks/>
            </p:cNvGrpSpPr>
            <p:nvPr/>
          </p:nvGrpSpPr>
          <p:grpSpPr bwMode="auto">
            <a:xfrm>
              <a:off x="240213" y="499461"/>
              <a:ext cx="79770" cy="128021"/>
              <a:chOff x="2182" y="3285"/>
              <a:chExt cx="286" cy="405"/>
            </a:xfrm>
          </p:grpSpPr>
          <p:cxnSp>
            <p:nvCxnSpPr>
              <p:cNvPr id="28" name="Line 1875"/>
              <p:cNvCxnSpPr/>
              <p:nvPr/>
            </p:nvCxnSpPr>
            <p:spPr bwMode="auto">
              <a:xfrm>
                <a:off x="2325" y="3285"/>
                <a:ext cx="0" cy="1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Arc 1876"/>
              <p:cNvSpPr>
                <a:spLocks/>
              </p:cNvSpPr>
              <p:nvPr/>
            </p:nvSpPr>
            <p:spPr bwMode="auto">
              <a:xfrm>
                <a:off x="2182" y="3390"/>
                <a:ext cx="286" cy="30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817 w 43200"/>
                  <a:gd name="T3" fmla="*/ 15715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9610"/>
                      <a:pt x="274" y="17629"/>
                      <a:pt x="817" y="15715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9610"/>
                      <a:pt x="274" y="17629"/>
                      <a:pt x="817" y="1571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/>
              </a:p>
            </p:txBody>
          </p:sp>
        </p:grpSp>
        <p:cxnSp>
          <p:nvCxnSpPr>
            <p:cNvPr id="20" name="Line 1877"/>
            <p:cNvCxnSpPr/>
            <p:nvPr/>
          </p:nvCxnSpPr>
          <p:spPr bwMode="auto">
            <a:xfrm>
              <a:off x="280323" y="590968"/>
              <a:ext cx="451" cy="851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878"/>
            <p:cNvCxnSpPr/>
            <p:nvPr/>
          </p:nvCxnSpPr>
          <p:spPr bwMode="auto">
            <a:xfrm flipH="1">
              <a:off x="316828" y="334927"/>
              <a:ext cx="164498" cy="3899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1879"/>
            <p:cNvSpPr txBox="1">
              <a:spLocks noChangeArrowheads="1"/>
            </p:cNvSpPr>
            <p:nvPr/>
          </p:nvSpPr>
          <p:spPr bwMode="auto">
            <a:xfrm>
              <a:off x="444821" y="201046"/>
              <a:ext cx="347024" cy="10953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65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alumínio</a:t>
              </a:r>
              <a:endParaRPr lang="pt-BR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1880"/>
            <p:cNvSpPr>
              <a:spLocks noChangeArrowheads="1"/>
            </p:cNvSpPr>
            <p:nvPr/>
          </p:nvSpPr>
          <p:spPr bwMode="auto">
            <a:xfrm>
              <a:off x="140162" y="1102600"/>
              <a:ext cx="268155" cy="28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4" name="Rectangle 1881"/>
            <p:cNvSpPr>
              <a:spLocks noChangeArrowheads="1"/>
            </p:cNvSpPr>
            <p:nvPr/>
          </p:nvSpPr>
          <p:spPr bwMode="auto">
            <a:xfrm>
              <a:off x="219481" y="1133252"/>
              <a:ext cx="127542" cy="338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5" name="Oval 1882"/>
            <p:cNvSpPr>
              <a:spLocks noChangeArrowheads="1"/>
            </p:cNvSpPr>
            <p:nvPr/>
          </p:nvSpPr>
          <p:spPr bwMode="auto">
            <a:xfrm>
              <a:off x="188835" y="1169765"/>
              <a:ext cx="194694" cy="16453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26" name="Line 1883"/>
            <p:cNvCxnSpPr/>
            <p:nvPr/>
          </p:nvCxnSpPr>
          <p:spPr bwMode="auto">
            <a:xfrm flipV="1">
              <a:off x="280323" y="1194107"/>
              <a:ext cx="54532" cy="54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Rectangle 1884"/>
            <p:cNvSpPr>
              <a:spLocks noChangeArrowheads="1"/>
            </p:cNvSpPr>
            <p:nvPr/>
          </p:nvSpPr>
          <p:spPr bwMode="auto">
            <a:xfrm>
              <a:off x="12168" y="1346470"/>
              <a:ext cx="554337" cy="58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  <p:grpSp>
        <p:nvGrpSpPr>
          <p:cNvPr id="30" name="Tela 1932"/>
          <p:cNvGrpSpPr/>
          <p:nvPr/>
        </p:nvGrpSpPr>
        <p:grpSpPr>
          <a:xfrm>
            <a:off x="8726937" y="1799772"/>
            <a:ext cx="13759457" cy="11889269"/>
            <a:chOff x="41275" y="19685"/>
            <a:chExt cx="7250430" cy="7216140"/>
          </a:xfrm>
        </p:grpSpPr>
        <p:sp>
          <p:nvSpPr>
            <p:cNvPr id="31" name="Retângulo 30"/>
            <p:cNvSpPr/>
            <p:nvPr/>
          </p:nvSpPr>
          <p:spPr>
            <a:xfrm>
              <a:off x="6261735" y="5696585"/>
              <a:ext cx="1029970" cy="153924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32" name="Rectangle 1934"/>
            <p:cNvSpPr>
              <a:spLocks noChangeArrowheads="1"/>
            </p:cNvSpPr>
            <p:nvPr/>
          </p:nvSpPr>
          <p:spPr bwMode="auto">
            <a:xfrm>
              <a:off x="231775" y="257175"/>
              <a:ext cx="295275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33" name="Line 1935"/>
            <p:cNvCxnSpPr/>
            <p:nvPr/>
          </p:nvCxnSpPr>
          <p:spPr bwMode="auto">
            <a:xfrm flipV="1">
              <a:off x="460375" y="19685"/>
              <a:ext cx="635" cy="342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1936"/>
            <p:cNvSpPr txBox="1">
              <a:spLocks noChangeArrowheads="1"/>
            </p:cNvSpPr>
            <p:nvPr/>
          </p:nvSpPr>
          <p:spPr bwMode="auto">
            <a:xfrm>
              <a:off x="410845" y="797560"/>
              <a:ext cx="149860" cy="19748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</a:t>
              </a:r>
              <a:endParaRPr lang="pt-BR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35" name="Group 1937"/>
            <p:cNvGrpSpPr>
              <a:grpSpLocks/>
            </p:cNvGrpSpPr>
            <p:nvPr/>
          </p:nvGrpSpPr>
          <p:grpSpPr bwMode="auto">
            <a:xfrm>
              <a:off x="508635" y="66675"/>
              <a:ext cx="130810" cy="145415"/>
              <a:chOff x="5961" y="3663"/>
              <a:chExt cx="143" cy="156"/>
            </a:xfrm>
          </p:grpSpPr>
          <p:sp>
            <p:nvSpPr>
              <p:cNvPr id="49" name="Text Box 1938"/>
              <p:cNvSpPr txBox="1">
                <a:spLocks noChangeArrowheads="1"/>
              </p:cNvSpPr>
              <p:nvPr/>
            </p:nvSpPr>
            <p:spPr bwMode="auto">
              <a:xfrm>
                <a:off x="5971" y="3664"/>
                <a:ext cx="133" cy="15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</a:p>
            </p:txBody>
          </p:sp>
          <p:cxnSp>
            <p:nvCxnSpPr>
              <p:cNvPr id="50" name="Line 1939"/>
              <p:cNvCxnSpPr/>
              <p:nvPr/>
            </p:nvCxnSpPr>
            <p:spPr bwMode="auto">
              <a:xfrm>
                <a:off x="5961" y="3663"/>
                <a:ext cx="13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36" name="Line 1940"/>
            <p:cNvCxnSpPr/>
            <p:nvPr/>
          </p:nvCxnSpPr>
          <p:spPr bwMode="auto">
            <a:xfrm>
              <a:off x="431800" y="828675"/>
              <a:ext cx="1238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1941"/>
            <p:cNvCxnSpPr/>
            <p:nvPr/>
          </p:nvCxnSpPr>
          <p:spPr bwMode="auto">
            <a:xfrm>
              <a:off x="374015" y="532765"/>
              <a:ext cx="0" cy="467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1942"/>
            <p:cNvCxnSpPr/>
            <p:nvPr/>
          </p:nvCxnSpPr>
          <p:spPr bwMode="auto">
            <a:xfrm>
              <a:off x="290830" y="48260"/>
              <a:ext cx="1270" cy="371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9" name="Group 1943"/>
            <p:cNvGrpSpPr>
              <a:grpSpLocks/>
            </p:cNvGrpSpPr>
            <p:nvPr/>
          </p:nvGrpSpPr>
          <p:grpSpPr bwMode="auto">
            <a:xfrm>
              <a:off x="69215" y="105410"/>
              <a:ext cx="198120" cy="179705"/>
              <a:chOff x="5765" y="4652"/>
              <a:chExt cx="214" cy="195"/>
            </a:xfrm>
          </p:grpSpPr>
          <p:sp>
            <p:nvSpPr>
              <p:cNvPr id="47" name="Text Box 1944"/>
              <p:cNvSpPr txBox="1">
                <a:spLocks noChangeArrowheads="1"/>
              </p:cNvSpPr>
              <p:nvPr/>
            </p:nvSpPr>
            <p:spPr bwMode="auto">
              <a:xfrm>
                <a:off x="5797" y="4674"/>
                <a:ext cx="182" cy="17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</a:p>
            </p:txBody>
          </p:sp>
          <p:cxnSp>
            <p:nvCxnSpPr>
              <p:cNvPr id="48" name="Line 1945"/>
              <p:cNvCxnSpPr/>
              <p:nvPr/>
            </p:nvCxnSpPr>
            <p:spPr bwMode="auto">
              <a:xfrm>
                <a:off x="5765" y="4652"/>
                <a:ext cx="1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0" name="Rectangle 1946"/>
            <p:cNvSpPr>
              <a:spLocks noChangeArrowheads="1"/>
            </p:cNvSpPr>
            <p:nvPr/>
          </p:nvSpPr>
          <p:spPr bwMode="auto">
            <a:xfrm>
              <a:off x="59690" y="1031240"/>
              <a:ext cx="800100" cy="908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41" name="Line 1947"/>
            <p:cNvCxnSpPr/>
            <p:nvPr/>
          </p:nvCxnSpPr>
          <p:spPr bwMode="auto">
            <a:xfrm>
              <a:off x="212725" y="1079500"/>
              <a:ext cx="0" cy="248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1948"/>
            <p:cNvCxnSpPr/>
            <p:nvPr/>
          </p:nvCxnSpPr>
          <p:spPr bwMode="auto">
            <a:xfrm>
              <a:off x="384810" y="1069975"/>
              <a:ext cx="635" cy="248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1949"/>
            <p:cNvCxnSpPr/>
            <p:nvPr/>
          </p:nvCxnSpPr>
          <p:spPr bwMode="auto">
            <a:xfrm>
              <a:off x="508000" y="1079500"/>
              <a:ext cx="635" cy="248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 Box 1950"/>
            <p:cNvSpPr txBox="1">
              <a:spLocks noChangeArrowheads="1"/>
            </p:cNvSpPr>
            <p:nvPr/>
          </p:nvSpPr>
          <p:spPr bwMode="auto">
            <a:xfrm>
              <a:off x="41275" y="1336040"/>
              <a:ext cx="988695" cy="1689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C(P</a:t>
              </a:r>
              <a:r>
                <a:rPr lang="pt-BR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pt-B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+P</a:t>
              </a:r>
              <a:r>
                <a:rPr lang="pt-BR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agua</a:t>
              </a:r>
              <a:r>
                <a:rPr lang="pt-B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+E’)</a:t>
              </a:r>
              <a:endParaRPr lang="pt-BR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5" name="Line 1951"/>
            <p:cNvCxnSpPr/>
            <p:nvPr/>
          </p:nvCxnSpPr>
          <p:spPr bwMode="auto">
            <a:xfrm flipV="1">
              <a:off x="664210" y="652780"/>
              <a:ext cx="0" cy="36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 Box 1952"/>
            <p:cNvSpPr txBox="1">
              <a:spLocks noChangeArrowheads="1"/>
            </p:cNvSpPr>
            <p:nvPr/>
          </p:nvSpPr>
          <p:spPr bwMode="auto">
            <a:xfrm>
              <a:off x="591820" y="435610"/>
              <a:ext cx="182880" cy="1828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endParaRPr lang="pt-BR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1" name="Rectangle 4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333011" y="386675"/>
            <a:ext cx="114961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12. (</a:t>
            </a:r>
            <a:r>
              <a:rPr kumimoji="0" lang="pt-BR" altLang="pt-BR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Tipler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pt-BR" altLang="pt-BR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Cap</a:t>
            </a: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13 E 40) 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 </a:t>
            </a:r>
            <a:r>
              <a:rPr kumimoji="0" lang="pt-BR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bécker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de 1 kg, tem 2 kg de água e está sobre o prato de uma balança. Um corpo de alumínio, com 2 kg e densidade relativa 2,70, pendurado num dinamômetro, é mergulhado na água, como mostra a figura ao lado. Determinar as leituras das duas balanças.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jeto 53"/>
              <p:cNvSpPr txBox="1"/>
              <p:nvPr/>
            </p:nvSpPr>
            <p:spPr bwMode="auto">
              <a:xfrm>
                <a:off x="3025015" y="2058886"/>
                <a:ext cx="5324358" cy="489114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=0⇒−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4" name="Objeto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25015" y="2058886"/>
                <a:ext cx="5324358" cy="489114"/>
              </a:xfrm>
              <a:prstGeom prst="rect">
                <a:avLst/>
              </a:prstGeom>
              <a:blipFill>
                <a:blip r:embed="rId3"/>
                <a:stretch>
                  <a:fillRect t="-1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jeto 54"/>
              <p:cNvSpPr txBox="1"/>
              <p:nvPr/>
            </p:nvSpPr>
            <p:spPr bwMode="auto">
              <a:xfrm>
                <a:off x="3286542" y="2622463"/>
                <a:ext cx="2600815" cy="48070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𝑑𝑒𝑠𝑙𝑜𝑐𝑎𝑑𝑜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5" name="Objeto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6542" y="2622463"/>
                <a:ext cx="2600815" cy="4807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to 55"/>
              <p:cNvSpPr txBox="1"/>
              <p:nvPr/>
            </p:nvSpPr>
            <p:spPr bwMode="auto">
              <a:xfrm>
                <a:off x="3361302" y="3097077"/>
                <a:ext cx="3058922" cy="89154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𝐴𝐿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6" name="Objeto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1302" y="3097077"/>
                <a:ext cx="3058922" cy="8915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jeto 56"/>
              <p:cNvSpPr txBox="1"/>
              <p:nvPr/>
            </p:nvSpPr>
            <p:spPr bwMode="auto">
              <a:xfrm>
                <a:off x="563420" y="4489753"/>
                <a:ext cx="4146773" cy="835114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⋅2⋅9,8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2,7⋅1</m:t>
                          </m:r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=7,4 </m:t>
                      </m:r>
                      <m:r>
                        <m:rPr>
                          <m:sty m:val="p"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7" name="Objeto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420" y="4489753"/>
                <a:ext cx="4146773" cy="8351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jeto 57"/>
              <p:cNvSpPr txBox="1"/>
              <p:nvPr/>
            </p:nvSpPr>
            <p:spPr bwMode="auto">
              <a:xfrm>
                <a:off x="352940" y="5861569"/>
                <a:ext cx="4657210" cy="43617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=20−7,4=12,6 </m:t>
                      </m:r>
                      <m:r>
                        <m:rPr>
                          <m:sty m:val="p"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8" name="Objeto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940" y="5861569"/>
                <a:ext cx="4657210" cy="4361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Objeto 58"/>
              <p:cNvSpPr txBox="1"/>
              <p:nvPr/>
            </p:nvSpPr>
            <p:spPr bwMode="auto">
              <a:xfrm>
                <a:off x="7006959" y="5906100"/>
                <a:ext cx="5028234" cy="52452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′=10+20+7,4=37,4</m:t>
                      </m:r>
                      <m:r>
                        <m:rPr>
                          <m:sty m:val="p"/>
                        </m:rPr>
                        <a:rPr lang="pt-B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9" name="Objeto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6959" y="5906100"/>
                <a:ext cx="5028234" cy="5245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946956" y="1733444"/>
            <a:ext cx="48876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diagrama de corpo livre do corpo de Al dentro da água é:</a:t>
            </a:r>
            <a:endParaRPr kumimoji="0" lang="pt-BR" alt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2180450" y="2698369"/>
            <a:ext cx="6415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Mas: </a:t>
            </a:r>
            <a:endParaRPr kumimoji="0" lang="pt-BR" altLang="pt-B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088606" y="3283450"/>
            <a:ext cx="10583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Dado que:</a:t>
            </a:r>
            <a:endParaRPr kumimoji="0" lang="pt-BR" altLang="pt-B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467725" y="4207896"/>
            <a:ext cx="8456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Por outro lado, o volume do corpo é o mesmo que o deslocado, assim, substituindo:</a:t>
            </a:r>
            <a:endParaRPr kumimoji="0" lang="pt-BR" altLang="pt-BR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124368" y="5398283"/>
            <a:ext cx="6219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leitura do dinamômetro de cima é a força F, assim: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6831929" y="4884972"/>
            <a:ext cx="51314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leitura da balança é a compressão ocasionada pelo peso do Becker, peso da água e pela reação do empuxo, assim: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2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C93D45F-E4ED-458F-AD66-FF0E30CF8B0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7" name="Retângulo 6"/>
          <p:cNvSpPr/>
          <p:nvPr/>
        </p:nvSpPr>
        <p:spPr>
          <a:xfrm>
            <a:off x="473765" y="524355"/>
            <a:ext cx="11244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  <a:tabLst>
                <a:tab pos="540385" algn="l"/>
              </a:tabLst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(</a:t>
            </a:r>
            <a:r>
              <a:rPr lang="pt-BR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Tipler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 E 78)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Um pedaço de madeira, com 1,5 kg, flutua na água com 68 % do seu volume imerso. Um pedaço de chumbo é colocado cuidadosamente sobre a madeira, e observa-se que todo o seu volume fica imerso. Estimar a massa do pedaço de chumbo.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to 7"/>
              <p:cNvSpPr txBox="1"/>
              <p:nvPr/>
            </p:nvSpPr>
            <p:spPr bwMode="auto">
              <a:xfrm>
                <a:off x="3505200" y="2225737"/>
                <a:ext cx="5543550" cy="57230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d>
                        <m:d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0,68⋅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0,68</m:t>
                      </m:r>
                    </m:oMath>
                  </m:oMathPara>
                </a14:m>
                <a:endParaRPr lang="pt-BR" sz="2000"/>
              </a:p>
            </p:txBody>
          </p:sp>
        </mc:Choice>
        <mc:Fallback xmlns="">
          <p:sp>
            <p:nvSpPr>
              <p:cNvPr id="8" name="Obje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5200" y="2225737"/>
                <a:ext cx="5543550" cy="5723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to 9"/>
              <p:cNvSpPr txBox="1"/>
              <p:nvPr/>
            </p:nvSpPr>
            <p:spPr bwMode="auto">
              <a:xfrm>
                <a:off x="4476750" y="5872782"/>
                <a:ext cx="6139072" cy="89724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𝑚𝑎𝑠𝑠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𝑐h𝑢𝑚𝑏𝑜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=0,32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1,5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0,68</m:t>
                          </m:r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=0,706≈700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0" name="Obje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6750" y="5872782"/>
                <a:ext cx="6139072" cy="8972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231719" y="1584926"/>
            <a:ext cx="178266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kumimoji="0" lang="pt-BR" altLang="pt-BR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chumbo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=11,4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105019" y="2629466"/>
            <a:ext cx="50513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a densidade relativa da madeira é 0,68</a:t>
            </a:r>
            <a:endParaRPr kumimoji="0" lang="pt-BR" altLang="pt-B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70935" y="6004242"/>
            <a:ext cx="36744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então, a massa de chumbo é</a:t>
            </a:r>
            <a:endParaRPr kumimoji="0" lang="pt-BR" altLang="pt-BR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49525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1CC8C16F-A50C-4854-B1E5-C55CF9BA721B}"/>
                  </a:ext>
                </a:extLst>
              </p:cNvPr>
              <p:cNvSpPr/>
              <p:nvPr/>
            </p:nvSpPr>
            <p:spPr>
              <a:xfrm>
                <a:off x="2917623" y="3015840"/>
                <a:ext cx="4530343" cy="425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𝑚𝑎𝑠𝑠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𝑐h𝑢𝑚𝑏𝑜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=0,32.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𝑚𝑎𝑑𝑒𝑖𝑟𝑎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1CC8C16F-A50C-4854-B1E5-C55CF9BA72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623" y="3015840"/>
                <a:ext cx="4530343" cy="425053"/>
              </a:xfrm>
              <a:prstGeom prst="rect">
                <a:avLst/>
              </a:prstGeom>
              <a:blipFill>
                <a:blip r:embed="rId4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A74E5EDE-E198-404B-87A3-46FB3451F291}"/>
                  </a:ext>
                </a:extLst>
              </p:cNvPr>
              <p:cNvSpPr/>
              <p:nvPr/>
            </p:nvSpPr>
            <p:spPr>
              <a:xfrm>
                <a:off x="3075775" y="3649977"/>
                <a:ext cx="5160067" cy="728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𝑚𝑎𝑠𝑠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𝑐h𝑢𝑚𝑏𝑜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=0,32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𝑚𝑎𝑑𝑒𝑖𝑟𝑎</m:t>
                          </m:r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𝑚𝑎𝑑𝑒𝑖𝑟𝑎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A74E5EDE-E198-404B-87A3-46FB3451F2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775" y="3649977"/>
                <a:ext cx="5160067" cy="728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D2049E25-03B8-4E27-BC77-7B2E58995F3B}"/>
                  </a:ext>
                </a:extLst>
              </p:cNvPr>
              <p:cNvSpPr/>
              <p:nvPr/>
            </p:nvSpPr>
            <p:spPr>
              <a:xfrm>
                <a:off x="2917623" y="4599413"/>
                <a:ext cx="6390019" cy="706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0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mas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𝑚𝑎𝑑𝑒𝑖𝑟𝑎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𝑎𝑔𝑢𝑎</m:t>
                              </m:r>
                            </m:sub>
                          </m:sSub>
                        </m:den>
                      </m:f>
                      <m:r>
                        <a:rPr lang="pt-BR" sz="20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pt-BR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m:rPr>
                          <m:sty m:val="p"/>
                        </m:rPr>
                        <a:rPr lang="pt-BR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densidade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relativa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da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maderira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D2049E25-03B8-4E27-BC77-7B2E58995F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623" y="4599413"/>
                <a:ext cx="6390019" cy="7063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8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C93D45F-E4ED-458F-AD66-FF0E30CF8B0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7" name="Retângulo 6"/>
          <p:cNvSpPr/>
          <p:nvPr/>
        </p:nvSpPr>
        <p:spPr>
          <a:xfrm>
            <a:off x="443948" y="408658"/>
            <a:ext cx="11576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  <a:tabLst>
                <a:tab pos="540385" algn="l"/>
              </a:tabLs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(</a:t>
            </a:r>
            <a:r>
              <a:rPr lang="pt-BR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Tipler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 E 95)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 balão está cheio com hélio, a pressão atmosférica. O invólucro do balão tem massa 2,8 kg e o volume do balão cheio é 16 m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Qual o maior peso que o balão pode erguer?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to 7"/>
              <p:cNvSpPr txBox="1"/>
              <p:nvPr/>
            </p:nvSpPr>
            <p:spPr bwMode="auto">
              <a:xfrm>
                <a:off x="6231788" y="2780110"/>
                <a:ext cx="3268844" cy="559438"/>
              </a:xfrm>
              <a:prstGeom prst="rect">
                <a:avLst/>
              </a:prstGeom>
              <a:noFill/>
            </p:spPr>
            <p:txBody>
              <a:bodyPr>
                <a:normAutofit fontScale="92500" lnSpcReduction="10000"/>
              </a:bodyPr>
              <a:lstStyle/>
              <a:p>
                <a:pPr/>
                <a:b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𝑚𝑔</m:t>
                              </m:r>
                            </m:e>
                          </m:d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𝑏𝑎𝑙𝑎𝑜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𝑚𝑔</m:t>
                              </m:r>
                            </m:e>
                          </m:d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𝐻𝑒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Obje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1788" y="2780110"/>
                <a:ext cx="3268844" cy="559438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59634" y="12324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684424" y="1533543"/>
            <a:ext cx="531106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kumimoji="0" lang="pt-BR" altLang="pt-BR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= 0,1785; </a:t>
            </a:r>
            <a:r>
              <a:rPr kumimoji="0" lang="pt-BR" altLang="pt-BR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= 1,29</a:t>
            </a:r>
            <a:endParaRPr kumimoji="0" lang="pt-BR" altLang="pt-B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No enunciado não se menciona a massa do He. </a:t>
            </a:r>
            <a:endParaRPr kumimoji="0" lang="pt-BR" altLang="pt-B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pt-BR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6647359" y="1159190"/>
            <a:ext cx="3736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diagrama de corpo livre no ar:  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022249" y="4351155"/>
            <a:ext cx="525022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  = </a:t>
            </a:r>
            <a:r>
              <a:rPr kumimoji="0" lang="en-US" altLang="pt-B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kumimoji="0" lang="en-US" altLang="pt-BR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aparente</a:t>
            </a:r>
            <a:r>
              <a:rPr kumimoji="0" lang="en-US" altLang="pt-BR" sz="2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He</a:t>
            </a:r>
            <a:r>
              <a:rPr kumimoji="0" lang="en-US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-</a:t>
            </a:r>
            <a:r>
              <a:rPr kumimoji="0" lang="en-US" altLang="pt-B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n-US" altLang="pt-BR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balao</a:t>
            </a:r>
            <a:r>
              <a:rPr kumimoji="0" lang="en-US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 -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r</a:t>
            </a:r>
            <a:r>
              <a:rPr kumimoji="0" lang="en-US" altLang="pt-BR" sz="2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kumimoji="0" lang="en-US" altLang="pt-BR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 </a:t>
            </a:r>
            <a:r>
              <a:rPr kumimoji="0" lang="en-US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 E</a:t>
            </a:r>
            <a:r>
              <a:rPr kumimoji="0" lang="en-US" altLang="pt-BR" sz="2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kumimoji="0" lang="en-US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= -</a:t>
            </a:r>
            <a:r>
              <a:rPr kumimoji="0" lang="en-US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pt-B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n-US" altLang="pt-BR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balao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 </a:t>
            </a:r>
            <a:r>
              <a:rPr kumimoji="0" lang="en-US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r</a:t>
            </a:r>
            <a:r>
              <a:rPr kumimoji="0" lang="en-US" altLang="pt-BR" sz="2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kumimoji="0" lang="en-US" altLang="pt-BR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 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kumimoji="0" lang="en-US" altLang="pt-BR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kumimoji="0" lang="en-US" altLang="pt-BR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 = 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=</a:t>
            </a:r>
            <a:r>
              <a:rPr kumimoji="0" lang="en-US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kumimoji="0" lang="en-US" altLang="pt-BR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n-US" altLang="pt-BR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balao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 + </a:t>
            </a:r>
            <a:r>
              <a:rPr kumimoji="0" lang="en-US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gV</a:t>
            </a:r>
            <a:r>
              <a:rPr kumimoji="0" lang="en-US" altLang="pt-BR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(-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kumimoji="0" lang="en-US" altLang="pt-BR" sz="20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r</a:t>
            </a:r>
            <a:r>
              <a:rPr kumimoji="0" lang="en-US" altLang="pt-BR" sz="20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= P’  (</a:t>
            </a:r>
            <a:r>
              <a:rPr kumimoji="0" lang="en-US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</a:t>
            </a:r>
            <a:r>
              <a:rPr kumimoji="0" lang="en-US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itstream Vera Sans Mono"/>
              </a:rPr>
              <a:t>P’= -2,8 9,8+16 . 9,8 (-0,1785 +1,29)= 146,84 N   </a:t>
            </a: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itstream Vera Sans Mono"/>
              </a:rPr>
              <a:t>  que equivalem a uma massa de 14,984 ~15 kg.</a:t>
            </a:r>
            <a:endParaRPr kumimoji="0" lang="pt-BR" altLang="pt-B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34560" y="3893899"/>
            <a:ext cx="4537909" cy="4572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3726538" y="4372738"/>
            <a:ext cx="5545931" cy="512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4022249" y="4977267"/>
            <a:ext cx="5446871" cy="417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4022248" y="5349061"/>
            <a:ext cx="5446871" cy="1488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33884B34-980E-4BD6-BED5-DC3729FFA175}"/>
              </a:ext>
            </a:extLst>
          </p:cNvPr>
          <p:cNvGrpSpPr/>
          <p:nvPr/>
        </p:nvGrpSpPr>
        <p:grpSpPr>
          <a:xfrm>
            <a:off x="10004208" y="1298204"/>
            <a:ext cx="1605380" cy="2533288"/>
            <a:chOff x="10004208" y="1298204"/>
            <a:chExt cx="1605380" cy="2533288"/>
          </a:xfrm>
        </p:grpSpPr>
        <p:cxnSp>
          <p:nvCxnSpPr>
            <p:cNvPr id="15" name="Line 1566"/>
            <p:cNvCxnSpPr/>
            <p:nvPr/>
          </p:nvCxnSpPr>
          <p:spPr bwMode="auto">
            <a:xfrm>
              <a:off x="11198031" y="3145692"/>
              <a:ext cx="0" cy="685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566"/>
            <p:cNvCxnSpPr/>
            <p:nvPr/>
          </p:nvCxnSpPr>
          <p:spPr bwMode="auto">
            <a:xfrm>
              <a:off x="10711124" y="3145692"/>
              <a:ext cx="0" cy="614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657932D9-0DD1-47BD-BD4C-EA0C16C1497F}"/>
                </a:ext>
              </a:extLst>
            </p:cNvPr>
            <p:cNvGrpSpPr/>
            <p:nvPr/>
          </p:nvGrpSpPr>
          <p:grpSpPr>
            <a:xfrm>
              <a:off x="10004208" y="1298204"/>
              <a:ext cx="1605380" cy="2430423"/>
              <a:chOff x="10004208" y="1298204"/>
              <a:chExt cx="1605380" cy="2430423"/>
            </a:xfrm>
          </p:grpSpPr>
          <p:grpSp>
            <p:nvGrpSpPr>
              <p:cNvPr id="10" name="Group 1564"/>
              <p:cNvGrpSpPr>
                <a:grpSpLocks/>
              </p:cNvGrpSpPr>
              <p:nvPr/>
            </p:nvGrpSpPr>
            <p:grpSpPr bwMode="auto">
              <a:xfrm>
                <a:off x="10059503" y="1298204"/>
                <a:ext cx="1362766" cy="2430423"/>
                <a:chOff x="1800" y="1854"/>
                <a:chExt cx="900" cy="1372"/>
              </a:xfrm>
            </p:grpSpPr>
            <p:cxnSp>
              <p:nvCxnSpPr>
                <p:cNvPr id="12" name="Line 1566"/>
                <p:cNvCxnSpPr/>
                <p:nvPr/>
              </p:nvCxnSpPr>
              <p:spPr bwMode="auto">
                <a:xfrm flipH="1">
                  <a:off x="1940" y="2520"/>
                  <a:ext cx="7" cy="7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" name="Line 1567"/>
                <p:cNvCxnSpPr/>
                <p:nvPr/>
              </p:nvCxnSpPr>
              <p:spPr bwMode="auto">
                <a:xfrm flipV="1">
                  <a:off x="2520" y="1854"/>
                  <a:ext cx="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" name="Rectangle 1565"/>
                <p:cNvSpPr>
                  <a:spLocks noChangeArrowheads="1"/>
                </p:cNvSpPr>
                <p:nvPr/>
              </p:nvSpPr>
              <p:spPr bwMode="auto">
                <a:xfrm>
                  <a:off x="1800" y="2160"/>
                  <a:ext cx="900" cy="7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 sz="440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Retângulo 27">
                    <a:extLst>
                      <a:ext uri="{FF2B5EF4-FFF2-40B4-BE49-F238E27FC236}">
                        <a16:creationId xmlns:a16="http://schemas.microsoft.com/office/drawing/2014/main" id="{B155B092-3F45-4661-BF3E-0C045D957840}"/>
                      </a:ext>
                    </a:extLst>
                  </p:cNvPr>
                  <p:cNvSpPr/>
                  <p:nvPr/>
                </p:nvSpPr>
                <p:spPr>
                  <a:xfrm>
                    <a:off x="10713875" y="1992097"/>
                    <a:ext cx="895713" cy="43749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𝑎𝑟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28" name="Retângulo 27">
                    <a:extLst>
                      <a:ext uri="{FF2B5EF4-FFF2-40B4-BE49-F238E27FC236}">
                        <a16:creationId xmlns:a16="http://schemas.microsoft.com/office/drawing/2014/main" id="{B155B092-3F45-4661-BF3E-0C045D95784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713875" y="1992097"/>
                    <a:ext cx="895713" cy="43749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tângulo 28">
                    <a:extLst>
                      <a:ext uri="{FF2B5EF4-FFF2-40B4-BE49-F238E27FC236}">
                        <a16:creationId xmlns:a16="http://schemas.microsoft.com/office/drawing/2014/main" id="{EE3528AC-5B84-4DFC-81A7-3DA8F037C49D}"/>
                      </a:ext>
                    </a:extLst>
                  </p:cNvPr>
                  <p:cNvSpPr/>
                  <p:nvPr/>
                </p:nvSpPr>
                <p:spPr>
                  <a:xfrm>
                    <a:off x="10971970" y="2678565"/>
                    <a:ext cx="581634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/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29" name="Retângulo 28">
                    <a:extLst>
                      <a:ext uri="{FF2B5EF4-FFF2-40B4-BE49-F238E27FC236}">
                        <a16:creationId xmlns:a16="http://schemas.microsoft.com/office/drawing/2014/main" id="{EE3528AC-5B84-4DFC-81A7-3DA8F037C49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71970" y="2678565"/>
                    <a:ext cx="581634" cy="43749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t="-19444" r="-18947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Retângulo 29">
                    <a:extLst>
                      <a:ext uri="{FF2B5EF4-FFF2-40B4-BE49-F238E27FC236}">
                        <a16:creationId xmlns:a16="http://schemas.microsoft.com/office/drawing/2014/main" id="{5FC7ACB9-6D88-4D32-B7D3-F62DF419C762}"/>
                      </a:ext>
                    </a:extLst>
                  </p:cNvPr>
                  <p:cNvSpPr/>
                  <p:nvPr/>
                </p:nvSpPr>
                <p:spPr>
                  <a:xfrm>
                    <a:off x="10004208" y="2665815"/>
                    <a:ext cx="579838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30" name="Retângulo 29">
                    <a:extLst>
                      <a:ext uri="{FF2B5EF4-FFF2-40B4-BE49-F238E27FC236}">
                        <a16:creationId xmlns:a16="http://schemas.microsoft.com/office/drawing/2014/main" id="{5FC7ACB9-6D88-4D32-B7D3-F62DF419C76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04208" y="2665815"/>
                    <a:ext cx="579838" cy="43749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389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Retângulo 30">
                    <a:extLst>
                      <a:ext uri="{FF2B5EF4-FFF2-40B4-BE49-F238E27FC236}">
                        <a16:creationId xmlns:a16="http://schemas.microsoft.com/office/drawing/2014/main" id="{79FA5370-4727-455E-BDF6-CAC23E15E080}"/>
                      </a:ext>
                    </a:extLst>
                  </p:cNvPr>
                  <p:cNvSpPr/>
                  <p:nvPr/>
                </p:nvSpPr>
                <p:spPr>
                  <a:xfrm>
                    <a:off x="10442615" y="2678215"/>
                    <a:ext cx="710323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pt-BR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sub>
                          </m:sSub>
                        </m:oMath>
                      </m:oMathPara>
                    </a14:m>
                    <a:endParaRPr lang="pt-BR" dirty="0"/>
                  </a:p>
                </p:txBody>
              </p:sp>
            </mc:Choice>
            <mc:Fallback xmlns="">
              <p:sp>
                <p:nvSpPr>
                  <p:cNvPr id="31" name="Retângulo 30">
                    <a:extLst>
                      <a:ext uri="{FF2B5EF4-FFF2-40B4-BE49-F238E27FC236}">
                        <a16:creationId xmlns:a16="http://schemas.microsoft.com/office/drawing/2014/main" id="{79FA5370-4727-455E-BDF6-CAC23E15E08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42615" y="2678215"/>
                    <a:ext cx="710323" cy="43749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243B122D-2CF6-4163-993F-A2DE7A4F3F32}"/>
                  </a:ext>
                </a:extLst>
              </p:cNvPr>
              <p:cNvSpPr/>
              <p:nvPr/>
            </p:nvSpPr>
            <p:spPr>
              <a:xfrm>
                <a:off x="6232249" y="2451332"/>
                <a:ext cx="326884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/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𝑏𝑎𝑙𝑎𝑜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𝐻𝑒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243B122D-2CF6-4163-993F-A2DE7A4F3F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249" y="2451332"/>
                <a:ext cx="3268844" cy="402931"/>
              </a:xfrm>
              <a:prstGeom prst="rect">
                <a:avLst/>
              </a:prstGeom>
              <a:blipFill>
                <a:blip r:embed="rId7"/>
                <a:stretch>
                  <a:fillRect t="-22727" b="-15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E161B1EC-79F3-41D7-AC14-62E23DAA9A26}"/>
                  </a:ext>
                </a:extLst>
              </p:cNvPr>
              <p:cNvSpPr/>
              <p:nvPr/>
            </p:nvSpPr>
            <p:spPr>
              <a:xfrm>
                <a:off x="5995493" y="3488819"/>
                <a:ext cx="4210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⇒−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𝑚𝑔</m:t>
                              </m:r>
                            </m:e>
                          </m:d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𝑏𝑎𝑙𝑎𝑜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𝑚𝑔</m:t>
                              </m:r>
                            </m:e>
                          </m:d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𝐻𝑒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E161B1EC-79F3-41D7-AC14-62E23DAA9A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493" y="3488819"/>
                <a:ext cx="4210896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98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22" grpId="0"/>
      <p:bldP spid="4" grpId="0" animBg="1"/>
      <p:bldP spid="25" grpId="0" animBg="1"/>
      <p:bldP spid="26" grpId="0" animBg="1"/>
      <p:bldP spid="27" grpId="0" animBg="1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C93D45F-E4ED-458F-AD66-FF0E30CF8B0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6681" y="236330"/>
            <a:ext cx="1121133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Tensão superficial</a:t>
            </a:r>
          </a:p>
          <a:p>
            <a:pPr algn="just" hangingPunct="0">
              <a:spcAft>
                <a:spcPts val="0"/>
              </a:spcAft>
            </a:pP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 líquido que escoa de um conta-gotas não o faz continuamente, emerge em forma de gotas, em pingos sucessivos. A interfase entre um líquido e um gás (ou entre dois líquidos imiscíveis) existe por causa das forças superficiais. Estas forças fazem com que a superfície livre do líquido se comporte como uma membrana esticada sobre a massa fluída. Apesar dessa membrana não existir, a analogia conceitual nos permite explicar muitos fenômenos observados experimentalmente. </a:t>
            </a:r>
          </a:p>
          <a:p>
            <a:pPr algn="just" hangingPunct="0"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pt-B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Exemplos.   </a:t>
            </a:r>
            <a:r>
              <a:rPr lang="pt-BR" sz="2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Video</a:t>
            </a:r>
            <a:r>
              <a:rPr lang="pt-B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 do Conta gotas</a:t>
            </a:r>
            <a:endParaRPr lang="pt-BR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pt-B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Estes vários tipos de fenômenos superficiais são provocados pelo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desbalanço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das forças coesivas que atuam nas moléculas do líquido que estão próximas à superfície do fluido.  As moléculas do interior do fluido estão envolvidas por outras moléculas do mesmo fluido que se atraem mutuamente e igualmente.  Entretanto, as moléculas na região próxima à superfície estão sujeitas a forças líquidas que apontam para o interior. </a:t>
            </a:r>
          </a:p>
          <a:p>
            <a:pPr algn="just" hangingPunct="0"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Podemos considerar que a força de atração atua no plano da superfície e ao longo de qualquer línea de superfície. A intensidade da atração molecular por unidade de comprimento ao longo de qualquer línea na superfície é denominada tensão superficial,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é uma propriedade do liquido e depende da temperatura. Unidade N/m. 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690" y="3660086"/>
            <a:ext cx="11795319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0" y="5184086"/>
            <a:ext cx="11795319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06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2202</Words>
  <Application>Microsoft Office PowerPoint</Application>
  <PresentationFormat>Widescreen</PresentationFormat>
  <Paragraphs>191</Paragraphs>
  <Slides>15</Slides>
  <Notes>1</Notes>
  <HiddenSlides>1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Times New Roman</vt:lpstr>
      <vt:lpstr>Tema do Office</vt:lpstr>
      <vt:lpstr>Disciplina 4300255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 L</dc:creator>
  <cp:lastModifiedBy>Nora maidana</cp:lastModifiedBy>
  <cp:revision>36</cp:revision>
  <dcterms:created xsi:type="dcterms:W3CDTF">2020-05-28T19:02:28Z</dcterms:created>
  <dcterms:modified xsi:type="dcterms:W3CDTF">2020-06-04T10:51:43Z</dcterms:modified>
</cp:coreProperties>
</file>