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77" r:id="rId5"/>
    <p:sldId id="276" r:id="rId6"/>
    <p:sldId id="278" r:id="rId7"/>
    <p:sldId id="279" r:id="rId8"/>
    <p:sldId id="280" r:id="rId9"/>
    <p:sldId id="259" r:id="rId10"/>
    <p:sldId id="260" r:id="rId11"/>
    <p:sldId id="262" r:id="rId12"/>
    <p:sldId id="275" r:id="rId13"/>
    <p:sldId id="263" r:id="rId14"/>
    <p:sldId id="271" r:id="rId15"/>
    <p:sldId id="264" r:id="rId16"/>
    <p:sldId id="265" r:id="rId17"/>
    <p:sldId id="266" r:id="rId18"/>
    <p:sldId id="267" r:id="rId19"/>
    <p:sldId id="282" r:id="rId20"/>
    <p:sldId id="285" r:id="rId21"/>
    <p:sldId id="281" r:id="rId22"/>
    <p:sldId id="268" r:id="rId23"/>
    <p:sldId id="269" r:id="rId24"/>
    <p:sldId id="284" r:id="rId25"/>
    <p:sldId id="274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fld id="{3CDDE57C-8BF2-4832-9029-C796B0E48A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27E64-DC0C-4F00-97BE-D9B0DD1D8F62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3BAD0-EDFC-47B7-A159-8871F4E87AFB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1A09B-497A-4C39-8E92-D2D18291CF21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F1631-7E76-4363-AED2-DD8B331E65D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5FF3A-E692-470C-9CE2-45BFF6CA36FF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5618F-5612-472A-96B0-AC3DD850D005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9DA29-9FF5-4718-AB95-C17DF2F36C28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E2145-4B05-4CBC-A74D-147CEBD6FE30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413C9-DB65-4EC6-A139-06DA550D45F7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28855-A879-4E37-81B4-23F047F5E722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577FB-D889-4621-B5B4-D95351DD2E5B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74C2F-379B-4B7B-9DBE-0584B9B26CF7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84601-F1D8-4FCD-B01C-746D1C6F9FE1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65" tIns="46034" rIns="92065" bIns="46034"/>
          <a:lstStyle/>
          <a:p>
            <a:pPr defTabSz="914400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C3BF6-15BC-4A99-B414-8BB6BA29C4DF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5B29E-2E97-4E52-9271-6AFC8CF5B9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363B3-7CCD-49A8-8D6F-FE12ED1E6B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30DC9-39E2-4095-BE82-77450543FA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DFC4-C47C-4706-982D-5D6E82DEB2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62CC-F59D-484B-BF17-B33F784A1B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1161-68B9-4E44-954A-20D5D04A36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5C7E-8B5A-42B9-BF3B-538EBBB8D2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E9F1-7BBD-4020-BF75-0CAB7AD6C5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609F-78FA-4A35-A6A0-EEF1439853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FF89-7E10-4370-AD9C-A7A1BA265D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56D5-AE5B-4037-94F8-FBA1F8112E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9AC553-1264-41EC-839B-98825BDCD4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8x18czlVQ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f6UNxusGDI&amp;index=1&amp;list=RDlf6UNxusGDI" TargetMode="External"/><Relationship Id="rId4" Type="http://schemas.openxmlformats.org/officeDocument/2006/relationships/hyperlink" Target="https://www.youtube.com/watch?v=GyY15Jkkg2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GunIqZ32t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l5ZeG3kY5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7YV6B3URNE&amp;feature=relate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zoom.com.br/celular/celular-dl-eletronicos-yc-110-2-chip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.com/insight/content/doi/10.1108/EJM-11-2015-0764/full/pdf?title=the-ad-format-strategy-effect-on-comparative-advertising-effectivene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reload=9&amp;v=W2qiBSUCX8A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CE286235-C867-4D38-B874-147D996E11DA}" type="slidenum">
              <a:rPr lang="pt-BR" smtClean="0"/>
              <a:pPr defTabSz="762000"/>
              <a:t>1</a:t>
            </a:fld>
            <a:endParaRPr lang="pt-BR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28942"/>
            <a:ext cx="7772400" cy="2143132"/>
          </a:xfrm>
          <a:noFill/>
        </p:spPr>
        <p:txBody>
          <a:bodyPr/>
          <a:lstStyle/>
          <a:p>
            <a:r>
              <a:rPr lang="pt-BR" dirty="0" smtClean="0"/>
              <a:t>Propaganda Comparativa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400" dirty="0" smtClean="0"/>
              <a:t>Comportamento do Consumidor II</a:t>
            </a:r>
            <a:br>
              <a:rPr lang="pt-BR" sz="2400" dirty="0" smtClean="0"/>
            </a:br>
            <a:r>
              <a:rPr lang="pt-BR" sz="2400" dirty="0" smtClean="0"/>
              <a:t>Leandro L. Batista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dirty="0" smtClean="0"/>
              <a:t>II - Base Teórica:</a:t>
            </a:r>
            <a:br>
              <a:rPr lang="pt-BR" dirty="0" smtClean="0"/>
            </a:br>
            <a:r>
              <a:rPr lang="pt-BR" sz="2000" b="1" u="sng" dirty="0" smtClean="0"/>
              <a:t>Dois modelos são </a:t>
            </a:r>
            <a:r>
              <a:rPr lang="pt-BR" sz="2000" b="1" u="sng" dirty="0" smtClean="0"/>
              <a:t>básicos para o desenvolvimento de associação :</a:t>
            </a:r>
            <a:endParaRPr lang="pt-BR" sz="1600" b="1" u="sng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sz="half" idx="1"/>
          </p:nvPr>
        </p:nvSpPr>
        <p:spPr>
          <a:noFill/>
          <a:ln w="3810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1600" dirty="0" smtClean="0"/>
              <a:t>HAM: </a:t>
            </a:r>
            <a:r>
              <a:rPr lang="pt-BR" sz="1600" dirty="0" err="1" smtClean="0"/>
              <a:t>Human</a:t>
            </a:r>
            <a:r>
              <a:rPr lang="pt-BR" sz="1600" dirty="0" smtClean="0"/>
              <a:t> </a:t>
            </a:r>
            <a:r>
              <a:rPr lang="pt-BR" sz="1600" dirty="0" err="1" smtClean="0"/>
              <a:t>Associative</a:t>
            </a:r>
            <a:r>
              <a:rPr lang="pt-BR" sz="1600" dirty="0" smtClean="0"/>
              <a:t> Memory</a:t>
            </a:r>
            <a:endParaRPr lang="pt-BR" sz="1800" dirty="0" smtClean="0"/>
          </a:p>
          <a:p>
            <a:pPr>
              <a:lnSpc>
                <a:spcPct val="110000"/>
              </a:lnSpc>
            </a:pPr>
            <a:r>
              <a:rPr lang="pt-BR" sz="1600" dirty="0" smtClean="0"/>
              <a:t>Ligação entre produto e atributo é fortalecida pela ocorrência (direta ou indireta) simultânea</a:t>
            </a:r>
          </a:p>
          <a:p>
            <a:pPr lvl="2">
              <a:lnSpc>
                <a:spcPct val="110000"/>
              </a:lnSpc>
            </a:pPr>
            <a:r>
              <a:rPr lang="pt-BR" sz="1600" dirty="0" smtClean="0"/>
              <a:t>Aprendizado se dá pela freqüência de ocorrência</a:t>
            </a:r>
          </a:p>
          <a:p>
            <a:pPr lvl="2">
              <a:lnSpc>
                <a:spcPct val="110000"/>
              </a:lnSpc>
            </a:pPr>
            <a:r>
              <a:rPr lang="pt-BR" sz="1600" dirty="0" smtClean="0"/>
              <a:t> Efeito depende da presença percebida para o desenvolvimento da associação</a:t>
            </a:r>
          </a:p>
          <a:p>
            <a:pPr lvl="3">
              <a:lnSpc>
                <a:spcPct val="110000"/>
              </a:lnSpc>
            </a:pPr>
            <a:r>
              <a:rPr lang="pt-BR" sz="1400" dirty="0" smtClean="0"/>
              <a:t>Mercedes é para carros o que a Brastemp é para eletrodomésticos?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ln w="571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sz="2000" dirty="0" err="1" smtClean="0"/>
              <a:t>Adaptative</a:t>
            </a:r>
            <a:r>
              <a:rPr lang="pt-BR" sz="2000" dirty="0" smtClean="0"/>
              <a:t> Network </a:t>
            </a:r>
            <a:r>
              <a:rPr lang="pt-BR" sz="2000" dirty="0" err="1" smtClean="0"/>
              <a:t>Models</a:t>
            </a:r>
            <a:endParaRPr lang="pt-BR" sz="2000" dirty="0" smtClean="0"/>
          </a:p>
          <a:p>
            <a:pPr lvl="1">
              <a:lnSpc>
                <a:spcPct val="70000"/>
              </a:lnSpc>
            </a:pPr>
            <a:r>
              <a:rPr lang="pt-BR" sz="1800" dirty="0" smtClean="0"/>
              <a:t>usa condicionamento clássico</a:t>
            </a:r>
          </a:p>
          <a:p>
            <a:pPr lvl="2">
              <a:lnSpc>
                <a:spcPct val="70000"/>
              </a:lnSpc>
            </a:pPr>
            <a:r>
              <a:rPr lang="pt-BR" sz="1600" dirty="0" smtClean="0"/>
              <a:t>ligação é fortalecida pela conexão </a:t>
            </a:r>
          </a:p>
          <a:p>
            <a:pPr lvl="2">
              <a:lnSpc>
                <a:spcPct val="70000"/>
              </a:lnSpc>
            </a:pPr>
            <a:r>
              <a:rPr lang="pt-BR" sz="1600" dirty="0" smtClean="0"/>
              <a:t>conexão é resultante da competição e interação entre marcas e atributos para uma decisão</a:t>
            </a:r>
          </a:p>
          <a:p>
            <a:pPr lvl="2">
              <a:lnSpc>
                <a:spcPct val="70000"/>
              </a:lnSpc>
            </a:pPr>
            <a:r>
              <a:rPr lang="pt-BR" sz="1600" dirty="0" smtClean="0"/>
              <a:t>aprendizado se dá por avaliação do processo de decisão</a:t>
            </a:r>
          </a:p>
          <a:p>
            <a:pPr lvl="2">
              <a:lnSpc>
                <a:spcPct val="70000"/>
              </a:lnSpc>
            </a:pPr>
            <a:r>
              <a:rPr lang="pt-BR" sz="1600" dirty="0" smtClean="0"/>
              <a:t>não depende da presença mas da utilização dos “vestígios”</a:t>
            </a:r>
          </a:p>
          <a:p>
            <a:pPr lvl="2">
              <a:lnSpc>
                <a:spcPct val="70000"/>
              </a:lnSpc>
            </a:pPr>
            <a:r>
              <a:rPr lang="pt-BR" sz="1600" dirty="0" smtClean="0"/>
              <a:t>cada vez que uma decisão é afetada pelo vestígio a ligação se fortalece</a:t>
            </a:r>
          </a:p>
          <a:p>
            <a:pPr lvl="1">
              <a:lnSpc>
                <a:spcPct val="70000"/>
              </a:lnSpc>
            </a:pPr>
            <a:r>
              <a:rPr lang="pt-BR" sz="1800" dirty="0" smtClean="0"/>
              <a:t>é o mais aceito como efeito da propaganda comparativa</a:t>
            </a:r>
          </a:p>
          <a:p>
            <a:endParaRPr lang="pt-BR" sz="2000" dirty="0"/>
          </a:p>
        </p:txBody>
      </p:sp>
      <p:sp>
        <p:nvSpPr>
          <p:cNvPr id="61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25140627-CDA0-4E17-930B-B4A5206EEC01}" type="slidenum">
              <a:rPr lang="pt-BR" smtClean="0"/>
              <a:pPr defTabSz="762000"/>
              <a:t>10</a:t>
            </a:fld>
            <a:endParaRPr lang="pt-BR" smtClean="0"/>
          </a:p>
        </p:txBody>
      </p:sp>
      <p:cxnSp>
        <p:nvCxnSpPr>
          <p:cNvPr id="7" name="Conector de seta reta 6"/>
          <p:cNvCxnSpPr/>
          <p:nvPr/>
        </p:nvCxnSpPr>
        <p:spPr bwMode="auto">
          <a:xfrm flipV="1">
            <a:off x="1071538" y="3500438"/>
            <a:ext cx="571504" cy="2143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Conector de seta reta 7"/>
          <p:cNvCxnSpPr/>
          <p:nvPr/>
        </p:nvCxnSpPr>
        <p:spPr bwMode="auto">
          <a:xfrm flipV="1">
            <a:off x="5072066" y="4000504"/>
            <a:ext cx="571504" cy="2143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7440E44B-5106-42B9-A1BA-0B4AA203A60E}" type="slidenum">
              <a:rPr lang="pt-BR" smtClean="0"/>
              <a:pPr defTabSz="762000"/>
              <a:t>11</a:t>
            </a:fld>
            <a:endParaRPr lang="pt-BR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III - Tipos / as técnicas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8155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800" dirty="0" smtClean="0"/>
              <a:t>1. Comparação direta: </a:t>
            </a:r>
            <a:r>
              <a:rPr lang="pt-BR" sz="2400" dirty="0" smtClean="0"/>
              <a:t>concorrente é citado especificamente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dirty="0" smtClean="0"/>
              <a:t>	a. Meu produto</a:t>
            </a:r>
            <a:r>
              <a:rPr lang="pt-BR" sz="2800" dirty="0" smtClean="0"/>
              <a:t> </a:t>
            </a:r>
            <a:r>
              <a:rPr lang="pt-BR" sz="2400" dirty="0" smtClean="0"/>
              <a:t>é </a:t>
            </a:r>
            <a:r>
              <a:rPr lang="pt-BR" sz="2400" b="1" dirty="0" smtClean="0"/>
              <a:t>igual</a:t>
            </a:r>
            <a:r>
              <a:rPr lang="pt-BR" sz="2400" dirty="0" smtClean="0"/>
              <a:t> ao seu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/>
              <a:t>associação é entre o que o concorrente tem de positivo e o produto sendo anunciado (</a:t>
            </a:r>
            <a:r>
              <a:rPr lang="pt-BR" sz="2000" dirty="0" smtClean="0">
                <a:solidFill>
                  <a:srgbClr val="FF3300"/>
                </a:solidFill>
              </a:rPr>
              <a:t>aproximação</a:t>
            </a:r>
            <a:r>
              <a:rPr lang="pt-BR" sz="2000" dirty="0" smtClean="0"/>
              <a:t>).</a:t>
            </a:r>
            <a:br>
              <a:rPr lang="pt-BR" sz="2000" dirty="0" smtClean="0"/>
            </a:br>
            <a:r>
              <a:rPr lang="pt-BR" sz="2000" dirty="0" smtClean="0"/>
              <a:t>Ex.: </a:t>
            </a:r>
            <a:r>
              <a:rPr lang="pt-BR" sz="2000" dirty="0" err="1" smtClean="0">
                <a:hlinkClick r:id="rId3"/>
              </a:rPr>
              <a:t>Kuat</a:t>
            </a:r>
            <a:r>
              <a:rPr lang="pt-BR" sz="2000" dirty="0" smtClean="0">
                <a:hlinkClick r:id="rId3"/>
              </a:rPr>
              <a:t> x Antártica </a:t>
            </a:r>
            <a:r>
              <a:rPr lang="pt-BR" sz="1200" dirty="0" smtClean="0"/>
              <a:t>https://www.youtube.com/watch?v=88x18czlVQ4</a:t>
            </a:r>
            <a:endParaRPr lang="pt-BR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dirty="0" smtClean="0"/>
              <a:t>	b. Meu produto é </a:t>
            </a:r>
            <a:r>
              <a:rPr lang="pt-BR" sz="2400" b="1" dirty="0" smtClean="0"/>
              <a:t>melhor</a:t>
            </a:r>
            <a:r>
              <a:rPr lang="pt-BR" sz="2400" dirty="0" smtClean="0"/>
              <a:t> que o seu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/>
              <a:t>associação é que o anunciante tem mais atributos positivos do que o concorrente (</a:t>
            </a:r>
            <a:r>
              <a:rPr lang="pt-BR" sz="2000" dirty="0" smtClean="0">
                <a:solidFill>
                  <a:srgbClr val="FF3300"/>
                </a:solidFill>
              </a:rPr>
              <a:t>diferenciação</a:t>
            </a:r>
            <a:r>
              <a:rPr lang="pt-BR" sz="2000" dirty="0" smtClean="0"/>
              <a:t>).</a:t>
            </a:r>
            <a:br>
              <a:rPr lang="pt-BR" sz="2000" dirty="0" smtClean="0"/>
            </a:br>
            <a:r>
              <a:rPr lang="pt-BR" sz="2000" dirty="0" smtClean="0"/>
              <a:t>Ex. </a:t>
            </a:r>
            <a:r>
              <a:rPr lang="pt-BR" sz="2000" dirty="0" smtClean="0">
                <a:hlinkClick r:id="rId4"/>
              </a:rPr>
              <a:t>Coca x Pepsi</a:t>
            </a:r>
            <a:r>
              <a:rPr lang="pt-BR" sz="2000" dirty="0" smtClean="0">
                <a:hlinkClick r:id="rId5"/>
              </a:rPr>
              <a:t> </a:t>
            </a:r>
            <a:r>
              <a:rPr lang="pt-BR" sz="2000" dirty="0" smtClean="0"/>
              <a:t>// </a:t>
            </a:r>
            <a:r>
              <a:rPr lang="pt-BR" sz="2000" dirty="0" err="1" smtClean="0"/>
              <a:t>Nesvita</a:t>
            </a:r>
            <a:r>
              <a:rPr lang="pt-BR" sz="2000" dirty="0" smtClean="0"/>
              <a:t> x </a:t>
            </a:r>
            <a:r>
              <a:rPr lang="pt-BR" sz="2000" dirty="0" err="1" smtClean="0"/>
              <a:t>Activia</a:t>
            </a:r>
            <a:endParaRPr lang="pt-BR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 smtClean="0"/>
              <a:t>	</a:t>
            </a:r>
            <a:r>
              <a:rPr lang="pt-BR" sz="2400" dirty="0" smtClean="0"/>
              <a:t>c. Meu produto é </a:t>
            </a:r>
            <a:r>
              <a:rPr lang="pt-BR" sz="2400" b="1" dirty="0" smtClean="0"/>
              <a:t>“pior”</a:t>
            </a:r>
            <a:r>
              <a:rPr lang="pt-BR" sz="2400" dirty="0" smtClean="0"/>
              <a:t> que o seu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/>
              <a:t>associação criada é entre o concorrente e um atributo negativo ausente no anunciante (</a:t>
            </a:r>
            <a:r>
              <a:rPr lang="pt-BR" sz="2000" dirty="0" smtClean="0">
                <a:solidFill>
                  <a:srgbClr val="FF3300"/>
                </a:solidFill>
              </a:rPr>
              <a:t>diferenciação</a:t>
            </a:r>
            <a:r>
              <a:rPr lang="pt-BR" sz="2000" dirty="0" smtClean="0"/>
              <a:t>).</a:t>
            </a:r>
            <a:br>
              <a:rPr lang="pt-BR" sz="2000" dirty="0" smtClean="0"/>
            </a:br>
            <a:r>
              <a:rPr lang="pt-BR" sz="2000" dirty="0" smtClean="0"/>
              <a:t>Ex. “</a:t>
            </a:r>
            <a:r>
              <a:rPr lang="pt-BR" sz="2000" dirty="0" err="1" smtClean="0"/>
              <a:t>Avis</a:t>
            </a:r>
            <a:r>
              <a:rPr lang="pt-BR" sz="2000" dirty="0" smtClean="0"/>
              <a:t>” pode atender melhor por que não é a mais procurada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pt-BR" dirty="0" smtClean="0"/>
              <a:t>“Pode ser” da Pepsi?? Quebra expectativas?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9219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7523D0-BD9B-48D4-96B1-BC5EF782850A}" type="slidenum">
              <a:rPr lang="pt-BR" smtClean="0"/>
              <a:pPr/>
              <a:t>12</a:t>
            </a:fld>
            <a:endParaRPr lang="pt-BR" smtClean="0"/>
          </a:p>
        </p:txBody>
      </p:sp>
      <p:pic>
        <p:nvPicPr>
          <p:cNvPr id="9220" name="Picture 2" descr="Resultado de imagem para avis we try har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238" y="928688"/>
            <a:ext cx="437832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Resultado de imagem para avis we try har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38401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Avis's smart advertising exam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857628"/>
            <a:ext cx="1880620" cy="2557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C5C287B0-8A85-4069-9BDE-E7475445B90B}" type="slidenum">
              <a:rPr lang="pt-BR" smtClean="0"/>
              <a:pPr defTabSz="762000"/>
              <a:t>13</a:t>
            </a:fld>
            <a:endParaRPr lang="pt-BR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III - Tipos / as técnicas</a:t>
            </a:r>
            <a:r>
              <a:rPr lang="pt-BR" sz="1600" smtClean="0"/>
              <a:t>(cont.)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643050"/>
            <a:ext cx="77724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dirty="0" smtClean="0"/>
              <a:t>2. Comparação indireta</a:t>
            </a:r>
          </a:p>
          <a:p>
            <a:pPr lvl="2"/>
            <a:r>
              <a:rPr lang="pt-BR" dirty="0" smtClean="0"/>
              <a:t>nome do concorrente é omitido, mas é </a:t>
            </a:r>
            <a:r>
              <a:rPr lang="pt-BR" dirty="0" smtClean="0">
                <a:hlinkClick r:id="" action="ppaction://hlinkshowjump?jump=nextslide"/>
              </a:rPr>
              <a:t>subentendido</a:t>
            </a:r>
            <a:endParaRPr lang="pt-BR" dirty="0" smtClean="0"/>
          </a:p>
          <a:p>
            <a:pPr lvl="3"/>
            <a:r>
              <a:rPr lang="pt-BR" dirty="0" smtClean="0"/>
              <a:t>a outra marca</a:t>
            </a:r>
          </a:p>
          <a:p>
            <a:pPr lvl="3"/>
            <a:r>
              <a:rPr lang="pt-BR" dirty="0" smtClean="0"/>
              <a:t>o líder</a:t>
            </a:r>
          </a:p>
          <a:p>
            <a:pPr>
              <a:buFontTx/>
              <a:buNone/>
            </a:pPr>
            <a:r>
              <a:rPr lang="pt-BR" dirty="0" smtClean="0"/>
              <a:t>3. Geral</a:t>
            </a:r>
          </a:p>
          <a:p>
            <a:pPr lvl="2"/>
            <a:r>
              <a:rPr lang="pt-BR" dirty="0" smtClean="0"/>
              <a:t>compara o produto anunciado com o mercado como um todo</a:t>
            </a:r>
          </a:p>
          <a:p>
            <a:pPr lvl="3"/>
            <a:r>
              <a:rPr lang="pt-BR" dirty="0" smtClean="0"/>
              <a:t>o melhor da sua categoria</a:t>
            </a:r>
          </a:p>
          <a:p>
            <a:pPr lvl="3" algn="r">
              <a:buFontTx/>
              <a:buNone/>
            </a:pPr>
            <a:endParaRPr lang="pt-BR" sz="1200" dirty="0" smtClean="0"/>
          </a:p>
          <a:p>
            <a:pPr lvl="3" algn="r">
              <a:buFontTx/>
              <a:buNone/>
            </a:pPr>
            <a:r>
              <a:rPr lang="pt-BR" sz="1200" dirty="0" smtClean="0"/>
              <a:t>http://www.youtube.com/watch?v=KGunIqZ32t8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724525" y="4643446"/>
            <a:ext cx="20240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defTabSz="762000" eaLnBrk="1" hangingPunct="1"/>
            <a:r>
              <a:rPr lang="it-IT" dirty="0">
                <a:solidFill>
                  <a:srgbClr val="7E7C7C"/>
                </a:solidFill>
                <a:latin typeface="Verdana" pitchFamily="34" charset="0"/>
                <a:cs typeface="Times New Roman" pitchFamily="18" charset="0"/>
                <a:hlinkClick r:id="rId3"/>
              </a:rPr>
              <a:t>Audi chaves</a:t>
            </a:r>
            <a:endParaRPr lang="it-IT" dirty="0">
              <a:solidFill>
                <a:srgbClr val="7E7C7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46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0425" y="6021388"/>
            <a:ext cx="1368425" cy="431800"/>
          </a:xfrm>
          <a:prstGeom prst="actionButtonForwardNex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7" name="lightboxImage" descr="pepsicocacanud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714620"/>
            <a:ext cx="2361252" cy="119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40000"/>
          </a:blip>
          <a:srcRect/>
          <a:stretch>
            <a:fillRect/>
          </a:stretch>
        </p:blipFill>
        <p:spPr bwMode="auto">
          <a:xfrm>
            <a:off x="857224" y="5255021"/>
            <a:ext cx="2724110" cy="15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715689CA-85E1-4B50-A421-3FC0809CB838}" type="slidenum">
              <a:rPr lang="pt-BR" smtClean="0"/>
              <a:pPr defTabSz="762000"/>
              <a:t>14</a:t>
            </a:fld>
            <a:endParaRPr lang="pt-BR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440" tIns="45720" rIns="91440" bIns="45720"/>
          <a:lstStyle/>
          <a:p>
            <a:pPr defTabSz="914400"/>
            <a:r>
              <a:rPr lang="pt-BR" sz="3200" smtClean="0"/>
              <a:t>Efeitos em Comparações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 anchor="ctr"/>
          <a:lstStyle/>
          <a:p>
            <a:pPr lvl="1" defTabSz="914400">
              <a:lnSpc>
                <a:spcPct val="90000"/>
              </a:lnSpc>
            </a:pPr>
            <a:r>
              <a:rPr lang="pt-BR" sz="2000" smtClean="0"/>
              <a:t>Ordem de apresentação dos itens afeta resultado</a:t>
            </a:r>
          </a:p>
          <a:p>
            <a:pPr lvl="2" defTabSz="914400">
              <a:lnSpc>
                <a:spcPct val="90000"/>
              </a:lnSpc>
            </a:pPr>
            <a:r>
              <a:rPr lang="pt-BR" sz="1800" smtClean="0"/>
              <a:t>Comparar:</a:t>
            </a:r>
            <a:endParaRPr lang="pt-BR" sz="1800" b="1" smtClean="0"/>
          </a:p>
          <a:p>
            <a:pPr lvl="3" defTabSz="914400">
              <a:lnSpc>
                <a:spcPct val="90000"/>
              </a:lnSpc>
            </a:pPr>
            <a:r>
              <a:rPr lang="pt-BR" sz="1600" smtClean="0"/>
              <a:t>A (sujeito) com B (referente) </a:t>
            </a:r>
          </a:p>
          <a:p>
            <a:pPr lvl="3" defTabSz="914400">
              <a:lnSpc>
                <a:spcPct val="90000"/>
              </a:lnSpc>
              <a:buFontTx/>
              <a:buNone/>
            </a:pPr>
            <a:r>
              <a:rPr lang="pt-BR" sz="1600" u="sng" smtClean="0"/>
              <a:t>é diferente de comparar</a:t>
            </a:r>
          </a:p>
          <a:p>
            <a:pPr lvl="3" defTabSz="914400">
              <a:lnSpc>
                <a:spcPct val="90000"/>
              </a:lnSpc>
            </a:pPr>
            <a:r>
              <a:rPr lang="pt-BR" sz="1600" smtClean="0"/>
              <a:t>B (sujeito) com A (referente)</a:t>
            </a:r>
          </a:p>
          <a:p>
            <a:pPr lvl="3" defTabSz="914400">
              <a:lnSpc>
                <a:spcPct val="90000"/>
              </a:lnSpc>
              <a:buFontTx/>
              <a:buNone/>
            </a:pPr>
            <a:r>
              <a:rPr lang="pt-BR" sz="1600" smtClean="0"/>
              <a:t>Comparando em termos de quem tem mais sorte:</a:t>
            </a:r>
          </a:p>
          <a:p>
            <a:pPr lvl="4" defTabSz="914400">
              <a:lnSpc>
                <a:spcPct val="90000"/>
              </a:lnSpc>
              <a:buFontTx/>
              <a:buNone/>
            </a:pPr>
            <a:r>
              <a:rPr lang="pt-BR" sz="1600" smtClean="0"/>
              <a:t>1. Comparando você com os outros...</a:t>
            </a:r>
          </a:p>
          <a:p>
            <a:pPr lvl="4" defTabSz="914400">
              <a:lnSpc>
                <a:spcPct val="90000"/>
              </a:lnSpc>
              <a:buFontTx/>
              <a:buNone/>
            </a:pPr>
            <a:r>
              <a:rPr lang="pt-BR" sz="1600" smtClean="0"/>
              <a:t>	59% dos respondentes disseram ter mais sorte</a:t>
            </a:r>
          </a:p>
          <a:p>
            <a:pPr lvl="4" defTabSz="914400">
              <a:lnSpc>
                <a:spcPct val="90000"/>
              </a:lnSpc>
              <a:buFontTx/>
              <a:buNone/>
            </a:pPr>
            <a:r>
              <a:rPr lang="pt-BR" sz="1600" smtClean="0"/>
              <a:t>2. Comparando os outros com você....</a:t>
            </a:r>
          </a:p>
          <a:p>
            <a:pPr lvl="4" defTabSz="914400">
              <a:lnSpc>
                <a:spcPct val="90000"/>
              </a:lnSpc>
              <a:buFontTx/>
              <a:buNone/>
            </a:pPr>
            <a:r>
              <a:rPr lang="pt-BR" sz="1600" smtClean="0"/>
              <a:t>	29% dos respondentes disseram ter mais sorte</a:t>
            </a:r>
          </a:p>
          <a:p>
            <a:pPr lvl="4" defTabSz="914400">
              <a:lnSpc>
                <a:spcPct val="90000"/>
              </a:lnSpc>
              <a:buFontTx/>
              <a:buNone/>
            </a:pPr>
            <a:r>
              <a:rPr lang="pt-BR" sz="1600" smtClean="0"/>
              <a:t>Em 1, a resposta é quanto dos meus atributos está presente nos outros,</a:t>
            </a:r>
          </a:p>
          <a:p>
            <a:pPr lvl="4" defTabSz="914400">
              <a:lnSpc>
                <a:spcPct val="90000"/>
              </a:lnSpc>
              <a:buFontTx/>
              <a:buNone/>
            </a:pPr>
            <a:r>
              <a:rPr lang="pt-BR" sz="1600" smtClean="0"/>
              <a:t>Em 2, a resposta é quanto dos atributos dos outros está presente em mim.</a:t>
            </a:r>
          </a:p>
          <a:p>
            <a:pPr lvl="2" defTabSz="914400">
              <a:lnSpc>
                <a:spcPct val="90000"/>
              </a:lnSpc>
            </a:pPr>
            <a:r>
              <a:rPr lang="pt-BR" sz="1800" smtClean="0"/>
              <a:t>Efeito pode acontecer independente da ordem de apresentação, se no texto da pergunta esta orientação for modificada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0F5D88EB-B6C8-4D27-9DAF-3835BA6FC8E1}" type="slidenum">
              <a:rPr lang="pt-BR" smtClean="0"/>
              <a:pPr defTabSz="762000"/>
              <a:t>15</a:t>
            </a:fld>
            <a:endParaRPr lang="pt-BR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Aspectos estudados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smtClean="0"/>
              <a:t>muitos métodos, muitos produtos e até hoje não se tem clara definição da sua </a:t>
            </a:r>
            <a:r>
              <a:rPr lang="pt-BR" sz="2800" b="1" u="sng" dirty="0" smtClean="0"/>
              <a:t>efetividade</a:t>
            </a:r>
            <a:r>
              <a:rPr lang="pt-BR" sz="2800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de uma forma geral, acredita-se ser </a:t>
            </a:r>
            <a:r>
              <a:rPr lang="pt-BR" sz="2800" u="sng" dirty="0" smtClean="0"/>
              <a:t>POUCO </a:t>
            </a:r>
            <a:r>
              <a:rPr lang="pt-BR" sz="2800" dirty="0" smtClean="0"/>
              <a:t>efetiva para </a:t>
            </a:r>
            <a:r>
              <a:rPr lang="pt-BR" sz="2400" dirty="0" smtClean="0"/>
              <a:t>(mas ver </a:t>
            </a:r>
            <a:r>
              <a:rPr lang="pt-BR" sz="2400" i="1" dirty="0" err="1" smtClean="0"/>
              <a:t>papers</a:t>
            </a:r>
            <a:r>
              <a:rPr lang="pt-BR" sz="2400" dirty="0" smtClean="0"/>
              <a:t> recentes)</a:t>
            </a:r>
            <a:r>
              <a:rPr lang="pt-BR" sz="2800" dirty="0" smtClean="0"/>
              <a:t>:</a:t>
            </a:r>
          </a:p>
          <a:p>
            <a:pPr lvl="3">
              <a:lnSpc>
                <a:spcPct val="90000"/>
              </a:lnSpc>
            </a:pPr>
            <a:r>
              <a:rPr lang="pt-BR" dirty="0" smtClean="0"/>
              <a:t>aumentar credibilidade</a:t>
            </a:r>
          </a:p>
          <a:p>
            <a:pPr lvl="3">
              <a:lnSpc>
                <a:spcPct val="90000"/>
              </a:lnSpc>
            </a:pPr>
            <a:r>
              <a:rPr lang="pt-BR" dirty="0" smtClean="0"/>
              <a:t>modificar atitudes</a:t>
            </a:r>
          </a:p>
          <a:p>
            <a:pPr lvl="3">
              <a:lnSpc>
                <a:spcPct val="90000"/>
              </a:lnSpc>
            </a:pPr>
            <a:r>
              <a:rPr lang="pt-BR" dirty="0" smtClean="0"/>
              <a:t>aumentar intenção de compra</a:t>
            </a:r>
          </a:p>
          <a:p>
            <a:pPr lvl="3">
              <a:lnSpc>
                <a:spcPct val="90000"/>
              </a:lnSpc>
            </a:pPr>
            <a:r>
              <a:rPr lang="pt-BR" dirty="0" smtClean="0"/>
              <a:t>alterar comportamentos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devido ao fato que gera mais contra argumentos por despertar a necessidade de trabalho cognitivo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E55EA86B-630A-466B-805B-43111A22177D}" type="slidenum">
              <a:rPr lang="pt-BR" smtClean="0"/>
              <a:pPr defTabSz="762000"/>
              <a:t>16</a:t>
            </a:fld>
            <a:endParaRPr lang="pt-BR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Aspectos estudados</a:t>
            </a:r>
            <a:r>
              <a:rPr lang="pt-BR" sz="1600" smtClean="0"/>
              <a:t>(cont.)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pt-BR" dirty="0" smtClean="0"/>
              <a:t> </a:t>
            </a:r>
            <a:r>
              <a:rPr lang="pt-BR" b="1" dirty="0" smtClean="0"/>
              <a:t>1. Efetividade</a:t>
            </a:r>
            <a:r>
              <a:rPr lang="pt-BR" dirty="0" smtClean="0"/>
              <a:t> aumenta quando:</a:t>
            </a:r>
          </a:p>
          <a:p>
            <a:pPr lvl="2"/>
            <a:r>
              <a:rPr lang="pt-BR" dirty="0" smtClean="0"/>
              <a:t>faz uso de conteúdo factual (ao invés de subjetivo)</a:t>
            </a:r>
          </a:p>
          <a:p>
            <a:pPr lvl="2"/>
            <a:r>
              <a:rPr lang="pt-BR" dirty="0" smtClean="0"/>
              <a:t>é usada para promover marcas novas</a:t>
            </a:r>
          </a:p>
          <a:p>
            <a:pPr lvl="2"/>
            <a:r>
              <a:rPr lang="pt-BR" dirty="0" smtClean="0"/>
              <a:t>são apresentadas em série (efeito cumulativo)</a:t>
            </a:r>
          </a:p>
        </p:txBody>
      </p:sp>
      <p:sp>
        <p:nvSpPr>
          <p:cNvPr id="14341" name="Retângulo 4">
            <a:hlinkClick r:id="rId3"/>
          </p:cNvPr>
          <p:cNvSpPr>
            <a:spLocks noChangeArrowheads="1"/>
          </p:cNvSpPr>
          <p:nvPr/>
        </p:nvSpPr>
        <p:spPr bwMode="auto">
          <a:xfrm>
            <a:off x="2143108" y="4214818"/>
            <a:ext cx="4572000" cy="5857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 err="1"/>
              <a:t>Mon</a:t>
            </a:r>
            <a:r>
              <a:rPr lang="pt-BR" sz="1600" dirty="0"/>
              <a:t> </a:t>
            </a:r>
            <a:r>
              <a:rPr lang="pt-BR" sz="1600" dirty="0" err="1"/>
              <a:t>bijou</a:t>
            </a:r>
            <a:endParaRPr lang="pt-BR" sz="1600" dirty="0"/>
          </a:p>
          <a:p>
            <a:r>
              <a:rPr lang="pt-BR" sz="1600" dirty="0"/>
              <a:t>http://www.youtube.com/watch?v=nl5ZeG3kY5g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CA8FDDFA-C465-4E7D-991F-598D13B71FC5}" type="slidenum">
              <a:rPr lang="pt-BR" smtClean="0"/>
              <a:pPr defTabSz="762000"/>
              <a:t>17</a:t>
            </a:fld>
            <a:endParaRPr lang="pt-BR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Aspectos estudados</a:t>
            </a:r>
            <a:r>
              <a:rPr lang="pt-BR" sz="1600" smtClean="0"/>
              <a:t>(cont.)</a:t>
            </a:r>
            <a:endParaRPr lang="pt-BR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251325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2400" b="1" dirty="0" smtClean="0"/>
              <a:t>2. Propaganda de 2 lados - Inoculação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Propaganda comparativa que apresenta:</a:t>
            </a:r>
          </a:p>
          <a:p>
            <a:pPr lvl="2">
              <a:lnSpc>
                <a:spcPct val="80000"/>
              </a:lnSpc>
            </a:pPr>
            <a:r>
              <a:rPr lang="pt-BR" sz="2000" dirty="0" smtClean="0"/>
              <a:t>aspectos positivos e negativos dos dois produtos:</a:t>
            </a:r>
          </a:p>
          <a:p>
            <a:pPr lvl="4">
              <a:lnSpc>
                <a:spcPct val="80000"/>
              </a:lnSpc>
            </a:pPr>
            <a:r>
              <a:rPr lang="pt-BR" sz="1800" dirty="0" smtClean="0"/>
              <a:t>meu melhor que o seu em x,y,z</a:t>
            </a:r>
          </a:p>
          <a:p>
            <a:pPr lvl="4">
              <a:lnSpc>
                <a:spcPct val="80000"/>
              </a:lnSpc>
            </a:pPr>
            <a:r>
              <a:rPr lang="pt-BR" sz="1800" dirty="0" smtClean="0"/>
              <a:t>seu melhor que o meu em r,s,t</a:t>
            </a:r>
          </a:p>
          <a:p>
            <a:pPr lvl="4">
              <a:lnSpc>
                <a:spcPct val="80000"/>
              </a:lnSpc>
            </a:pPr>
            <a:r>
              <a:rPr lang="pt-BR" sz="1800" dirty="0" smtClean="0"/>
              <a:t>x,y,z  tem que ser maior que r,s,t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exigem maior esforço cognitivo do receptor</a:t>
            </a:r>
          </a:p>
          <a:p>
            <a:pPr lvl="4">
              <a:lnSpc>
                <a:spcPct val="80000"/>
              </a:lnSpc>
            </a:pPr>
            <a:r>
              <a:rPr lang="pt-BR" sz="1800" dirty="0" smtClean="0"/>
              <a:t>tem que julgar as marcas e o impacto relativo dos atributos positivos e negativos na satisfação</a:t>
            </a:r>
          </a:p>
          <a:p>
            <a:pPr lvl="4">
              <a:lnSpc>
                <a:spcPct val="80000"/>
              </a:lnSpc>
            </a:pPr>
            <a:r>
              <a:rPr lang="pt-BR" sz="1800" dirty="0" smtClean="0"/>
              <a:t>pode causar sobrecarga e reduzir efetividade do anúncio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aumentam credibilidade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podem definir atributos relevantes para a decisão na categoria </a:t>
            </a:r>
            <a:r>
              <a:rPr lang="pt-BR" sz="1800" dirty="0" smtClean="0"/>
              <a:t>(</a:t>
            </a:r>
            <a:r>
              <a:rPr lang="pt-BR" sz="1800" dirty="0" err="1" smtClean="0"/>
              <a:t>Adaptative</a:t>
            </a:r>
            <a:r>
              <a:rPr lang="pt-BR" sz="1800" dirty="0" smtClean="0"/>
              <a:t> Network </a:t>
            </a:r>
            <a:r>
              <a:rPr lang="pt-BR" sz="1800" dirty="0" err="1" smtClean="0"/>
              <a:t>Models</a:t>
            </a:r>
            <a:r>
              <a:rPr lang="pt-BR" sz="1800" dirty="0" smtClean="0"/>
              <a:t>)</a:t>
            </a:r>
            <a:endParaRPr lang="pt-BR" sz="2400" dirty="0" smtClean="0"/>
          </a:p>
          <a:p>
            <a:pPr lvl="1">
              <a:lnSpc>
                <a:spcPct val="80000"/>
              </a:lnSpc>
            </a:pPr>
            <a:r>
              <a:rPr lang="pt-BR" sz="2000" b="1" dirty="0" smtClean="0"/>
              <a:t>dependem da </a:t>
            </a:r>
            <a:r>
              <a:rPr lang="pt-BR" sz="2000" b="1" u="sng" dirty="0" smtClean="0"/>
              <a:t>percepção</a:t>
            </a:r>
            <a:r>
              <a:rPr lang="pt-BR" sz="2000" b="1" dirty="0" smtClean="0"/>
              <a:t> dos atributos como típicos e não típicos</a:t>
            </a:r>
            <a:r>
              <a:rPr lang="pt-BR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DB007BDE-5900-41A1-BEB8-C0310FC44A0D}" type="slidenum">
              <a:rPr lang="pt-BR" smtClean="0"/>
              <a:pPr defTabSz="762000"/>
              <a:t>18</a:t>
            </a:fld>
            <a:endParaRPr lang="pt-BR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Aspectos estudados</a:t>
            </a:r>
            <a:r>
              <a:rPr lang="pt-BR" sz="1600" smtClean="0"/>
              <a:t>(cont.)</a:t>
            </a:r>
            <a:endParaRPr lang="pt-BR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sz="2400" b="1" smtClean="0"/>
              <a:t>3.  Foco no uso de atributos</a:t>
            </a:r>
          </a:p>
          <a:p>
            <a:pPr lvl="1"/>
            <a:r>
              <a:rPr lang="pt-BR" sz="2000" smtClean="0"/>
              <a:t>É central para a efetivação dos efeitos comparativos</a:t>
            </a:r>
          </a:p>
          <a:p>
            <a:pPr lvl="1"/>
            <a:r>
              <a:rPr lang="pt-BR" sz="2000" smtClean="0"/>
              <a:t>Depende de envolvimento</a:t>
            </a:r>
            <a:endParaRPr lang="pt-BR" sz="2400" smtClean="0"/>
          </a:p>
          <a:p>
            <a:pPr lvl="3"/>
            <a:r>
              <a:rPr lang="pt-BR" sz="1800" smtClean="0"/>
              <a:t>alto = maior conhecimento dos atributos</a:t>
            </a:r>
          </a:p>
          <a:p>
            <a:pPr lvl="3"/>
            <a:r>
              <a:rPr lang="pt-BR" sz="1800" smtClean="0"/>
              <a:t>baixo = atributos diretos são menos importantes</a:t>
            </a:r>
          </a:p>
          <a:p>
            <a:pPr lvl="1"/>
            <a:r>
              <a:rPr lang="pt-BR" sz="2000" smtClean="0"/>
              <a:t>Podem ser classificados em:</a:t>
            </a:r>
          </a:p>
          <a:p>
            <a:pPr lvl="3"/>
            <a:r>
              <a:rPr lang="pt-BR" sz="1800" u="sng" smtClean="0"/>
              <a:t>típicos</a:t>
            </a:r>
            <a:r>
              <a:rPr lang="pt-BR" sz="1800" smtClean="0"/>
              <a:t>: relacionados com a função principal (percebida) do produto</a:t>
            </a:r>
            <a:br>
              <a:rPr lang="pt-BR" sz="1800" smtClean="0"/>
            </a:br>
            <a:r>
              <a:rPr lang="pt-BR" sz="1800" smtClean="0"/>
              <a:t>Ex. Sabão Omo lava melhor (sabão é para lavar)</a:t>
            </a:r>
            <a:br>
              <a:rPr lang="pt-BR" sz="1800" smtClean="0"/>
            </a:br>
            <a:r>
              <a:rPr lang="pt-BR" sz="1800" smtClean="0"/>
              <a:t>&gt; em geral comparação </a:t>
            </a:r>
            <a:r>
              <a:rPr lang="pt-BR" sz="1800" u="sng" smtClean="0"/>
              <a:t>aproxima</a:t>
            </a:r>
            <a:r>
              <a:rPr lang="pt-BR" sz="1800" smtClean="0"/>
              <a:t> os produtos (similaridade)</a:t>
            </a:r>
          </a:p>
          <a:p>
            <a:pPr lvl="3"/>
            <a:r>
              <a:rPr lang="pt-BR" sz="1800" u="sng" smtClean="0"/>
              <a:t>não típicos</a:t>
            </a:r>
            <a:r>
              <a:rPr lang="pt-BR" sz="1800" smtClean="0"/>
              <a:t>: pode ser específico de uma marca</a:t>
            </a:r>
            <a:br>
              <a:rPr lang="pt-BR" sz="1800" smtClean="0"/>
            </a:br>
            <a:r>
              <a:rPr lang="pt-BR" sz="1800" smtClean="0"/>
              <a:t>Ex. Sabonete para peles morenas</a:t>
            </a:r>
            <a:br>
              <a:rPr lang="pt-BR" sz="1800" smtClean="0"/>
            </a:br>
            <a:r>
              <a:rPr lang="pt-BR" sz="1800" smtClean="0"/>
              <a:t> &gt; em geral comparação </a:t>
            </a:r>
            <a:r>
              <a:rPr lang="pt-BR" sz="1800" u="sng" smtClean="0">
                <a:hlinkClick r:id="rId3"/>
              </a:rPr>
              <a:t>NÃO</a:t>
            </a:r>
            <a:r>
              <a:rPr lang="pt-BR" sz="1800" smtClean="0">
                <a:hlinkClick r:id="rId3"/>
              </a:rPr>
              <a:t> </a:t>
            </a:r>
            <a:r>
              <a:rPr lang="pt-BR" sz="1800" u="sng" smtClean="0">
                <a:hlinkClick r:id="rId3"/>
              </a:rPr>
              <a:t>aproxima</a:t>
            </a:r>
            <a:r>
              <a:rPr lang="pt-BR" sz="1800" smtClean="0">
                <a:hlinkClick r:id="rId3"/>
              </a:rPr>
              <a:t> </a:t>
            </a:r>
            <a:r>
              <a:rPr lang="pt-BR" sz="1800" smtClean="0"/>
              <a:t>os produtos </a:t>
            </a:r>
          </a:p>
          <a:p>
            <a:pPr lvl="3">
              <a:buFontTx/>
              <a:buNone/>
            </a:pPr>
            <a:endParaRPr lang="pt-BR" sz="1100" smtClean="0"/>
          </a:p>
          <a:p>
            <a:pPr lvl="3" algn="r">
              <a:buFontTx/>
              <a:buNone/>
            </a:pPr>
            <a:r>
              <a:rPr lang="pt-BR" sz="1100" smtClean="0"/>
              <a:t>https://www.youtube.com/watch?v=z7YV6B3URNE&amp;feature=related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8609F-78FA-4A35-A6A0-EEF1439853C8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445947" rIns="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cs typeface="Arial" pitchFamily="34" charset="0"/>
              </a:rPr>
              <a:t>Celular 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0082D6"/>
                </a:solidFill>
                <a:effectLst/>
                <a:latin typeface="Arial" pitchFamily="34" charset="0"/>
                <a:cs typeface="Arial" pitchFamily="34" charset="0"/>
                <a:hlinkClick r:id="rId2" tooltip="Veja mais detalhes do celular DL YC-110"/>
              </a:rPr>
              <a:t>DL YC-110</a:t>
            </a: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cs typeface="Arial" pitchFamily="34" charset="0"/>
              </a:rPr>
              <a:t> tem teclas com números maiores e botão SOS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 smtClean="0">
                <a:ln>
                  <a:noFill/>
                </a:ln>
                <a:solidFill>
                  <a:srgbClr val="0082D6"/>
                </a:solidFill>
                <a:effectLst/>
                <a:latin typeface="Arial" pitchFamily="34" charset="0"/>
                <a:cs typeface="Arial" pitchFamily="34" charset="0"/>
                <a:hlinkClick r:id="rId2" tooltip="Celular DL Eletrônicos YC 110 2 Chips"/>
              </a:rPr>
              <a:t>  </a:t>
            </a:r>
            <a:r>
              <a:rPr kumimoji="0" lang="pt-BR" sz="8200" b="1" i="0" u="none" strike="noStrike" cap="none" normalizeH="0" baseline="0" smtClean="0">
                <a:ln>
                  <a:noFill/>
                </a:ln>
                <a:solidFill>
                  <a:srgbClr val="0082D6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BR" sz="900" b="1" i="0" u="none" strike="noStrike" cap="none" normalizeH="0" baseline="0" smtClean="0">
                <a:ln>
                  <a:noFill/>
                </a:ln>
                <a:solidFill>
                  <a:srgbClr val="0082D6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</a:p>
        </p:txBody>
      </p:sp>
      <p:sp>
        <p:nvSpPr>
          <p:cNvPr id="56322" name="AutoShape 2" descr="Foto Celular DL Eletrônicos YC 110 2 Chips">
            <a:hlinkClick r:id="rId2" tooltip="Celular DL Eletrônicos YC 110 2 Chips"/>
          </p:cNvPr>
          <p:cNvSpPr>
            <a:spLocks noChangeAspect="1" noChangeArrowheads="1"/>
          </p:cNvSpPr>
          <p:nvPr/>
        </p:nvSpPr>
        <p:spPr bwMode="auto">
          <a:xfrm>
            <a:off x="31750" y="-533400"/>
            <a:ext cx="104775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 l="12628" t="34180" r="39055" b="16015"/>
          <a:stretch>
            <a:fillRect/>
          </a:stretch>
        </p:blipFill>
        <p:spPr bwMode="auto">
          <a:xfrm>
            <a:off x="285720" y="1357298"/>
            <a:ext cx="4684092" cy="271464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643174" y="428604"/>
            <a:ext cx="4286280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Atributos não típicos – Exclusividade da marca</a:t>
            </a:r>
            <a:endParaRPr lang="pt-BR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/>
          <a:srcRect l="13726" t="30273" r="39055" b="21875"/>
          <a:stretch>
            <a:fillRect/>
          </a:stretch>
        </p:blipFill>
        <p:spPr bwMode="auto">
          <a:xfrm>
            <a:off x="5143504" y="1428736"/>
            <a:ext cx="3786214" cy="21572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9218" name="Picture 2" descr="Mc Donald's e Burger King travam batalha de publicida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72008"/>
            <a:ext cx="3786134" cy="2006651"/>
          </a:xfrm>
          <a:prstGeom prst="rect">
            <a:avLst/>
          </a:prstGeom>
          <a:noFill/>
        </p:spPr>
      </p:pic>
      <p:pic>
        <p:nvPicPr>
          <p:cNvPr id="3" name="Picture 2" descr="Apple Launches 'Why There's Nothing Quite Like iPhone' Web Campaig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921" y="3837894"/>
            <a:ext cx="3905235" cy="2662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DE2CAAA7-236C-4274-8046-E3C7D257173C}" type="slidenum">
              <a:rPr lang="pt-BR" smtClean="0"/>
              <a:pPr defTabSz="762000"/>
              <a:t>2</a:t>
            </a:fld>
            <a:endParaRPr lang="pt-BR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 - Introdução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noFill/>
        </p:spPr>
        <p:txBody>
          <a:bodyPr/>
          <a:lstStyle/>
          <a:p>
            <a:r>
              <a:rPr lang="pt-BR" sz="2800" smtClean="0"/>
              <a:t>Início 1971</a:t>
            </a:r>
          </a:p>
          <a:p>
            <a:r>
              <a:rPr lang="pt-BR" sz="2800" smtClean="0"/>
              <a:t>Por sugestão do FTC, para</a:t>
            </a:r>
          </a:p>
          <a:p>
            <a:pPr lvl="2"/>
            <a:r>
              <a:rPr lang="pt-BR" sz="2000" smtClean="0"/>
              <a:t>Melhorar informações disponíveis para o consumidor - qualidade da informação para a decisão</a:t>
            </a:r>
          </a:p>
          <a:p>
            <a:r>
              <a:rPr lang="pt-BR" sz="2800" smtClean="0"/>
              <a:t>Definição:</a:t>
            </a:r>
          </a:p>
          <a:p>
            <a:pPr lvl="2"/>
            <a:r>
              <a:rPr lang="pt-BR" sz="2000" smtClean="0"/>
              <a:t>Propaganda que faz referência direta ou indireta a outra marca competidora</a:t>
            </a:r>
          </a:p>
          <a:p>
            <a:r>
              <a:rPr lang="pt-BR" sz="2800" smtClean="0"/>
              <a:t>Foco:</a:t>
            </a:r>
          </a:p>
          <a:p>
            <a:pPr lvl="2"/>
            <a:r>
              <a:rPr lang="pt-BR" sz="2000" smtClean="0"/>
              <a:t>principal é associação feita por consumidores</a:t>
            </a:r>
          </a:p>
          <a:p>
            <a:pPr lvl="2"/>
            <a:r>
              <a:rPr lang="pt-BR" sz="2000" smtClean="0"/>
              <a:t>usa nome das marcas e atributos usados para comparar</a:t>
            </a:r>
          </a:p>
          <a:p>
            <a:pPr lvl="2"/>
            <a:r>
              <a:rPr lang="pt-BR" sz="2000" smtClean="0"/>
              <a:t>em geral atributos específicos e que possam ser avaliados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BE9F1-7BBD-4020-BF75-0CAB7AD6C51C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pic>
        <p:nvPicPr>
          <p:cNvPr id="56322" name="Picture 2" descr="5 smart advertising examples that defeated business competitor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735246" cy="3536810"/>
          </a:xfrm>
          <a:prstGeom prst="rect">
            <a:avLst/>
          </a:prstGeom>
          <a:noFill/>
        </p:spPr>
      </p:pic>
      <p:pic>
        <p:nvPicPr>
          <p:cNvPr id="56324" name="Picture 4" descr="Newcastle Ale's smart advertising 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3324216" cy="498632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500562" y="357166"/>
            <a:ext cx="4286280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Atributos não típicos – </a:t>
            </a:r>
          </a:p>
          <a:p>
            <a:pPr algn="ctr"/>
            <a:r>
              <a:rPr lang="pt-BR" dirty="0" smtClean="0"/>
              <a:t>Sem relação com a categoria</a:t>
            </a:r>
            <a:endParaRPr lang="pt-BR" dirty="0"/>
          </a:p>
        </p:txBody>
      </p:sp>
      <p:pic>
        <p:nvPicPr>
          <p:cNvPr id="7" name="Picture 4" descr="Diferentes níveis da publicidade comparativa | brand targ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432079"/>
            <a:ext cx="3238486" cy="242592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255279" y="4071942"/>
            <a:ext cx="1816523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/>
              <a:t>Jogo de xadrez rei </a:t>
            </a:r>
            <a:r>
              <a:rPr lang="pt-BR" sz="1200" dirty="0" err="1" smtClean="0"/>
              <a:t>vs</a:t>
            </a:r>
            <a:r>
              <a:rPr lang="pt-BR" sz="1200" dirty="0" smtClean="0"/>
              <a:t> peão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8609F-78FA-4A35-A6A0-EEF1439853C8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pic>
        <p:nvPicPr>
          <p:cNvPr id="1026" name="Picture 2" descr="https://conteudo.imguol.com.br/c/noticias/d2/2015/10/05/tabela-celular-1444077155849_600x7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196" y="1428736"/>
            <a:ext cx="4653655" cy="542926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643174" y="428604"/>
            <a:ext cx="428628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Atributos típicos – todos tem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341164C7-4B82-43C0-B816-DAB3C513D807}" type="slidenum">
              <a:rPr lang="pt-BR" smtClean="0"/>
              <a:pPr defTabSz="762000"/>
              <a:t>22</a:t>
            </a:fld>
            <a:endParaRPr lang="pt-BR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4000" smtClean="0"/>
              <a:t>VII - Comparando Produtos Novos e Conhecidos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Usando atributos típicos: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aproximação ocorre nos atributos anunciados e/ou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diferenciação ocorre nos atributos não anunciados - diminui superioridade</a:t>
            </a:r>
          </a:p>
          <a:p>
            <a:pPr>
              <a:lnSpc>
                <a:spcPct val="90000"/>
              </a:lnSpc>
            </a:pPr>
            <a:r>
              <a:rPr lang="pt-BR" smtClean="0"/>
              <a:t>Usando atributos não-típicos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associação reduzida pq consumidores não percebem o produto anunciado e o comparado como sendo da mesma categoria - tem atributos diferentes</a:t>
            </a:r>
          </a:p>
          <a:p>
            <a:pPr lvl="1">
              <a:lnSpc>
                <a:spcPct val="90000"/>
              </a:lnSpc>
            </a:pPr>
            <a:r>
              <a:rPr lang="pt-BR" sz="2400" smtClean="0"/>
              <a:t>diferenciação é reduzida pq anúncio confirma expectativa do receptor de que o produto comparado não tem aquele atributo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DB918EC-5021-4B3D-94A5-43AB029FE1A0}" type="slidenum">
              <a:rPr lang="pt-BR" smtClean="0"/>
              <a:pPr defTabSz="762000"/>
              <a:t>23</a:t>
            </a:fld>
            <a:endParaRPr lang="pt-BR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4000" smtClean="0"/>
              <a:t>VIII - Comparando dois produtos conhecidos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smtClean="0"/>
              <a:t>Atributos típicos</a:t>
            </a:r>
            <a:endParaRPr lang="pt-BR" sz="2800" smtClean="0"/>
          </a:p>
          <a:p>
            <a:pPr lvl="3">
              <a:lnSpc>
                <a:spcPct val="80000"/>
              </a:lnSpc>
            </a:pPr>
            <a:r>
              <a:rPr lang="pt-BR" sz="1800" smtClean="0"/>
              <a:t>diferenciam os produtos pq define quem é o melhor em atributos relevantes para a decisão</a:t>
            </a:r>
          </a:p>
          <a:p>
            <a:pPr lvl="3">
              <a:lnSpc>
                <a:spcPct val="80000"/>
              </a:lnSpc>
            </a:pPr>
            <a:r>
              <a:rPr lang="pt-BR" sz="1800" smtClean="0"/>
              <a:t>se a vantagem é </a:t>
            </a:r>
            <a:r>
              <a:rPr lang="pt-BR" sz="1800" b="1" smtClean="0"/>
              <a:t>pequena</a:t>
            </a:r>
            <a:r>
              <a:rPr lang="pt-BR" sz="1800" smtClean="0"/>
              <a:t>, na decisão o produto é incluído no leque de opções com esta “tag”</a:t>
            </a:r>
          </a:p>
          <a:p>
            <a:pPr lvl="3">
              <a:lnSpc>
                <a:spcPct val="80000"/>
              </a:lnSpc>
            </a:pPr>
            <a:r>
              <a:rPr lang="pt-BR" sz="1800" smtClean="0"/>
              <a:t>se a vantagem é </a:t>
            </a:r>
            <a:r>
              <a:rPr lang="pt-BR" sz="1800" b="1" smtClean="0"/>
              <a:t>extrema</a:t>
            </a:r>
            <a:r>
              <a:rPr lang="pt-BR" sz="1800" smtClean="0"/>
              <a:t>, o produto pode ser excluído da categoria e não ser incluído no leque de opções, mas pode ser o único na categoria nova</a:t>
            </a:r>
          </a:p>
          <a:p>
            <a:pPr>
              <a:lnSpc>
                <a:spcPct val="80000"/>
              </a:lnSpc>
            </a:pPr>
            <a:r>
              <a:rPr lang="pt-BR" sz="2400" smtClean="0"/>
              <a:t>Atributos não típicos</a:t>
            </a:r>
            <a:endParaRPr lang="pt-BR" sz="2800" smtClean="0"/>
          </a:p>
          <a:p>
            <a:pPr lvl="3">
              <a:lnSpc>
                <a:spcPct val="80000"/>
              </a:lnSpc>
            </a:pPr>
            <a:r>
              <a:rPr lang="pt-BR" sz="1800" smtClean="0"/>
              <a:t>aproximam os produtos pq não são relevantes para a decisão</a:t>
            </a:r>
          </a:p>
          <a:p>
            <a:pPr>
              <a:lnSpc>
                <a:spcPct val="80000"/>
              </a:lnSpc>
            </a:pPr>
            <a:r>
              <a:rPr lang="pt-BR" sz="2400" smtClean="0"/>
              <a:t>Importante</a:t>
            </a:r>
            <a:r>
              <a:rPr lang="pt-BR" sz="2800" smtClean="0"/>
              <a:t>: </a:t>
            </a:r>
            <a:r>
              <a:rPr lang="pt-BR" sz="1800" smtClean="0"/>
              <a:t>marcas com grande similaridade podem não sofrer estes efeitos, devido a confusão sobre quem é o anunciante (Coca x Pepsi)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IX – Efeito do Contexto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9DFC4-C47C-4706-982D-5D6E82DEB29D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645" t="10879" r="23646" b="12731"/>
          <a:stretch>
            <a:fillRect/>
          </a:stretch>
        </p:blipFill>
        <p:spPr bwMode="auto">
          <a:xfrm>
            <a:off x="642910" y="1500174"/>
            <a:ext cx="38576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85720" y="4714884"/>
            <a:ext cx="8226676" cy="11695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400" dirty="0" err="1" smtClean="0"/>
              <a:t>Quando</a:t>
            </a:r>
            <a:r>
              <a:rPr lang="en-US" sz="1400" dirty="0" smtClean="0"/>
              <a:t> o </a:t>
            </a:r>
            <a:r>
              <a:rPr lang="en-US" sz="1400" dirty="0" err="1" smtClean="0"/>
              <a:t>contexto</a:t>
            </a:r>
            <a:r>
              <a:rPr lang="en-US" sz="1400" dirty="0" smtClean="0"/>
              <a:t> </a:t>
            </a:r>
            <a:r>
              <a:rPr lang="en-US" sz="1400" dirty="0" err="1" smtClean="0"/>
              <a:t>apresentado</a:t>
            </a:r>
            <a:r>
              <a:rPr lang="en-US" sz="1400" dirty="0" smtClean="0"/>
              <a:t> era </a:t>
            </a:r>
            <a:r>
              <a:rPr lang="en-US" sz="1400" u="sng" dirty="0" err="1" smtClean="0"/>
              <a:t>positivo</a:t>
            </a:r>
            <a:r>
              <a:rPr lang="en-US" sz="1400" dirty="0" smtClean="0"/>
              <a:t> (</a:t>
            </a:r>
            <a:r>
              <a:rPr lang="en-US" sz="1400" dirty="0" err="1" smtClean="0"/>
              <a:t>induzido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u="sng" dirty="0" err="1" smtClean="0"/>
              <a:t>escrever</a:t>
            </a:r>
            <a:r>
              <a:rPr lang="en-US" sz="1400" dirty="0" smtClean="0"/>
              <a:t> 5 </a:t>
            </a:r>
            <a:r>
              <a:rPr lang="en-US" sz="1400" dirty="0" err="1" smtClean="0"/>
              <a:t>fatos</a:t>
            </a:r>
            <a:r>
              <a:rPr lang="en-US" sz="1400" dirty="0" smtClean="0"/>
              <a:t> </a:t>
            </a:r>
            <a:r>
              <a:rPr lang="en-US" sz="1400" u="sng" dirty="0" err="1" smtClean="0"/>
              <a:t>positivos</a:t>
            </a:r>
            <a:r>
              <a:rPr lang="en-US" sz="1400" dirty="0" smtClean="0"/>
              <a:t> </a:t>
            </a:r>
            <a:r>
              <a:rPr lang="en-US" sz="1400" dirty="0" err="1" smtClean="0"/>
              <a:t>recentes</a:t>
            </a:r>
            <a:r>
              <a:rPr lang="en-US" sz="1400" dirty="0" smtClean="0"/>
              <a:t>):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A propaganda </a:t>
            </a:r>
            <a:r>
              <a:rPr lang="en-US" sz="1400" dirty="0" err="1" smtClean="0"/>
              <a:t>comparativa</a:t>
            </a:r>
            <a:r>
              <a:rPr lang="en-US" sz="1400" dirty="0" smtClean="0"/>
              <a:t> com </a:t>
            </a:r>
            <a:r>
              <a:rPr lang="en-US" sz="1400" dirty="0" err="1" smtClean="0"/>
              <a:t>foco</a:t>
            </a:r>
            <a:r>
              <a:rPr lang="en-US" sz="1400" dirty="0" smtClean="0"/>
              <a:t> </a:t>
            </a:r>
            <a:r>
              <a:rPr lang="en-US" sz="1400" dirty="0" err="1" smtClean="0"/>
              <a:t>positivo</a:t>
            </a:r>
            <a:r>
              <a:rPr lang="en-US" sz="1400" dirty="0" smtClean="0"/>
              <a:t> (</a:t>
            </a:r>
            <a:r>
              <a:rPr lang="en-US" sz="1400" dirty="0" err="1" smtClean="0"/>
              <a:t>winer</a:t>
            </a:r>
            <a:r>
              <a:rPr lang="en-US" sz="1400" dirty="0" smtClean="0"/>
              <a:t>) </a:t>
            </a:r>
            <a:r>
              <a:rPr lang="en-US" sz="1400" dirty="0" err="1" smtClean="0"/>
              <a:t>foi</a:t>
            </a:r>
            <a:r>
              <a:rPr lang="en-US" sz="1400" dirty="0" smtClean="0"/>
              <a:t> </a:t>
            </a:r>
            <a:r>
              <a:rPr lang="en-US" sz="1400" dirty="0" err="1" smtClean="0"/>
              <a:t>melhor</a:t>
            </a:r>
            <a:r>
              <a:rPr lang="en-US" sz="1400" dirty="0" smtClean="0"/>
              <a:t> </a:t>
            </a:r>
            <a:r>
              <a:rPr lang="en-US" sz="1400" dirty="0" err="1" smtClean="0"/>
              <a:t>avaliada</a:t>
            </a:r>
            <a:r>
              <a:rPr lang="en-US" sz="1400" dirty="0" smtClean="0"/>
              <a:t> do </a:t>
            </a:r>
            <a:r>
              <a:rPr lang="en-US" sz="1400" dirty="0" err="1" smtClean="0"/>
              <a:t>que</a:t>
            </a:r>
            <a:r>
              <a:rPr lang="en-US" sz="1400" dirty="0" smtClean="0"/>
              <a:t> as </a:t>
            </a:r>
            <a:r>
              <a:rPr lang="en-US" sz="1400" dirty="0" err="1" smtClean="0"/>
              <a:t>não</a:t>
            </a:r>
            <a:r>
              <a:rPr lang="en-US" sz="1400" dirty="0" smtClean="0"/>
              <a:t> </a:t>
            </a:r>
            <a:r>
              <a:rPr lang="en-US" sz="1400" dirty="0" err="1" smtClean="0"/>
              <a:t>comparativas</a:t>
            </a:r>
            <a:r>
              <a:rPr lang="en-US" sz="1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err="1" smtClean="0"/>
              <a:t>Quando</a:t>
            </a:r>
            <a:r>
              <a:rPr lang="en-US" sz="1400" dirty="0" smtClean="0"/>
              <a:t> o </a:t>
            </a:r>
            <a:r>
              <a:rPr lang="en-US" sz="1400" dirty="0" err="1" smtClean="0"/>
              <a:t>contexto</a:t>
            </a:r>
            <a:r>
              <a:rPr lang="en-US" sz="1400" dirty="0" smtClean="0"/>
              <a:t> era </a:t>
            </a:r>
            <a:r>
              <a:rPr lang="en-US" sz="1400" u="sng" dirty="0" err="1" smtClean="0"/>
              <a:t>negativo</a:t>
            </a:r>
            <a:r>
              <a:rPr lang="en-US" sz="1400" dirty="0" smtClean="0"/>
              <a:t> (</a:t>
            </a:r>
            <a:r>
              <a:rPr lang="en-US" sz="1400" dirty="0" err="1" smtClean="0"/>
              <a:t>induzido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u="sng" dirty="0" err="1" smtClean="0"/>
              <a:t>escrever</a:t>
            </a:r>
            <a:r>
              <a:rPr lang="en-US" sz="1400" dirty="0" smtClean="0"/>
              <a:t> 5 </a:t>
            </a:r>
            <a:r>
              <a:rPr lang="en-US" sz="1400" dirty="0" err="1" smtClean="0"/>
              <a:t>fatos</a:t>
            </a:r>
            <a:r>
              <a:rPr lang="en-US" sz="1400" dirty="0" smtClean="0"/>
              <a:t> </a:t>
            </a:r>
            <a:r>
              <a:rPr lang="en-US" sz="1400" u="sng" dirty="0" err="1" smtClean="0"/>
              <a:t>negativos</a:t>
            </a:r>
            <a:r>
              <a:rPr lang="en-US" sz="1400" dirty="0" smtClean="0"/>
              <a:t> </a:t>
            </a:r>
            <a:r>
              <a:rPr lang="en-US" sz="1400" dirty="0" err="1" smtClean="0"/>
              <a:t>recentes</a:t>
            </a:r>
            <a:r>
              <a:rPr lang="en-US" sz="1400" dirty="0" smtClean="0"/>
              <a:t>):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As propagandas </a:t>
            </a:r>
            <a:r>
              <a:rPr lang="en-US" sz="1400" dirty="0" err="1" smtClean="0"/>
              <a:t>comparativas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não</a:t>
            </a:r>
            <a:r>
              <a:rPr lang="en-US" sz="1400" dirty="0" smtClean="0"/>
              <a:t> </a:t>
            </a:r>
            <a:r>
              <a:rPr lang="en-US" sz="1400" dirty="0" err="1" smtClean="0"/>
              <a:t>foram</a:t>
            </a:r>
            <a:r>
              <a:rPr lang="en-US" sz="1400" dirty="0" smtClean="0"/>
              <a:t> </a:t>
            </a:r>
            <a:r>
              <a:rPr lang="en-US" sz="1400" dirty="0" err="1" smtClean="0"/>
              <a:t>avaliadas</a:t>
            </a:r>
            <a:r>
              <a:rPr lang="en-US" sz="1400" dirty="0" smtClean="0"/>
              <a:t> de forma similar.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err="1" smtClean="0"/>
              <a:t>Sendo</a:t>
            </a:r>
            <a:r>
              <a:rPr lang="en-US" sz="1400" dirty="0" smtClean="0"/>
              <a:t> </a:t>
            </a:r>
            <a:r>
              <a:rPr lang="en-US" sz="1400" dirty="0" err="1" smtClean="0"/>
              <a:t>positiva</a:t>
            </a:r>
            <a:r>
              <a:rPr lang="en-US" sz="1400" dirty="0" smtClean="0"/>
              <a:t> a </a:t>
            </a:r>
            <a:r>
              <a:rPr lang="en-US" sz="1400" dirty="0" err="1" smtClean="0"/>
              <a:t>avaliação</a:t>
            </a:r>
            <a:r>
              <a:rPr lang="en-US" sz="1400" dirty="0" smtClean="0"/>
              <a:t> </a:t>
            </a:r>
            <a:r>
              <a:rPr lang="en-US" sz="1400" dirty="0" err="1" smtClean="0"/>
              <a:t>quando</a:t>
            </a:r>
            <a:r>
              <a:rPr lang="en-US" sz="1400" dirty="0" smtClean="0"/>
              <a:t> o </a:t>
            </a:r>
            <a:r>
              <a:rPr lang="en-US" sz="1400" dirty="0" err="1" smtClean="0"/>
              <a:t>foco</a:t>
            </a:r>
            <a:r>
              <a:rPr lang="en-US" sz="1400" dirty="0" smtClean="0"/>
              <a:t> era </a:t>
            </a:r>
            <a:r>
              <a:rPr lang="en-US" sz="1400" dirty="0" err="1" smtClean="0"/>
              <a:t>posiitvo</a:t>
            </a:r>
            <a:r>
              <a:rPr lang="en-US" sz="1400" dirty="0" smtClean="0"/>
              <a:t> e </a:t>
            </a:r>
            <a:r>
              <a:rPr lang="en-US" sz="1400" dirty="0" err="1" smtClean="0"/>
              <a:t>negativo</a:t>
            </a:r>
            <a:r>
              <a:rPr lang="en-US" sz="1400" dirty="0" smtClean="0"/>
              <a:t> </a:t>
            </a:r>
            <a:r>
              <a:rPr lang="en-US" sz="1400" dirty="0" err="1" smtClean="0"/>
              <a:t>quando</a:t>
            </a:r>
            <a:r>
              <a:rPr lang="en-US" sz="1400" dirty="0" smtClean="0"/>
              <a:t> o </a:t>
            </a:r>
            <a:r>
              <a:rPr lang="en-US" sz="1400" dirty="0" err="1" smtClean="0"/>
              <a:t>contrário</a:t>
            </a:r>
            <a:r>
              <a:rPr lang="en-US" sz="1400" dirty="0" smtClean="0"/>
              <a:t> </a:t>
            </a:r>
            <a:r>
              <a:rPr lang="en-US" sz="1400" dirty="0" err="1" smtClean="0"/>
              <a:t>exisitia</a:t>
            </a:r>
            <a:r>
              <a:rPr lang="en-US" sz="1400" dirty="0" smtClean="0"/>
              <a:t>.</a:t>
            </a:r>
            <a:endParaRPr lang="pt-BR" sz="140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 l="25842" t="18750" r="25293" b="17773"/>
          <a:stretch>
            <a:fillRect/>
          </a:stretch>
        </p:blipFill>
        <p:spPr bwMode="auto">
          <a:xfrm>
            <a:off x="4572000" y="2000240"/>
            <a:ext cx="35213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071670" y="6072206"/>
            <a:ext cx="5517857" cy="40011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Wu, L., &amp; </a:t>
            </a:r>
            <a:r>
              <a:rPr lang="en-US" sz="1000" dirty="0" err="1" smtClean="0"/>
              <a:t>Wen</a:t>
            </a:r>
            <a:r>
              <a:rPr lang="en-US" sz="1000" dirty="0" smtClean="0"/>
              <a:t>, T. J. (2019). Exploring the impact of affect on the effectiveness of comparative versus </a:t>
            </a:r>
          </a:p>
          <a:p>
            <a:r>
              <a:rPr lang="en-US" sz="1000" dirty="0" smtClean="0"/>
              <a:t>non-comparative advertisements. </a:t>
            </a:r>
            <a:r>
              <a:rPr lang="en-US" sz="1000" i="1" dirty="0" smtClean="0"/>
              <a:t>International Journal of Advertising</a:t>
            </a:r>
            <a:r>
              <a:rPr lang="en-US" sz="1000" dirty="0" smtClean="0"/>
              <a:t>, </a:t>
            </a:r>
            <a:r>
              <a:rPr lang="en-US" sz="1000" i="1" dirty="0" smtClean="0"/>
              <a:t>38</a:t>
            </a:r>
            <a:r>
              <a:rPr lang="en-US" sz="1000" dirty="0" smtClean="0"/>
              <a:t>(2), 296-315.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Resultados fora do US</a:t>
            </a:r>
            <a:br>
              <a:rPr lang="pt-BR" smtClean="0"/>
            </a:br>
            <a:r>
              <a:rPr lang="pt-BR" sz="2000" smtClean="0">
                <a:solidFill>
                  <a:schemeClr val="tx1"/>
                </a:solidFill>
              </a:rPr>
              <a:t> Singapura, Bélgica, Hong Kong, Korea, Tailandia e Alemanha</a:t>
            </a:r>
            <a:endParaRPr lang="pt-BR" sz="24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2000" dirty="0" smtClean="0"/>
              <a:t>Fora dos EUA temos alguns resultados interessantes:</a:t>
            </a:r>
          </a:p>
          <a:p>
            <a:pPr lvl="1">
              <a:defRPr/>
            </a:pPr>
            <a:r>
              <a:rPr lang="pt-BR" sz="1600" dirty="0" smtClean="0">
                <a:ea typeface="+mn-ea"/>
                <a:cs typeface="+mn-cs"/>
              </a:rPr>
              <a:t>Propaganda comparativa é mais </a:t>
            </a:r>
            <a:r>
              <a:rPr lang="pt-BR" sz="1600" u="sng" dirty="0" smtClean="0">
                <a:ea typeface="+mn-ea"/>
                <a:cs typeface="+mn-cs"/>
              </a:rPr>
              <a:t>efetiva</a:t>
            </a:r>
            <a:r>
              <a:rPr lang="pt-BR" sz="1600" dirty="0" smtClean="0"/>
              <a:t> </a:t>
            </a:r>
            <a:r>
              <a:rPr lang="pt-BR" sz="1600" dirty="0" smtClean="0">
                <a:ea typeface="+mn-ea"/>
                <a:cs typeface="+mn-cs"/>
              </a:rPr>
              <a:t>para atuar sobre </a:t>
            </a:r>
            <a:r>
              <a:rPr lang="pt-BR" sz="1600" u="sng" dirty="0" smtClean="0">
                <a:ea typeface="+mn-ea"/>
                <a:cs typeface="+mn-cs"/>
              </a:rPr>
              <a:t>atitudes</a:t>
            </a:r>
            <a:r>
              <a:rPr lang="pt-BR" sz="1600" dirty="0" smtClean="0">
                <a:ea typeface="+mn-ea"/>
                <a:cs typeface="+mn-cs"/>
              </a:rPr>
              <a:t> e </a:t>
            </a:r>
            <a:r>
              <a:rPr lang="pt-BR" sz="1600" u="sng" dirty="0" smtClean="0">
                <a:ea typeface="+mn-ea"/>
                <a:cs typeface="+mn-cs"/>
              </a:rPr>
              <a:t>comportamentos</a:t>
            </a:r>
            <a:r>
              <a:rPr lang="pt-BR" sz="1600" dirty="0" smtClean="0">
                <a:ea typeface="+mn-ea"/>
                <a:cs typeface="+mn-cs"/>
              </a:rPr>
              <a:t> em Singapura, Bélgica, </a:t>
            </a:r>
            <a:r>
              <a:rPr lang="pt-BR" sz="1600" dirty="0" err="1" smtClean="0">
                <a:ea typeface="+mn-ea"/>
                <a:cs typeface="+mn-cs"/>
              </a:rPr>
              <a:t>Hong</a:t>
            </a:r>
            <a:r>
              <a:rPr lang="pt-BR" sz="1600" dirty="0" smtClean="0">
                <a:ea typeface="+mn-ea"/>
                <a:cs typeface="+mn-cs"/>
              </a:rPr>
              <a:t> Kong, </a:t>
            </a:r>
            <a:r>
              <a:rPr lang="pt-BR" sz="1600" dirty="0" err="1" smtClean="0">
                <a:ea typeface="+mn-ea"/>
                <a:cs typeface="+mn-cs"/>
              </a:rPr>
              <a:t>Korea</a:t>
            </a:r>
            <a:r>
              <a:rPr lang="pt-BR" sz="1600" dirty="0" smtClean="0">
                <a:ea typeface="+mn-ea"/>
                <a:cs typeface="+mn-cs"/>
              </a:rPr>
              <a:t>, </a:t>
            </a:r>
            <a:r>
              <a:rPr lang="pt-BR" sz="1600" dirty="0" err="1" smtClean="0">
                <a:ea typeface="+mn-ea"/>
                <a:cs typeface="+mn-cs"/>
              </a:rPr>
              <a:t>Tailandia</a:t>
            </a:r>
            <a:r>
              <a:rPr lang="pt-BR" sz="1600" dirty="0" smtClean="0">
                <a:ea typeface="+mn-ea"/>
                <a:cs typeface="+mn-cs"/>
              </a:rPr>
              <a:t> e Alemanha;</a:t>
            </a:r>
          </a:p>
          <a:p>
            <a:pPr lvl="1">
              <a:defRPr/>
            </a:pPr>
            <a:r>
              <a:rPr lang="pt-BR" sz="1600" u="sng" dirty="0" smtClean="0">
                <a:ea typeface="+mn-ea"/>
                <a:cs typeface="+mn-cs"/>
              </a:rPr>
              <a:t>Preferência</a:t>
            </a:r>
            <a:r>
              <a:rPr lang="pt-BR" sz="1600" dirty="0" smtClean="0">
                <a:ea typeface="+mn-ea"/>
                <a:cs typeface="+mn-cs"/>
              </a:rPr>
              <a:t> por propaganda comparativa na </a:t>
            </a:r>
            <a:r>
              <a:rPr lang="pt-BR" sz="1600" dirty="0" err="1" smtClean="0">
                <a:ea typeface="+mn-ea"/>
                <a:cs typeface="+mn-cs"/>
              </a:rPr>
              <a:t>Korea</a:t>
            </a:r>
            <a:r>
              <a:rPr lang="pt-BR" sz="1600" dirty="0" smtClean="0">
                <a:ea typeface="+mn-ea"/>
                <a:cs typeface="+mn-cs"/>
              </a:rPr>
              <a:t>, </a:t>
            </a:r>
            <a:r>
              <a:rPr lang="pt-BR" sz="1600" dirty="0" err="1" smtClean="0">
                <a:ea typeface="+mn-ea"/>
                <a:cs typeface="+mn-cs"/>
              </a:rPr>
              <a:t>Hong-Kong</a:t>
            </a:r>
            <a:r>
              <a:rPr lang="pt-BR" sz="1600" dirty="0" smtClean="0">
                <a:ea typeface="+mn-ea"/>
                <a:cs typeface="+mn-cs"/>
              </a:rPr>
              <a:t>, França e Holanda</a:t>
            </a:r>
          </a:p>
          <a:p>
            <a:pPr lvl="1">
              <a:defRPr/>
            </a:pPr>
            <a:r>
              <a:rPr lang="pt-BR" sz="1600" dirty="0" smtClean="0">
                <a:ea typeface="+mn-ea"/>
                <a:cs typeface="+mn-cs"/>
              </a:rPr>
              <a:t>Gera </a:t>
            </a:r>
            <a:r>
              <a:rPr lang="pt-BR" sz="1600" u="sng" dirty="0" smtClean="0">
                <a:ea typeface="+mn-ea"/>
                <a:cs typeface="+mn-cs"/>
              </a:rPr>
              <a:t>menos credibilidade </a:t>
            </a:r>
            <a:r>
              <a:rPr lang="pt-BR" sz="1600" dirty="0" smtClean="0">
                <a:ea typeface="+mn-ea"/>
                <a:cs typeface="+mn-cs"/>
              </a:rPr>
              <a:t>para o anunciante na Espanha e </a:t>
            </a:r>
            <a:r>
              <a:rPr lang="pt-BR" sz="1600" dirty="0" err="1" smtClean="0">
                <a:ea typeface="+mn-ea"/>
                <a:cs typeface="+mn-cs"/>
              </a:rPr>
              <a:t>Korea</a:t>
            </a:r>
            <a:r>
              <a:rPr lang="pt-BR" sz="1600" dirty="0" smtClean="0">
                <a:ea typeface="+mn-ea"/>
                <a:cs typeface="+mn-cs"/>
              </a:rPr>
              <a:t>;</a:t>
            </a:r>
          </a:p>
          <a:p>
            <a:pPr lvl="1">
              <a:defRPr/>
            </a:pPr>
            <a:r>
              <a:rPr lang="pt-BR" sz="1600" u="sng" dirty="0" smtClean="0"/>
              <a:t>Atitude</a:t>
            </a:r>
            <a:r>
              <a:rPr lang="pt-BR" sz="1600" dirty="0" smtClean="0"/>
              <a:t> mais </a:t>
            </a:r>
            <a:r>
              <a:rPr lang="pt-BR" sz="1600" u="sng" dirty="0" smtClean="0"/>
              <a:t>desfavorável</a:t>
            </a:r>
            <a:r>
              <a:rPr lang="pt-BR" sz="1600" dirty="0" smtClean="0"/>
              <a:t> à </a:t>
            </a:r>
            <a:r>
              <a:rPr lang="pt-BR" sz="1600" u="sng" dirty="0" smtClean="0"/>
              <a:t>propaganda</a:t>
            </a:r>
            <a:r>
              <a:rPr lang="pt-BR" sz="1600" dirty="0" smtClean="0"/>
              <a:t> na Inglaterra e Índia;</a:t>
            </a:r>
          </a:p>
          <a:p>
            <a:pPr lvl="1">
              <a:defRPr/>
            </a:pPr>
            <a:r>
              <a:rPr lang="pt-BR" sz="1600" dirty="0" smtClean="0">
                <a:ea typeface="+mn-ea"/>
                <a:cs typeface="+mn-cs"/>
              </a:rPr>
              <a:t>Comparado com os EUA na </a:t>
            </a:r>
            <a:r>
              <a:rPr lang="pt-BR" sz="1600" dirty="0" err="1" smtClean="0">
                <a:ea typeface="+mn-ea"/>
                <a:cs typeface="+mn-cs"/>
              </a:rPr>
              <a:t>Korea</a:t>
            </a:r>
            <a:r>
              <a:rPr lang="pt-BR" sz="1600" dirty="0" smtClean="0">
                <a:ea typeface="+mn-ea"/>
                <a:cs typeface="+mn-cs"/>
              </a:rPr>
              <a:t>, </a:t>
            </a:r>
            <a:r>
              <a:rPr lang="pt-BR" sz="1600" dirty="0" err="1" smtClean="0">
                <a:ea typeface="+mn-ea"/>
                <a:cs typeface="+mn-cs"/>
              </a:rPr>
              <a:t>Hong-Kong</a:t>
            </a:r>
            <a:r>
              <a:rPr lang="pt-BR" sz="1600" dirty="0" smtClean="0">
                <a:ea typeface="+mn-ea"/>
                <a:cs typeface="+mn-cs"/>
              </a:rPr>
              <a:t> e Holanda o efeito na atitude em relação ao anuncio e o anunciante é menor;</a:t>
            </a:r>
          </a:p>
          <a:p>
            <a:pPr>
              <a:defRPr/>
            </a:pPr>
            <a:r>
              <a:rPr lang="pt-BR" sz="2000" dirty="0" smtClean="0"/>
              <a:t>Em resumo:</a:t>
            </a:r>
          </a:p>
          <a:p>
            <a:pPr lvl="1">
              <a:defRPr/>
            </a:pPr>
            <a:r>
              <a:rPr lang="pt-BR" sz="1800" b="1" dirty="0" smtClean="0"/>
              <a:t> Muitas variáveis e condições do mercado afetam a efetividade das propagandas comparativas</a:t>
            </a:r>
            <a:endParaRPr lang="pt-BR" sz="1800" b="1" dirty="0" smtClean="0">
              <a:ea typeface="+mn-ea"/>
              <a:cs typeface="+mn-cs"/>
            </a:endParaRPr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D03557-D226-46C3-9D9B-330D793AD743}" type="slidenum">
              <a:rPr lang="pt-BR" smtClean="0"/>
              <a:pPr/>
              <a:t>25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C83E3B21-2095-4721-B106-CB58B848223A}" type="slidenum">
              <a:rPr lang="pt-BR" smtClean="0"/>
              <a:pPr defTabSz="762000"/>
              <a:t>3</a:t>
            </a:fld>
            <a:endParaRPr lang="pt-BR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 - Introdução</a:t>
            </a:r>
            <a:r>
              <a:rPr lang="pt-BR" sz="1600" smtClean="0"/>
              <a:t>(cont.)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sz="2400" dirty="0" smtClean="0"/>
              <a:t>Aplicação:</a:t>
            </a:r>
          </a:p>
          <a:p>
            <a:pPr lvl="2"/>
            <a:r>
              <a:rPr lang="pt-BR" sz="1800" dirty="0" smtClean="0"/>
              <a:t>Na maioria dos casos usadas:</a:t>
            </a:r>
          </a:p>
          <a:p>
            <a:pPr lvl="3"/>
            <a:r>
              <a:rPr lang="pt-BR" sz="1600" dirty="0" smtClean="0"/>
              <a:t>Pelos não lideres</a:t>
            </a:r>
          </a:p>
          <a:p>
            <a:pPr lvl="3"/>
            <a:r>
              <a:rPr lang="pt-BR" sz="1600" dirty="0" smtClean="0"/>
              <a:t>Para diferenciar</a:t>
            </a:r>
          </a:p>
          <a:p>
            <a:pPr lvl="3"/>
            <a:r>
              <a:rPr lang="pt-BR" sz="1600" dirty="0" smtClean="0"/>
              <a:t>Para criar semelhança (ex. </a:t>
            </a:r>
            <a:r>
              <a:rPr lang="pt-BR" sz="1600" dirty="0" err="1" smtClean="0"/>
              <a:t>Kuat</a:t>
            </a:r>
            <a:r>
              <a:rPr lang="pt-BR" sz="1600" dirty="0" smtClean="0"/>
              <a:t>)</a:t>
            </a:r>
          </a:p>
          <a:p>
            <a:pPr lvl="3"/>
            <a:r>
              <a:rPr lang="pt-BR" sz="1600" dirty="0" smtClean="0"/>
              <a:t>Por produtos novos no mercado</a:t>
            </a:r>
          </a:p>
          <a:p>
            <a:pPr lvl="3"/>
            <a:r>
              <a:rPr lang="pt-BR" sz="1600" dirty="0" smtClean="0"/>
              <a:t>Para incluir no leque de opções</a:t>
            </a:r>
          </a:p>
          <a:p>
            <a:r>
              <a:rPr lang="pt-BR" sz="2000" dirty="0" smtClean="0"/>
              <a:t>Comparação:</a:t>
            </a:r>
          </a:p>
          <a:p>
            <a:pPr lvl="1"/>
            <a:r>
              <a:rPr lang="pt-BR" sz="1800" u="sng" dirty="0" smtClean="0"/>
              <a:t>DIRETA</a:t>
            </a:r>
            <a:r>
              <a:rPr lang="pt-BR" sz="1800" dirty="0" smtClean="0"/>
              <a:t> melhor </a:t>
            </a:r>
            <a:r>
              <a:rPr lang="pt-BR" sz="1800" dirty="0" smtClean="0"/>
              <a:t>para comparar com múltiplas </a:t>
            </a:r>
            <a:r>
              <a:rPr lang="pt-BR" sz="1800" dirty="0" smtClean="0"/>
              <a:t>marcas</a:t>
            </a:r>
            <a:endParaRPr lang="pt-BR" sz="1800" dirty="0" smtClean="0"/>
          </a:p>
          <a:p>
            <a:pPr lvl="1"/>
            <a:r>
              <a:rPr lang="pt-BR" sz="1800" u="sng" dirty="0" smtClean="0"/>
              <a:t>INDIRETA</a:t>
            </a:r>
            <a:r>
              <a:rPr lang="pt-BR" sz="1800" dirty="0" smtClean="0"/>
              <a:t> melhor </a:t>
            </a:r>
            <a:r>
              <a:rPr lang="pt-BR" sz="1800" dirty="0" smtClean="0"/>
              <a:t>para comparar com o líder</a:t>
            </a:r>
          </a:p>
          <a:p>
            <a:pPr lvl="1"/>
            <a:r>
              <a:rPr lang="pt-BR" sz="1800" dirty="0" smtClean="0"/>
              <a:t>Com muitas marcas na propaganda a comparação é múltipla também</a:t>
            </a:r>
            <a:endParaRPr lang="pt-BR" sz="48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4429124" y="5643578"/>
            <a:ext cx="3315331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pt-BR" sz="1200" dirty="0" smtClean="0"/>
              <a:t>Ver nas leituras:</a:t>
            </a:r>
          </a:p>
          <a:p>
            <a:r>
              <a:rPr lang="pt-BR" sz="1200" dirty="0" smtClean="0">
                <a:hlinkClick r:id="rId3"/>
              </a:rPr>
              <a:t>Formato de propaganda e estratégia para comparar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por não líderes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BE9F1-7BBD-4020-BF75-0CAB7AD6C51C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pic>
        <p:nvPicPr>
          <p:cNvPr id="4" name="Imagem 3" descr="Resultado de imagem para propaganda comparativ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9292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Resultado de imagem para lanÃ§amento de kuat vs antar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3333740" cy="249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diferenciar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8609F-78FA-4A35-A6A0-EEF1439853C8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pic>
        <p:nvPicPr>
          <p:cNvPr id="52226" name="Picture 2" descr="Resultado de imagem para propaganda compara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1857364"/>
            <a:ext cx="6510845" cy="4284635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 bwMode="auto">
          <a:xfrm>
            <a:off x="714348" y="1285860"/>
            <a:ext cx="1071570" cy="64294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LATAM?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100" dirty="0" smtClean="0"/>
              <a:t>Indireto?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Conector de seta reta 6"/>
          <p:cNvCxnSpPr>
            <a:stCxn id="5" idx="4"/>
          </p:cNvCxnSpPr>
          <p:nvPr/>
        </p:nvCxnSpPr>
        <p:spPr bwMode="auto">
          <a:xfrm rot="16200000" flipH="1">
            <a:off x="1267992" y="1910942"/>
            <a:ext cx="428628" cy="464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pt-BR" dirty="0" smtClean="0"/>
              <a:t>Para criar semelhança</a:t>
            </a:r>
            <a:endParaRPr lang="pt-BR" sz="7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BE9F1-7BBD-4020-BF75-0CAB7AD6C51C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pic>
        <p:nvPicPr>
          <p:cNvPr id="64514" name="Picture 2" descr="Resultado de imagem para propaganda comparat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5619750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pt-BR" sz="4000" dirty="0" smtClean="0"/>
              <a:t>Por produtos novos no mercado</a:t>
            </a:r>
            <a:br>
              <a:rPr lang="pt-BR" sz="4000" dirty="0" smtClean="0"/>
            </a:br>
            <a:endParaRPr lang="pt-BR" sz="4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BE9F1-7BBD-4020-BF75-0CAB7AD6C51C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071670" y="5357826"/>
            <a:ext cx="2071702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hlinkClick r:id="rId2"/>
              </a:rPr>
              <a:t>Amanco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 l="6588" t="20508" r="41801" b="27734"/>
          <a:stretch>
            <a:fillRect/>
          </a:stretch>
        </p:blipFill>
        <p:spPr bwMode="auto">
          <a:xfrm>
            <a:off x="857224" y="1500174"/>
            <a:ext cx="6715172" cy="378621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incluir no leque de opções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BE9F1-7BBD-4020-BF75-0CAB7AD6C51C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67588" name="Picture 4" descr="Resultado de imagem para propagandas pepsi pode 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12088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7526DB7D-57FE-48BA-B31E-975DEA0DC930}" type="slidenum">
              <a:rPr lang="pt-BR" smtClean="0"/>
              <a:pPr defTabSz="762000"/>
              <a:t>9</a:t>
            </a:fld>
            <a:endParaRPr lang="pt-BR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II - Base Teórica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800621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dirty="0" smtClean="0"/>
              <a:t>Associação é o princípio ativo</a:t>
            </a:r>
          </a:p>
          <a:p>
            <a:pPr lvl="2">
              <a:lnSpc>
                <a:spcPct val="110000"/>
              </a:lnSpc>
            </a:pPr>
            <a:r>
              <a:rPr lang="pt-BR" dirty="0" smtClean="0"/>
              <a:t>Por que tem papel importante nas decisões de avaliação ou escolha (ex. memória)</a:t>
            </a:r>
          </a:p>
          <a:p>
            <a:pPr lvl="2">
              <a:lnSpc>
                <a:spcPct val="110000"/>
              </a:lnSpc>
            </a:pPr>
            <a:r>
              <a:rPr lang="pt-BR" dirty="0" smtClean="0"/>
              <a:t>Estudos indicam que </a:t>
            </a:r>
            <a:r>
              <a:rPr lang="pt-BR" u="sng" dirty="0" smtClean="0"/>
              <a:t>nomes e atributos </a:t>
            </a:r>
            <a:r>
              <a:rPr lang="pt-BR" dirty="0" smtClean="0"/>
              <a:t>servem como </a:t>
            </a:r>
            <a:r>
              <a:rPr lang="pt-BR" u="sng" dirty="0" smtClean="0"/>
              <a:t>“dicas ou vestígios” </a:t>
            </a:r>
            <a:r>
              <a:rPr lang="pt-BR" dirty="0" smtClean="0"/>
              <a:t>para recuperar informações a respeito de produtos e/ou performances</a:t>
            </a:r>
          </a:p>
          <a:p>
            <a:pPr lvl="2">
              <a:lnSpc>
                <a:spcPct val="110000"/>
              </a:lnSpc>
            </a:pPr>
            <a:r>
              <a:rPr lang="pt-BR" dirty="0" smtClean="0"/>
              <a:t>No extremo viram “heurísticas de mercado”:</a:t>
            </a:r>
          </a:p>
          <a:p>
            <a:pPr lvl="3">
              <a:spcBef>
                <a:spcPts val="400"/>
              </a:spcBef>
            </a:pPr>
            <a:r>
              <a:rPr lang="pt-BR" dirty="0" smtClean="0"/>
              <a:t>Mercedes = qualidade (definir qualidade)</a:t>
            </a:r>
          </a:p>
          <a:p>
            <a:pPr lvl="3">
              <a:spcBef>
                <a:spcPts val="400"/>
              </a:spcBef>
            </a:pPr>
            <a:r>
              <a:rPr lang="pt-BR" dirty="0" smtClean="0"/>
              <a:t>Mas será que o Mercedes é uma Brastemp</a:t>
            </a:r>
          </a:p>
          <a:p>
            <a:pPr lvl="3">
              <a:spcBef>
                <a:spcPts val="400"/>
              </a:spcBef>
            </a:pPr>
            <a:r>
              <a:rPr lang="pt-BR" dirty="0" smtClean="0"/>
              <a:t>“PODE SER” ficou sendo uma opção positiva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1202</Words>
  <Application>Microsoft Office PowerPoint</Application>
  <PresentationFormat>Apresentação na tela (4:3)</PresentationFormat>
  <Paragraphs>207</Paragraphs>
  <Slides>25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Estrutura padrão</vt:lpstr>
      <vt:lpstr>Propaganda Comparativa  Comportamento do Consumidor II Leandro L. Batista</vt:lpstr>
      <vt:lpstr>I - Introdução</vt:lpstr>
      <vt:lpstr>I - Introdução(cont.)</vt:lpstr>
      <vt:lpstr>Uso por não líderes</vt:lpstr>
      <vt:lpstr>Para diferenciar</vt:lpstr>
      <vt:lpstr>Para criar semelhança</vt:lpstr>
      <vt:lpstr>Por produtos novos no mercado </vt:lpstr>
      <vt:lpstr>Para incluir no leque de opções</vt:lpstr>
      <vt:lpstr>II - Base Teórica</vt:lpstr>
      <vt:lpstr>II - Base Teórica: Dois modelos são básicos para o desenvolvimento de associação :</vt:lpstr>
      <vt:lpstr>III - Tipos / as técnicas</vt:lpstr>
      <vt:lpstr>Slide 12</vt:lpstr>
      <vt:lpstr>III - Tipos / as técnicas(cont.)</vt:lpstr>
      <vt:lpstr>Efeitos em Comparações</vt:lpstr>
      <vt:lpstr>IV - Aspectos estudados</vt:lpstr>
      <vt:lpstr>IV - Aspectos estudados(cont.)</vt:lpstr>
      <vt:lpstr>IV - Aspectos estudados(cont.)</vt:lpstr>
      <vt:lpstr>IV - Aspectos estudados(cont.)</vt:lpstr>
      <vt:lpstr>Slide 19</vt:lpstr>
      <vt:lpstr>Slide 20</vt:lpstr>
      <vt:lpstr>Slide 21</vt:lpstr>
      <vt:lpstr>VII - Comparando Produtos Novos e Conhecidos</vt:lpstr>
      <vt:lpstr>VIII - Comparando dois produtos conhecidos</vt:lpstr>
      <vt:lpstr>IX – Efeito do Contexto</vt:lpstr>
      <vt:lpstr>Resultados fora do US  Singapura, Bélgica, Hong Kong, Korea, Tailandia e Alemanha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Comparativa</dc:title>
  <dc:creator>Brian Faggin Batissta</dc:creator>
  <cp:lastModifiedBy>Leandro</cp:lastModifiedBy>
  <cp:revision>88</cp:revision>
  <dcterms:created xsi:type="dcterms:W3CDTF">2003-06-10T21:40:44Z</dcterms:created>
  <dcterms:modified xsi:type="dcterms:W3CDTF">2020-06-02T22:28:58Z</dcterms:modified>
</cp:coreProperties>
</file>