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8"/>
    <p:restoredTop sz="95213"/>
  </p:normalViewPr>
  <p:slideViewPr>
    <p:cSldViewPr snapToGrid="0" snapToObjects="1">
      <p:cViewPr varScale="1">
        <p:scale>
          <a:sx n="92" d="100"/>
          <a:sy n="92" d="100"/>
        </p:scale>
        <p:origin x="688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6/2/20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6/2/20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6/2/20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6/2/20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6/2/20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6/2/20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6/2/20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6/2/20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6/2/20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6/2/20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6/2/20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6/2/20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6/2/20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6/2/20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6/2/20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C8FF31-8FE8-2848-B87A-327A49E68EC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/>
              <a:t>Discriminação Algorítmica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88C42FD-40DB-B246-B3A8-20E5A95315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801298"/>
          </a:xfrm>
        </p:spPr>
        <p:txBody>
          <a:bodyPr>
            <a:normAutofit/>
          </a:bodyPr>
          <a:lstStyle/>
          <a:p>
            <a:pPr algn="r"/>
            <a:r>
              <a:rPr lang="en-US" dirty="0"/>
              <a:t>Marcela Mattiuzzo</a:t>
            </a:r>
          </a:p>
          <a:p>
            <a:pPr algn="r"/>
            <a:r>
              <a:rPr lang="en-US" dirty="0"/>
              <a:t>Abril/2020</a:t>
            </a:r>
          </a:p>
        </p:txBody>
      </p:sp>
    </p:spTree>
    <p:extLst>
      <p:ext uri="{BB962C8B-B14F-4D97-AF65-F5344CB8AC3E}">
        <p14:creationId xmlns:p14="http://schemas.microsoft.com/office/powerpoint/2010/main" val="919719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EA7DB0-977A-E44D-81E7-F499057472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Roteiro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1C6FAE-4141-B74C-AF30-74E08ADBB9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O que é discriminação algorítmica (no mundo jurídico)?</a:t>
            </a:r>
          </a:p>
          <a:p>
            <a:r>
              <a:rPr lang="pt-BR" dirty="0"/>
              <a:t>Qual a relevância desse debate?</a:t>
            </a:r>
          </a:p>
          <a:p>
            <a:r>
              <a:rPr lang="pt-BR" dirty="0"/>
              <a:t>Generalização e discriminação</a:t>
            </a:r>
          </a:p>
          <a:p>
            <a:r>
              <a:rPr lang="pt-BR" dirty="0"/>
              <a:t>O que é proibido pela lei?</a:t>
            </a:r>
          </a:p>
        </p:txBody>
      </p:sp>
    </p:spTree>
    <p:extLst>
      <p:ext uri="{BB962C8B-B14F-4D97-AF65-F5344CB8AC3E}">
        <p14:creationId xmlns:p14="http://schemas.microsoft.com/office/powerpoint/2010/main" val="9876810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F01DE2-7643-0A46-869C-23EA57EFA5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 que </a:t>
            </a:r>
            <a:r>
              <a:rPr lang="en-US" dirty="0" err="1"/>
              <a:t>é</a:t>
            </a:r>
            <a:r>
              <a:rPr lang="en-US" dirty="0"/>
              <a:t> </a:t>
            </a:r>
            <a:r>
              <a:rPr lang="en-US" dirty="0" err="1"/>
              <a:t>discriminação</a:t>
            </a:r>
            <a:r>
              <a:rPr lang="en-US" dirty="0"/>
              <a:t> </a:t>
            </a:r>
            <a:r>
              <a:rPr lang="en-US" dirty="0" err="1"/>
              <a:t>algorítmica</a:t>
            </a:r>
            <a:r>
              <a:rPr lang="en-US" dirty="0"/>
              <a:t> (no </a:t>
            </a:r>
            <a:r>
              <a:rPr lang="en-US" dirty="0" err="1"/>
              <a:t>mundo</a:t>
            </a:r>
            <a:r>
              <a:rPr lang="en-US" dirty="0"/>
              <a:t> </a:t>
            </a:r>
            <a:r>
              <a:rPr lang="en-US" dirty="0" err="1"/>
              <a:t>jurídico</a:t>
            </a:r>
            <a:r>
              <a:rPr lang="en-US" dirty="0"/>
              <a:t>)?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8F24BA-4E5D-F44C-963A-16BEF35D3D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Contexto: Lei Geral de Proteção de Dados Pessoais (LGPD)</a:t>
            </a:r>
          </a:p>
          <a:p>
            <a:r>
              <a:rPr lang="pt-BR" dirty="0"/>
              <a:t>Art. 6º, IX: princípio da não-discriminação, “impossibilidade de realização do tratamento para </a:t>
            </a:r>
            <a:r>
              <a:rPr lang="pt-BR" b="1" i="1" dirty="0"/>
              <a:t>fins discriminatórios ilícitos ou abusivos</a:t>
            </a:r>
            <a:r>
              <a:rPr lang="pt-BR" dirty="0"/>
              <a:t>.”</a:t>
            </a:r>
          </a:p>
        </p:txBody>
      </p:sp>
    </p:spTree>
    <p:extLst>
      <p:ext uri="{BB962C8B-B14F-4D97-AF65-F5344CB8AC3E}">
        <p14:creationId xmlns:p14="http://schemas.microsoft.com/office/powerpoint/2010/main" val="40816307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E2EF7B-55DA-2B46-9079-32E9857967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Qual a </a:t>
            </a:r>
            <a:r>
              <a:rPr lang="en-US" dirty="0" err="1"/>
              <a:t>relevância</a:t>
            </a:r>
            <a:r>
              <a:rPr lang="en-US" dirty="0"/>
              <a:t> </a:t>
            </a:r>
            <a:r>
              <a:rPr lang="en-US" dirty="0" err="1"/>
              <a:t>desse</a:t>
            </a:r>
            <a:r>
              <a:rPr lang="en-US" dirty="0"/>
              <a:t> debate?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31F2BF-4337-BF43-9649-79099876B8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Não é toda discriminação que está proibida pela lei.</a:t>
            </a:r>
          </a:p>
          <a:p>
            <a:r>
              <a:rPr lang="pt-BR" dirty="0"/>
              <a:t>No contexto de automação, isso é relevante pois algoritmos dependem de generalizações.</a:t>
            </a:r>
          </a:p>
        </p:txBody>
      </p:sp>
    </p:spTree>
    <p:extLst>
      <p:ext uri="{BB962C8B-B14F-4D97-AF65-F5344CB8AC3E}">
        <p14:creationId xmlns:p14="http://schemas.microsoft.com/office/powerpoint/2010/main" val="28608448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2FA3B2-953B-D546-8059-D6F03F7BD2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Generalização</a:t>
            </a:r>
            <a:r>
              <a:rPr lang="en-US" dirty="0"/>
              <a:t> e </a:t>
            </a:r>
            <a:r>
              <a:rPr lang="en-US" dirty="0" err="1"/>
              <a:t>discriminação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FDB3CD-3B14-E749-B065-53A4267E8A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Generalização vs. individualização</a:t>
            </a:r>
          </a:p>
          <a:p>
            <a:r>
              <a:rPr lang="pt-BR" dirty="0"/>
              <a:t>Uso </a:t>
            </a:r>
            <a:r>
              <a:rPr lang="pt-BR" dirty="0" err="1"/>
              <a:t>pervasivo</a:t>
            </a:r>
            <a:r>
              <a:rPr lang="pt-BR" dirty="0"/>
              <a:t> de generalizações no dia-a-dia (inclusive políticas públicas e leis)</a:t>
            </a:r>
          </a:p>
          <a:p>
            <a:r>
              <a:rPr lang="pt-BR" dirty="0"/>
              <a:t>Generalização não é um problema em si</a:t>
            </a:r>
          </a:p>
        </p:txBody>
      </p:sp>
    </p:spTree>
    <p:extLst>
      <p:ext uri="{BB962C8B-B14F-4D97-AF65-F5344CB8AC3E}">
        <p14:creationId xmlns:p14="http://schemas.microsoft.com/office/powerpoint/2010/main" val="32268880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F7DDB4-8620-2E4E-8202-90D96539FA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 que é proibido pela lei?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1C5E8B-C02F-9043-BF56-8B827B6793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Discriminação com fins ilícitos ou abusivos</a:t>
            </a:r>
          </a:p>
          <a:p>
            <a:pPr lvl="1"/>
            <a:r>
              <a:rPr lang="pt-BR" dirty="0"/>
              <a:t>Ilicitude: expressamente proibido pela lei.</a:t>
            </a:r>
          </a:p>
          <a:p>
            <a:pPr lvl="2"/>
            <a:r>
              <a:rPr lang="pt-BR" dirty="0"/>
              <a:t>Exemplo: art. 11, §5º LGPD: “É vedado às operadoras de planos privados de assistência à saúde o tratamento de dados de saúde para a prática de seleção de riscos na contratação de qualquer modalidade, assim como na contratação e exclusão de beneficiários.”</a:t>
            </a:r>
          </a:p>
          <a:p>
            <a:pPr lvl="1"/>
            <a:r>
              <a:rPr lang="pt-BR" dirty="0"/>
              <a:t>Abusividade: não expressamente proibido, mas proibido pelo resultado indesejado.</a:t>
            </a:r>
          </a:p>
          <a:p>
            <a:pPr lvl="2"/>
            <a:r>
              <a:rPr lang="pt-BR" dirty="0"/>
              <a:t>Erro estatístico</a:t>
            </a:r>
          </a:p>
          <a:p>
            <a:pPr lvl="2"/>
            <a:r>
              <a:rPr lang="pt-BR" dirty="0"/>
              <a:t>Dados sensíveis</a:t>
            </a:r>
          </a:p>
          <a:p>
            <a:pPr lvl="2"/>
            <a:r>
              <a:rPr lang="pt-BR" dirty="0"/>
              <a:t>Limitação de exercício de direito</a:t>
            </a:r>
          </a:p>
          <a:p>
            <a:pPr lvl="2"/>
            <a:r>
              <a:rPr lang="pt-BR" dirty="0"/>
              <a:t>Generalização injusta</a:t>
            </a:r>
          </a:p>
        </p:txBody>
      </p:sp>
    </p:spTree>
    <p:extLst>
      <p:ext uri="{BB962C8B-B14F-4D97-AF65-F5344CB8AC3E}">
        <p14:creationId xmlns:p14="http://schemas.microsoft.com/office/powerpoint/2010/main" val="425815777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Quotable</Template>
  <TotalTime>91</TotalTime>
  <Words>229</Words>
  <Application>Microsoft Macintosh PowerPoint</Application>
  <PresentationFormat>Widescreen</PresentationFormat>
  <Paragraphs>27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Century Gothic</vt:lpstr>
      <vt:lpstr>Wingdings 2</vt:lpstr>
      <vt:lpstr>Quotable</vt:lpstr>
      <vt:lpstr>Discriminação Algorítmica</vt:lpstr>
      <vt:lpstr>Roteiro</vt:lpstr>
      <vt:lpstr>O que é discriminação algorítmica (no mundo jurídico)?</vt:lpstr>
      <vt:lpstr>Qual a relevância desse debate?</vt:lpstr>
      <vt:lpstr>Generalização e discriminação</vt:lpstr>
      <vt:lpstr>O que é proibido pela lei?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Discriminação Algorítmica</dc:title>
  <dc:creator>Marcela Mattiuzzo</dc:creator>
  <cp:lastModifiedBy>Marcela Mattiuzzo</cp:lastModifiedBy>
  <cp:revision>5</cp:revision>
  <dcterms:created xsi:type="dcterms:W3CDTF">2020-04-27T14:56:11Z</dcterms:created>
  <dcterms:modified xsi:type="dcterms:W3CDTF">2020-06-02T11:43:28Z</dcterms:modified>
</cp:coreProperties>
</file>