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79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FF17A-6EB8-4FA8-A814-3EC291BCCE0E}" type="datetimeFigureOut">
              <a:rPr lang="pt-BR" smtClean="0"/>
              <a:t>28/05/2020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07B2-91D2-40B0-8F6F-AFB4057984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302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7E78-1D8C-4250-B208-D8A3D980A473}" type="datetime1">
              <a:rPr lang="pt-BR" smtClean="0"/>
              <a:t>28/05/2020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CB630-596B-43F1-9A99-CEC82C2969C3}" type="datetime1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374EC-51F8-4202-B87D-15396CF37E0C}" type="datetime1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DD27-34D2-4F82-9E65-D7720ADD9BAD}" type="datetime1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E956-F552-481C-AA6D-72ADE24349C5}" type="datetime1">
              <a:rPr lang="pt-BR" smtClean="0"/>
              <a:t>28/05/2020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FB14-5AE3-4438-B3DD-18EFCBA163BC}" type="datetime1">
              <a:rPr lang="pt-BR" smtClean="0"/>
              <a:t>28/05/2020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963-8248-4CA5-9E41-6727AFFC7818}" type="datetime1">
              <a:rPr lang="pt-BR" smtClean="0"/>
              <a:t>28/05/2020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614D-3F4B-4BD7-9609-84672C2C3551}" type="datetime1">
              <a:rPr lang="pt-BR" smtClean="0"/>
              <a:t>28/05/2020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35E5-7A03-49B0-9471-F2AFA6FFCE4F}" type="datetime1">
              <a:rPr lang="pt-BR" smtClean="0"/>
              <a:t>28/05/2020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E2E0-0095-4692-8B1E-3537BE00BF8E}" type="datetime1">
              <a:rPr lang="pt-BR" smtClean="0"/>
              <a:t>28/05/2020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7514-8485-404F-BC87-047F24F81553}" type="datetime1">
              <a:rPr lang="pt-BR" smtClean="0"/>
              <a:t>28/05/2020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B3B35D-36E4-44D8-837B-7CC0F6D9A0AB}" type="datetime1">
              <a:rPr lang="pt-BR" smtClean="0"/>
              <a:t>28/05/2020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F9C4C0-751C-4D91-BC7C-9A4264D99B52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png"/><Relationship Id="rId5" Type="http://schemas.openxmlformats.org/officeDocument/2006/relationships/image" Target="../media/image22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3400" y="1224792"/>
            <a:ext cx="7772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  <a:latin typeface="+mj-lt"/>
              </a:rPr>
              <a:t>1100222 - Modelagem de Crescimento de Culturas Agrícolas</a:t>
            </a:r>
          </a:p>
          <a:p>
            <a:r>
              <a:rPr lang="pt-BR" sz="2400" b="1" dirty="0">
                <a:solidFill>
                  <a:srgbClr val="002060"/>
                </a:solidFill>
                <a:latin typeface="+mj-lt"/>
              </a:rPr>
              <a:t>LEB5048 - Modelagem de Culturas Agrícolas I</a:t>
            </a:r>
          </a:p>
          <a:p>
            <a:endParaRPr lang="pt-BR" sz="2400" b="1" dirty="0">
              <a:solidFill>
                <a:srgbClr val="C00000"/>
              </a:solidFill>
              <a:latin typeface="+mj-lt"/>
            </a:endParaRPr>
          </a:p>
          <a:p>
            <a:r>
              <a:rPr lang="pt-BR" sz="4000" b="1" dirty="0">
                <a:solidFill>
                  <a:srgbClr val="00B0F0"/>
                </a:solidFill>
                <a:latin typeface="+mj-lt"/>
              </a:rPr>
              <a:t>O Modelo CROPSIM – aula 3</a:t>
            </a:r>
          </a:p>
          <a:p>
            <a:endParaRPr lang="pt-BR" sz="2800" b="1" dirty="0">
              <a:solidFill>
                <a:srgbClr val="C00000"/>
              </a:solidFill>
              <a:latin typeface="+mj-lt"/>
            </a:endParaRPr>
          </a:p>
          <a:p>
            <a:r>
              <a:rPr lang="pt-BR" sz="2800" b="1" u="sng" dirty="0">
                <a:solidFill>
                  <a:srgbClr val="C00000"/>
                </a:solidFill>
                <a:latin typeface="+mj-lt"/>
              </a:rPr>
              <a:t>Objetivos:</a:t>
            </a:r>
          </a:p>
          <a:p>
            <a:pPr marL="714375"/>
            <a:r>
              <a:rPr lang="pt-BR" sz="2400" b="1" dirty="0">
                <a:solidFill>
                  <a:srgbClr val="0070C0"/>
                </a:solidFill>
                <a:latin typeface="+mj-lt"/>
              </a:rPr>
              <a:t>Incluir o balanço hídrico para posteriormente calcular a produtividade limitada por água (“atingível”) a partir da potencial</a:t>
            </a:r>
          </a:p>
          <a:p>
            <a:endParaRPr lang="pt-BR" sz="28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647701" y="4572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 </a:t>
            </a:r>
            <a:r>
              <a:rPr lang="pt-BR" sz="2000" b="1" dirty="0">
                <a:solidFill>
                  <a:srgbClr val="0070C0"/>
                </a:solidFill>
                <a:latin typeface="+mj-lt"/>
              </a:rPr>
              <a:t>- Alterações no modelo (CropSim10)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Leitura do </a:t>
            </a:r>
            <a:r>
              <a:rPr lang="pt-BR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</a:t>
            </a:r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(DVS) do arquivo .</a:t>
            </a:r>
            <a:r>
              <a:rPr lang="pt-BR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crp</a:t>
            </a:r>
            <a:endParaRPr lang="pt-BR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29079B2-9CD9-4AD2-AB03-FD85E631E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00200"/>
            <a:ext cx="2143125" cy="2328143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BE2507F-5411-43C1-8328-5E37990614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810000"/>
            <a:ext cx="368321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5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609600" y="8382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 </a:t>
            </a:r>
            <a:r>
              <a:rPr lang="pt-BR" sz="2000" b="1" dirty="0">
                <a:solidFill>
                  <a:srgbClr val="0070C0"/>
                </a:solidFill>
                <a:latin typeface="+mj-lt"/>
              </a:rPr>
              <a:t>- Alterações no modelo (CropSim10)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 Interpolar Kc e </a:t>
            </a:r>
            <a:r>
              <a:rPr lang="pt-BR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</a:t>
            </a:r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para o DVS específico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29079B2-9CD9-4AD2-AB03-FD85E631E0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899" y="1981200"/>
            <a:ext cx="2143125" cy="2328143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F802E961-6F86-40D5-BFFD-8933F62DFA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" y="4309343"/>
            <a:ext cx="8531851" cy="1939057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A178AD7D-C373-4893-B81F-393FC7B44E0A}"/>
              </a:ext>
            </a:extLst>
          </p:cNvPr>
          <p:cNvSpPr/>
          <p:nvPr/>
        </p:nvSpPr>
        <p:spPr>
          <a:xfrm>
            <a:off x="1485899" y="4669271"/>
            <a:ext cx="2276475" cy="1219200"/>
          </a:xfrm>
          <a:prstGeom prst="ellipse">
            <a:avLst/>
          </a:prstGeom>
          <a:solidFill>
            <a:srgbClr val="FF00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95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609600" y="8382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 </a:t>
            </a:r>
            <a:r>
              <a:rPr lang="pt-BR" sz="2000" b="1" dirty="0">
                <a:solidFill>
                  <a:srgbClr val="0070C0"/>
                </a:solidFill>
                <a:latin typeface="+mj-lt"/>
              </a:rPr>
              <a:t>- Alterações no modelo (CropSim10)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 Cálculo da Evaporação e Transpiração</a:t>
            </a:r>
            <a:b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t-BR" sz="20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ser aperfeiçoado !!!)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2D43A33-1BC8-445F-B2EA-C6278A1B0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71800"/>
            <a:ext cx="536330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068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3381" y="753174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 </a:t>
            </a:r>
            <a:r>
              <a:rPr lang="pt-BR" sz="2000" b="1" dirty="0">
                <a:solidFill>
                  <a:srgbClr val="0070C0"/>
                </a:solidFill>
                <a:latin typeface="+mj-lt"/>
              </a:rPr>
              <a:t>- Alterações no modelo (CropSim10)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 Fracionar Transpiração entre camadas do solo</a:t>
            </a:r>
            <a:b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1" i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2" descr="Cartoon of a young maize plant">
            <a:extLst>
              <a:ext uri="{FF2B5EF4-FFF2-40B4-BE49-F238E27FC236}">
                <a16:creationId xmlns:a16="http://schemas.microsoft.com/office/drawing/2014/main" id="{3D3A0C1D-EA6F-4848-B620-A13C557CA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056" y="1907634"/>
            <a:ext cx="2143125" cy="353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4E2451AB-A6B7-4DDC-8E53-64AC7E1AAA8B}"/>
              </a:ext>
            </a:extLst>
          </p:cNvPr>
          <p:cNvSpPr/>
          <p:nvPr/>
        </p:nvSpPr>
        <p:spPr>
          <a:xfrm>
            <a:off x="5750719" y="4115068"/>
            <a:ext cx="2209800" cy="914400"/>
          </a:xfrm>
          <a:prstGeom prst="rect">
            <a:avLst/>
          </a:prstGeom>
          <a:solidFill>
            <a:srgbClr val="C0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1C1593B5-CB7C-4D3E-ACBB-E39352662417}"/>
              </a:ext>
            </a:extLst>
          </p:cNvPr>
          <p:cNvSpPr/>
          <p:nvPr/>
        </p:nvSpPr>
        <p:spPr>
          <a:xfrm>
            <a:off x="5750719" y="5029468"/>
            <a:ext cx="2209800" cy="1676400"/>
          </a:xfrm>
          <a:prstGeom prst="rect">
            <a:avLst/>
          </a:prstGeom>
          <a:solidFill>
            <a:srgbClr val="C0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014CD8C-4486-4AB1-9C36-E1BD32C4ECD6}"/>
              </a:ext>
            </a:extLst>
          </p:cNvPr>
          <p:cNvSpPr txBox="1"/>
          <p:nvPr/>
        </p:nvSpPr>
        <p:spPr>
          <a:xfrm>
            <a:off x="8227219" y="388051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j-lt"/>
              </a:rPr>
              <a:t>0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3D360B0-045D-4A60-9834-7CE874E76DC9}"/>
              </a:ext>
            </a:extLst>
          </p:cNvPr>
          <p:cNvSpPr txBox="1"/>
          <p:nvPr/>
        </p:nvSpPr>
        <p:spPr>
          <a:xfrm>
            <a:off x="8201093" y="476785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j-lt"/>
              </a:rPr>
              <a:t>20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D11598C2-E986-415A-9E03-43F3CEAF2108}"/>
              </a:ext>
            </a:extLst>
          </p:cNvPr>
          <p:cNvSpPr txBox="1"/>
          <p:nvPr/>
        </p:nvSpPr>
        <p:spPr>
          <a:xfrm>
            <a:off x="8151019" y="644425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j-lt"/>
              </a:rPr>
              <a:t>60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B0B3AAFB-C92A-4F40-B31A-01048A0B4B33}"/>
              </a:ext>
            </a:extLst>
          </p:cNvPr>
          <p:cNvCxnSpPr/>
          <p:nvPr/>
        </p:nvCxnSpPr>
        <p:spPr>
          <a:xfrm>
            <a:off x="5501436" y="5373438"/>
            <a:ext cx="3086100" cy="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3E21189-4368-4CD0-A43D-DF1300D624DA}"/>
              </a:ext>
            </a:extLst>
          </p:cNvPr>
          <p:cNvSpPr txBox="1"/>
          <p:nvPr/>
        </p:nvSpPr>
        <p:spPr>
          <a:xfrm>
            <a:off x="8646319" y="511182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latin typeface="+mj-lt"/>
              </a:rPr>
              <a:t>ze</a:t>
            </a:r>
            <a:endParaRPr lang="pt-BR" sz="2800" dirty="0">
              <a:latin typeface="+mj-lt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B25DC4E-191D-494F-8073-CC0BC2689A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076613"/>
            <a:ext cx="5666222" cy="180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97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3381" y="753174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 </a:t>
            </a:r>
            <a:r>
              <a:rPr lang="pt-BR" sz="2000" b="1" dirty="0">
                <a:solidFill>
                  <a:srgbClr val="0070C0"/>
                </a:solidFill>
                <a:latin typeface="+mj-lt"/>
              </a:rPr>
              <a:t>- Alterações no modelo (CropSim10)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 Calcular BH por camada e totalizar</a:t>
            </a:r>
            <a:b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1" i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2DF86B6-72D7-474E-8FC2-1B5605603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380" y="1923888"/>
            <a:ext cx="7670443" cy="447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8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457200" y="18288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Tarefa</a:t>
            </a:r>
            <a:endParaRPr lang="pt-BR" sz="2000" b="1" dirty="0">
              <a:solidFill>
                <a:srgbClr val="0070C0"/>
              </a:solidFill>
              <a:latin typeface="+mj-lt"/>
            </a:endParaRP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 Inserir o cálculo da </a:t>
            </a:r>
            <a:r>
              <a:rPr lang="pt-BR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ETp</a:t>
            </a:r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usando </a:t>
            </a:r>
            <a:r>
              <a:rPr lang="pt-BR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Penman-Monteith</a:t>
            </a:r>
            <a:b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pt-BR" sz="2000" b="1" i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2D43A33-1BC8-445F-B2EA-C6278A1B0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152400"/>
            <a:ext cx="4495800" cy="1596869"/>
          </a:xfrm>
          <a:prstGeom prst="rect">
            <a:avLst/>
          </a:prstGeom>
        </p:spPr>
      </p:pic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7D458303-6F3C-4568-8178-180BE576FA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993234"/>
              </p:ext>
            </p:extLst>
          </p:nvPr>
        </p:nvGraphicFramePr>
        <p:xfrm>
          <a:off x="1219200" y="3044669"/>
          <a:ext cx="6302408" cy="132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4" imgW="2955205" imgH="620188" progId="Equation.DSMT4">
                  <p:embed/>
                </p:oleObj>
              </mc:Choice>
              <mc:Fallback>
                <p:oleObj name="Equation" r:id="rId4" imgW="2955205" imgH="62018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9200" y="3044669"/>
                        <a:ext cx="6302408" cy="132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9E2ECB4E-47BA-46AF-BE84-F68A0164440A}"/>
              </a:ext>
            </a:extLst>
          </p:cNvPr>
          <p:cNvSpPr/>
          <p:nvPr/>
        </p:nvSpPr>
        <p:spPr>
          <a:xfrm>
            <a:off x="1600200" y="51054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2060"/>
                </a:solidFill>
                <a:latin typeface="+mj-lt"/>
              </a:rPr>
              <a:t>Instruções </a:t>
            </a:r>
            <a:r>
              <a:rPr lang="pt-BR" sz="2400" dirty="0" err="1">
                <a:solidFill>
                  <a:srgbClr val="002060"/>
                </a:solidFill>
                <a:latin typeface="+mj-lt"/>
              </a:rPr>
              <a:t>ETp</a:t>
            </a:r>
            <a:r>
              <a:rPr lang="pt-BR" sz="2400" dirty="0">
                <a:solidFill>
                  <a:srgbClr val="002060"/>
                </a:solidFill>
                <a:latin typeface="+mj-lt"/>
              </a:rPr>
              <a:t> Penman-Monteith.docx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0ACD5C9-679E-424A-873C-5C0DBBF6F9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4924455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1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5678867-04A4-4697-B152-B06FAA14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1000" y="990600"/>
            <a:ext cx="624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Testar sensibilidades (S)</a:t>
            </a:r>
          </a:p>
          <a:p>
            <a:endParaRPr lang="pt-BR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04B2E15-F68B-4E0F-BBA6-7666C67296F4}"/>
              </a:ext>
            </a:extLst>
          </p:cNvPr>
          <p:cNvSpPr txBox="1"/>
          <p:nvPr/>
        </p:nvSpPr>
        <p:spPr>
          <a:xfrm>
            <a:off x="3111137" y="2012794"/>
            <a:ext cx="556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C00000"/>
                </a:solidFill>
                <a:latin typeface="+mj-lt"/>
              </a:rPr>
              <a:t>R: Resposta (saída do modelo)</a:t>
            </a:r>
          </a:p>
          <a:p>
            <a:r>
              <a:rPr lang="pt-BR" sz="2800" b="1" dirty="0">
                <a:solidFill>
                  <a:srgbClr val="C00000"/>
                </a:solidFill>
                <a:latin typeface="+mj-lt"/>
                <a:cs typeface="Courier New" panose="02070309020205020404" pitchFamily="49" charset="0"/>
              </a:rPr>
              <a:t>P: Parâmetro (entrada do modelo)</a:t>
            </a:r>
            <a:endParaRPr lang="pt-BR" sz="28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19FDD50-3284-45D8-888A-8D5D698F4E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22497"/>
              </p:ext>
            </p:extLst>
          </p:nvPr>
        </p:nvGraphicFramePr>
        <p:xfrm>
          <a:off x="1352006" y="2012794"/>
          <a:ext cx="13716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3" imgW="609480" imgH="583920" progId="Equation.DSMT4">
                  <p:embed/>
                </p:oleObj>
              </mc:Choice>
              <mc:Fallback>
                <p:oleObj name="Equation" r:id="rId3" imgW="60948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2006" y="2012794"/>
                        <a:ext cx="1371600" cy="13144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0F1CFD59-4C5C-4795-821F-3AFBDEB8F266}"/>
              </a:ext>
            </a:extLst>
          </p:cNvPr>
          <p:cNvSpPr txBox="1"/>
          <p:nvPr/>
        </p:nvSpPr>
        <p:spPr>
          <a:xfrm>
            <a:off x="381000" y="3581400"/>
            <a:ext cx="7010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  <a:latin typeface="+mj-lt"/>
              </a:rPr>
              <a:t>Variar o parâmetro em 1% (</a:t>
            </a:r>
            <a:r>
              <a:rPr lang="pt-BR" sz="2400" b="1" dirty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pt-BR" sz="2400" b="1" i="1" dirty="0">
                <a:solidFill>
                  <a:srgbClr val="002060"/>
                </a:solidFill>
                <a:latin typeface="+mj-lt"/>
              </a:rPr>
              <a:t>P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/</a:t>
            </a:r>
            <a:r>
              <a:rPr lang="pt-BR" sz="2400" b="1" i="1" dirty="0">
                <a:solidFill>
                  <a:srgbClr val="002060"/>
                </a:solidFill>
                <a:latin typeface="+mj-lt"/>
              </a:rPr>
              <a:t>P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= 0,01) e verificar quanto é a variação relativa da saída </a:t>
            </a:r>
            <a:r>
              <a:rPr lang="pt-BR" sz="2400" b="1" i="1" dirty="0">
                <a:solidFill>
                  <a:srgbClr val="002060"/>
                </a:solidFill>
                <a:latin typeface="+mj-lt"/>
              </a:rPr>
              <a:t>R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 (</a:t>
            </a:r>
            <a:r>
              <a:rPr lang="pt-BR" sz="2400" b="1" dirty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pt-BR" sz="2400" b="1" i="1" dirty="0">
                <a:solidFill>
                  <a:srgbClr val="002060"/>
                </a:solidFill>
                <a:latin typeface="+mj-lt"/>
              </a:rPr>
              <a:t>R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/</a:t>
            </a:r>
            <a:r>
              <a:rPr lang="pt-BR" sz="2400" b="1" i="1" dirty="0">
                <a:solidFill>
                  <a:srgbClr val="002060"/>
                </a:solidFill>
                <a:latin typeface="+mj-lt"/>
              </a:rPr>
              <a:t>R</a:t>
            </a:r>
            <a:r>
              <a:rPr lang="pt-BR" sz="2400" b="1" dirty="0">
                <a:solidFill>
                  <a:srgbClr val="002060"/>
                </a:solidFill>
                <a:latin typeface="+mj-lt"/>
              </a:rPr>
              <a:t>)</a:t>
            </a:r>
          </a:p>
          <a:p>
            <a:endParaRPr lang="pt-BR" sz="2400" b="1" dirty="0">
              <a:solidFill>
                <a:srgbClr val="002060"/>
              </a:solidFill>
              <a:latin typeface="+mj-lt"/>
              <a:cs typeface="Courier New" panose="02070309020205020404" pitchFamily="49" charset="0"/>
            </a:endParaRPr>
          </a:p>
          <a:p>
            <a:r>
              <a:rPr lang="pt-BR" sz="2400" b="1" u="sng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Parâmetros a testar: </a:t>
            </a:r>
          </a:p>
          <a:p>
            <a:r>
              <a:rPr lang="pt-BR" sz="2000" b="1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Vida, SLA1, RUE, Q10</a:t>
            </a:r>
          </a:p>
          <a:p>
            <a:endParaRPr lang="pt-BR" sz="2400" b="1" dirty="0">
              <a:solidFill>
                <a:srgbClr val="002060"/>
              </a:solidFill>
              <a:latin typeface="+mj-lt"/>
              <a:cs typeface="Courier New" panose="02070309020205020404" pitchFamily="49" charset="0"/>
            </a:endParaRPr>
          </a:p>
          <a:p>
            <a:r>
              <a:rPr lang="pt-BR" sz="2400" b="1" u="sng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Respostas a avaliar: </a:t>
            </a:r>
            <a:br>
              <a:rPr lang="pt-BR" sz="2400" b="1" u="sng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</a:br>
            <a:r>
              <a:rPr lang="pt-BR" sz="2000" b="1" dirty="0" err="1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Massa_s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(valor no final do ciclo), IAF (valor máximo no ciclo)</a:t>
            </a:r>
            <a:endParaRPr lang="pt-BR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aixaDeTexto 7">
            <a:extLst>
              <a:ext uri="{FF2B5EF4-FFF2-40B4-BE49-F238E27FC236}">
                <a16:creationId xmlns:a16="http://schemas.microsoft.com/office/drawing/2014/main" id="{414A03E7-1114-4EDA-89FC-254755F8669B}"/>
              </a:ext>
            </a:extLst>
          </p:cNvPr>
          <p:cNvSpPr txBox="1"/>
          <p:nvPr/>
        </p:nvSpPr>
        <p:spPr>
          <a:xfrm rot="655034">
            <a:off x="5513936" y="540021"/>
            <a:ext cx="3076446" cy="584775"/>
          </a:xfrm>
          <a:custGeom>
            <a:avLst/>
            <a:gdLst>
              <a:gd name="connsiteX0" fmla="*/ 0 w 3076446"/>
              <a:gd name="connsiteY0" fmla="*/ 0 h 584775"/>
              <a:gd name="connsiteX1" fmla="*/ 574270 w 3076446"/>
              <a:gd name="connsiteY1" fmla="*/ 0 h 584775"/>
              <a:gd name="connsiteX2" fmla="*/ 1117775 w 3076446"/>
              <a:gd name="connsiteY2" fmla="*/ 0 h 584775"/>
              <a:gd name="connsiteX3" fmla="*/ 1661281 w 3076446"/>
              <a:gd name="connsiteY3" fmla="*/ 0 h 584775"/>
              <a:gd name="connsiteX4" fmla="*/ 2081728 w 3076446"/>
              <a:gd name="connsiteY4" fmla="*/ 0 h 584775"/>
              <a:gd name="connsiteX5" fmla="*/ 2532941 w 3076446"/>
              <a:gd name="connsiteY5" fmla="*/ 0 h 584775"/>
              <a:gd name="connsiteX6" fmla="*/ 3076446 w 3076446"/>
              <a:gd name="connsiteY6" fmla="*/ 0 h 584775"/>
              <a:gd name="connsiteX7" fmla="*/ 3076446 w 3076446"/>
              <a:gd name="connsiteY7" fmla="*/ 584775 h 584775"/>
              <a:gd name="connsiteX8" fmla="*/ 2563705 w 3076446"/>
              <a:gd name="connsiteY8" fmla="*/ 584775 h 584775"/>
              <a:gd name="connsiteX9" fmla="*/ 2143257 w 3076446"/>
              <a:gd name="connsiteY9" fmla="*/ 584775 h 584775"/>
              <a:gd name="connsiteX10" fmla="*/ 1722810 w 3076446"/>
              <a:gd name="connsiteY10" fmla="*/ 584775 h 584775"/>
              <a:gd name="connsiteX11" fmla="*/ 1179304 w 3076446"/>
              <a:gd name="connsiteY11" fmla="*/ 584775 h 584775"/>
              <a:gd name="connsiteX12" fmla="*/ 728092 w 3076446"/>
              <a:gd name="connsiteY12" fmla="*/ 584775 h 584775"/>
              <a:gd name="connsiteX13" fmla="*/ 0 w 3076446"/>
              <a:gd name="connsiteY13" fmla="*/ 584775 h 584775"/>
              <a:gd name="connsiteX14" fmla="*/ 0 w 3076446"/>
              <a:gd name="connsiteY14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76446" h="584775" fill="none" extrusionOk="0">
                <a:moveTo>
                  <a:pt x="0" y="0"/>
                </a:moveTo>
                <a:cubicBezTo>
                  <a:pt x="223365" y="-6114"/>
                  <a:pt x="390482" y="8081"/>
                  <a:pt x="574270" y="0"/>
                </a:cubicBezTo>
                <a:cubicBezTo>
                  <a:pt x="758058" y="-8081"/>
                  <a:pt x="962833" y="45822"/>
                  <a:pt x="1117775" y="0"/>
                </a:cubicBezTo>
                <a:cubicBezTo>
                  <a:pt x="1272718" y="-45822"/>
                  <a:pt x="1466602" y="26562"/>
                  <a:pt x="1661281" y="0"/>
                </a:cubicBezTo>
                <a:cubicBezTo>
                  <a:pt x="1855960" y="-26562"/>
                  <a:pt x="1905596" y="8450"/>
                  <a:pt x="2081728" y="0"/>
                </a:cubicBezTo>
                <a:cubicBezTo>
                  <a:pt x="2257860" y="-8450"/>
                  <a:pt x="2337004" y="36619"/>
                  <a:pt x="2532941" y="0"/>
                </a:cubicBezTo>
                <a:cubicBezTo>
                  <a:pt x="2728878" y="-36619"/>
                  <a:pt x="2880299" y="47931"/>
                  <a:pt x="3076446" y="0"/>
                </a:cubicBezTo>
                <a:cubicBezTo>
                  <a:pt x="3077222" y="145862"/>
                  <a:pt x="3038211" y="433896"/>
                  <a:pt x="3076446" y="584775"/>
                </a:cubicBezTo>
                <a:cubicBezTo>
                  <a:pt x="2870494" y="598387"/>
                  <a:pt x="2746897" y="540258"/>
                  <a:pt x="2563705" y="584775"/>
                </a:cubicBezTo>
                <a:cubicBezTo>
                  <a:pt x="2380513" y="629292"/>
                  <a:pt x="2315010" y="552176"/>
                  <a:pt x="2143257" y="584775"/>
                </a:cubicBezTo>
                <a:cubicBezTo>
                  <a:pt x="1971504" y="617374"/>
                  <a:pt x="1892030" y="557166"/>
                  <a:pt x="1722810" y="584775"/>
                </a:cubicBezTo>
                <a:cubicBezTo>
                  <a:pt x="1553590" y="612384"/>
                  <a:pt x="1314746" y="560378"/>
                  <a:pt x="1179304" y="584775"/>
                </a:cubicBezTo>
                <a:cubicBezTo>
                  <a:pt x="1043862" y="609172"/>
                  <a:pt x="943332" y="545922"/>
                  <a:pt x="728092" y="584775"/>
                </a:cubicBezTo>
                <a:cubicBezTo>
                  <a:pt x="512852" y="623628"/>
                  <a:pt x="193889" y="539421"/>
                  <a:pt x="0" y="584775"/>
                </a:cubicBezTo>
                <a:cubicBezTo>
                  <a:pt x="-12151" y="445539"/>
                  <a:pt x="62289" y="241777"/>
                  <a:pt x="0" y="0"/>
                </a:cubicBezTo>
                <a:close/>
              </a:path>
              <a:path w="3076446" h="584775" stroke="0" extrusionOk="0">
                <a:moveTo>
                  <a:pt x="0" y="0"/>
                </a:moveTo>
                <a:cubicBezTo>
                  <a:pt x="142552" y="-29040"/>
                  <a:pt x="289833" y="56208"/>
                  <a:pt x="481977" y="0"/>
                </a:cubicBezTo>
                <a:cubicBezTo>
                  <a:pt x="674121" y="-56208"/>
                  <a:pt x="751446" y="36292"/>
                  <a:pt x="902424" y="0"/>
                </a:cubicBezTo>
                <a:cubicBezTo>
                  <a:pt x="1053402" y="-36292"/>
                  <a:pt x="1351671" y="59947"/>
                  <a:pt x="1476694" y="0"/>
                </a:cubicBezTo>
                <a:cubicBezTo>
                  <a:pt x="1601717" y="-59947"/>
                  <a:pt x="1725865" y="47761"/>
                  <a:pt x="1958671" y="0"/>
                </a:cubicBezTo>
                <a:cubicBezTo>
                  <a:pt x="2191477" y="-47761"/>
                  <a:pt x="2311170" y="4480"/>
                  <a:pt x="2440647" y="0"/>
                </a:cubicBezTo>
                <a:cubicBezTo>
                  <a:pt x="2570124" y="-4480"/>
                  <a:pt x="2912305" y="5980"/>
                  <a:pt x="3076446" y="0"/>
                </a:cubicBezTo>
                <a:cubicBezTo>
                  <a:pt x="3126315" y="282673"/>
                  <a:pt x="3058520" y="341227"/>
                  <a:pt x="3076446" y="584775"/>
                </a:cubicBezTo>
                <a:cubicBezTo>
                  <a:pt x="2930600" y="589069"/>
                  <a:pt x="2764164" y="547798"/>
                  <a:pt x="2563705" y="584775"/>
                </a:cubicBezTo>
                <a:cubicBezTo>
                  <a:pt x="2363246" y="621752"/>
                  <a:pt x="2231243" y="548330"/>
                  <a:pt x="2143257" y="584775"/>
                </a:cubicBezTo>
                <a:cubicBezTo>
                  <a:pt x="2055271" y="621220"/>
                  <a:pt x="1739547" y="577287"/>
                  <a:pt x="1630516" y="584775"/>
                </a:cubicBezTo>
                <a:cubicBezTo>
                  <a:pt x="1521485" y="592263"/>
                  <a:pt x="1301763" y="557390"/>
                  <a:pt x="1117775" y="584775"/>
                </a:cubicBezTo>
                <a:cubicBezTo>
                  <a:pt x="933787" y="612160"/>
                  <a:pt x="821827" y="549476"/>
                  <a:pt x="635799" y="584775"/>
                </a:cubicBezTo>
                <a:cubicBezTo>
                  <a:pt x="449771" y="620074"/>
                  <a:pt x="195003" y="582215"/>
                  <a:pt x="0" y="584775"/>
                </a:cubicBezTo>
                <a:cubicBezTo>
                  <a:pt x="-55378" y="456293"/>
                  <a:pt x="11508" y="250004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492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200" b="1" i="1" dirty="0">
                <a:solidFill>
                  <a:srgbClr val="7030A0"/>
                </a:solidFill>
                <a:latin typeface="+mj-lt"/>
              </a:rPr>
              <a:t>Tarefa para hoje</a:t>
            </a:r>
            <a:endParaRPr lang="pt-BR" sz="3200" b="1" i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51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5678867-04A4-4697-B152-B06FAA14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9C4C0-751C-4D91-BC7C-9A4264D99B52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1000" y="9906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Alterações feitas no modelo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	Inclusão de arquivo de solo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	Possibilidade de mais arquivos </a:t>
            </a:r>
            <a:r>
              <a:rPr lang="pt-BR" sz="2400" b="1" dirty="0" err="1">
                <a:solidFill>
                  <a:srgbClr val="002060"/>
                </a:solidFill>
                <a:latin typeface="+mj-lt"/>
              </a:rPr>
              <a:t>meteo</a:t>
            </a:r>
            <a:endParaRPr lang="pt-BR" sz="2400" b="1" dirty="0">
              <a:solidFill>
                <a:srgbClr val="002060"/>
              </a:solidFill>
              <a:latin typeface="+mj-lt"/>
            </a:endParaRPr>
          </a:p>
          <a:p>
            <a:endParaRPr lang="pt-BR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1C3F00F-3C2D-425C-BEF4-39FDDF952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648121"/>
            <a:ext cx="3495675" cy="283827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554A0A5-9ED7-45EA-A1FE-1AE0833AC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2697293"/>
            <a:ext cx="2524125" cy="3152775"/>
          </a:xfrm>
          <a:prstGeom prst="rect">
            <a:avLst/>
          </a:prstGeom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2531B6E2-36A3-4662-99D4-9FC73E43CDF7}"/>
              </a:ext>
            </a:extLst>
          </p:cNvPr>
          <p:cNvSpPr/>
          <p:nvPr/>
        </p:nvSpPr>
        <p:spPr>
          <a:xfrm>
            <a:off x="4572000" y="4273680"/>
            <a:ext cx="2743200" cy="831720"/>
          </a:xfrm>
          <a:prstGeom prst="ellipse">
            <a:avLst/>
          </a:prstGeom>
          <a:solidFill>
            <a:srgbClr val="FF00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6B392D73-8DFA-419F-8798-F8132EDF163D}"/>
              </a:ext>
            </a:extLst>
          </p:cNvPr>
          <p:cNvSpPr/>
          <p:nvPr/>
        </p:nvSpPr>
        <p:spPr>
          <a:xfrm>
            <a:off x="4733925" y="3409406"/>
            <a:ext cx="2276475" cy="552994"/>
          </a:xfrm>
          <a:prstGeom prst="ellipse">
            <a:avLst/>
          </a:prstGeom>
          <a:solidFill>
            <a:srgbClr val="FF000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75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29405" y="753432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Ajuste de parâmetros para resultar em rendimento e IAF aceitáveis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35E8FD6-2127-475B-BF8F-813313CE63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66" y="2948514"/>
            <a:ext cx="4508294" cy="106745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36C1DA4-06CB-4704-89B0-1CF6DC619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766" y="4250939"/>
            <a:ext cx="5885967" cy="1067455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84BFFC5-6139-4534-8222-DC84813836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709" y="5425558"/>
            <a:ext cx="5111285" cy="130596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3B68623-8FE9-44C8-964C-E248145561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766" y="2333540"/>
            <a:ext cx="6711101" cy="592156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BE90708F-2871-42C6-95BE-C94253768D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1011" y="2794540"/>
            <a:ext cx="2084389" cy="59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1000" y="990600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Contabilização das entradas e saídas de água do solo ou de camadas do solo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Entradas: Chuva e Irrigação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Saídas: Evaporação, Transpiração, Drenagem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Entradas – Saídas = Variação da Armazenagem</a:t>
            </a:r>
          </a:p>
          <a:p>
            <a:endParaRPr lang="pt-BR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E1925FC-A3FA-4D26-A75F-EE8185D581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08"/>
          <a:stretch/>
        </p:blipFill>
        <p:spPr>
          <a:xfrm>
            <a:off x="4289956" y="3581400"/>
            <a:ext cx="4473044" cy="304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6587812F-FF6D-42AB-93AF-100237E1ED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232" t="27414" r="7246" b="3865"/>
          <a:stretch/>
        </p:blipFill>
        <p:spPr>
          <a:xfrm>
            <a:off x="609600" y="3902061"/>
            <a:ext cx="2971800" cy="270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71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1000" y="812899"/>
            <a:ext cx="7543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</a:t>
            </a:r>
          </a:p>
          <a:p>
            <a:r>
              <a:rPr lang="pt-BR" sz="3200" b="1" u="sng" dirty="0">
                <a:solidFill>
                  <a:srgbClr val="0070C0"/>
                </a:solidFill>
                <a:latin typeface="+mj-lt"/>
              </a:rPr>
              <a:t>informações necessárias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Camadas – espessuras, profundidades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Camadas – teor máximo (CC) e mínimo (PMP)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Profundidade do sistema radicular</a:t>
            </a:r>
          </a:p>
          <a:p>
            <a:endParaRPr lang="pt-BR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8589795-1644-494D-BC9E-8A41C9FA3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510139"/>
            <a:ext cx="4987159" cy="334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5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381000" y="812899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Qual é a CAD desse solo, </a:t>
            </a:r>
            <a:br>
              <a:rPr lang="pt-BR" sz="4000" b="1" dirty="0">
                <a:solidFill>
                  <a:srgbClr val="0070C0"/>
                </a:solidFill>
                <a:latin typeface="+mj-lt"/>
              </a:rPr>
            </a:br>
            <a:r>
              <a:rPr lang="pt-BR" sz="4000" b="1" dirty="0">
                <a:solidFill>
                  <a:srgbClr val="0070C0"/>
                </a:solidFill>
                <a:latin typeface="+mj-lt"/>
              </a:rPr>
              <a:t>entre 0 e 60 cm?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8589795-1644-494D-BC9E-8A41C9FA35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834" y="2213638"/>
            <a:ext cx="4987159" cy="3347861"/>
          </a:xfrm>
          <a:prstGeom prst="rect">
            <a:avLst/>
          </a:prstGeom>
        </p:spPr>
      </p:pic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D69CA73E-1E7E-4EA1-B973-80FF552EB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020941"/>
              </p:ext>
            </p:extLst>
          </p:nvPr>
        </p:nvGraphicFramePr>
        <p:xfrm>
          <a:off x="814486" y="5638800"/>
          <a:ext cx="7515027" cy="584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4" imgW="3263760" imgH="253800" progId="Equation.DSMT4">
                  <p:embed/>
                </p:oleObj>
              </mc:Choice>
              <mc:Fallback>
                <p:oleObj name="Equation" r:id="rId4" imgW="3263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4486" y="5638800"/>
                        <a:ext cx="7515027" cy="584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7648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artoon of a young maize plant">
            <a:extLst>
              <a:ext uri="{FF2B5EF4-FFF2-40B4-BE49-F238E27FC236}">
                <a16:creationId xmlns:a16="http://schemas.microsoft.com/office/drawing/2014/main" id="{359EE299-0467-4F22-9EA8-024DB32F6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323" y="1371600"/>
            <a:ext cx="2143125" cy="353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414337" y="1068421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Sistema radicular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26448ED-4651-48D6-A35A-793EBE3FB96B}"/>
              </a:ext>
            </a:extLst>
          </p:cNvPr>
          <p:cNvSpPr/>
          <p:nvPr/>
        </p:nvSpPr>
        <p:spPr>
          <a:xfrm>
            <a:off x="5001986" y="3579034"/>
            <a:ext cx="2209800" cy="914400"/>
          </a:xfrm>
          <a:prstGeom prst="rect">
            <a:avLst/>
          </a:prstGeom>
          <a:solidFill>
            <a:srgbClr val="C0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3BF5B38-B4B5-426D-B8BB-666D1B21963D}"/>
              </a:ext>
            </a:extLst>
          </p:cNvPr>
          <p:cNvSpPr/>
          <p:nvPr/>
        </p:nvSpPr>
        <p:spPr>
          <a:xfrm>
            <a:off x="5001986" y="4493434"/>
            <a:ext cx="2209800" cy="1676400"/>
          </a:xfrm>
          <a:prstGeom prst="rect">
            <a:avLst/>
          </a:prstGeom>
          <a:solidFill>
            <a:srgbClr val="C0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428AB1A-629B-48B2-9E27-2988A6173668}"/>
              </a:ext>
            </a:extLst>
          </p:cNvPr>
          <p:cNvSpPr txBox="1"/>
          <p:nvPr/>
        </p:nvSpPr>
        <p:spPr>
          <a:xfrm>
            <a:off x="7478486" y="33444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j-lt"/>
              </a:rPr>
              <a:t>0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5662C34-FA03-43FE-A75F-C3D18ADF695D}"/>
              </a:ext>
            </a:extLst>
          </p:cNvPr>
          <p:cNvSpPr txBox="1"/>
          <p:nvPr/>
        </p:nvSpPr>
        <p:spPr>
          <a:xfrm>
            <a:off x="7452360" y="423182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j-lt"/>
              </a:rPr>
              <a:t>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9F86646-5960-4FCC-B98B-A15294F204D1}"/>
              </a:ext>
            </a:extLst>
          </p:cNvPr>
          <p:cNvSpPr txBox="1"/>
          <p:nvPr/>
        </p:nvSpPr>
        <p:spPr>
          <a:xfrm>
            <a:off x="7402286" y="590822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+mj-lt"/>
              </a:rPr>
              <a:t>60</a:t>
            </a:r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C653ED21-4B4C-48A1-8994-007791F82C9F}"/>
              </a:ext>
            </a:extLst>
          </p:cNvPr>
          <p:cNvCxnSpPr/>
          <p:nvPr/>
        </p:nvCxnSpPr>
        <p:spPr>
          <a:xfrm>
            <a:off x="4752703" y="4837404"/>
            <a:ext cx="3086100" cy="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12104B6-5CB8-4E4D-8140-5F694AE5DB47}"/>
              </a:ext>
            </a:extLst>
          </p:cNvPr>
          <p:cNvSpPr txBox="1"/>
          <p:nvPr/>
        </p:nvSpPr>
        <p:spPr>
          <a:xfrm>
            <a:off x="7897586" y="4575794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latin typeface="+mj-lt"/>
              </a:rPr>
              <a:t>ze</a:t>
            </a:r>
            <a:endParaRPr lang="pt-BR" sz="2800" dirty="0">
              <a:latin typeface="+mj-lt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08C64CEA-EEA4-4081-A1DF-BD343BF8D3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564" y="2709862"/>
            <a:ext cx="2143125" cy="2328143"/>
          </a:xfrm>
          <a:prstGeom prst="rect">
            <a:avLst/>
          </a:prstGeom>
        </p:spPr>
      </p:pic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847F8004-D5F5-4877-93B2-EC5614848B23}"/>
              </a:ext>
            </a:extLst>
          </p:cNvPr>
          <p:cNvCxnSpPr>
            <a:cxnSpLocks/>
          </p:cNvCxnSpPr>
          <p:nvPr/>
        </p:nvCxnSpPr>
        <p:spPr>
          <a:xfrm flipV="1">
            <a:off x="2921726" y="4889655"/>
            <a:ext cx="0" cy="457200"/>
          </a:xfrm>
          <a:prstGeom prst="line">
            <a:avLst/>
          </a:prstGeom>
          <a:ln w="6032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984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A2379FCB-FE8A-46D5-8A77-B44DC91F4D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541" b="9071"/>
          <a:stretch/>
        </p:blipFill>
        <p:spPr>
          <a:xfrm>
            <a:off x="457201" y="1600200"/>
            <a:ext cx="3886200" cy="201885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B322FAE-5AF4-4735-9ED5-544E24DCD7BD}"/>
              </a:ext>
            </a:extLst>
          </p:cNvPr>
          <p:cNvSpPr txBox="1"/>
          <p:nvPr/>
        </p:nvSpPr>
        <p:spPr>
          <a:xfrm>
            <a:off x="647701" y="4572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rgbClr val="0070C0"/>
                </a:solidFill>
                <a:latin typeface="+mj-lt"/>
              </a:rPr>
              <a:t>Balanço hídrico </a:t>
            </a:r>
            <a:r>
              <a:rPr lang="pt-BR" sz="2000" b="1" dirty="0">
                <a:solidFill>
                  <a:srgbClr val="0070C0"/>
                </a:solidFill>
                <a:latin typeface="+mj-lt"/>
              </a:rPr>
              <a:t>- Alterações no modelo (CropSim10)</a:t>
            </a:r>
          </a:p>
          <a:p>
            <a:r>
              <a:rPr lang="pt-B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Leitura do arquivo .sol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F222195-CF0B-4FEC-A15D-2F9C957D8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505200"/>
            <a:ext cx="534151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10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27233</TotalTime>
  <Words>371</Words>
  <Application>Microsoft Office PowerPoint</Application>
  <PresentationFormat>Apresentação na tela (4:3)</PresentationFormat>
  <Paragraphs>59</Paragraphs>
  <Slides>15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Constantia</vt:lpstr>
      <vt:lpstr>Courier New</vt:lpstr>
      <vt:lpstr>Symbol</vt:lpstr>
      <vt:lpstr>Wingdings 2</vt:lpstr>
      <vt:lpstr>Fluxo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Quirin</dc:creator>
  <cp:lastModifiedBy>Quirijn</cp:lastModifiedBy>
  <cp:revision>1091</cp:revision>
  <dcterms:created xsi:type="dcterms:W3CDTF">2011-10-26T11:01:36Z</dcterms:created>
  <dcterms:modified xsi:type="dcterms:W3CDTF">2020-05-28T14:19:53Z</dcterms:modified>
</cp:coreProperties>
</file>