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90" r:id="rId5"/>
    <p:sldId id="289" r:id="rId6"/>
    <p:sldId id="270" r:id="rId7"/>
    <p:sldId id="304" r:id="rId8"/>
    <p:sldId id="267" r:id="rId9"/>
    <p:sldId id="269" r:id="rId10"/>
    <p:sldId id="291" r:id="rId11"/>
    <p:sldId id="292" r:id="rId12"/>
    <p:sldId id="293" r:id="rId13"/>
    <p:sldId id="294" r:id="rId14"/>
    <p:sldId id="272" r:id="rId15"/>
    <p:sldId id="274" r:id="rId16"/>
    <p:sldId id="277" r:id="rId17"/>
    <p:sldId id="279" r:id="rId18"/>
    <p:sldId id="280" r:id="rId19"/>
    <p:sldId id="281" r:id="rId20"/>
    <p:sldId id="282" r:id="rId21"/>
    <p:sldId id="276" r:id="rId22"/>
    <p:sldId id="283" r:id="rId23"/>
    <p:sldId id="261" r:id="rId24"/>
    <p:sldId id="275" r:id="rId25"/>
    <p:sldId id="273" r:id="rId26"/>
    <p:sldId id="284" r:id="rId27"/>
    <p:sldId id="288" r:id="rId28"/>
    <p:sldId id="287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6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AF1E9-4D38-4B6D-94AE-BA6ABF4F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263A6-AA8C-4669-8EAE-DC512A4AF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CA9153-EEB2-48B2-97E1-116E078B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83422-C1BB-4F9F-89D2-8379BEE4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092993-8C8E-4727-83AA-139764D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99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42C7-A632-40BD-980C-4DAABC60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0F307F-E87F-403E-A599-85AA3F52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4828B8-7A33-4585-B156-78403BEC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7F295F-5F6A-4A48-82AF-BB51D2C0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EBF05-D201-45A5-BC15-3568017D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5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7B2420-38DB-47A0-9682-2413A83F7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AD690C-8C51-42A3-A57A-E6003CA99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BCACCB-DA5B-4363-BE69-78FE4BF0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58BB9-3B74-479F-B554-66A899FE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CC8A20-7576-4070-8107-31451CD2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70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2921A-9091-4E19-8591-D5DA3085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8AFE2-FE03-41ED-8751-3B50114E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46F44-3C25-4B99-8909-B6C16A06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2716C-BB66-4583-89BF-A319074E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026A65-F34C-4197-98DB-1AD328F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53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57AD8-7CC1-4879-AA52-FDC0C3BE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02FD1-0693-4AAA-856A-08B96969E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A9D54E-7880-43D6-92D5-2DF1CFC7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D9613F-45EF-4340-97C2-E587C156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D9BC18-F0A5-4B99-9447-575F201B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EDC27-10E7-4F9F-A37B-7EC2293E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968E7C-5065-461F-AAD2-E3B86275A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B0754F-674B-4487-A324-261CEF8AB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547DE-F24F-4B0D-97F1-32C3E84A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E3BDFC-1E15-45F2-913D-A6CC8C2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2A2FEF-7FD9-4CE2-88F7-CE2F9124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0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73D73-A49B-4996-A9EF-73CF02E6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99C6A9-34FD-4319-B3EB-D41BA8B46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B8235A-A5E1-4A90-91F9-D814EA893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130438-4652-42C8-9042-6E9477BA7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BA5F70-3098-4F5F-B72E-B37A2634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DEBF5E-6A0A-41A9-926A-916693EC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7B3388-0E08-4401-B22C-1FEC0639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A016B9-8471-4F95-B611-CE9511C3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9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08BB7-0307-4AF5-A868-BEA4EE22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E44A6C-9452-4DB6-9979-C4422E49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C33086-D4AA-4743-B0EF-223F1196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A2A52D-B7C4-41BF-8269-15123B15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96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DD95AA-A1D4-4D8B-820D-E83C3556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5CE35F-E7D6-48EF-AEEA-23C46CC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E8BAAB-81A1-49AD-8AA6-86A94868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7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17E67-5F10-4270-AB79-CC9DCA2F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63C29D-38E5-4CBD-A096-6264BF2E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DD0E39-D661-4261-98B2-C18C0E6A3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3C991-BA47-4F17-A246-CEE61C0C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68FE35-D4EB-4FAA-867C-EEB37E86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6142F3-E272-47C3-8862-C08C0988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ACCA5-7959-4230-B9E8-4E78D774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8D2956-0511-44B8-9930-697F84FB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956247-F4E9-4AF4-A9D8-4DC4E8663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01B9F8-F241-4AF8-9F81-D00855CF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EDC0C6-54ED-4E19-A3F7-BF02250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C23FDF-1C75-490E-B598-B04D4E07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8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1FCBFA-AEA6-4F8E-932A-6BAAF70C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5A53EC-3303-4AF8-8AA8-FD9644E4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A8E4DB-A3A2-47D9-AE50-3F83FAFB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1A4A-7C84-4818-8EE6-D7766D1BEF42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894F-FFBE-45D5-8502-B0FEE0C66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95619-F193-4F55-BC52-A3A2CDDA4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6496-070E-4D2D-8756-D6E126AB2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3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gif"/><Relationship Id="rId4" Type="http://schemas.openxmlformats.org/officeDocument/2006/relationships/image" Target="../media/image74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068102-E6F0-4F43-B730-34B0A98C7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2627" b="13104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45A0FB-03B0-45B7-94E9-12F7D311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3671" y="1541994"/>
            <a:ext cx="4439314" cy="2608825"/>
          </a:xfrm>
        </p:spPr>
        <p:txBody>
          <a:bodyPr anchor="b"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CO-WORKING &amp; TRABALHO REMOTO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51F7B6-2ECD-4AD2-AAE4-0CBC99C8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0623" y="4849068"/>
            <a:ext cx="4023360" cy="185504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</a:rPr>
              <a:t>Ângelo Inoue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</a:rPr>
              <a:t>Gabriel Mattos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</a:rPr>
              <a:t>Gabriel Martins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</a:rPr>
              <a:t>Michele Filho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</a:rPr>
              <a:t>Renan Barros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0E2006-EB9B-4871-8302-2ABC2C1FFC14}"/>
              </a:ext>
            </a:extLst>
          </p:cNvPr>
          <p:cNvSpPr/>
          <p:nvPr/>
        </p:nvSpPr>
        <p:spPr>
          <a:xfrm rot="5400000">
            <a:off x="8025026" y="233775"/>
            <a:ext cx="146305" cy="9151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D93E8C-1382-40F8-AAC2-8091D9BE3B73}"/>
              </a:ext>
            </a:extLst>
          </p:cNvPr>
          <p:cNvSpPr/>
          <p:nvPr/>
        </p:nvSpPr>
        <p:spPr>
          <a:xfrm rot="5400000" flipH="1">
            <a:off x="9783600" y="2381082"/>
            <a:ext cx="45719" cy="433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3995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Estudo de análise dos benefícios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5881" y="1364776"/>
            <a:ext cx="11151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Objetivou investigar quais os principais benefícios da colaboração no âmbito da governança relacional (confiança e contrato) e do compartilhamento de conhecimento;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Colaboração: processo em que entidades trabalham de forma conjunta em torno de um objetivo comum;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Em uma relação de colaboração, a qual é governada por dois principais mecanismos, confiança e contrato, sendo o primeiro normalmente predecessor do segundo na relação;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Estudo realizado em 2018 pela Universidade </a:t>
            </a:r>
            <a:r>
              <a:rPr lang="pt-BR" dirty="0" err="1"/>
              <a:t>Feevale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Realizado por meio da aplicação de um questionário pontuado a partir da escala de </a:t>
            </a:r>
            <a:r>
              <a:rPr lang="pt-BR" i="1" dirty="0" err="1"/>
              <a:t>Likert</a:t>
            </a:r>
            <a:r>
              <a:rPr lang="pt-BR" dirty="0"/>
              <a:t> de cinco pontos (Nota 1 representa total discordância, enquanto que Nota 5 total concordância);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O questionário foi endereçado a pessoas de três categorias: frequentadores de espaços </a:t>
            </a:r>
            <a:r>
              <a:rPr lang="pt-BR" dirty="0" err="1"/>
              <a:t>coworking</a:t>
            </a:r>
            <a:r>
              <a:rPr lang="pt-BR" dirty="0"/>
              <a:t>, não frequentadores de espaços </a:t>
            </a:r>
            <a:r>
              <a:rPr lang="pt-BR" dirty="0" err="1"/>
              <a:t>coworking</a:t>
            </a:r>
            <a:r>
              <a:rPr lang="pt-BR" dirty="0"/>
              <a:t> e gestores de espaços </a:t>
            </a:r>
            <a:r>
              <a:rPr lang="pt-BR" dirty="0" err="1"/>
              <a:t>coworking</a:t>
            </a:r>
            <a:r>
              <a:rPr lang="pt-BR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31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Resultados colaboração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16228" y="1279135"/>
          <a:ext cx="8759545" cy="4490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28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de Concordância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Aspectos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Empreendedores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Gestores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2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Compartilhamento</a:t>
                      </a:r>
                      <a:r>
                        <a:rPr lang="pt-BR" baseline="0" dirty="0"/>
                        <a:t> de informações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5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Compartilhamento</a:t>
                      </a:r>
                      <a:r>
                        <a:rPr lang="pt-BR" baseline="0" dirty="0"/>
                        <a:t> de recursos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Compartilhamento de responsabilidade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Planejamento em conjunto em prol de um objetivo comum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Planejamento estratégico visando manter o valor e a viabilidade da empresa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Percepção de oportunidade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Formação ou fortalecimento de parcerias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 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</a:t>
                      </a:r>
                      <a:r>
                        <a:rPr lang="pt-BR" baseline="0" dirty="0"/>
                        <a:t> 4,5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74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Resultados governança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87291" y="1711153"/>
          <a:ext cx="11471896" cy="3435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0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28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de Concordância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Aspectos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Construtos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Empreendedores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Gestores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2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Confidencialidade</a:t>
                      </a:r>
                      <a:r>
                        <a:rPr lang="pt-BR" baseline="0" dirty="0"/>
                        <a:t> (vazamento de informações)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Governança - Contrato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5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Gestão</a:t>
                      </a:r>
                      <a:r>
                        <a:rPr lang="pt-BR" baseline="0" dirty="0"/>
                        <a:t> de relacionamento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Divisão</a:t>
                      </a:r>
                      <a:r>
                        <a:rPr lang="pt-BR" baseline="0" dirty="0"/>
                        <a:t> de tarefas e responsabilidades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Resolução de conflitos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Expectativas</a:t>
                      </a:r>
                      <a:r>
                        <a:rPr lang="pt-BR" baseline="0" dirty="0"/>
                        <a:t> positivas em relação às intenções ou comportamento do outro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Governança</a:t>
                      </a:r>
                      <a:r>
                        <a:rPr lang="pt-BR" baseline="0" dirty="0"/>
                        <a:t> - Confiança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 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</a:t>
                      </a:r>
                      <a:r>
                        <a:rPr lang="pt-BR" baseline="0" dirty="0"/>
                        <a:t> 4,2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7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Resultados compartilhamento do conhecimento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16228" y="1238191"/>
          <a:ext cx="8759545" cy="4445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28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de Concordância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Aspectos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Empreendedores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Gestores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2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Melhor</a:t>
                      </a:r>
                      <a:r>
                        <a:rPr lang="pt-BR" baseline="0" dirty="0"/>
                        <a:t> desempenho das partes envolvidas na colaboração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5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As pessoas criam, compartilham e usam o </a:t>
                      </a:r>
                      <a:r>
                        <a:rPr lang="pt-BR" dirty="0" err="1"/>
                        <a:t>conecimento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Há motivação entre as pessoas para compartilhar conhecimento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Há oportunidades nos relacionamentos/ parcerias para compartilhar conhecimento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cultura do ambiente de trabalho favorece o compartilhamento de conhecimento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2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 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Média:</a:t>
                      </a:r>
                      <a:r>
                        <a:rPr lang="pt-BR" baseline="0" dirty="0"/>
                        <a:t> 4,7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0 Simple Backgrounds [Edit and Download] | Visual Learning Center ...">
            <a:extLst>
              <a:ext uri="{FF2B5EF4-FFF2-40B4-BE49-F238E27FC236}">
                <a16:creationId xmlns:a16="http://schemas.microsoft.com/office/drawing/2014/main" id="{58D67F7F-9B17-4C3A-9B1F-FD0B982B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2E39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E87A23-1E8E-4139-97A6-8F92F0D2A234}"/>
              </a:ext>
            </a:extLst>
          </p:cNvPr>
          <p:cNvSpPr/>
          <p:nvPr/>
        </p:nvSpPr>
        <p:spPr>
          <a:xfrm>
            <a:off x="2301211" y="2473354"/>
            <a:ext cx="7589578" cy="1911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6000" b="1" dirty="0">
                <a:solidFill>
                  <a:schemeClr val="bg1"/>
                </a:solidFill>
              </a:rPr>
              <a:t>Trabalho Remoto </a:t>
            </a:r>
            <a:endParaRPr lang="pt-BR" sz="4800" b="1" dirty="0">
              <a:solidFill>
                <a:schemeClr val="bg1"/>
              </a:solidFill>
            </a:endParaRPr>
          </a:p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800" dirty="0">
                <a:solidFill>
                  <a:schemeClr val="bg1"/>
                </a:solidFill>
              </a:rPr>
              <a:t>Definição e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74345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Contextualização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549952"/>
            <a:ext cx="101044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00" dirty="0"/>
              <a:t>Os avanços tecnológicos têm ampliado a capacidade das pessoas de desenvolver atividades a distância. 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Os dispositivos móveis são importantes agentes nas mudanças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Aceso de informações de diferentes formatos quando e onde quiser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Maior flexibilidade para administrarem informações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Modificações importantes nas relações que as organizações estabelecem entre seus colaboradores e parceiros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Cenário atual é de tendência de crescimento do trabalho remoto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endParaRPr lang="pt-BR" dirty="0"/>
          </a:p>
          <a:p>
            <a:r>
              <a:rPr lang="pt-BR" dirty="0"/>
              <a:t>		</a:t>
            </a:r>
          </a:p>
        </p:txBody>
      </p:sp>
      <p:pic>
        <p:nvPicPr>
          <p:cNvPr id="2053" name="Picture 5" descr="C:\Users\user\Downloads\hand-sh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4" y="3975389"/>
            <a:ext cx="670837" cy="67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stay-at-h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5" y="4687779"/>
            <a:ext cx="670837" cy="67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mote Working Icon - Free Download, PNG and Vector">
            <a:extLst>
              <a:ext uri="{FF2B5EF4-FFF2-40B4-BE49-F238E27FC236}">
                <a16:creationId xmlns:a16="http://schemas.microsoft.com/office/drawing/2014/main" id="{D7273FC3-09F5-4B5A-92EF-08859827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1" y="2594939"/>
            <a:ext cx="670837" cy="670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puter technology, innovation technology, internet technology ...">
            <a:extLst>
              <a:ext uri="{FF2B5EF4-FFF2-40B4-BE49-F238E27FC236}">
                <a16:creationId xmlns:a16="http://schemas.microsoft.com/office/drawing/2014/main" id="{0EFF0344-BBC0-4049-8195-695B5BA7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3" y="1355079"/>
            <a:ext cx="652935" cy="652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elular smartphone tablet Icon - ico,png,icns,Ícones download">
            <a:extLst>
              <a:ext uri="{FF2B5EF4-FFF2-40B4-BE49-F238E27FC236}">
                <a16:creationId xmlns:a16="http://schemas.microsoft.com/office/drawing/2014/main" id="{18240EF5-8139-48A9-9E2B-5EED49C6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69" y="2049567"/>
            <a:ext cx="545372" cy="545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irection Comments - Flexibility Icon Png - 934x980 PNG Download ...">
            <a:extLst>
              <a:ext uri="{FF2B5EF4-FFF2-40B4-BE49-F238E27FC236}">
                <a16:creationId xmlns:a16="http://schemas.microsoft.com/office/drawing/2014/main" id="{4286CA68-8AF8-487F-9488-D8BA52FB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94000" l="4390" r="97561">
                        <a14:foregroundMark x1="53415" y1="23333" x2="53415" y2="23333"/>
                        <a14:foregroundMark x1="50732" y1="5556" x2="50732" y2="5556"/>
                        <a14:foregroundMark x1="14024" y1="47222" x2="14024" y2="47222"/>
                        <a14:foregroundMark x1="4756" y1="43778" x2="4756" y2="43778"/>
                        <a14:foregroundMark x1="91951" y1="46778" x2="91951" y2="46778"/>
                        <a14:foregroundMark x1="97561" y1="43111" x2="97561" y2="43111"/>
                        <a14:foregroundMark x1="50488" y1="94000" x2="50488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91"/>
          <a:stretch/>
        </p:blipFill>
        <p:spPr bwMode="auto">
          <a:xfrm>
            <a:off x="746070" y="3228545"/>
            <a:ext cx="587777" cy="582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19292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Produções acadêmicas sobre o tema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337920"/>
            <a:ext cx="10104442" cy="468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00" dirty="0"/>
              <a:t>Anos 90: o trabalho remoto já era discutido, principalmente nas áreas de administração e gestão, em sua maioria defendendo a ideia de que é viável e discutindo como aplicá-lo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Na última década se encontra maior variedade de abordagens sobre trabalho remoto, nas mais diversas áreas como sociologia, psicologia, medicina do trabalho e direito. 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b="1" dirty="0"/>
              <a:t>1º Tipo de abordagem</a:t>
            </a:r>
            <a:r>
              <a:rPr lang="pt-BR" sz="1600" dirty="0"/>
              <a:t>: foco na área empresarial e na divulgação dos benefícios sobre trabalho remoto, divulgando-o como uma inovação vantajosa para todos.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b="1" dirty="0"/>
              <a:t>2º Tipo de abordagem</a:t>
            </a:r>
            <a:r>
              <a:rPr lang="pt-BR" sz="1600" dirty="0"/>
              <a:t>: Entendimentos pessimistas. A flexibilização do trabalho é tomada como uma nova maneira de dominação da força de trabalho, é vista como forma de precarização e exploração dos trabalhadores.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b="1" dirty="0"/>
              <a:t>3º Tipo de abordagem</a:t>
            </a:r>
            <a:r>
              <a:rPr lang="pt-BR" sz="1600" dirty="0"/>
              <a:t>: Análises críticas sobre trabalho remoto, sem cair em nenhum dos dois extremos referidos anteriormente, foco em vantagens x desvantagens.</a:t>
            </a:r>
            <a:endParaRPr lang="pt-BR" dirty="0"/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30EEB1D-D2DA-47DF-977D-FA3E83B2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" y="1325128"/>
            <a:ext cx="652937" cy="65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8E90EDD-0D11-448E-ADB9-0556077CF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7" y="2183310"/>
            <a:ext cx="698748" cy="698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0A5FFCE-3FE1-4D0A-B69B-135C3E634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" y="5241807"/>
            <a:ext cx="652938" cy="65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0EC989B-879B-4FAA-8A9E-08ED823B6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188819"/>
            <a:ext cx="652939" cy="65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58F9489-57B4-4F3D-B3B3-557F7BC03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3" y="3187452"/>
            <a:ext cx="652939" cy="65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96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Vantagens para trabalhadores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496944"/>
            <a:ext cx="10104442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/>
              <a:t>Flexibilização da jornada de trabalho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Melhor conciliação de demandas sociais, familiares, de trabalho e lazer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Economia de tempo com transporte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Autonomia para organização do modo de trabalhar (espaço e tempo)</a:t>
            </a:r>
          </a:p>
          <a:p>
            <a:pPr>
              <a:lnSpc>
                <a:spcPts val="2400"/>
              </a:lnSpc>
            </a:pPr>
            <a:endParaRPr lang="pt-BR" sz="1600" dirty="0"/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8A654B1-ED44-4C1F-A52C-78DFB798E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5" y="1336005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E064B08-DA13-4724-9ED0-193FE3AB1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5" y="2534160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0DE471B-101A-4CC7-A5AC-E1511DA2D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9" y="3732314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6694716-A36E-40B8-BDB8-C99E1C08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5" y="4930469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7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Vantagens para organização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496944"/>
            <a:ext cx="10104442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/>
              <a:t>Redução de custos com espaço físico, equipamentos e manutenção (American Express 15M US$; Aetna 78M US$)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Aumento da produtividade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Diminuição do absenteísmo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Retenção de talentos (Stanford: Taxas de demissão caíram mais de 50%)</a:t>
            </a:r>
          </a:p>
          <a:p>
            <a:pPr>
              <a:lnSpc>
                <a:spcPts val="2400"/>
              </a:lnSpc>
            </a:pPr>
            <a:endParaRPr lang="pt-BR" sz="1600" dirty="0"/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6" name="Imagem 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7184FDB-647B-44DA-8C72-1C17F13A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" y="1394781"/>
            <a:ext cx="695265" cy="69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CB5E0FB-F3F2-49A3-9601-2468F19D8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" y="2535319"/>
            <a:ext cx="695265" cy="69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F8BA03D-339B-44D6-9691-FB2458959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3" y="4874011"/>
            <a:ext cx="699315" cy="699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Uma imagem contendo laptop, preto&#10;&#10;Descrição gerada automaticamente">
            <a:extLst>
              <a:ext uri="{FF2B5EF4-FFF2-40B4-BE49-F238E27FC236}">
                <a16:creationId xmlns:a16="http://schemas.microsoft.com/office/drawing/2014/main" id="{D3E13445-ACA3-4BA3-BE22-1880A7AE6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38" y="3728264"/>
            <a:ext cx="695265" cy="796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29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Vantagens para comunidade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496944"/>
            <a:ext cx="10104442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/>
              <a:t>Menor circulação de automóveis nos mesmos horários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Diminuição da poluição urbana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Desenvolvimento não centralizado de cidades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Maior desenvolvimento de tecnologias da informação e comunicação</a:t>
            </a:r>
          </a:p>
          <a:p>
            <a:pPr>
              <a:lnSpc>
                <a:spcPts val="2400"/>
              </a:lnSpc>
            </a:pPr>
            <a:endParaRPr lang="pt-BR" sz="1600" dirty="0"/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5419A80-9184-4BE6-BF3C-3B66C2735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5" y="1337165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E75A160-825B-49A0-955C-E36BB6F81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5" y="2534161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DA9F464-CFC0-4939-8D1B-043B77BD7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9" y="3731157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2B54251-1468-4AB9-94DF-BA8369449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70" y="4898647"/>
            <a:ext cx="700133" cy="700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56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oworking - ícones de computador grátis">
            <a:extLst>
              <a:ext uri="{FF2B5EF4-FFF2-40B4-BE49-F238E27FC236}">
                <a16:creationId xmlns:a16="http://schemas.microsoft.com/office/drawing/2014/main" id="{6FB985D7-AB22-4A39-A00E-E964F8341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903" y="23837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0756D7A-76B3-4AF2-8EB1-26EAE1625474}"/>
              </a:ext>
            </a:extLst>
          </p:cNvPr>
          <p:cNvGrpSpPr/>
          <p:nvPr/>
        </p:nvGrpSpPr>
        <p:grpSpPr>
          <a:xfrm>
            <a:off x="1533241" y="1958740"/>
            <a:ext cx="9728758" cy="850106"/>
            <a:chOff x="1924367" y="355737"/>
            <a:chExt cx="4465319" cy="1395412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9DF5509-D0F2-4E38-9171-45DA48483407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8DDE8BD-AB35-401A-A444-72DD73CF44E6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Coworking: </a:t>
              </a:r>
              <a:r>
                <a:rPr lang="pt-BR" sz="2400" kern="1200" dirty="0"/>
                <a:t>Definição e Características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72C7BF3A-86B1-4361-85B4-55FAFF18F114}"/>
              </a:ext>
            </a:extLst>
          </p:cNvPr>
          <p:cNvSpPr/>
          <p:nvPr/>
        </p:nvSpPr>
        <p:spPr>
          <a:xfrm>
            <a:off x="1093871" y="1531366"/>
            <a:ext cx="1090350" cy="1093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0E5F82-5C9A-4F57-BE79-F14FF0C33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8" y="1641993"/>
            <a:ext cx="872156" cy="87215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AD50392-9937-4DA0-81CC-0A10AABB0896}"/>
              </a:ext>
            </a:extLst>
          </p:cNvPr>
          <p:cNvGrpSpPr/>
          <p:nvPr/>
        </p:nvGrpSpPr>
        <p:grpSpPr>
          <a:xfrm>
            <a:off x="1533241" y="3634009"/>
            <a:ext cx="9728758" cy="850106"/>
            <a:chOff x="1924367" y="355737"/>
            <a:chExt cx="4465319" cy="1395412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613C830-8368-402C-AE0D-BC1494D0CE3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03E6056-8DF9-4B19-9460-17252B1A7E69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Trabalho Remoto: </a:t>
              </a:r>
              <a:r>
                <a:rPr lang="pt-BR" sz="2400" kern="1200" dirty="0"/>
                <a:t>Definição e Características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8EC458A5-A31F-40A7-937C-C5C506750C75}"/>
              </a:ext>
            </a:extLst>
          </p:cNvPr>
          <p:cNvSpPr/>
          <p:nvPr/>
        </p:nvSpPr>
        <p:spPr>
          <a:xfrm>
            <a:off x="1093871" y="3206635"/>
            <a:ext cx="1090350" cy="1093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818B6A-6C9B-41C3-84B6-DC00B6882633}"/>
              </a:ext>
            </a:extLst>
          </p:cNvPr>
          <p:cNvGrpSpPr/>
          <p:nvPr/>
        </p:nvGrpSpPr>
        <p:grpSpPr>
          <a:xfrm>
            <a:off x="1533240" y="5309278"/>
            <a:ext cx="10194567" cy="850106"/>
            <a:chOff x="1924367" y="355737"/>
            <a:chExt cx="4465319" cy="1395412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4B10D3B-73BB-4EA4-B7A3-73186E054408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24874DD-4757-4491-98CF-63995788CA7B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lvl="0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/>
                <a:t>Contexto e Perspectivas </a:t>
              </a:r>
              <a:r>
                <a:rPr lang="pt-BR" sz="2400" b="1" dirty="0"/>
                <a:t>Coworking</a:t>
              </a:r>
              <a:r>
                <a:rPr lang="pt-BR" sz="2400" dirty="0"/>
                <a:t> e </a:t>
              </a:r>
              <a:r>
                <a:rPr lang="pt-BR" sz="2400" b="1" dirty="0"/>
                <a:t>Trabalho Remoto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9E7EA3F2-0590-4644-9742-D9CF6397881F}"/>
              </a:ext>
            </a:extLst>
          </p:cNvPr>
          <p:cNvSpPr/>
          <p:nvPr/>
        </p:nvSpPr>
        <p:spPr>
          <a:xfrm>
            <a:off x="1093871" y="4881904"/>
            <a:ext cx="1090350" cy="1093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Agenda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3CFE53-9377-4559-9DC3-C47F9E8A3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5" y="3308355"/>
            <a:ext cx="963142" cy="88997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63E9442-3934-4785-88FC-3C9ED129F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9" y="4953120"/>
            <a:ext cx="947233" cy="9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Desvantagens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496944"/>
            <a:ext cx="10104442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Dificuldade de controle sobre os trabalhadores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Perda de integração e vínculo do trabalhador com a organização (Estudo do Instituto Gallup: reporta o mix ideal de trabalho remoto como de 60% a 80%)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Jornadas de trabalho comumente mais longas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Tarefas que envolvam criatividade/brainstorming em grupo costumam ser afetadas negativamente (Caso Yahoo)</a:t>
            </a:r>
          </a:p>
          <a:p>
            <a:pPr>
              <a:lnSpc>
                <a:spcPts val="2400"/>
              </a:lnSpc>
            </a:pPr>
            <a:endParaRPr lang="pt-BR" sz="1600" dirty="0"/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8EDF06A-B89D-48EA-BBBC-809FAA8B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0" y="1581102"/>
            <a:ext cx="695264" cy="69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CEA8700-DD6D-4EB5-B825-F4C5C3DA2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5" y="2698988"/>
            <a:ext cx="695265" cy="69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6DBCF03-BDF1-4867-BA64-791174B70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7" y="3782674"/>
            <a:ext cx="621547" cy="621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2D3DE8F-8F75-4992-B01D-9A069CE2A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5" y="4831611"/>
            <a:ext cx="695266" cy="695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29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Caso Reino Unido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04737" y="1337920"/>
            <a:ext cx="10104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00" dirty="0"/>
              <a:t>Junho de 2014: lei que dá direito a todos os trabalhadores de requerer flexibilização da jornada, inclusive trabalhar em casa por período de tempo parcial ou integral.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O empregador que decidir negar o pedido deve fornecer justificativas formais plausíveis para tanto, podendo o caso ser levado aos tribunais do trabalho caso a negativa não seja considerada adequada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Flexibilização do trabalho é interessante para os trabalhadores mais velhos que se aproximam da aposentadoria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Também para os mais jovens que desejam complementar seus estudos para aperfeiçoamento sem ter de deixar de trabalhar.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sz="1600" dirty="0"/>
              <a:t>“Aumenta a produtividade e o moral dos trabalhadores, além de ajudar a manter o crescimento de seus talentos; chegou a hora de atualizar as práticas de trabalho de acordo com as necessidades e as escolhas das famílias modernas” – Vice Primeiro ministro britânico</a:t>
            </a:r>
          </a:p>
          <a:p>
            <a:endParaRPr lang="pt-BR" dirty="0"/>
          </a:p>
          <a:p>
            <a:r>
              <a:rPr lang="pt-BR" dirty="0"/>
              <a:t>		</a:t>
            </a:r>
          </a:p>
        </p:txBody>
      </p:sp>
      <p:sp>
        <p:nvSpPr>
          <p:cNvPr id="30" name="Seta: Divisa 29">
            <a:extLst>
              <a:ext uri="{FF2B5EF4-FFF2-40B4-BE49-F238E27FC236}">
                <a16:creationId xmlns:a16="http://schemas.microsoft.com/office/drawing/2014/main" id="{3C17DB6C-808D-494E-9E94-18ADC8510E3E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14D9C5CA-D3B9-446A-B196-DAAB1BAFC37E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9035C2D4-4C88-4BCE-8D90-0DE59F4DE067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6" name="Seta: Divisa 35">
            <a:extLst>
              <a:ext uri="{FF2B5EF4-FFF2-40B4-BE49-F238E27FC236}">
                <a16:creationId xmlns:a16="http://schemas.microsoft.com/office/drawing/2014/main" id="{78CBE043-1D76-4677-A282-F208A3B76CE9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A795A5A-90AE-4B16-B5B5-D6889F91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" y="1353811"/>
            <a:ext cx="652936" cy="652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3C9793C-993C-4878-AF54-835EF2297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" y="2307444"/>
            <a:ext cx="652936" cy="652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C8D81DE-7F6E-4BCC-A245-8C5980C3F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" y="3261077"/>
            <a:ext cx="652937" cy="65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4CF2FD9-3EA3-49A3-8765-A1255EDE0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" y="4214711"/>
            <a:ext cx="652937" cy="65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577F80A-8E20-4B23-AE7A-AF9F51238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9" y="5168347"/>
            <a:ext cx="652937" cy="652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99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Dados interessantes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71FF3B-7BE2-4A99-8AB7-E5696282BDA6}"/>
              </a:ext>
            </a:extLst>
          </p:cNvPr>
          <p:cNvSpPr/>
          <p:nvPr/>
        </p:nvSpPr>
        <p:spPr>
          <a:xfrm>
            <a:off x="1863634" y="1997839"/>
            <a:ext cx="9637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Nos EUA houve um aumento de 159% no número de pessoas que trabalham remotamente 2005 to 2017 (Forbes, 2018).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 </a:t>
            </a:r>
          </a:p>
          <a:p>
            <a:pPr algn="just"/>
            <a:r>
              <a:rPr lang="pt-BR" sz="2000" dirty="0"/>
              <a:t>Houve aumento na satisfação relacionado ao trabalho remoto (American </a:t>
            </a:r>
            <a:r>
              <a:rPr lang="pt-BR" sz="2000" dirty="0" err="1"/>
              <a:t>Psychological</a:t>
            </a:r>
            <a:r>
              <a:rPr lang="pt-BR" sz="2000" dirty="0"/>
              <a:t> </a:t>
            </a:r>
            <a:r>
              <a:rPr lang="pt-BR" sz="2000" dirty="0" err="1"/>
              <a:t>Association</a:t>
            </a:r>
            <a:r>
              <a:rPr lang="pt-BR" sz="2000" dirty="0"/>
              <a:t>).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ramos de setores adotando essa prática estão se expandindo</a:t>
            </a:r>
          </a:p>
          <a:p>
            <a:pPr algn="just"/>
            <a:endParaRPr lang="pt-BR" dirty="0"/>
          </a:p>
        </p:txBody>
      </p:sp>
      <p:pic>
        <p:nvPicPr>
          <p:cNvPr id="7180" name="Picture 12" descr="Satisfaction Icon of Line style - Available in SVG, PNG, EPS, AI ...">
            <a:extLst>
              <a:ext uri="{FF2B5EF4-FFF2-40B4-BE49-F238E27FC236}">
                <a16:creationId xmlns:a16="http://schemas.microsoft.com/office/drawing/2014/main" id="{F39AA751-039F-4C18-905A-86B2CC85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" y="2995084"/>
            <a:ext cx="948402" cy="9484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Business, chart, circle, finance, graph, pie, piechart, report ...">
            <a:extLst>
              <a:ext uri="{FF2B5EF4-FFF2-40B4-BE49-F238E27FC236}">
                <a16:creationId xmlns:a16="http://schemas.microsoft.com/office/drawing/2014/main" id="{5E757A92-350F-4E6E-A3D4-F04EBE7A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" y="4169052"/>
            <a:ext cx="916176" cy="916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Line Increase Svg Png Icon Free Download (#548887 ...">
            <a:extLst>
              <a:ext uri="{FF2B5EF4-FFF2-40B4-BE49-F238E27FC236}">
                <a16:creationId xmlns:a16="http://schemas.microsoft.com/office/drawing/2014/main" id="{A5B42E4A-77BC-4C87-9F2B-4F6B7F7D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3" y="2036123"/>
            <a:ext cx="824628" cy="4993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5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Pesquisa: Robert Walters</a:t>
            </a:r>
          </a:p>
          <a:p>
            <a:endParaRPr lang="pt-BR" sz="40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62E82A79-8CCE-4636-B5EE-8936898D8B71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id="{99922D5C-2DF0-455D-B49D-07A5795D1F09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14" name="Seta: Divisa 13">
            <a:extLst>
              <a:ext uri="{FF2B5EF4-FFF2-40B4-BE49-F238E27FC236}">
                <a16:creationId xmlns:a16="http://schemas.microsoft.com/office/drawing/2014/main" id="{C12EADB9-6BA4-4ACF-9FCF-0BDB503638E3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15" name="Seta: Divisa 14">
            <a:extLst>
              <a:ext uri="{FF2B5EF4-FFF2-40B4-BE49-F238E27FC236}">
                <a16:creationId xmlns:a16="http://schemas.microsoft.com/office/drawing/2014/main" id="{40B1CD9E-C295-4121-B169-1436CF6AA4D0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18CAD0-E130-45BF-940E-20354105E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308" y="1291542"/>
            <a:ext cx="10007384" cy="43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6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Pesquisa: Robert Walters</a:t>
            </a:r>
          </a:p>
          <a:p>
            <a:endParaRPr lang="pt-BR" sz="40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62E82A79-8CCE-4636-B5EE-8936898D8B71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id="{99922D5C-2DF0-455D-B49D-07A5795D1F09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Trabalho Remoto</a:t>
            </a:r>
          </a:p>
        </p:txBody>
      </p:sp>
      <p:sp>
        <p:nvSpPr>
          <p:cNvPr id="14" name="Seta: Divisa 13">
            <a:extLst>
              <a:ext uri="{FF2B5EF4-FFF2-40B4-BE49-F238E27FC236}">
                <a16:creationId xmlns:a16="http://schemas.microsoft.com/office/drawing/2014/main" id="{C12EADB9-6BA4-4ACF-9FCF-0BDB503638E3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15" name="Seta: Divisa 14">
            <a:extLst>
              <a:ext uri="{FF2B5EF4-FFF2-40B4-BE49-F238E27FC236}">
                <a16:creationId xmlns:a16="http://schemas.microsoft.com/office/drawing/2014/main" id="{40B1CD9E-C295-4121-B169-1436CF6AA4D0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20F83CB-8D11-4EA1-8CA8-5816336DC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4090" y="1202361"/>
            <a:ext cx="8703820" cy="45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2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0 Simple Backgrounds [Edit and Download] | Visual Learning Center ...">
            <a:extLst>
              <a:ext uri="{FF2B5EF4-FFF2-40B4-BE49-F238E27FC236}">
                <a16:creationId xmlns:a16="http://schemas.microsoft.com/office/drawing/2014/main" id="{58D67F7F-9B17-4C3A-9B1F-FD0B982B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2E39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E87A23-1E8E-4139-97A6-8F92F0D2A234}"/>
              </a:ext>
            </a:extLst>
          </p:cNvPr>
          <p:cNvSpPr/>
          <p:nvPr/>
        </p:nvSpPr>
        <p:spPr>
          <a:xfrm>
            <a:off x="951088" y="2634936"/>
            <a:ext cx="102898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800" dirty="0">
                <a:solidFill>
                  <a:schemeClr val="bg1"/>
                </a:solidFill>
              </a:rPr>
              <a:t>Contexto e Perspectivas  </a:t>
            </a:r>
            <a:r>
              <a:rPr lang="pt-BR" sz="4800" b="1" dirty="0">
                <a:solidFill>
                  <a:schemeClr val="bg1"/>
                </a:solidFill>
              </a:rPr>
              <a:t>Coworking </a:t>
            </a:r>
            <a:r>
              <a:rPr lang="pt-BR" sz="4800" dirty="0">
                <a:solidFill>
                  <a:schemeClr val="bg1"/>
                </a:solidFill>
              </a:rPr>
              <a:t>e </a:t>
            </a:r>
            <a:r>
              <a:rPr lang="pt-BR" sz="4800" b="1" dirty="0">
                <a:solidFill>
                  <a:schemeClr val="bg1"/>
                </a:solidFill>
              </a:rPr>
              <a:t>Trabalho Remoto</a:t>
            </a:r>
          </a:p>
        </p:txBody>
      </p:sp>
    </p:spTree>
    <p:extLst>
      <p:ext uri="{BB962C8B-B14F-4D97-AF65-F5344CB8AC3E}">
        <p14:creationId xmlns:p14="http://schemas.microsoft.com/office/powerpoint/2010/main" val="38746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Panorama COVID-19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A0868C-1C49-4EA6-B1D1-76B7ACFC76F9}"/>
              </a:ext>
            </a:extLst>
          </p:cNvPr>
          <p:cNvSpPr txBox="1"/>
          <p:nvPr/>
        </p:nvSpPr>
        <p:spPr>
          <a:xfrm>
            <a:off x="7407479" y="757148"/>
            <a:ext cx="458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COVID-19 and Remote Work: An Early Look at US Data (MIT, 2020)</a:t>
            </a:r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F230D1-467F-43C8-8909-4C4712C24581}"/>
              </a:ext>
            </a:extLst>
          </p:cNvPr>
          <p:cNvSpPr txBox="1"/>
          <p:nvPr/>
        </p:nvSpPr>
        <p:spPr>
          <a:xfrm>
            <a:off x="636448" y="1209088"/>
            <a:ext cx="93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Estudo realizado nos EUA utilizando a ferramenta Google Consumer </a:t>
            </a:r>
            <a:r>
              <a:rPr lang="pt-BR" dirty="0" err="1"/>
              <a:t>Surveys</a:t>
            </a:r>
            <a:r>
              <a:rPr lang="pt-BR" dirty="0"/>
              <a:t> (GCS):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E5EC860-A087-49DC-A3D7-616F13C631E9}"/>
              </a:ext>
            </a:extLst>
          </p:cNvPr>
          <p:cNvSpPr/>
          <p:nvPr/>
        </p:nvSpPr>
        <p:spPr>
          <a:xfrm>
            <a:off x="6588943" y="2098763"/>
            <a:ext cx="1166070" cy="60400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AC9949-01D1-48DE-866D-62F31DA86669}"/>
              </a:ext>
            </a:extLst>
          </p:cNvPr>
          <p:cNvSpPr/>
          <p:nvPr/>
        </p:nvSpPr>
        <p:spPr>
          <a:xfrm>
            <a:off x="647088" y="1934422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34,1% das pessoas passaram a trabalhar em casa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14,6% das pessoas já trabalhavam em casa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816CE38-9154-441A-8A4D-6B645A84D14A}"/>
              </a:ext>
            </a:extLst>
          </p:cNvPr>
          <p:cNvSpPr/>
          <p:nvPr/>
        </p:nvSpPr>
        <p:spPr>
          <a:xfrm>
            <a:off x="8203935" y="1985324"/>
            <a:ext cx="36552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Quase metade da força de trabalho americana está, nas condições atuais, trabalhando em casa.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FB82603-5FE7-4A6A-8648-153F6E6A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0" y="3572525"/>
            <a:ext cx="5683404" cy="226924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8A5DD63-6D61-4ACE-8C44-DC97B6CBCD81}"/>
              </a:ext>
            </a:extLst>
          </p:cNvPr>
          <p:cNvCxnSpPr>
            <a:cxnSpLocks/>
          </p:cNvCxnSpPr>
          <p:nvPr/>
        </p:nvCxnSpPr>
        <p:spPr>
          <a:xfrm>
            <a:off x="201433" y="3234249"/>
            <a:ext cx="11789134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139411CB-3B99-4A1E-AB83-846212BA6CDC}"/>
              </a:ext>
            </a:extLst>
          </p:cNvPr>
          <p:cNvSpPr/>
          <p:nvPr/>
        </p:nvSpPr>
        <p:spPr>
          <a:xfrm>
            <a:off x="6588943" y="4281114"/>
            <a:ext cx="1166070" cy="60400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F01F388-ABFB-496E-95CC-216ADDED7E93}"/>
              </a:ext>
            </a:extLst>
          </p:cNvPr>
          <p:cNvSpPr/>
          <p:nvPr/>
        </p:nvSpPr>
        <p:spPr>
          <a:xfrm>
            <a:off x="8203935" y="3644398"/>
            <a:ext cx="3655252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11,8% dos trabalhadores relatam ter sido demitidos ​​recentemente.</a:t>
            </a:r>
          </a:p>
          <a:p>
            <a:pPr algn="ctr"/>
            <a:r>
              <a:rPr lang="pt-BR" sz="1600" dirty="0"/>
              <a:t>Considerando a força de trabalho dos EUA em cerca de 165 milhões, isso implica que cerca de 16</a:t>
            </a:r>
          </a:p>
          <a:p>
            <a:pPr algn="ctr"/>
            <a:r>
              <a:rPr lang="pt-BR" sz="1600" dirty="0"/>
              <a:t>milhões de americanos estão recentemente desempregados.</a:t>
            </a:r>
          </a:p>
        </p:txBody>
      </p:sp>
    </p:spTree>
    <p:extLst>
      <p:ext uri="{BB962C8B-B14F-4D97-AF65-F5344CB8AC3E}">
        <p14:creationId xmlns:p14="http://schemas.microsoft.com/office/powerpoint/2010/main" val="406574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Panorama COVID-19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A0868C-1C49-4EA6-B1D1-76B7ACFC76F9}"/>
              </a:ext>
            </a:extLst>
          </p:cNvPr>
          <p:cNvSpPr txBox="1"/>
          <p:nvPr/>
        </p:nvSpPr>
        <p:spPr>
          <a:xfrm>
            <a:off x="5595458" y="757148"/>
            <a:ext cx="6395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Co-Working Spaces Are Coping With the Coronavirus Outbreak (Entrepreneur India, 2020)</a:t>
            </a:r>
            <a:endParaRPr lang="pt-BR" sz="1100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2DC1CD2-E75B-4EA7-8471-76D922E6EF8C}"/>
              </a:ext>
            </a:extLst>
          </p:cNvPr>
          <p:cNvSpPr txBox="1"/>
          <p:nvPr/>
        </p:nvSpPr>
        <p:spPr>
          <a:xfrm>
            <a:off x="488035" y="1369400"/>
            <a:ext cx="1105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Coworking na pandemia</a:t>
            </a:r>
          </a:p>
        </p:txBody>
      </p:sp>
      <p:sp>
        <p:nvSpPr>
          <p:cNvPr id="30" name="Seta: Pentágono 29">
            <a:extLst>
              <a:ext uri="{FF2B5EF4-FFF2-40B4-BE49-F238E27FC236}">
                <a16:creationId xmlns:a16="http://schemas.microsoft.com/office/drawing/2014/main" id="{F893333A-211D-4511-922E-482C06B086AC}"/>
              </a:ext>
            </a:extLst>
          </p:cNvPr>
          <p:cNvSpPr/>
          <p:nvPr/>
        </p:nvSpPr>
        <p:spPr>
          <a:xfrm>
            <a:off x="1225571" y="2516546"/>
            <a:ext cx="3143645" cy="42350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No local de trabalho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6E89331-296D-4A33-8CB5-F8A8D7B3AC4D}"/>
              </a:ext>
            </a:extLst>
          </p:cNvPr>
          <p:cNvSpPr/>
          <p:nvPr/>
        </p:nvSpPr>
        <p:spPr>
          <a:xfrm>
            <a:off x="575880" y="2300317"/>
            <a:ext cx="820724" cy="820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210AE9E-A568-400E-B3C9-786B23CF4A87}"/>
              </a:ext>
            </a:extLst>
          </p:cNvPr>
          <p:cNvCxnSpPr>
            <a:cxnSpLocks/>
          </p:cNvCxnSpPr>
          <p:nvPr/>
        </p:nvCxnSpPr>
        <p:spPr>
          <a:xfrm>
            <a:off x="5904339" y="2397398"/>
            <a:ext cx="26161" cy="3219631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ta: Pentágono 42">
            <a:extLst>
              <a:ext uri="{FF2B5EF4-FFF2-40B4-BE49-F238E27FC236}">
                <a16:creationId xmlns:a16="http://schemas.microsoft.com/office/drawing/2014/main" id="{7F576EC9-9E71-48C3-9BEC-01D094AE80BE}"/>
              </a:ext>
            </a:extLst>
          </p:cNvPr>
          <p:cNvSpPr/>
          <p:nvPr/>
        </p:nvSpPr>
        <p:spPr>
          <a:xfrm>
            <a:off x="7090814" y="2514451"/>
            <a:ext cx="3143645" cy="42350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Trabalhando em casa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73509F74-71B9-4746-8448-0B6888DC6D17}"/>
              </a:ext>
            </a:extLst>
          </p:cNvPr>
          <p:cNvSpPr/>
          <p:nvPr/>
        </p:nvSpPr>
        <p:spPr>
          <a:xfrm>
            <a:off x="6441123" y="2298222"/>
            <a:ext cx="820724" cy="82072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AE61A1-B972-4E02-8840-9778C256D87F}"/>
              </a:ext>
            </a:extLst>
          </p:cNvPr>
          <p:cNvSpPr txBox="1"/>
          <p:nvPr/>
        </p:nvSpPr>
        <p:spPr>
          <a:xfrm>
            <a:off x="636448" y="3283625"/>
            <a:ext cx="4867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Medição da temperatura das pessoas</a:t>
            </a:r>
          </a:p>
          <a:p>
            <a:r>
              <a:rPr lang="pt-BR" sz="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Instalação de novos equipamentos</a:t>
            </a:r>
          </a:p>
          <a:p>
            <a:r>
              <a:rPr lang="pt-BR" sz="800" dirty="0"/>
              <a:t>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Fornecimento de desinfetantes para as mãos</a:t>
            </a:r>
          </a:p>
          <a:p>
            <a:r>
              <a:rPr lang="pt-BR" sz="800" dirty="0"/>
              <a:t>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determinado distanciamento</a:t>
            </a:r>
          </a:p>
          <a:p>
            <a:r>
              <a:rPr lang="pt-BR" sz="800" dirty="0"/>
              <a:t>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Eventual afastamento total dos trabalhados em função da pandemia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61E6A9A-B99F-4F21-BFFF-1631B9672F14}"/>
              </a:ext>
            </a:extLst>
          </p:cNvPr>
          <p:cNvSpPr txBox="1"/>
          <p:nvPr/>
        </p:nvSpPr>
        <p:spPr>
          <a:xfrm>
            <a:off x="6270729" y="3422124"/>
            <a:ext cx="5044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Custos Fixos de adaptação ao novo modelo </a:t>
            </a:r>
          </a:p>
          <a:p>
            <a:r>
              <a:rPr lang="pt-BR" sz="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Mudanças organizacionais</a:t>
            </a:r>
          </a:p>
          <a:p>
            <a:r>
              <a:rPr lang="pt-BR" sz="800" dirty="0"/>
              <a:t>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Novas abordagens de trabalho</a:t>
            </a:r>
          </a:p>
          <a:p>
            <a:r>
              <a:rPr lang="pt-BR" sz="800" dirty="0"/>
              <a:t>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Algumas funcionalidades não podem ser reproduzidas virtualmente</a:t>
            </a:r>
          </a:p>
          <a:p>
            <a:r>
              <a:rPr lang="pt-BR" sz="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Pode ou não ser produtivo para a empresa</a:t>
            </a:r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F25CBE3E-04C6-4A47-ABAE-7EB459378550}"/>
              </a:ext>
            </a:extLst>
          </p:cNvPr>
          <p:cNvSpPr/>
          <p:nvPr/>
        </p:nvSpPr>
        <p:spPr>
          <a:xfrm>
            <a:off x="4903033" y="1382809"/>
            <a:ext cx="888168" cy="37800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CA85562-BF14-44B0-90D2-77CFCC95656A}"/>
              </a:ext>
            </a:extLst>
          </p:cNvPr>
          <p:cNvSpPr/>
          <p:nvPr/>
        </p:nvSpPr>
        <p:spPr>
          <a:xfrm>
            <a:off x="6096000" y="1183615"/>
            <a:ext cx="54776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É esperado diminuição nas Receitas.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Deve haver diminuição da demanda por espaços de Coworking pós-crise.</a:t>
            </a:r>
          </a:p>
        </p:txBody>
      </p:sp>
      <p:pic>
        <p:nvPicPr>
          <p:cNvPr id="28" name="Picture 4" descr="C:\Users\user\Downloads\maps-and-flags.png">
            <a:extLst>
              <a:ext uri="{FF2B5EF4-FFF2-40B4-BE49-F238E27FC236}">
                <a16:creationId xmlns:a16="http://schemas.microsoft.com/office/drawing/2014/main" id="{F8EC6D9F-4FCD-42D1-AC0A-F357B43F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2" y="2438584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- Free web icons">
            <a:extLst>
              <a:ext uri="{FF2B5EF4-FFF2-40B4-BE49-F238E27FC236}">
                <a16:creationId xmlns:a16="http://schemas.microsoft.com/office/drawing/2014/main" id="{946EAAA7-9DE5-491F-A049-8A79312A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65" y="2446139"/>
            <a:ext cx="510439" cy="510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09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Implicações e Perspectivas Futuras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39F469-925B-4BD0-BEAF-B923F5D2F375}"/>
              </a:ext>
            </a:extLst>
          </p:cNvPr>
          <p:cNvSpPr txBox="1"/>
          <p:nvPr/>
        </p:nvSpPr>
        <p:spPr>
          <a:xfrm>
            <a:off x="515313" y="1148074"/>
            <a:ext cx="11058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“If and when you return to your office after the novel coronavirus pandemic, you’ll probably notice some differences.”</a:t>
            </a:r>
            <a:endParaRPr lang="pt-BR" sz="16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400C1A-4D0B-41C2-8A1E-889760460AE9}"/>
              </a:ext>
            </a:extLst>
          </p:cNvPr>
          <p:cNvSpPr txBox="1"/>
          <p:nvPr/>
        </p:nvSpPr>
        <p:spPr>
          <a:xfrm>
            <a:off x="1294994" y="1887773"/>
            <a:ext cx="10104442" cy="406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Provavelmente muitas empresas passarão por mudanças estruturais e organizacionais</a:t>
            </a:r>
          </a:p>
          <a:p>
            <a:pPr>
              <a:lnSpc>
                <a:spcPts val="2400"/>
              </a:lnSpc>
            </a:pPr>
            <a:endParaRPr lang="pt-BR" sz="1600" dirty="0"/>
          </a:p>
          <a:p>
            <a:pPr>
              <a:lnSpc>
                <a:spcPts val="2400"/>
              </a:lnSpc>
            </a:pPr>
            <a:r>
              <a:rPr lang="pt-BR" dirty="0"/>
              <a:t>As relações interpessoais de trabalho não mais serão as mesmas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Maiores preocupações com limpeza e higiene pessoal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Em um cenário de maior produtividade por Trabalho Remoto, muitos espaços de Coworking poderão deixar de existir por falta de demanda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Trabalho remoto será muito mais comum nas empresas e no mundo corporativo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endParaRPr lang="pt-BR" sz="1600" dirty="0"/>
          </a:p>
        </p:txBody>
      </p:sp>
      <p:pic>
        <p:nvPicPr>
          <p:cNvPr id="2054" name="Picture 6" descr="Consultoria Empresarial em Porto Velho">
            <a:extLst>
              <a:ext uri="{FF2B5EF4-FFF2-40B4-BE49-F238E27FC236}">
                <a16:creationId xmlns:a16="http://schemas.microsoft.com/office/drawing/2014/main" id="{3EC8A559-299E-4894-9B9D-5B2EAFEA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" y="1970466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etor de ícone de usuário - Download Vetores Gratis, Desenhos de ...">
            <a:extLst>
              <a:ext uri="{FF2B5EF4-FFF2-40B4-BE49-F238E27FC236}">
                <a16:creationId xmlns:a16="http://schemas.microsoft.com/office/drawing/2014/main" id="{1DEBFCB7-FF5E-471B-9EB8-D855F714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551" y1="44694" x2="47551" y2="44694"/>
                        <a14:foregroundMark x1="81224" y1="51837" x2="81224" y2="51837"/>
                        <a14:foregroundMark x1="75714" y1="29388" x2="75714" y2="29388"/>
                        <a14:foregroundMark x1="26531" y1="33469" x2="26531" y2="33469"/>
                        <a14:foregroundMark x1="25102" y1="50408" x2="25102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" y="2676783"/>
            <a:ext cx="598441" cy="598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are, handwash, healthcare, healthy, hospital, hygiene icon">
            <a:extLst>
              <a:ext uri="{FF2B5EF4-FFF2-40B4-BE49-F238E27FC236}">
                <a16:creationId xmlns:a16="http://schemas.microsoft.com/office/drawing/2014/main" id="{49F2224F-C432-4745-ADF7-81951F13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" y="3310091"/>
            <a:ext cx="545372" cy="545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ankrupt Icons - Download Free Vector Icons | Noun Project">
            <a:extLst>
              <a:ext uri="{FF2B5EF4-FFF2-40B4-BE49-F238E27FC236}">
                <a16:creationId xmlns:a16="http://schemas.microsoft.com/office/drawing/2014/main" id="{35A5267B-E862-40A6-8C6C-9D7377B6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0" y="4063862"/>
            <a:ext cx="598441" cy="598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user\Downloads\stay-at-home.png">
            <a:extLst>
              <a:ext uri="{FF2B5EF4-FFF2-40B4-BE49-F238E27FC236}">
                <a16:creationId xmlns:a16="http://schemas.microsoft.com/office/drawing/2014/main" id="{206E1B3A-6E75-45FE-846C-1743A88E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3" y="4808532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8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Workspaces</a:t>
            </a:r>
            <a:r>
              <a:rPr lang="pt-BR" sz="3600" dirty="0"/>
              <a:t> </a:t>
            </a:r>
            <a:r>
              <a:rPr lang="pt-BR" sz="3600" dirty="0" err="1"/>
              <a:t>That</a:t>
            </a:r>
            <a:r>
              <a:rPr lang="pt-BR" sz="3600" dirty="0"/>
              <a:t> Move People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16E48C7-A196-431E-9986-B38268DDA140}"/>
              </a:ext>
            </a:extLst>
          </p:cNvPr>
          <p:cNvSpPr/>
          <p:nvPr/>
        </p:nvSpPr>
        <p:spPr>
          <a:xfrm>
            <a:off x="1701835" y="1624704"/>
            <a:ext cx="9637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Chance encounters and interactions between knowledge workers improve performance</a:t>
            </a:r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Recognize office space as not just an amortized asset but a strategic tool for growth</a:t>
            </a:r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Improve engagement (within), exploration (with other), energy (overall)</a:t>
            </a:r>
          </a:p>
          <a:p>
            <a:pPr algn="just"/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D81B397-121D-4BE1-99DC-2536DA9C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6" y="2684691"/>
            <a:ext cx="869298" cy="8692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0B80C95-7636-4A9B-B092-619D6634F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6" y="3864249"/>
            <a:ext cx="869298" cy="869298"/>
          </a:xfrm>
          <a:prstGeom prst="rect">
            <a:avLst/>
          </a:prstGeom>
        </p:spPr>
      </p:pic>
      <p:pic>
        <p:nvPicPr>
          <p:cNvPr id="17" name="Imagem 1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1A1C1D37-6DB2-4E39-BEA6-9E74F2E38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6" y="1536926"/>
            <a:ext cx="869298" cy="8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0 Simple Backgrounds [Edit and Download] | Visual Learning Center ...">
            <a:extLst>
              <a:ext uri="{FF2B5EF4-FFF2-40B4-BE49-F238E27FC236}">
                <a16:creationId xmlns:a16="http://schemas.microsoft.com/office/drawing/2014/main" id="{58D67F7F-9B17-4C3A-9B1F-FD0B982B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2E39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E87A23-1E8E-4139-97A6-8F92F0D2A234}"/>
              </a:ext>
            </a:extLst>
          </p:cNvPr>
          <p:cNvSpPr/>
          <p:nvPr/>
        </p:nvSpPr>
        <p:spPr>
          <a:xfrm>
            <a:off x="2301211" y="2473354"/>
            <a:ext cx="7589578" cy="1911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6000" b="1" dirty="0">
                <a:solidFill>
                  <a:schemeClr val="bg1"/>
                </a:solidFill>
              </a:rPr>
              <a:t>Coworking </a:t>
            </a:r>
            <a:endParaRPr lang="pt-BR" sz="4800" b="1" dirty="0">
              <a:solidFill>
                <a:schemeClr val="bg1"/>
              </a:solidFill>
            </a:endParaRPr>
          </a:p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800" dirty="0">
                <a:solidFill>
                  <a:schemeClr val="bg1"/>
                </a:solidFill>
              </a:rPr>
              <a:t>Definição e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198511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Workspaces</a:t>
            </a:r>
            <a:r>
              <a:rPr lang="pt-BR" sz="3600" dirty="0"/>
              <a:t> </a:t>
            </a:r>
            <a:r>
              <a:rPr lang="pt-BR" sz="3600" dirty="0" err="1"/>
              <a:t>That</a:t>
            </a:r>
            <a:r>
              <a:rPr lang="pt-BR" sz="3600" dirty="0"/>
              <a:t> Move People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85AE5E-CB74-424E-A933-132D7AAA5926}"/>
              </a:ext>
            </a:extLst>
          </p:cNvPr>
          <p:cNvSpPr/>
          <p:nvPr/>
        </p:nvSpPr>
        <p:spPr>
          <a:xfrm>
            <a:off x="1824237" y="1289826"/>
            <a:ext cx="854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Coworking and remote work are just options and must not be seem as global solutions.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Companies must have an understanding of what they’re trying to achieve.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3FF815C-A34A-47C4-A11E-9738F8A5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5" y="3236998"/>
            <a:ext cx="825100" cy="825100"/>
          </a:xfrm>
          <a:prstGeom prst="rect">
            <a:avLst/>
          </a:prstGeom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0CFEB1-37C3-4BC0-B8C7-BA6BAE0C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185" y="1669706"/>
            <a:ext cx="825100" cy="8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1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Workspaces</a:t>
            </a:r>
            <a:r>
              <a:rPr lang="pt-BR" sz="3600" dirty="0"/>
              <a:t> </a:t>
            </a:r>
            <a:r>
              <a:rPr lang="pt-BR" sz="3600" dirty="0" err="1"/>
              <a:t>That</a:t>
            </a:r>
            <a:r>
              <a:rPr lang="pt-BR" sz="3600" dirty="0"/>
              <a:t> Move People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85AE5E-CB74-424E-A933-132D7AAA5926}"/>
              </a:ext>
            </a:extLst>
          </p:cNvPr>
          <p:cNvSpPr/>
          <p:nvPr/>
        </p:nvSpPr>
        <p:spPr>
          <a:xfrm>
            <a:off x="1824237" y="1289826"/>
            <a:ext cx="854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Coworking and remote work are just options and must not be seem as global solutions.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Companies must have an understanding of what they’re trying to achieve.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3FF815C-A34A-47C4-A11E-9738F8A5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5" y="3236998"/>
            <a:ext cx="825100" cy="825100"/>
          </a:xfrm>
          <a:prstGeom prst="rect">
            <a:avLst/>
          </a:prstGeom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0CFEB1-37C3-4BC0-B8C7-BA6BAE0C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185" y="1669706"/>
            <a:ext cx="825100" cy="8251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1F7158-9B05-431E-A907-6C35571E976D}"/>
              </a:ext>
            </a:extLst>
          </p:cNvPr>
          <p:cNvSpPr txBox="1"/>
          <p:nvPr/>
        </p:nvSpPr>
        <p:spPr>
          <a:xfrm>
            <a:off x="1124899" y="4591948"/>
            <a:ext cx="185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So</a:t>
            </a:r>
            <a:r>
              <a:rPr lang="pt-BR" b="1" dirty="0"/>
              <a:t>, </a:t>
            </a: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 err="1"/>
              <a:t>now</a:t>
            </a:r>
            <a:r>
              <a:rPr lang="pt-BR" b="1" dirty="0"/>
              <a:t>?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Workspaces</a:t>
            </a:r>
            <a:r>
              <a:rPr lang="pt-BR" sz="3600" dirty="0"/>
              <a:t> </a:t>
            </a:r>
            <a:r>
              <a:rPr lang="pt-BR" sz="3600" dirty="0" err="1"/>
              <a:t>That</a:t>
            </a:r>
            <a:r>
              <a:rPr lang="pt-BR" sz="3600" dirty="0"/>
              <a:t> Move People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85AE5E-CB74-424E-A933-132D7AAA5926}"/>
              </a:ext>
            </a:extLst>
          </p:cNvPr>
          <p:cNvSpPr/>
          <p:nvPr/>
        </p:nvSpPr>
        <p:spPr>
          <a:xfrm>
            <a:off x="1824237" y="1289826"/>
            <a:ext cx="8543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Coworking and remote work are just options and must not be seem as global solutions.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dirty="0"/>
              <a:t>Companies must have an understanding of what they’re trying to achieve.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3FF815C-A34A-47C4-A11E-9738F8A5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5" y="3236998"/>
            <a:ext cx="825100" cy="825100"/>
          </a:xfrm>
          <a:prstGeom prst="rect">
            <a:avLst/>
          </a:prstGeom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0CFEB1-37C3-4BC0-B8C7-BA6BAE0C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185" y="1669706"/>
            <a:ext cx="825100" cy="8251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1F7158-9B05-431E-A907-6C35571E976D}"/>
              </a:ext>
            </a:extLst>
          </p:cNvPr>
          <p:cNvSpPr txBox="1"/>
          <p:nvPr/>
        </p:nvSpPr>
        <p:spPr>
          <a:xfrm>
            <a:off x="1124899" y="4591948"/>
            <a:ext cx="185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So</a:t>
            </a:r>
            <a:r>
              <a:rPr lang="pt-BR" b="1" dirty="0"/>
              <a:t>, </a:t>
            </a: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 err="1"/>
              <a:t>now</a:t>
            </a:r>
            <a:r>
              <a:rPr lang="pt-BR" b="1" dirty="0"/>
              <a:t>?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573D68-76CB-4DA6-9FCA-F774CCAA6939}"/>
              </a:ext>
            </a:extLst>
          </p:cNvPr>
          <p:cNvSpPr txBox="1"/>
          <p:nvPr/>
        </p:nvSpPr>
        <p:spPr>
          <a:xfrm>
            <a:off x="2246738" y="4860899"/>
            <a:ext cx="73675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800" b="1" dirty="0"/>
              <a:t>APPROPRIATE WORKSPACE DESIGNING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636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Appropriate</a:t>
            </a:r>
            <a:r>
              <a:rPr lang="pt-BR" sz="3600" dirty="0"/>
              <a:t> </a:t>
            </a:r>
            <a:r>
              <a:rPr lang="pt-BR" sz="3600" dirty="0" err="1"/>
              <a:t>workspace</a:t>
            </a:r>
            <a:r>
              <a:rPr lang="pt-BR" sz="3600" dirty="0"/>
              <a:t> </a:t>
            </a:r>
            <a:r>
              <a:rPr lang="pt-BR" sz="3600" dirty="0" err="1"/>
              <a:t>designing</a:t>
            </a:r>
            <a:endParaRPr lang="pt-BR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7460F6-4BF8-4793-B8DB-E42DDC74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9" y="1978341"/>
            <a:ext cx="4607723" cy="2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CED79E-5805-47C7-A6E2-B7797033280B}"/>
              </a:ext>
            </a:extLst>
          </p:cNvPr>
          <p:cNvSpPr txBox="1"/>
          <p:nvPr/>
        </p:nvSpPr>
        <p:spPr>
          <a:xfrm>
            <a:off x="844515" y="1417435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Até hoje, distância física influência na quantidade de comunicação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885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Appropriate</a:t>
            </a:r>
            <a:r>
              <a:rPr lang="pt-BR" sz="3600" dirty="0"/>
              <a:t> </a:t>
            </a:r>
            <a:r>
              <a:rPr lang="pt-BR" sz="3600" dirty="0" err="1"/>
              <a:t>workspace</a:t>
            </a:r>
            <a:r>
              <a:rPr lang="pt-BR" sz="3600" dirty="0"/>
              <a:t> </a:t>
            </a:r>
            <a:r>
              <a:rPr lang="pt-BR" sz="3600" dirty="0" err="1"/>
              <a:t>designing</a:t>
            </a:r>
            <a:endParaRPr lang="pt-BR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7460F6-4BF8-4793-B8DB-E42DDC74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9" y="1978341"/>
            <a:ext cx="4607723" cy="2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CED79E-5805-47C7-A6E2-B7797033280B}"/>
              </a:ext>
            </a:extLst>
          </p:cNvPr>
          <p:cNvSpPr txBox="1"/>
          <p:nvPr/>
        </p:nvSpPr>
        <p:spPr>
          <a:xfrm>
            <a:off x="844515" y="1417435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Até hoje, distância física influência na quantidade de comunicação</a:t>
            </a:r>
            <a:endParaRPr lang="en-US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E97CD05-AF13-4E34-81DB-01F087AB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9" y="1783094"/>
            <a:ext cx="4037967" cy="31935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8BB837-F011-4F27-9742-9279B5273F9C}"/>
              </a:ext>
            </a:extLst>
          </p:cNvPr>
          <p:cNvSpPr txBox="1"/>
          <p:nvPr/>
        </p:nvSpPr>
        <p:spPr>
          <a:xfrm>
            <a:off x="6908763" y="1289826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Espaço deve ser redesenhado alinhado ao objetivo da empresa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662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/>
              <a:t>Appropriate</a:t>
            </a:r>
            <a:r>
              <a:rPr lang="pt-BR" sz="3600" dirty="0"/>
              <a:t> </a:t>
            </a:r>
            <a:r>
              <a:rPr lang="pt-BR" sz="3600" dirty="0" err="1"/>
              <a:t>workspace</a:t>
            </a:r>
            <a:r>
              <a:rPr lang="pt-BR" sz="3600" dirty="0"/>
              <a:t> </a:t>
            </a:r>
            <a:r>
              <a:rPr lang="pt-BR" sz="3600" dirty="0" err="1"/>
              <a:t>designing</a:t>
            </a:r>
            <a:endParaRPr lang="pt-BR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7460F6-4BF8-4793-B8DB-E42DDC74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9" y="1978341"/>
            <a:ext cx="4607723" cy="2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FFCBE8D-32D6-4BE6-B961-3C8F96FD6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907" y="5116715"/>
            <a:ext cx="1162050" cy="6477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CED79E-5805-47C7-A6E2-B7797033280B}"/>
              </a:ext>
            </a:extLst>
          </p:cNvPr>
          <p:cNvSpPr txBox="1"/>
          <p:nvPr/>
        </p:nvSpPr>
        <p:spPr>
          <a:xfrm>
            <a:off x="844515" y="1417435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Até hoje, distância física influência na quantidade de comunicação</a:t>
            </a:r>
            <a:endParaRPr lang="en-US" dirty="0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E97CD05-AF13-4E34-81DB-01F087AB5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9" y="1783094"/>
            <a:ext cx="4037967" cy="31935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8BB837-F011-4F27-9742-9279B5273F9C}"/>
              </a:ext>
            </a:extLst>
          </p:cNvPr>
          <p:cNvSpPr txBox="1"/>
          <p:nvPr/>
        </p:nvSpPr>
        <p:spPr>
          <a:xfrm>
            <a:off x="6908763" y="1289826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Espaço deve ser redesenhado alinhado ao objetivo da empresa</a:t>
            </a:r>
            <a:endParaRPr lang="en-US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02769F-BAC8-4282-ADDC-CC4535F4FF32}"/>
              </a:ext>
            </a:extLst>
          </p:cNvPr>
          <p:cNvSpPr txBox="1"/>
          <p:nvPr/>
        </p:nvSpPr>
        <p:spPr>
          <a:xfrm>
            <a:off x="3184410" y="5116715"/>
            <a:ext cx="47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 New </a:t>
            </a:r>
            <a:r>
              <a:rPr lang="pt-BR" b="1" dirty="0" err="1"/>
              <a:t>Workspaces</a:t>
            </a:r>
            <a:r>
              <a:rPr lang="pt-BR" b="1" dirty="0"/>
              <a:t> </a:t>
            </a:r>
            <a:r>
              <a:rPr lang="pt-BR" b="1" dirty="0" err="1"/>
              <a:t>That</a:t>
            </a:r>
            <a:r>
              <a:rPr lang="pt-BR" b="1" dirty="0"/>
              <a:t> Are Killing </a:t>
            </a:r>
            <a:r>
              <a:rPr lang="pt-BR" b="1" dirty="0" err="1"/>
              <a:t>the</a:t>
            </a:r>
            <a:r>
              <a:rPr lang="pt-BR" b="1" dirty="0"/>
              <a:t> Corporate Campus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4746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Casos de </a:t>
            </a:r>
            <a:r>
              <a:rPr lang="pt-BR" sz="3600" dirty="0" err="1"/>
              <a:t>coworking</a:t>
            </a:r>
            <a:r>
              <a:rPr lang="pt-BR" sz="3600" dirty="0"/>
              <a:t> durante o COVID-19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93EA1A-37EC-40CF-99CF-8A4556D628EA}"/>
              </a:ext>
            </a:extLst>
          </p:cNvPr>
          <p:cNvSpPr/>
          <p:nvPr/>
        </p:nvSpPr>
        <p:spPr>
          <a:xfrm>
            <a:off x="1863634" y="1997839"/>
            <a:ext cx="96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ACA06B-111F-4286-9599-35242CE21A95}"/>
              </a:ext>
            </a:extLst>
          </p:cNvPr>
          <p:cNvSpPr txBox="1"/>
          <p:nvPr/>
        </p:nvSpPr>
        <p:spPr>
          <a:xfrm>
            <a:off x="6632751" y="1757904"/>
            <a:ext cx="5155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Fecharam, devido a pandemia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Preveem retorno após fim do COVID-19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Importantes para pequenas startups e para o desenvolvimento tecnológico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55FBAA-5C44-4263-ABA0-6F563429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952" y="1997839"/>
            <a:ext cx="3354042" cy="114995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B9CF49E-9CF2-467B-8DBF-53FA53F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208" y="1635313"/>
            <a:ext cx="1846323" cy="184632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9A7C4FF-7145-4CB1-BB8C-03AFF296D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77" y="4379833"/>
            <a:ext cx="2862996" cy="304035"/>
          </a:xfrm>
          <a:prstGeom prst="rect">
            <a:avLst/>
          </a:prstGeom>
        </p:spPr>
      </p:pic>
      <p:pic>
        <p:nvPicPr>
          <p:cNvPr id="30" name="Imagem 29" descr="Uma imagem contendo desenho&#10;&#10;Descrição gerada automaticamente">
            <a:extLst>
              <a:ext uri="{FF2B5EF4-FFF2-40B4-BE49-F238E27FC236}">
                <a16:creationId xmlns:a16="http://schemas.microsoft.com/office/drawing/2014/main" id="{1B2B13E5-8B0F-40B8-A673-4B3A3DD29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07" y="4213830"/>
            <a:ext cx="744427" cy="744427"/>
          </a:xfrm>
          <a:prstGeom prst="rect">
            <a:avLst/>
          </a:prstGeom>
        </p:spPr>
      </p:pic>
      <p:pic>
        <p:nvPicPr>
          <p:cNvPr id="35" name="Imagem 3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A06C534-F041-4BB9-82AF-F4122CD6CD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07" y="1746103"/>
            <a:ext cx="744426" cy="744426"/>
          </a:xfrm>
          <a:prstGeom prst="rect">
            <a:avLst/>
          </a:prstGeom>
        </p:spPr>
      </p:pic>
      <p:pic>
        <p:nvPicPr>
          <p:cNvPr id="37" name="Imagem 3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82C1BC1-5946-43A4-872A-A8809F434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07" y="2968820"/>
            <a:ext cx="744426" cy="7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1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58B11A-9AC4-42D8-A810-0A799D7A635F}"/>
              </a:ext>
            </a:extLst>
          </p:cNvPr>
          <p:cNvSpPr txBox="1"/>
          <p:nvPr/>
        </p:nvSpPr>
        <p:spPr>
          <a:xfrm>
            <a:off x="515313" y="1148074"/>
            <a:ext cx="1105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Mas e a </a:t>
            </a:r>
            <a:r>
              <a:rPr lang="pt-BR" b="1" dirty="0" err="1"/>
              <a:t>WeWork</a:t>
            </a:r>
            <a:r>
              <a:rPr lang="pt-BR" b="1" dirty="0"/>
              <a:t>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7B39732-3886-4577-AFC1-86466D5AEDB5}"/>
              </a:ext>
            </a:extLst>
          </p:cNvPr>
          <p:cNvSpPr/>
          <p:nvPr/>
        </p:nvSpPr>
        <p:spPr>
          <a:xfrm>
            <a:off x="582213" y="1808569"/>
            <a:ext cx="9286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739 locais e cerca de 662 mil membros em todo o mundo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28% dos contratos é mensal</a:t>
            </a:r>
          </a:p>
          <a:p>
            <a:pPr algn="just"/>
            <a:r>
              <a:rPr lang="pt-BR" dirty="0"/>
              <a:t>     40% dos contratos é proveniente do mercado corporativo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Nenhuma localização foi fechada, algumas operando sob portas fechadas. </a:t>
            </a:r>
          </a:p>
          <a:p>
            <a:pPr algn="just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F7B524-30E5-4F87-B113-98282007C496}"/>
              </a:ext>
            </a:extLst>
          </p:cNvPr>
          <p:cNvSpPr txBox="1"/>
          <p:nvPr/>
        </p:nvSpPr>
        <p:spPr>
          <a:xfrm>
            <a:off x="1093871" y="241622"/>
            <a:ext cx="106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Casos de </a:t>
            </a:r>
            <a:r>
              <a:rPr lang="pt-BR" sz="3600" dirty="0" err="1"/>
              <a:t>coworking</a:t>
            </a:r>
            <a:r>
              <a:rPr lang="pt-BR" sz="3600" dirty="0"/>
              <a:t> durante o COVID-19</a:t>
            </a:r>
          </a:p>
        </p:txBody>
      </p:sp>
      <p:pic>
        <p:nvPicPr>
          <p:cNvPr id="6" name="Imagem 5" descr="Uma imagem contendo desenho, texto&#10;&#10;Descrição gerada automaticamente">
            <a:extLst>
              <a:ext uri="{FF2B5EF4-FFF2-40B4-BE49-F238E27FC236}">
                <a16:creationId xmlns:a16="http://schemas.microsoft.com/office/drawing/2014/main" id="{256390A9-A228-4165-8D8E-D0673599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75" y="1598613"/>
            <a:ext cx="3649433" cy="8126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B48D4E7-C670-4376-AA39-47ABF2DF8942}"/>
              </a:ext>
            </a:extLst>
          </p:cNvPr>
          <p:cNvSpPr txBox="1"/>
          <p:nvPr/>
        </p:nvSpPr>
        <p:spPr>
          <a:xfrm>
            <a:off x="589594" y="3695920"/>
            <a:ext cx="7549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Conclusão</a:t>
            </a:r>
          </a:p>
          <a:p>
            <a:pPr marL="400050" indent="-400050">
              <a:buFont typeface="+mj-lt"/>
              <a:buAutoNum type="romanLcPeriod"/>
            </a:pPr>
            <a:r>
              <a:rPr lang="pt-BR" b="1" dirty="0"/>
              <a:t>Espaço de </a:t>
            </a:r>
            <a:r>
              <a:rPr lang="pt-BR" b="1" dirty="0" err="1"/>
              <a:t>coworking</a:t>
            </a:r>
            <a:r>
              <a:rPr lang="pt-BR" b="1" dirty="0"/>
              <a:t> AINDA IRÁ EXISTIR, mas modelo de negócio deve ser repensado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pt-BR" dirty="0"/>
              <a:t>Alta exposição à pandemia 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pt-BR" dirty="0"/>
              <a:t>Sem alternativas para evitar a expansão da contaminação</a:t>
            </a:r>
          </a:p>
          <a:p>
            <a:pPr marL="857250" lvl="1" indent="-400050">
              <a:buFont typeface="+mj-lt"/>
              <a:buAutoNum type="romanLcPeriod"/>
            </a:pPr>
            <a:endParaRPr lang="pt-BR" b="1" dirty="0"/>
          </a:p>
          <a:p>
            <a:pPr marL="400050" indent="-400050">
              <a:buFont typeface="+mj-lt"/>
              <a:buAutoNum type="romanLcPeriod"/>
            </a:pPr>
            <a:r>
              <a:rPr lang="pt-BR" b="1" dirty="0"/>
              <a:t>Alternativas de trabalho remoto devem afetar as operações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82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916232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6"/>
            <a:ext cx="132387" cy="149727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105123" y="536713"/>
            <a:ext cx="10694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Obrigado!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0789D9-E356-4E90-9239-069A9BA767AE}"/>
              </a:ext>
            </a:extLst>
          </p:cNvPr>
          <p:cNvSpPr txBox="1"/>
          <p:nvPr/>
        </p:nvSpPr>
        <p:spPr>
          <a:xfrm>
            <a:off x="4245689" y="3429000"/>
            <a:ext cx="370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Dúvidas?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210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186644-AE00-4D5F-A8B1-04E579CB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081" y="-79513"/>
            <a:ext cx="216609" cy="6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Cronologia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5880" y="1130963"/>
            <a:ext cx="10779057" cy="50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1999:</a:t>
            </a:r>
            <a:r>
              <a:rPr lang="pt-BR" dirty="0"/>
              <a:t> </a:t>
            </a:r>
            <a:r>
              <a:rPr lang="pt-BR" dirty="0" err="1"/>
              <a:t>DeKoven</a:t>
            </a:r>
            <a:r>
              <a:rPr lang="pt-BR" dirty="0"/>
              <a:t> cunha o termo “</a:t>
            </a:r>
            <a:r>
              <a:rPr lang="pt-BR" dirty="0" err="1"/>
              <a:t>Coworking</a:t>
            </a:r>
            <a:r>
              <a:rPr lang="pt-BR" dirty="0"/>
              <a:t>” para identificar um método que facilita o trabalho colaborativo e reuniões coordenadas por computadores;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2005:</a:t>
            </a:r>
            <a:r>
              <a:rPr lang="pt-BR" dirty="0"/>
              <a:t> De forma oficial, o primeiro espaço </a:t>
            </a:r>
            <a:r>
              <a:rPr lang="pt-BR" dirty="0" err="1"/>
              <a:t>Coworking</a:t>
            </a:r>
            <a:r>
              <a:rPr lang="pt-BR" dirty="0"/>
              <a:t> é aberto em São Francisco pelo programador Brad </a:t>
            </a:r>
            <a:r>
              <a:rPr lang="pt-BR" dirty="0" err="1"/>
              <a:t>Neuberg</a:t>
            </a:r>
            <a:r>
              <a:rPr lang="pt-BR" dirty="0"/>
              <a:t> como uma reação aos centros de negócios não sociáveis e a improdutividade do trabalho no modelo home-office;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2006:</a:t>
            </a:r>
            <a:r>
              <a:rPr lang="pt-BR" dirty="0"/>
              <a:t> A </a:t>
            </a:r>
            <a:r>
              <a:rPr lang="pt-BR" dirty="0" err="1"/>
              <a:t>Hat</a:t>
            </a:r>
            <a:r>
              <a:rPr lang="pt-BR" dirty="0"/>
              <a:t> </a:t>
            </a:r>
            <a:r>
              <a:rPr lang="pt-BR" dirty="0" err="1"/>
              <a:t>Factory</a:t>
            </a:r>
            <a:r>
              <a:rPr lang="pt-BR" dirty="0"/>
              <a:t> lança pela primeira vez um espaço dedicado integralmente ao </a:t>
            </a:r>
            <a:r>
              <a:rPr lang="pt-BR" dirty="0" err="1"/>
              <a:t>Coworking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2008:</a:t>
            </a:r>
            <a:r>
              <a:rPr lang="pt-BR" dirty="0"/>
              <a:t> Crescimento do </a:t>
            </a:r>
            <a:r>
              <a:rPr lang="pt-BR" dirty="0" err="1"/>
              <a:t>Coworking</a:t>
            </a:r>
            <a:r>
              <a:rPr lang="pt-BR" dirty="0"/>
              <a:t> após a crise econômica</a:t>
            </a:r>
            <a:endParaRPr lang="pt-BR" u="sng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2010:</a:t>
            </a:r>
            <a:r>
              <a:rPr lang="pt-BR" dirty="0"/>
              <a:t> É realizada a primeira conferência sobre </a:t>
            </a:r>
            <a:r>
              <a:rPr lang="pt-BR" dirty="0" err="1"/>
              <a:t>Coworking</a:t>
            </a:r>
            <a:r>
              <a:rPr lang="pt-BR" dirty="0"/>
              <a:t>, sediada no Hub </a:t>
            </a:r>
            <a:r>
              <a:rPr lang="pt-BR" dirty="0" err="1"/>
              <a:t>Brussels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2012:</a:t>
            </a:r>
            <a:r>
              <a:rPr lang="pt-BR" dirty="0"/>
              <a:t> É atingida a marca de 2000 espaços </a:t>
            </a:r>
            <a:r>
              <a:rPr lang="pt-BR" dirty="0" err="1"/>
              <a:t>Coworking</a:t>
            </a:r>
            <a:r>
              <a:rPr lang="pt-BR" dirty="0"/>
              <a:t> no mundo;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2013:</a:t>
            </a:r>
            <a:r>
              <a:rPr lang="pt-BR" dirty="0"/>
              <a:t> É atingida a marca de 100.000 </a:t>
            </a:r>
            <a:r>
              <a:rPr lang="pt-BR" dirty="0" err="1"/>
              <a:t>coworkers</a:t>
            </a:r>
            <a:r>
              <a:rPr lang="pt-BR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2016:</a:t>
            </a:r>
            <a:r>
              <a:rPr lang="pt-BR" dirty="0"/>
              <a:t> O número de espaços </a:t>
            </a:r>
            <a:r>
              <a:rPr lang="pt-BR" dirty="0" err="1"/>
              <a:t>Coworking</a:t>
            </a:r>
            <a:r>
              <a:rPr lang="pt-BR" dirty="0"/>
              <a:t> no mundo já é maior que 11.000;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u="sng" dirty="0"/>
              <a:t>2017:</a:t>
            </a:r>
            <a:r>
              <a:rPr lang="pt-BR" dirty="0"/>
              <a:t> É inaugurado o </a:t>
            </a:r>
            <a:r>
              <a:rPr lang="pt-BR" dirty="0" err="1"/>
              <a:t>Worktiba</a:t>
            </a:r>
            <a:r>
              <a:rPr lang="pt-BR" dirty="0"/>
              <a:t>, o primeiro espaço </a:t>
            </a:r>
            <a:r>
              <a:rPr lang="pt-BR" dirty="0" err="1"/>
              <a:t>Coworking</a:t>
            </a:r>
            <a:r>
              <a:rPr lang="pt-BR" dirty="0"/>
              <a:t> público do Brasil.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16326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Definição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1026" name="Picture 2" descr="C:\Users\user\Downloads\For the global beverage firm Diageo´s new Asia Pacific headquarters task chairs from HÅG, soft seating from Offecct and social zone seating from RBM were Flokk products were s. #håg #rbm #offecct #office #office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72" y="1659903"/>
            <a:ext cx="2396265" cy="3596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6448" y="1703591"/>
            <a:ext cx="7005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cs typeface="Arial" pitchFamily="34" charset="0"/>
              </a:rPr>
              <a:t>O que é </a:t>
            </a:r>
            <a:r>
              <a:rPr lang="pt-BR" b="1" dirty="0" err="1">
                <a:cs typeface="Arial" pitchFamily="34" charset="0"/>
              </a:rPr>
              <a:t>Coworking</a:t>
            </a:r>
            <a:r>
              <a:rPr lang="pt-BR" b="1" dirty="0">
                <a:cs typeface="Arial" pitchFamily="34" charset="0"/>
              </a:rPr>
              <a:t>?</a:t>
            </a:r>
          </a:p>
          <a:p>
            <a:pPr algn="just"/>
            <a:r>
              <a:rPr lang="pt-BR" dirty="0">
                <a:cs typeface="Arial" pitchFamily="34" charset="0"/>
              </a:rPr>
              <a:t>É um novo modelo de organização do trabalho nas cidades baseado na locação e compartilhamento de uma mesma estrutura por diversos profissionais, empreendedores e pequenas empresas, impulsionando a troca de conhecimentos, experiências e ideias, estimulando a inovação.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6448" y="3917552"/>
            <a:ext cx="700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Público-alvo dos espaços Coworking</a:t>
            </a:r>
          </a:p>
          <a:p>
            <a:r>
              <a:rPr lang="pt-BR" dirty="0"/>
              <a:t>Profissionais independentes que procuram um espaço democrático em que possam desenvolver seus projetos sem o isolamento do home office ou as distrações de espaços públicos.</a:t>
            </a:r>
          </a:p>
        </p:txBody>
      </p:sp>
    </p:spTree>
    <p:extLst>
      <p:ext uri="{BB962C8B-B14F-4D97-AF65-F5344CB8AC3E}">
        <p14:creationId xmlns:p14="http://schemas.microsoft.com/office/powerpoint/2010/main" val="174365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Estrutura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9878688" y="1538753"/>
            <a:ext cx="1359814" cy="1359814"/>
            <a:chOff x="7952225" y="1284668"/>
            <a:chExt cx="1008000" cy="1008000"/>
          </a:xfrm>
        </p:grpSpPr>
        <p:sp>
          <p:nvSpPr>
            <p:cNvPr id="32" name="Elipse 31"/>
            <p:cNvSpPr/>
            <p:nvPr/>
          </p:nvSpPr>
          <p:spPr>
            <a:xfrm>
              <a:off x="7952225" y="1284668"/>
              <a:ext cx="1008000" cy="10080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051" name="Picture 3" descr="C:\Users\user\Downloads\coworki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873" y="142866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aixaDeTexto 4"/>
          <p:cNvSpPr txBox="1"/>
          <p:nvPr/>
        </p:nvSpPr>
        <p:spPr>
          <a:xfrm>
            <a:off x="262954" y="3214006"/>
            <a:ext cx="2762774" cy="206210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A localização deve ser próxima aos grandes centros e com fácil acesso ao transporte público.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24354" y="3214006"/>
            <a:ext cx="2535626" cy="206210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ctr"/>
            <a:r>
              <a:rPr lang="pt-BR" sz="1600" dirty="0"/>
              <a:t>São comuns serviços como cafeterias, cantinas e restaurantes próximos ou na própria unidade.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53611" y="3214006"/>
            <a:ext cx="2740902" cy="206210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/>
          </a:p>
          <a:p>
            <a:pPr algn="ctr"/>
            <a:r>
              <a:rPr lang="pt-BR" sz="1600" dirty="0"/>
              <a:t>Instalações comuns são impressoras, projetores, quadro brancos, equipamentos de suporte à reuniões, Wi-fi e outros equipamentos de escritório</a:t>
            </a:r>
          </a:p>
          <a:p>
            <a:pPr algn="ctr"/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188144" y="3214006"/>
            <a:ext cx="2740902" cy="206210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/>
          </a:p>
          <a:p>
            <a:pPr algn="ctr"/>
            <a:r>
              <a:rPr lang="pt-BR" sz="1600" dirty="0"/>
              <a:t>Contempla diversos espaços de trabalho colaborativo, cozinha, salas de reunião , locais de descanso, lounges, rooftops, etc.</a:t>
            </a:r>
          </a:p>
          <a:p>
            <a:pPr algn="ctr"/>
            <a:endParaRPr lang="pt-BR" sz="16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964434" y="1622381"/>
            <a:ext cx="1359814" cy="1359814"/>
            <a:chOff x="1093871" y="1719617"/>
            <a:chExt cx="1008000" cy="1008000"/>
          </a:xfrm>
        </p:grpSpPr>
        <p:sp>
          <p:nvSpPr>
            <p:cNvPr id="10" name="Elipse 9"/>
            <p:cNvSpPr/>
            <p:nvPr/>
          </p:nvSpPr>
          <p:spPr>
            <a:xfrm>
              <a:off x="1093871" y="1719617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2" name="Picture 4" descr="C:\Users\user\Downloads\maps-and-flag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871" y="186361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3912260" y="1538753"/>
            <a:ext cx="1359814" cy="1359814"/>
            <a:chOff x="3806480" y="1771493"/>
            <a:chExt cx="1008000" cy="1008000"/>
          </a:xfrm>
        </p:grpSpPr>
        <p:sp>
          <p:nvSpPr>
            <p:cNvPr id="27" name="Elipse 26"/>
            <p:cNvSpPr/>
            <p:nvPr/>
          </p:nvSpPr>
          <p:spPr>
            <a:xfrm>
              <a:off x="3806480" y="1771493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98" name="Picture 2" descr="C:\Users\user\Downloads\coffee-cu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80" y="1915493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6844155" y="1538753"/>
            <a:ext cx="1359814" cy="1359814"/>
            <a:chOff x="5915947" y="1388914"/>
            <a:chExt cx="1008000" cy="1008000"/>
          </a:xfrm>
        </p:grpSpPr>
        <p:sp>
          <p:nvSpPr>
            <p:cNvPr id="29" name="Elipse 28"/>
            <p:cNvSpPr/>
            <p:nvPr/>
          </p:nvSpPr>
          <p:spPr>
            <a:xfrm>
              <a:off x="5915947" y="138891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099" name="Picture 3" descr="C:\Users\user\Downloads\wif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947" y="153291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08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Aspectos importantes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5881" y="1364776"/>
            <a:ext cx="11151927" cy="530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58% dos usuários de espaços de coworking trabalhavam em casa antes;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A interação, a comunicação e a troca de informações e conhecimentos são as principais razões para o uso desse serviço;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Importância dos gerentes ou donos dos locais para a interação entre </a:t>
            </a:r>
            <a:r>
              <a:rPr lang="pt-BR" sz="2400"/>
              <a:t>os usuários.</a:t>
            </a:r>
            <a:endParaRPr lang="pt-BR" sz="24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62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Vantagens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2050" name="Picture 2" descr="C:\Users\user\Downloads\piggy-b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" y="1670383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5313" y="1800532"/>
            <a:ext cx="101435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/>
              <a:t>	Acesso à estrutura completa de um escritório a baixo custo operacional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	Sem necessidade de investimento inicial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	Inexistência do isolamento do Home Office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	Colaboração entre indivíduos de diferentes especialidades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	Desenvolvimento de parcerias e networking</a:t>
            </a:r>
          </a:p>
          <a:p>
            <a:pPr>
              <a:lnSpc>
                <a:spcPts val="2400"/>
              </a:lnSpc>
            </a:pPr>
            <a:endParaRPr lang="pt-BR" dirty="0"/>
          </a:p>
          <a:p>
            <a:pPr>
              <a:lnSpc>
                <a:spcPts val="2400"/>
              </a:lnSpc>
            </a:pPr>
            <a:r>
              <a:rPr lang="pt-BR" dirty="0"/>
              <a:t>	Localização privilegiada</a:t>
            </a:r>
          </a:p>
          <a:p>
            <a:endParaRPr lang="pt-BR" dirty="0"/>
          </a:p>
          <a:p>
            <a:r>
              <a:rPr lang="pt-BR" dirty="0"/>
              <a:t>		</a:t>
            </a:r>
          </a:p>
        </p:txBody>
      </p:sp>
      <p:pic>
        <p:nvPicPr>
          <p:cNvPr id="2051" name="Picture 3" descr="C:\Users\user\Downloads\cowork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" y="3498618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maps-and-fla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" y="4767447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hand-sha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8" y="4162373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stay-at-ho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" y="2896178"/>
            <a:ext cx="540000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ownloads\coin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8" y="2329739"/>
            <a:ext cx="504000" cy="50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ta: Pentágono 34">
            <a:extLst>
              <a:ext uri="{FF2B5EF4-FFF2-40B4-BE49-F238E27FC236}">
                <a16:creationId xmlns:a16="http://schemas.microsoft.com/office/drawing/2014/main" id="{7A7E1D4C-1435-42A5-8EF1-A9FE64F84FB7}"/>
              </a:ext>
            </a:extLst>
          </p:cNvPr>
          <p:cNvSpPr/>
          <p:nvPr/>
        </p:nvSpPr>
        <p:spPr>
          <a:xfrm flipH="1">
            <a:off x="1045819" y="2901016"/>
            <a:ext cx="4843943" cy="97789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866F0828-4107-4DF6-920B-A59EE4D8D025}"/>
              </a:ext>
            </a:extLst>
          </p:cNvPr>
          <p:cNvSpPr/>
          <p:nvPr/>
        </p:nvSpPr>
        <p:spPr>
          <a:xfrm flipH="1">
            <a:off x="1045820" y="1473143"/>
            <a:ext cx="4843943" cy="94302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F53B9E0-94C6-47D1-B3EA-F1F7369D6C08}"/>
              </a:ext>
            </a:extLst>
          </p:cNvPr>
          <p:cNvGrpSpPr/>
          <p:nvPr/>
        </p:nvGrpSpPr>
        <p:grpSpPr>
          <a:xfrm>
            <a:off x="575881" y="-11231"/>
            <a:ext cx="11151927" cy="1048204"/>
            <a:chOff x="1924367" y="355737"/>
            <a:chExt cx="4465319" cy="1395412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649EC-753E-4746-97B8-A41ECD85EF06}"/>
                </a:ext>
              </a:extLst>
            </p:cNvPr>
            <p:cNvSpPr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3A95B9D-C25B-44BE-9B43-27F14A4D493D}"/>
                </a:ext>
              </a:extLst>
            </p:cNvPr>
            <p:cNvSpPr txBox="1"/>
            <p:nvPr/>
          </p:nvSpPr>
          <p:spPr>
            <a:xfrm>
              <a:off x="1924367" y="355737"/>
              <a:ext cx="4465319" cy="139541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3840" rIns="243840" bIns="243840" numCol="1" spcCol="1270" anchor="ctr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BF0A0E7B-1DCF-45EC-84F5-221D9D4CC425}"/>
              </a:ext>
            </a:extLst>
          </p:cNvPr>
          <p:cNvSpPr/>
          <p:nvPr/>
        </p:nvSpPr>
        <p:spPr>
          <a:xfrm>
            <a:off x="515313" y="217227"/>
            <a:ext cx="121135" cy="6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9AFE107-FEC1-420F-8371-B699616BFE91}"/>
              </a:ext>
            </a:extLst>
          </p:cNvPr>
          <p:cNvSpPr txBox="1"/>
          <p:nvPr/>
        </p:nvSpPr>
        <p:spPr>
          <a:xfrm>
            <a:off x="1093871" y="241622"/>
            <a:ext cx="1069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Coworking no Brasil e no Mundo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2CCEA6-92B4-41F4-BFB6-4530A00AF310}"/>
              </a:ext>
            </a:extLst>
          </p:cNvPr>
          <p:cNvSpPr/>
          <p:nvPr/>
        </p:nvSpPr>
        <p:spPr>
          <a:xfrm>
            <a:off x="11727808" y="-79513"/>
            <a:ext cx="262759" cy="123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132E8D8-6311-411C-90EC-BD77BE42829C}"/>
              </a:ext>
            </a:extLst>
          </p:cNvPr>
          <p:cNvSpPr/>
          <p:nvPr/>
        </p:nvSpPr>
        <p:spPr>
          <a:xfrm>
            <a:off x="387291" y="6071006"/>
            <a:ext cx="2676666" cy="54537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Coworking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E41153AA-6107-4C7B-8BF1-FA536D46BBD3}"/>
              </a:ext>
            </a:extLst>
          </p:cNvPr>
          <p:cNvSpPr/>
          <p:nvPr/>
        </p:nvSpPr>
        <p:spPr>
          <a:xfrm>
            <a:off x="3253834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Trabalho Remoto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E5F605EF-4E70-437B-B6C4-8DD61CE41A06}"/>
              </a:ext>
            </a:extLst>
          </p:cNvPr>
          <p:cNvSpPr/>
          <p:nvPr/>
        </p:nvSpPr>
        <p:spPr>
          <a:xfrm>
            <a:off x="6251081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Contexto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28BF1E29-76BA-41DA-9487-FCFBB184FE66}"/>
              </a:ext>
            </a:extLst>
          </p:cNvPr>
          <p:cNvSpPr/>
          <p:nvPr/>
        </p:nvSpPr>
        <p:spPr>
          <a:xfrm>
            <a:off x="9111709" y="6071006"/>
            <a:ext cx="2676666" cy="5453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Conclusões</a:t>
            </a:r>
          </a:p>
        </p:txBody>
      </p:sp>
      <p:pic>
        <p:nvPicPr>
          <p:cNvPr id="3074" name="Picture 2" descr="https://lh3.googleusercontent.com/q_k2JVu0-5VCEx6VxCrShj4ZeHVO3KUavkSMh675_HHfIfgYfRfIWSbrF0CM56uVPXlm9cMYrN-OSlJajfVyPJJPwF1oV1OXqAmbtYs_Frsm2P6eSBCWqfBu37GkXrRkC7SDJw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3355" y="1270643"/>
            <a:ext cx="3942825" cy="21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5DwJuTkzZ-6-2hIr5WiG2PYqag82tN7vcL6B4IgpvysdhSRNaZWcYfCh8CuSJa13C4INadbYvWG4z2Aqgnha700TFXVDTQ_Z-X4RDjUWUoXc1paioZ-TE6rwSGNVW3lk81ju1u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7234" y="3636072"/>
            <a:ext cx="4142718" cy="21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85837" y="1483208"/>
            <a:ext cx="4592100" cy="9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Panorama Brasileiro:</a:t>
            </a:r>
          </a:p>
          <a:p>
            <a:r>
              <a:rPr lang="pt-BR" dirty="0"/>
              <a:t>1.497 espaços (25% de crescimento)</a:t>
            </a:r>
          </a:p>
          <a:p>
            <a:r>
              <a:rPr lang="pt-BR" dirty="0"/>
              <a:t>195 municípios</a:t>
            </a:r>
          </a:p>
        </p:txBody>
      </p:sp>
      <p:sp>
        <p:nvSpPr>
          <p:cNvPr id="5" name="AutoShape 8" descr="Download WeWork Logo in SVG Vector or PNG File Format - Logo.w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32" y="5067671"/>
            <a:ext cx="2049640" cy="68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C0E7D55-ED2F-4024-A69E-7CAE4D119E18}"/>
              </a:ext>
            </a:extLst>
          </p:cNvPr>
          <p:cNvGrpSpPr/>
          <p:nvPr/>
        </p:nvGrpSpPr>
        <p:grpSpPr>
          <a:xfrm>
            <a:off x="397933" y="1415490"/>
            <a:ext cx="1058329" cy="1058329"/>
            <a:chOff x="4132656" y="1556777"/>
            <a:chExt cx="1058329" cy="105832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D78787E-7807-4B00-B3E0-5EB9AF14BEF3}"/>
                </a:ext>
              </a:extLst>
            </p:cNvPr>
            <p:cNvSpPr/>
            <p:nvPr/>
          </p:nvSpPr>
          <p:spPr>
            <a:xfrm>
              <a:off x="4132656" y="1556777"/>
              <a:ext cx="1058329" cy="10583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99EF252-72A8-4465-99DB-F8E0870A9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755" y="1784323"/>
              <a:ext cx="710130" cy="7101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12C28B6-F2FD-437F-8E92-8BB2C97A0199}"/>
              </a:ext>
            </a:extLst>
          </p:cNvPr>
          <p:cNvGrpSpPr/>
          <p:nvPr/>
        </p:nvGrpSpPr>
        <p:grpSpPr>
          <a:xfrm>
            <a:off x="397932" y="2811844"/>
            <a:ext cx="1058329" cy="1058329"/>
            <a:chOff x="4384163" y="2508146"/>
            <a:chExt cx="1058329" cy="1058329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319732C-09D1-4F94-98C4-49499C3217C3}"/>
                </a:ext>
              </a:extLst>
            </p:cNvPr>
            <p:cNvSpPr/>
            <p:nvPr/>
          </p:nvSpPr>
          <p:spPr>
            <a:xfrm>
              <a:off x="4384163" y="2508146"/>
              <a:ext cx="1058329" cy="10583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2A20FA5-645C-4131-A9ED-86A77A761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155" y="2753688"/>
              <a:ext cx="852344" cy="5904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2AF6CA1-59D5-44C4-924B-31D1676C7A40}"/>
              </a:ext>
            </a:extLst>
          </p:cNvPr>
          <p:cNvSpPr txBox="1"/>
          <p:nvPr/>
        </p:nvSpPr>
        <p:spPr>
          <a:xfrm>
            <a:off x="1585837" y="2946843"/>
            <a:ext cx="522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Panorama Estado de São Paulo:</a:t>
            </a:r>
          </a:p>
          <a:p>
            <a:r>
              <a:rPr lang="pt-BR" dirty="0"/>
              <a:t>316 espaços registrados</a:t>
            </a:r>
          </a:p>
          <a:p>
            <a:r>
              <a:rPr lang="pt-BR" dirty="0"/>
              <a:t>45 cidades diferentes</a:t>
            </a:r>
          </a:p>
        </p:txBody>
      </p:sp>
      <p:pic>
        <p:nvPicPr>
          <p:cNvPr id="1032" name="Picture 8" descr="Place2Work - Fotos | Facebook">
            <a:extLst>
              <a:ext uri="{FF2B5EF4-FFF2-40B4-BE49-F238E27FC236}">
                <a16:creationId xmlns:a16="http://schemas.microsoft.com/office/drawing/2014/main" id="{E5E84A4F-D41D-4D49-B619-F5D8771A9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7562" r="12394" b="28666"/>
          <a:stretch/>
        </p:blipFill>
        <p:spPr bwMode="auto">
          <a:xfrm>
            <a:off x="3839728" y="4224316"/>
            <a:ext cx="1365039" cy="7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T Private Offices | Criação de Logo Para Outros">
            <a:extLst>
              <a:ext uri="{FF2B5EF4-FFF2-40B4-BE49-F238E27FC236}">
                <a16:creationId xmlns:a16="http://schemas.microsoft.com/office/drawing/2014/main" id="{D360501E-4129-42D8-8820-8F6287542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32" y="4297370"/>
            <a:ext cx="2190791" cy="6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working: tudo que você precisa saber sobre escritórios ...">
            <a:extLst>
              <a:ext uri="{FF2B5EF4-FFF2-40B4-BE49-F238E27FC236}">
                <a16:creationId xmlns:a16="http://schemas.microsoft.com/office/drawing/2014/main" id="{ACF0AEFD-D854-4B3C-9561-6179E5A7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46" y="5215590"/>
            <a:ext cx="2049640" cy="5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40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Widescreen</PresentationFormat>
  <Paragraphs>506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CO-WORKING &amp; TRABALHO REMOTO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CO-WORKING &amp; TRABALHO REMOTO</dc:title>
  <dc:creator>Flavio Fisch</dc:creator>
  <cp:lastModifiedBy>Flavio Fisch</cp:lastModifiedBy>
  <cp:revision>1</cp:revision>
  <dcterms:created xsi:type="dcterms:W3CDTF">2020-05-26T20:35:54Z</dcterms:created>
  <dcterms:modified xsi:type="dcterms:W3CDTF">2020-05-26T20:36:39Z</dcterms:modified>
</cp:coreProperties>
</file>