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handoutMasterIdLst>
    <p:handoutMasterId r:id="rId33"/>
  </p:handoutMasterIdLst>
  <p:sldIdLst>
    <p:sldId id="256" r:id="rId2"/>
    <p:sldId id="257" r:id="rId3"/>
    <p:sldId id="281" r:id="rId4"/>
    <p:sldId id="258" r:id="rId5"/>
    <p:sldId id="282" r:id="rId6"/>
    <p:sldId id="259" r:id="rId7"/>
    <p:sldId id="260" r:id="rId8"/>
    <p:sldId id="261" r:id="rId9"/>
    <p:sldId id="262" r:id="rId10"/>
    <p:sldId id="283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6" r:id="rId29"/>
    <p:sldId id="287" r:id="rId30"/>
    <p:sldId id="280" r:id="rId31"/>
    <p:sldId id="284" r:id="rId32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83EA71BF-0B10-43B0-A873-C7B4087EF7A9}" type="datetimeFigureOut">
              <a:rPr lang="pt-BR" smtClean="0"/>
              <a:pPr/>
              <a:t>04/06/2020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F5CEEC12-6914-48BB-9998-9B3BEA7668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C51CE70-8780-4AF3-A524-A3E52493BD7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4978-4EF8-42F0-92CB-91E7154E2D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F348F3-1843-42B5-B18D-1A8111CA00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4173E2-A0D1-4263-94F6-F4361863C23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BE5246A-F1ED-4DAC-9C73-2963EC9F5B3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D482-02BD-43B4-A9F1-72A732ECB9A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39DC91-0B3C-4D03-AE9D-761D54E3CF9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3FFDEC-A335-4617-8FC0-A464151BF1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CFC482-F9AC-4354-9717-C6776AB9D8F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009688-0F21-461D-A627-5CA686DC90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BEFFDAF-F685-41AB-809B-FEF10D49EEC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2C6771-F6BD-4F71-A375-24299830D6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Brickley</a:t>
            </a:r>
            <a:r>
              <a:rPr lang="pt-BR" dirty="0"/>
              <a:t>, Smith e </a:t>
            </a:r>
            <a:r>
              <a:rPr lang="pt-BR" dirty="0" err="1" smtClean="0"/>
              <a:t>Zimmerman</a:t>
            </a:r>
            <a:endParaRPr lang="pt-BR" dirty="0" smtClean="0"/>
          </a:p>
          <a:p>
            <a:r>
              <a:rPr lang="pt-BR" dirty="0" smtClean="0"/>
              <a:t>(cap.14)</a:t>
            </a:r>
            <a:endParaRPr lang="pt-BR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dirty="0"/>
              <a:t>Atraindo e retendo empregados qualificados</a:t>
            </a:r>
            <a:r>
              <a:rPr lang="pt-BR" sz="4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/>
              <a:t>Diferenciações de compensação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36"/>
            <a:ext cx="8229600" cy="466726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 dirty="0" smtClean="0"/>
              <a:t>Para </a:t>
            </a:r>
            <a:r>
              <a:rPr lang="pt-BR" sz="2400" dirty="0"/>
              <a:t>atrair funcionários para empregos menos agradáveis, as empresas precisam aumentar o nível de pagamento. </a:t>
            </a:r>
            <a:endParaRPr lang="pt-BR" sz="2400" dirty="0" smtClean="0"/>
          </a:p>
          <a:p>
            <a:pPr>
              <a:lnSpc>
                <a:spcPct val="80000"/>
              </a:lnSpc>
            </a:pPr>
            <a:endParaRPr lang="pt-BR" sz="2400" dirty="0" smtClean="0"/>
          </a:p>
          <a:p>
            <a:pPr>
              <a:lnSpc>
                <a:spcPct val="80000"/>
              </a:lnSpc>
            </a:pPr>
            <a:r>
              <a:rPr lang="pt-BR" sz="2400" dirty="0" smtClean="0"/>
              <a:t>O </a:t>
            </a:r>
            <a:r>
              <a:rPr lang="pt-BR" sz="2400" dirty="0"/>
              <a:t>salário extra que é pago para atrair um indivíduo para um emprego menos agradável é chamado como compensação diferencial no salário</a:t>
            </a:r>
            <a:r>
              <a:rPr lang="pt-BR" sz="2400" dirty="0" smtClean="0"/>
              <a:t>.</a:t>
            </a:r>
          </a:p>
          <a:p>
            <a:pPr>
              <a:lnSpc>
                <a:spcPct val="80000"/>
              </a:lnSpc>
            </a:pPr>
            <a:endParaRPr lang="pt-BR" sz="2400" dirty="0"/>
          </a:p>
          <a:p>
            <a:pPr>
              <a:lnSpc>
                <a:spcPct val="80000"/>
              </a:lnSpc>
            </a:pPr>
            <a:r>
              <a:rPr lang="pt-BR" sz="2400" dirty="0"/>
              <a:t>O resultado é que trabalhos desagradáveis pagam mais do que trabalhos agradáveis mantidos os demais fatores constantes.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Diferenciações de compensação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1428736"/>
            <a:ext cx="8229600" cy="475523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sz="2800" dirty="0"/>
              <a:t>Algumas das melhores evidências da existência de salário de compensação diferencial são fornecidas por estudos que relacionam salários a empregos com periculosidade.</a:t>
            </a:r>
            <a:endParaRPr lang="pt-BR" sz="2800" u="sng" dirty="0"/>
          </a:p>
          <a:p>
            <a:pPr>
              <a:lnSpc>
                <a:spcPct val="80000"/>
              </a:lnSpc>
            </a:pPr>
            <a:r>
              <a:rPr lang="pt-BR" sz="2800" dirty="0">
                <a:solidFill>
                  <a:srgbClr val="FF0000"/>
                </a:solidFill>
              </a:rPr>
              <a:t>Diferenciais</a:t>
            </a:r>
            <a:r>
              <a:rPr lang="pt-BR" sz="2800" dirty="0">
                <a:solidFill>
                  <a:srgbClr val="FFFF00"/>
                </a:solidFill>
              </a:rPr>
              <a:t> </a:t>
            </a:r>
            <a:r>
              <a:rPr lang="pt-BR" sz="2800" dirty="0">
                <a:solidFill>
                  <a:srgbClr val="FF0000"/>
                </a:solidFill>
              </a:rPr>
              <a:t>compensatórios</a:t>
            </a:r>
            <a:r>
              <a:rPr lang="pt-BR" sz="2800" dirty="0">
                <a:solidFill>
                  <a:srgbClr val="FFFF00"/>
                </a:solidFill>
              </a:rPr>
              <a:t> </a:t>
            </a:r>
            <a:r>
              <a:rPr lang="pt-BR" sz="2800" dirty="0"/>
              <a:t>de salários têm </a:t>
            </a:r>
            <a:r>
              <a:rPr lang="pt-BR" sz="2800" dirty="0">
                <a:solidFill>
                  <a:srgbClr val="FF0000"/>
                </a:solidFill>
              </a:rPr>
              <a:t>dois efeitos importantes: </a:t>
            </a:r>
            <a:endParaRPr lang="pt-BR" sz="28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pt-BR" sz="2800" dirty="0" smtClean="0"/>
              <a:t>Primeiro</a:t>
            </a:r>
            <a:r>
              <a:rPr lang="pt-BR" sz="2800" dirty="0"/>
              <a:t>, toda sociedade tem tarefas desagradáveis que precisam ser completadas. </a:t>
            </a:r>
          </a:p>
          <a:p>
            <a:pPr>
              <a:lnSpc>
                <a:spcPct val="80000"/>
              </a:lnSpc>
            </a:pPr>
            <a:r>
              <a:rPr lang="pt-BR" sz="2800" dirty="0"/>
              <a:t>Segundo, a existência de diferenciais compensatórios faz com que os empregadores proporcionem salários maiores nos ambientes de trabalho que são desagradáveis.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/>
              <a:t>Diferenciações de compensação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/>
              <a:t>Empregadores podem reduzir seus custos de trabalho melhorando seus ambientes de trabalho. </a:t>
            </a:r>
          </a:p>
          <a:p>
            <a:pPr>
              <a:lnSpc>
                <a:spcPct val="90000"/>
              </a:lnSpc>
            </a:pPr>
            <a:r>
              <a:rPr lang="pt-BR" sz="2800" b="1" dirty="0">
                <a:solidFill>
                  <a:srgbClr val="FF0000"/>
                </a:solidFill>
              </a:rPr>
              <a:t>Capital Humano </a:t>
            </a:r>
            <a:r>
              <a:rPr lang="pt-BR" sz="2800" dirty="0"/>
              <a:t>é um termo que caracteriza indivíduos que têm um grupo de habilidades que podem ser vendidas para empregadores. O valor do capital humano é determinado por oferta e demanda de mercado.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É </a:t>
            </a:r>
            <a:r>
              <a:rPr lang="pt-BR" sz="2800" dirty="0"/>
              <a:t>proveitoso </a:t>
            </a:r>
            <a:r>
              <a:rPr lang="pt-BR" sz="2800" dirty="0" smtClean="0"/>
              <a:t>fazer </a:t>
            </a:r>
            <a:r>
              <a:rPr lang="pt-BR" sz="2800" dirty="0"/>
              <a:t>a distinção entre capital humano geral e específico.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Capital humano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800" dirty="0"/>
              <a:t>O </a:t>
            </a:r>
            <a:r>
              <a:rPr lang="pt-BR" sz="2800" dirty="0">
                <a:solidFill>
                  <a:srgbClr val="FF0000"/>
                </a:solidFill>
              </a:rPr>
              <a:t>capital humano geral </a:t>
            </a:r>
            <a:r>
              <a:rPr lang="pt-BR" sz="2800" dirty="0"/>
              <a:t>consiste em treinamento e educação que é igualmente </a:t>
            </a:r>
            <a:r>
              <a:rPr lang="pt-BR" sz="2800" dirty="0" smtClean="0"/>
              <a:t>proveitoso </a:t>
            </a:r>
            <a:r>
              <a:rPr lang="pt-BR" sz="2800" dirty="0"/>
              <a:t>para uma grande variedade de diferentes firmas.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O </a:t>
            </a:r>
            <a:r>
              <a:rPr lang="pt-BR" sz="2800" dirty="0">
                <a:solidFill>
                  <a:srgbClr val="FF0000"/>
                </a:solidFill>
              </a:rPr>
              <a:t>capital humano específico</a:t>
            </a:r>
            <a:r>
              <a:rPr lang="pt-BR" sz="2800" dirty="0"/>
              <a:t>, por outro lado, é mais valioso para o empregador corrente do que para empregadores alternativos. 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Investimentos em capital específico incluem tais coisas como o conhecimento de detalhes do sistema contábil de uma empresa particular ou informação de produto.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/>
              <a:t>Mercados de Trabalhos </a:t>
            </a:r>
            <a:r>
              <a:rPr lang="pt-BR" sz="4000" b="1" dirty="0" smtClean="0"/>
              <a:t>Internos</a:t>
            </a:r>
            <a:endParaRPr lang="pt-BR" sz="40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428736"/>
            <a:ext cx="8229600" cy="49712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600" dirty="0" smtClean="0"/>
              <a:t>Nosso </a:t>
            </a:r>
            <a:r>
              <a:rPr lang="pt-BR" sz="2600" dirty="0"/>
              <a:t>modelo “benchmarking” </a:t>
            </a:r>
            <a:r>
              <a:rPr lang="pt-BR" sz="2600" dirty="0" smtClean="0"/>
              <a:t>mostrou </a:t>
            </a:r>
            <a:r>
              <a:rPr lang="pt-BR" sz="2600" dirty="0"/>
              <a:t>uma </a:t>
            </a:r>
            <a:r>
              <a:rPr lang="pt-BR" sz="2600" dirty="0" smtClean="0"/>
              <a:t>boa </a:t>
            </a:r>
            <a:r>
              <a:rPr lang="pt-BR" sz="2600" dirty="0"/>
              <a:t>descrição de alguns mercados de trabalho, tais como o mercado de trabalhadores agrícolas não qualificados, ele </a:t>
            </a:r>
            <a:r>
              <a:rPr lang="pt-BR" sz="2600" dirty="0" smtClean="0"/>
              <a:t>pode auxiliar na descrição de </a:t>
            </a:r>
            <a:r>
              <a:rPr lang="pt-BR" sz="2600" dirty="0"/>
              <a:t>empregos e salários em </a:t>
            </a:r>
            <a:r>
              <a:rPr lang="pt-BR" sz="2600" dirty="0" smtClean="0"/>
              <a:t>outros casos similares.</a:t>
            </a:r>
          </a:p>
          <a:p>
            <a:pPr>
              <a:lnSpc>
                <a:spcPct val="90000"/>
              </a:lnSpc>
            </a:pPr>
            <a:endParaRPr lang="pt-BR" sz="2600" dirty="0"/>
          </a:p>
          <a:p>
            <a:pPr>
              <a:lnSpc>
                <a:spcPct val="90000"/>
              </a:lnSpc>
            </a:pPr>
            <a:r>
              <a:rPr lang="pt-BR" sz="2600" dirty="0" smtClean="0"/>
              <a:t>Por outro lado, muitas </a:t>
            </a:r>
            <a:r>
              <a:rPr lang="pt-BR" sz="2600" dirty="0"/>
              <a:t>empresas são melhor caracterizadas como tendo mercados de trabalhos internos, aonde </a:t>
            </a:r>
            <a:r>
              <a:rPr lang="pt-BR" sz="2600" dirty="0" smtClean="0"/>
              <a:t>o ingresso (na </a:t>
            </a:r>
            <a:r>
              <a:rPr lang="pt-BR" sz="2600" dirty="0"/>
              <a:t>empresa) é </a:t>
            </a:r>
            <a:r>
              <a:rPr lang="pt-BR" sz="2600" dirty="0" smtClean="0"/>
              <a:t>feito </a:t>
            </a:r>
            <a:r>
              <a:rPr lang="pt-BR" sz="2600" dirty="0"/>
              <a:t>primariamente nos cargos iniciais e a maioria dos outros empregos são mantidos dentro da empresa.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71508"/>
          </a:xfrm>
        </p:spPr>
        <p:txBody>
          <a:bodyPr>
            <a:normAutofit/>
          </a:bodyPr>
          <a:lstStyle/>
          <a:p>
            <a:r>
              <a:rPr lang="pt-BR" sz="3200" b="1" dirty="0"/>
              <a:t>Mercados de Trabalhos Internos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357298"/>
            <a:ext cx="8229600" cy="497125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600" dirty="0"/>
              <a:t>Empresas com mercado interno de trabalho estabelecem </a:t>
            </a:r>
            <a:r>
              <a:rPr lang="pt-BR" sz="2600" dirty="0">
                <a:solidFill>
                  <a:srgbClr val="FF0000"/>
                </a:solidFill>
              </a:rPr>
              <a:t>termos longos de relacionamento com funcionários.</a:t>
            </a:r>
          </a:p>
          <a:p>
            <a:pPr>
              <a:lnSpc>
                <a:spcPct val="80000"/>
              </a:lnSpc>
            </a:pPr>
            <a:r>
              <a:rPr lang="pt-BR" sz="2600" dirty="0" smtClean="0"/>
              <a:t>Os atalhos estabelecidos em </a:t>
            </a:r>
            <a:r>
              <a:rPr lang="pt-BR" sz="2600" dirty="0"/>
              <a:t>carreiras e a exploração por promoções tocam em regras importantes nas empresas com mercado de trabalho interno. </a:t>
            </a:r>
          </a:p>
          <a:p>
            <a:pPr>
              <a:lnSpc>
                <a:spcPct val="80000"/>
              </a:lnSpc>
            </a:pPr>
            <a:r>
              <a:rPr lang="pt-BR" sz="2600" dirty="0"/>
              <a:t>Estas empresas interagem com mercados de trabalhos exteriores somente em bases limitadas. </a:t>
            </a:r>
            <a:endParaRPr lang="pt-BR" sz="2600" dirty="0" smtClean="0"/>
          </a:p>
          <a:p>
            <a:pPr>
              <a:lnSpc>
                <a:spcPct val="80000"/>
              </a:lnSpc>
            </a:pPr>
            <a:r>
              <a:rPr lang="pt-BR" sz="2600" dirty="0" smtClean="0"/>
              <a:t>Melhor </a:t>
            </a:r>
            <a:r>
              <a:rPr lang="pt-BR" sz="2600" dirty="0"/>
              <a:t>do que simplesmente refletir sobre as condições dos mercados externos, a taxa de pagamento e as designações de trabalho nos mercados internos são </a:t>
            </a:r>
            <a:r>
              <a:rPr lang="pt-BR" sz="2600" dirty="0" smtClean="0"/>
              <a:t>determinadas </a:t>
            </a:r>
            <a:r>
              <a:rPr lang="pt-BR" sz="2600" dirty="0"/>
              <a:t>por regras </a:t>
            </a:r>
            <a:r>
              <a:rPr lang="pt-BR" sz="2600" dirty="0" smtClean="0"/>
              <a:t>Administrativas </a:t>
            </a:r>
            <a:r>
              <a:rPr lang="pt-BR" sz="2600" dirty="0"/>
              <a:t>e </a:t>
            </a:r>
            <a:r>
              <a:rPr lang="pt-BR" sz="2600" dirty="0" smtClean="0"/>
              <a:t>Entendimentos </a:t>
            </a:r>
            <a:r>
              <a:rPr lang="pt-BR" sz="2600" dirty="0"/>
              <a:t>implícitos</a:t>
            </a:r>
            <a:r>
              <a:rPr lang="pt-BR" sz="24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/>
              <a:t>Razões para relações de trabalho de longo prazo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500174"/>
            <a:ext cx="8229600" cy="475523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dirty="0"/>
              <a:t>Pelo menos </a:t>
            </a:r>
            <a:r>
              <a:rPr lang="pt-BR" dirty="0">
                <a:solidFill>
                  <a:srgbClr val="FF0000"/>
                </a:solidFill>
              </a:rPr>
              <a:t>três fatores</a:t>
            </a:r>
            <a:r>
              <a:rPr lang="pt-BR" dirty="0"/>
              <a:t>, </a:t>
            </a:r>
            <a:r>
              <a:rPr lang="pt-BR" dirty="0" smtClean="0"/>
              <a:t> </a:t>
            </a:r>
            <a:r>
              <a:rPr lang="pt-BR" dirty="0"/>
              <a:t>ajudam a promover o uso comum das relações de trabalho de </a:t>
            </a:r>
            <a:r>
              <a:rPr lang="pt-BR" dirty="0" smtClean="0"/>
              <a:t>longo prazo, em </a:t>
            </a:r>
            <a:r>
              <a:rPr lang="pt-BR" dirty="0"/>
              <a:t>mercados de trabalhos internos. </a:t>
            </a:r>
            <a:endParaRPr lang="pt-BR" dirty="0" smtClean="0"/>
          </a:p>
          <a:p>
            <a:pPr>
              <a:lnSpc>
                <a:spcPct val="90000"/>
              </a:lnSpc>
              <a:buNone/>
            </a:pPr>
            <a:r>
              <a:rPr lang="pt-BR" dirty="0" smtClean="0"/>
              <a:t>Esses fatores são:</a:t>
            </a:r>
            <a:endParaRPr lang="pt-BR" dirty="0"/>
          </a:p>
          <a:p>
            <a:pPr>
              <a:lnSpc>
                <a:spcPct val="90000"/>
              </a:lnSpc>
            </a:pPr>
            <a:r>
              <a:rPr lang="pt-BR" dirty="0" smtClean="0"/>
              <a:t>Necessidade </a:t>
            </a:r>
            <a:r>
              <a:rPr lang="pt-BR" dirty="0" smtClean="0">
                <a:solidFill>
                  <a:srgbClr val="FF0000"/>
                </a:solidFill>
              </a:rPr>
              <a:t>de </a:t>
            </a:r>
            <a:r>
              <a:rPr lang="pt-BR" dirty="0">
                <a:solidFill>
                  <a:srgbClr val="FF0000"/>
                </a:solidFill>
              </a:rPr>
              <a:t>capital humano específico</a:t>
            </a:r>
            <a:r>
              <a:rPr lang="pt-BR" dirty="0"/>
              <a:t>,</a:t>
            </a:r>
          </a:p>
          <a:p>
            <a:pPr>
              <a:lnSpc>
                <a:spcPct val="90000"/>
              </a:lnSpc>
            </a:pPr>
            <a:r>
              <a:rPr lang="pt-BR" dirty="0" smtClean="0">
                <a:solidFill>
                  <a:srgbClr val="FF0000"/>
                </a:solidFill>
              </a:rPr>
              <a:t>Motivação</a:t>
            </a:r>
            <a:r>
              <a:rPr lang="pt-BR" dirty="0" smtClean="0"/>
              <a:t> </a:t>
            </a:r>
            <a:r>
              <a:rPr lang="pt-BR" dirty="0"/>
              <a:t>para o funcionário </a:t>
            </a:r>
          </a:p>
          <a:p>
            <a:pPr>
              <a:lnSpc>
                <a:spcPct val="90000"/>
              </a:lnSpc>
            </a:pPr>
            <a:r>
              <a:rPr lang="pt-BR" dirty="0"/>
              <a:t>e </a:t>
            </a:r>
            <a:r>
              <a:rPr lang="pt-BR" dirty="0" smtClean="0">
                <a:solidFill>
                  <a:srgbClr val="FF0000"/>
                </a:solidFill>
              </a:rPr>
              <a:t>Informações </a:t>
            </a:r>
            <a:r>
              <a:rPr lang="pt-BR" dirty="0">
                <a:solidFill>
                  <a:srgbClr val="FF0000"/>
                </a:solidFill>
              </a:rPr>
              <a:t>sobre as atribuições </a:t>
            </a:r>
            <a:r>
              <a:rPr lang="pt-BR" dirty="0"/>
              <a:t>dos funcionários.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/>
              <a:t>Razões para relações de trabalho de longo prazo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Capital Humano Específico em Empresas</a:t>
            </a:r>
          </a:p>
          <a:p>
            <a:r>
              <a:rPr lang="pt-BR" sz="2800" dirty="0"/>
              <a:t>Relações de </a:t>
            </a:r>
            <a:r>
              <a:rPr lang="pt-BR" sz="2800" dirty="0" smtClean="0"/>
              <a:t>longo prazo </a:t>
            </a:r>
            <a:r>
              <a:rPr lang="pt-BR" sz="2800" dirty="0"/>
              <a:t>fornecem incentivos para empregadores e empregados para investir em treinamento específico. </a:t>
            </a:r>
            <a:endParaRPr lang="pt-BR" sz="2800" b="1" dirty="0"/>
          </a:p>
          <a:p>
            <a:r>
              <a:rPr lang="pt-BR" sz="2800" b="1" dirty="0">
                <a:solidFill>
                  <a:srgbClr val="FF0000"/>
                </a:solidFill>
              </a:rPr>
              <a:t>Motivação de funcionários</a:t>
            </a:r>
          </a:p>
          <a:p>
            <a:r>
              <a:rPr lang="pt-BR" sz="2800" dirty="0"/>
              <a:t>A imagem de uma relação de longo prazo com uma empresa fornecendo incentivos poderosos para funcionários para trabalhar e acreditar em seus empregadores.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/>
              <a:t>Razões para relações de trabalho de longo prazo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800" b="1" dirty="0">
                <a:solidFill>
                  <a:srgbClr val="FF0000"/>
                </a:solidFill>
              </a:rPr>
              <a:t>Aprendendo os atributos dos empregados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Há muito tempo, gerentes recebem muita informação sobre as habilidades, os hábitos de trabalho e inteligência individual de seus empregados. Empregadores então podem usar essa informação em adequar empregados e trabalhos na firma.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Deste modo, a teoria sugere que </a:t>
            </a:r>
            <a:r>
              <a:rPr lang="pt-BR" sz="2800" dirty="0" smtClean="0"/>
              <a:t>as empresas mais </a:t>
            </a:r>
            <a:r>
              <a:rPr lang="pt-BR" sz="2800" dirty="0"/>
              <a:t>apropriadas para usar os mercados internos de trabalho </a:t>
            </a:r>
            <a:r>
              <a:rPr lang="pt-BR" sz="2800" dirty="0" smtClean="0"/>
              <a:t>são aquelas onde </a:t>
            </a:r>
            <a:r>
              <a:rPr lang="pt-BR" sz="2800" dirty="0"/>
              <a:t>treinamento específico é importante.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Pagamento </a:t>
            </a:r>
            <a:r>
              <a:rPr lang="pt-BR" sz="2400" b="1" dirty="0"/>
              <a:t>em Mercados Internos de </a:t>
            </a:r>
            <a:r>
              <a:rPr lang="pt-BR" sz="2400" b="1" dirty="0" smtClean="0"/>
              <a:t>Trabalho - Carreira </a:t>
            </a:r>
            <a:r>
              <a:rPr lang="pt-BR" sz="2400" b="1" dirty="0"/>
              <a:t>e Pagamento</a:t>
            </a:r>
            <a:r>
              <a:rPr lang="pt-BR" sz="2400" dirty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71612"/>
            <a:ext cx="8229600" cy="4524388"/>
          </a:xfrm>
        </p:spPr>
        <p:txBody>
          <a:bodyPr/>
          <a:lstStyle/>
          <a:p>
            <a:r>
              <a:rPr lang="pt-BR" sz="2800" dirty="0"/>
              <a:t>Funcionários que obtêm trabalhos em firmas com mercados internos de trabalho muitas vezes têm expectativas de que eles desenvolverão mais suas carreiras na mesma firma. </a:t>
            </a:r>
          </a:p>
          <a:p>
            <a:r>
              <a:rPr lang="pt-BR" sz="2800" dirty="0"/>
              <a:t>O fato </a:t>
            </a:r>
            <a:r>
              <a:rPr lang="pt-BR" sz="2800" dirty="0" smtClean="0"/>
              <a:t>de que </a:t>
            </a:r>
            <a:r>
              <a:rPr lang="pt-BR" sz="2800" dirty="0"/>
              <a:t>indivíduos tendem a basear suas decisões de emprego nos salários recebidos em suas carreiras dá as empresas com mercado de trabalho interno, flexibilidade para definição do nível e </a:t>
            </a:r>
            <a:r>
              <a:rPr lang="pt-BR" sz="2800" dirty="0" smtClean="0"/>
              <a:t>sequencia </a:t>
            </a:r>
            <a:r>
              <a:rPr lang="pt-BR" sz="2800" dirty="0"/>
              <a:t>do pagamento.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Objetivos de contratação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800" dirty="0" smtClean="0"/>
              <a:t>Em capítulo anterior, foi enfatizado </a:t>
            </a:r>
            <a:r>
              <a:rPr lang="pt-BR" sz="2800" dirty="0"/>
              <a:t>que é a união de </a:t>
            </a:r>
            <a:r>
              <a:rPr lang="pt-BR" sz="2800" dirty="0" smtClean="0"/>
              <a:t>interesses </a:t>
            </a:r>
            <a:r>
              <a:rPr lang="pt-BR" sz="2800" dirty="0"/>
              <a:t>das partes contratantes que maximizam o valor criado pelo relacionamento</a:t>
            </a:r>
            <a:r>
              <a:rPr lang="pt-BR" sz="2800" dirty="0" smtClean="0"/>
              <a:t>.</a:t>
            </a:r>
          </a:p>
          <a:p>
            <a:pPr>
              <a:lnSpc>
                <a:spcPct val="80000"/>
              </a:lnSpc>
            </a:pPr>
            <a:endParaRPr lang="pt-BR" sz="2800" dirty="0"/>
          </a:p>
          <a:p>
            <a:pPr>
              <a:lnSpc>
                <a:spcPct val="80000"/>
              </a:lnSpc>
            </a:pPr>
            <a:r>
              <a:rPr lang="pt-BR" sz="2800" dirty="0"/>
              <a:t>Por maximização de valor, o tamanho de toda a “pizza” é maximizado e todas as partes podem se beneficiar. Este princípio geral serve para os contratos de trabalho.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Pagamento em Mercados Internos de Trabalho</a:t>
            </a:r>
            <a:br>
              <a:rPr lang="pt-BR" sz="2800" b="1" dirty="0"/>
            </a:br>
            <a:r>
              <a:rPr lang="pt-BR" sz="2800" b="1" dirty="0"/>
              <a:t>Carreira e Pagamento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 smtClean="0"/>
              <a:t>Tem sido identificados </a:t>
            </a:r>
            <a:r>
              <a:rPr lang="pt-BR" sz="2800" dirty="0"/>
              <a:t>pelo menos três caminhos que firmas podem usar sua flexibilidade na definição do nível e </a:t>
            </a:r>
            <a:r>
              <a:rPr lang="pt-BR" sz="2800" dirty="0" smtClean="0"/>
              <a:t>sequencia </a:t>
            </a:r>
            <a:r>
              <a:rPr lang="pt-BR" sz="2800" dirty="0"/>
              <a:t>de pagamento para aumentar a motivação dos empregados. Esses métodos incluem: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o pagamento de salários eficientes, 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elevar </a:t>
            </a:r>
            <a:r>
              <a:rPr lang="pt-BR" sz="2800" dirty="0"/>
              <a:t>o indivíduo para níveis superiores de renda e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 maiores acréscimos de pagamento em promoções.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Salários Eficientes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800" dirty="0" smtClean="0"/>
              <a:t>Em </a:t>
            </a:r>
            <a:r>
              <a:rPr lang="pt-BR" sz="2800" dirty="0"/>
              <a:t>alguns empregos, é difícil monitorar as ações dos funcionários. É difícil também imaginar métodos de incentivos de compensação que motivam o comportamento desejado</a:t>
            </a:r>
            <a:r>
              <a:rPr lang="pt-BR" sz="2800" dirty="0" smtClean="0"/>
              <a:t>.</a:t>
            </a:r>
          </a:p>
          <a:p>
            <a:pPr>
              <a:lnSpc>
                <a:spcPct val="90000"/>
              </a:lnSpc>
            </a:pPr>
            <a:endParaRPr lang="pt-BR" sz="2800" dirty="0"/>
          </a:p>
          <a:p>
            <a:pPr>
              <a:lnSpc>
                <a:spcPct val="90000"/>
              </a:lnSpc>
            </a:pPr>
            <a:r>
              <a:rPr lang="pt-BR" sz="2800" dirty="0"/>
              <a:t>Um caminho potencial para motivar funcionários nestes casos é pagar compensações sobre a taxa de mercado. Pagando um prêmio para funcionários obviamente aumentará os custos do trabalho.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Trabalhos Qualificados e Pagamento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dirty="0" smtClean="0"/>
              <a:t>A </a:t>
            </a:r>
            <a:r>
              <a:rPr lang="pt-BR" dirty="0"/>
              <a:t>compensação tipicamente aumentará com a qualificação na firma. Parte desse aumento é explicado por aumentos em produtividade que vem da experiência</a:t>
            </a:r>
            <a:r>
              <a:rPr lang="pt-BR" dirty="0" smtClean="0"/>
              <a:t>.</a:t>
            </a:r>
          </a:p>
          <a:p>
            <a:pPr>
              <a:lnSpc>
                <a:spcPct val="90000"/>
              </a:lnSpc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dirty="0"/>
              <a:t>Uma explicação para essa política relacionada com </a:t>
            </a:r>
            <a:r>
              <a:rPr lang="pt-BR" dirty="0" smtClean="0"/>
              <a:t>o tempo </a:t>
            </a:r>
            <a:r>
              <a:rPr lang="pt-BR" dirty="0"/>
              <a:t>é que eles fornecem incentivos para funcionários trabalharem nos interesses da empresa.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Promoções</a:t>
            </a:r>
            <a:endParaRPr lang="pt-BR" sz="4000" b="1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36"/>
            <a:ext cx="8229600" cy="46672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400" dirty="0"/>
              <a:t>As empresas são tipicamente divididas em níveis de hierarquias, onde os trabalhos em um dado nível </a:t>
            </a:r>
            <a:r>
              <a:rPr lang="pt-BR" sz="2400" dirty="0" smtClean="0"/>
              <a:t>pagam </a:t>
            </a:r>
            <a:r>
              <a:rPr lang="pt-BR" sz="2400" dirty="0"/>
              <a:t>mais do que em posições de baixo nível</a:t>
            </a:r>
            <a:r>
              <a:rPr lang="pt-BR" sz="2400" dirty="0" smtClean="0"/>
              <a:t>.</a:t>
            </a:r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400" dirty="0"/>
              <a:t>Visto que empregados competem por promoções, promoções podem ser vistas como competições ou torneios entre os empregados</a:t>
            </a:r>
            <a:r>
              <a:rPr lang="pt-BR" sz="2400" dirty="0" smtClean="0"/>
              <a:t>.</a:t>
            </a:r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400" dirty="0"/>
              <a:t>As promoções obviamente agem </a:t>
            </a:r>
            <a:r>
              <a:rPr lang="pt-BR" sz="2400" dirty="0" smtClean="0"/>
              <a:t>como </a:t>
            </a:r>
            <a:r>
              <a:rPr lang="pt-BR" sz="2400" dirty="0"/>
              <a:t>uma importante regra no fornecimento de incentivos em muitas organizações. Um benefício do uso do método baseado no incentivo de promoção é que ele submete a firma </a:t>
            </a:r>
            <a:r>
              <a:rPr lang="pt-BR" sz="2400" dirty="0" smtClean="0"/>
              <a:t>a </a:t>
            </a:r>
            <a:r>
              <a:rPr lang="pt-BR" sz="2400" dirty="0"/>
              <a:t>sérias revisões de desempenho de seus empregados.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Promoções</a:t>
            </a:r>
            <a:endParaRPr lang="pt-BR" sz="40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57298"/>
            <a:ext cx="8229600" cy="473870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800" dirty="0"/>
              <a:t>Os métodos baseados em promoção podem ter alguns descontos significativos:</a:t>
            </a:r>
          </a:p>
          <a:p>
            <a:pPr>
              <a:lnSpc>
                <a:spcPct val="80000"/>
              </a:lnSpc>
            </a:pPr>
            <a:r>
              <a:rPr lang="pt-BR" sz="2800" dirty="0"/>
              <a:t>Primeiro, o julgamento das pessoas </a:t>
            </a:r>
            <a:r>
              <a:rPr lang="pt-BR" sz="2800" dirty="0" smtClean="0"/>
              <a:t>ao avaliarem </a:t>
            </a:r>
            <a:r>
              <a:rPr lang="pt-BR" sz="2800" dirty="0"/>
              <a:t>desempenhos relativos podem abalar a cooperação dos empregados </a:t>
            </a:r>
            <a:r>
              <a:rPr lang="pt-BR" sz="2800" dirty="0" smtClean="0"/>
              <a:t>(empregados </a:t>
            </a:r>
            <a:r>
              <a:rPr lang="pt-BR" sz="2800" dirty="0"/>
              <a:t>podem </a:t>
            </a:r>
            <a:r>
              <a:rPr lang="pt-BR" sz="2800" dirty="0" smtClean="0"/>
              <a:t>também minar </a:t>
            </a:r>
            <a:r>
              <a:rPr lang="pt-BR" sz="2800" dirty="0"/>
              <a:t>o trabalho </a:t>
            </a:r>
            <a:r>
              <a:rPr lang="pt-BR" sz="2800" dirty="0" smtClean="0"/>
              <a:t>do outro);</a:t>
            </a:r>
            <a:endParaRPr lang="pt-BR" sz="2800" dirty="0"/>
          </a:p>
          <a:p>
            <a:pPr>
              <a:lnSpc>
                <a:spcPct val="80000"/>
              </a:lnSpc>
            </a:pPr>
            <a:r>
              <a:rPr lang="pt-BR" sz="2800" dirty="0"/>
              <a:t> Segundo, promoções podem ser propriamente uma ferramenta imatura para fornecer incentivos;</a:t>
            </a:r>
          </a:p>
          <a:p>
            <a:pPr>
              <a:lnSpc>
                <a:spcPct val="80000"/>
              </a:lnSpc>
            </a:pPr>
            <a:r>
              <a:rPr lang="pt-BR" sz="2800" dirty="0"/>
              <a:t> Terceiro, nesse ponto, podem </a:t>
            </a:r>
            <a:r>
              <a:rPr lang="pt-BR" sz="2800" dirty="0" smtClean="0"/>
              <a:t>existir </a:t>
            </a:r>
            <a:r>
              <a:rPr lang="pt-BR" sz="2800" dirty="0"/>
              <a:t>conflitos sérios para encontrar pessoas para trabalhos e fornecer incentivos.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Promoções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2776"/>
            <a:ext cx="8229600" cy="46832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800" b="1" dirty="0">
                <a:solidFill>
                  <a:srgbClr val="FF0000"/>
                </a:solidFill>
              </a:rPr>
              <a:t>Custos Influentes</a:t>
            </a:r>
          </a:p>
          <a:p>
            <a:pPr>
              <a:lnSpc>
                <a:spcPct val="80000"/>
              </a:lnSpc>
            </a:pPr>
            <a:r>
              <a:rPr lang="pt-BR" sz="2800" dirty="0"/>
              <a:t>Os colegas de trabalho </a:t>
            </a:r>
            <a:r>
              <a:rPr lang="pt-BR" sz="2800" dirty="0" smtClean="0"/>
              <a:t>frequentemente </a:t>
            </a:r>
            <a:r>
              <a:rPr lang="pt-BR" sz="2800" dirty="0"/>
              <a:t>comparam níveis de compensação. </a:t>
            </a:r>
            <a:endParaRPr lang="pt-BR" sz="2800" dirty="0" smtClean="0"/>
          </a:p>
          <a:p>
            <a:pPr>
              <a:lnSpc>
                <a:spcPct val="80000"/>
              </a:lnSpc>
            </a:pPr>
            <a:r>
              <a:rPr lang="pt-BR" sz="2800" dirty="0" smtClean="0"/>
              <a:t>Diferenças </a:t>
            </a:r>
            <a:r>
              <a:rPr lang="pt-BR" sz="2800" dirty="0"/>
              <a:t>no pagamento entre colegas de trabalhos motivam empregados a procurar explicações para as decisões de compensação. Empregados também usam informação sobre o pagamento dos outros funcionários para pedir aumento de salário.</a:t>
            </a:r>
          </a:p>
          <a:p>
            <a:pPr>
              <a:lnSpc>
                <a:spcPct val="80000"/>
              </a:lnSpc>
            </a:pPr>
            <a:r>
              <a:rPr lang="pt-BR" sz="2800" dirty="0"/>
              <a:t>As empresas muitas vezes gastam recursos significativos na avaliação e comparação de trabalhos dentro da organização.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52475"/>
          </a:xfrm>
        </p:spPr>
        <p:txBody>
          <a:bodyPr>
            <a:normAutofit fontScale="90000"/>
          </a:bodyPr>
          <a:lstStyle/>
          <a:p>
            <a:r>
              <a:rPr lang="pt-BR" sz="2800" b="1" dirty="0"/>
              <a:t>O salário/ O mix de combinação de </a:t>
            </a:r>
            <a:r>
              <a:rPr lang="pt-BR" sz="2800" b="1" dirty="0" smtClean="0"/>
              <a:t>benefícios</a:t>
            </a:r>
            <a:endParaRPr lang="pt-BR" sz="4000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1500174"/>
            <a:ext cx="8229600" cy="497204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 dirty="0"/>
              <a:t>Em nosso modelo de “benchmarking” indivíduos recebem suas compensações em </a:t>
            </a:r>
            <a:r>
              <a:rPr lang="pt-BR" sz="2000" dirty="0" smtClean="0"/>
              <a:t>forma de </a:t>
            </a:r>
            <a:r>
              <a:rPr lang="pt-BR" sz="2000" dirty="0"/>
              <a:t>pagamentos em dinheiro. Muitos funcionários, de qualquer forma recebem uma quantia significativa de suas compensações em forma de benefícios- compensação que é  de uma espécie ou diferida.</a:t>
            </a:r>
            <a:endParaRPr lang="pt-BR" sz="2000" b="1" dirty="0"/>
          </a:p>
          <a:p>
            <a:pPr>
              <a:lnSpc>
                <a:spcPct val="80000"/>
              </a:lnSpc>
            </a:pPr>
            <a:r>
              <a:rPr lang="pt-BR" sz="2000" b="1" dirty="0">
                <a:solidFill>
                  <a:srgbClr val="FF0000"/>
                </a:solidFill>
              </a:rPr>
              <a:t>Preferências dos empregados    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pt-BR" sz="2000" dirty="0"/>
              <a:t>Salários </a:t>
            </a:r>
            <a:r>
              <a:rPr lang="pt-BR" sz="2000" dirty="0" smtClean="0"/>
              <a:t> e benefícios </a:t>
            </a:r>
            <a:r>
              <a:rPr lang="pt-BR" sz="2000" dirty="0"/>
              <a:t>não são tipicamente substitutos perfeitos de um ponto de vista dos empregados. Uma razão são </a:t>
            </a:r>
            <a:r>
              <a:rPr lang="pt-BR" sz="2000" dirty="0" smtClean="0"/>
              <a:t>os impostos.</a:t>
            </a:r>
            <a:endParaRPr lang="pt-BR" sz="2000" dirty="0"/>
          </a:p>
          <a:p>
            <a:pPr>
              <a:lnSpc>
                <a:spcPct val="80000"/>
              </a:lnSpc>
            </a:pPr>
            <a:r>
              <a:rPr lang="pt-BR" sz="2000" dirty="0"/>
              <a:t>Em nossa análise inicial, nós não dividimos benefícios em categorias melhores. Preferivelmente, nós consideramos a escolha entre salário e todos os benefícios. 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Mais tarde, nós discutimos a combinação de benefícios. A figura </a:t>
            </a:r>
            <a:r>
              <a:rPr lang="pt-BR" sz="2000" dirty="0" smtClean="0"/>
              <a:t>3 </a:t>
            </a:r>
            <a:r>
              <a:rPr lang="pt-BR" sz="2000" dirty="0"/>
              <a:t>mostra a preferência de empregados por salários e benefícios usando curvas </a:t>
            </a:r>
            <a:r>
              <a:rPr lang="pt-BR" sz="2000" dirty="0" smtClean="0"/>
              <a:t>de indiferença. </a:t>
            </a:r>
            <a:endParaRPr lang="pt-BR" sz="2000" dirty="0"/>
          </a:p>
          <a:p>
            <a:pPr>
              <a:lnSpc>
                <a:spcPct val="80000"/>
              </a:lnSpc>
            </a:pPr>
            <a:r>
              <a:rPr lang="pt-BR" sz="2000" dirty="0"/>
              <a:t>O convexo das curvas implica que o empregado está disposto a substituir uma quantia de dinheiro relativamente grande do salário por gastos adicionais em benefícios quando o empregado é inicialmente pago em dinheiro.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938"/>
          </a:xfrm>
        </p:spPr>
        <p:txBody>
          <a:bodyPr/>
          <a:lstStyle/>
          <a:p>
            <a:r>
              <a:rPr lang="pt-BR" sz="2800"/>
              <a:t>Gráficos (preferências dos empregados)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4055934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sz="2000" b="1" dirty="0">
                <a:solidFill>
                  <a:srgbClr val="FF0000"/>
                </a:solidFill>
              </a:rPr>
              <a:t>Preferências de Empregados por Salários e Benefícios</a:t>
            </a:r>
            <a:endParaRPr lang="pt-BR" sz="2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pt-BR" sz="2000" b="1" dirty="0" smtClean="0"/>
              <a:t>( </a:t>
            </a:r>
            <a:r>
              <a:rPr lang="pt-BR" sz="2000" b="1" dirty="0"/>
              <a:t>ver Figura </a:t>
            </a:r>
            <a:r>
              <a:rPr lang="pt-BR" sz="2000" b="1" dirty="0" smtClean="0"/>
              <a:t>3</a:t>
            </a:r>
            <a:r>
              <a:rPr lang="pt-BR" sz="2000" b="1" dirty="0"/>
              <a:t>)</a:t>
            </a:r>
            <a:endParaRPr lang="pt-BR" sz="2000" dirty="0"/>
          </a:p>
          <a:p>
            <a:pPr>
              <a:lnSpc>
                <a:spcPct val="80000"/>
              </a:lnSpc>
            </a:pPr>
            <a:r>
              <a:rPr lang="pt-BR" sz="2000" dirty="0"/>
              <a:t>Essa figura mostra a preferência dos empregados por salários e benefícios usando curvas </a:t>
            </a:r>
            <a:r>
              <a:rPr lang="pt-BR" sz="2000" dirty="0" smtClean="0"/>
              <a:t>ide indiferença. </a:t>
            </a:r>
            <a:r>
              <a:rPr lang="pt-BR" sz="2000" dirty="0"/>
              <a:t>O convexo das curvas implica que o empregado está disposto a  substituir uma quantia de dinheiro relativamente grande do salário por adicionais em benefícios quando o empregado inicialmente pago em dinheiro. 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     </a:t>
            </a:r>
            <a:endParaRPr lang="pt-BR" sz="2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714488"/>
            <a:ext cx="3929090" cy="421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938"/>
          </a:xfrm>
        </p:spPr>
        <p:txBody>
          <a:bodyPr/>
          <a:lstStyle/>
          <a:p>
            <a:r>
              <a:rPr lang="pt-BR" sz="2800"/>
              <a:t>Gráficos (preferências dos empregados)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4841752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sz="2000" dirty="0" smtClean="0"/>
              <a:t>    </a:t>
            </a:r>
            <a:endParaRPr lang="pt-BR" sz="2000" b="1" dirty="0"/>
          </a:p>
          <a:p>
            <a:pPr>
              <a:lnSpc>
                <a:spcPct val="80000"/>
              </a:lnSpc>
            </a:pPr>
            <a:r>
              <a:rPr lang="pt-BR" sz="2000" b="1" dirty="0">
                <a:solidFill>
                  <a:srgbClr val="FF0000"/>
                </a:solidFill>
              </a:rPr>
              <a:t>Preferências de Empregados por pagamento de salário ou Benefícios </a:t>
            </a:r>
            <a:r>
              <a:rPr lang="pt-BR" sz="2000" b="1" dirty="0" smtClean="0"/>
              <a:t>(ver </a:t>
            </a:r>
            <a:r>
              <a:rPr lang="pt-BR" sz="2000" b="1" dirty="0"/>
              <a:t>Figura </a:t>
            </a:r>
            <a:r>
              <a:rPr lang="pt-BR" sz="2000" b="1" dirty="0" smtClean="0"/>
              <a:t>4</a:t>
            </a:r>
            <a:r>
              <a:rPr lang="pt-BR" sz="2000" b="1" dirty="0"/>
              <a:t>)</a:t>
            </a:r>
            <a:endParaRPr lang="pt-BR" sz="2000" dirty="0"/>
          </a:p>
          <a:p>
            <a:pPr>
              <a:lnSpc>
                <a:spcPct val="80000"/>
              </a:lnSpc>
            </a:pPr>
            <a:r>
              <a:rPr lang="pt-BR" sz="2000" dirty="0"/>
              <a:t>Essa figura exibe curvas de isocustos de uma firma representativa, sob a suposição que o valor da firma não seja afetado por pagar empregados em dinheiro ou usar a mesma quantia de dinheiro para fornecer benefícios. Cada curva é uma linha reta com um declive de –1; o valor da firma não é afetado por divisão entre o pagamento de um dólar por salário ou um dólar por benefícios.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714488"/>
            <a:ext cx="35433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68375"/>
          </a:xfrm>
        </p:spPr>
        <p:txBody>
          <a:bodyPr>
            <a:normAutofit/>
          </a:bodyPr>
          <a:lstStyle/>
          <a:p>
            <a:r>
              <a:rPr lang="pt-BR" sz="3200"/>
              <a:t>Gráficos (preferências dos empregados)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1428736"/>
            <a:ext cx="4400552" cy="4827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 b="1" dirty="0">
                <a:solidFill>
                  <a:srgbClr val="FF0000"/>
                </a:solidFill>
              </a:rPr>
              <a:t>A </a:t>
            </a:r>
            <a:r>
              <a:rPr lang="pt-BR" sz="2000" b="1" dirty="0" smtClean="0">
                <a:solidFill>
                  <a:srgbClr val="FF0000"/>
                </a:solidFill>
              </a:rPr>
              <a:t>combinação ótima entre </a:t>
            </a:r>
            <a:r>
              <a:rPr lang="pt-BR" sz="2000" b="1" dirty="0">
                <a:solidFill>
                  <a:srgbClr val="FF0000"/>
                </a:solidFill>
              </a:rPr>
              <a:t>salário e benefícios </a:t>
            </a:r>
            <a:r>
              <a:rPr lang="pt-BR" sz="2000" b="1" dirty="0" smtClean="0"/>
              <a:t>(ver </a:t>
            </a:r>
            <a:r>
              <a:rPr lang="pt-BR" sz="2000" b="1" dirty="0"/>
              <a:t>Figura </a:t>
            </a:r>
            <a:r>
              <a:rPr lang="pt-BR" sz="2000" b="1" dirty="0" smtClean="0"/>
              <a:t>5</a:t>
            </a:r>
            <a:r>
              <a:rPr lang="pt-BR" sz="2000" b="1" dirty="0"/>
              <a:t>)</a:t>
            </a:r>
          </a:p>
          <a:p>
            <a:pPr>
              <a:lnSpc>
                <a:spcPct val="80000"/>
              </a:lnSpc>
            </a:pPr>
            <a:r>
              <a:rPr lang="pt-BR" sz="2000" dirty="0"/>
              <a:t>A figura mostra uma curva indiferente, U, para a utilidade da reserva de um indivíduo representante que a firma está tentando contratar. A firma pode contratar o indivíduo usando algum pacote de compensação ao longo da curva. A figura também nos mostra curvas de isocustos para a firma. A maximização do valor da firma, mostra o pacote de compensação que encontra a utilidade da reserva para o indivíduo como um custo menor</a:t>
            </a:r>
            <a:r>
              <a:rPr lang="pt-BR" sz="2000" dirty="0" smtClean="0"/>
              <a:t>.</a:t>
            </a:r>
          </a:p>
          <a:p>
            <a:pPr>
              <a:lnSpc>
                <a:spcPct val="80000"/>
              </a:lnSpc>
            </a:pPr>
            <a:endParaRPr lang="pt-BR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571612"/>
            <a:ext cx="4166133" cy="419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Objetivos de contratação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800" dirty="0" smtClean="0">
                <a:solidFill>
                  <a:srgbClr val="FF0000"/>
                </a:solidFill>
              </a:rPr>
              <a:t>Maximização </a:t>
            </a:r>
            <a:r>
              <a:rPr lang="pt-BR" sz="2800" dirty="0">
                <a:solidFill>
                  <a:srgbClr val="FF0000"/>
                </a:solidFill>
              </a:rPr>
              <a:t>de </a:t>
            </a:r>
            <a:r>
              <a:rPr lang="pt-BR" sz="2800" dirty="0" smtClean="0">
                <a:solidFill>
                  <a:srgbClr val="FF0000"/>
                </a:solidFill>
              </a:rPr>
              <a:t>valor</a:t>
            </a:r>
          </a:p>
          <a:p>
            <a:pPr>
              <a:lnSpc>
                <a:spcPct val="80000"/>
              </a:lnSpc>
            </a:pPr>
            <a:endParaRPr lang="pt-BR" sz="2800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pt-BR" dirty="0" smtClean="0"/>
              <a:t>Pelo </a:t>
            </a:r>
            <a:r>
              <a:rPr lang="pt-BR" dirty="0"/>
              <a:t>desenho de contratos de compensação  que maximizam o valor do produto dos funcionários (líquido dos custos), o valor da firma é maximizado se ambos os proprietários da empresa e seus funcionários podem se beneficiar.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68375"/>
          </a:xfrm>
        </p:spPr>
        <p:txBody>
          <a:bodyPr>
            <a:normAutofit/>
          </a:bodyPr>
          <a:lstStyle/>
          <a:p>
            <a:r>
              <a:rPr lang="pt-BR" sz="3200"/>
              <a:t>Gráficos (preferências dos empregados)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714488"/>
            <a:ext cx="4214842" cy="454183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sz="2000" b="1" dirty="0" smtClean="0">
                <a:solidFill>
                  <a:srgbClr val="FF0000"/>
                </a:solidFill>
              </a:rPr>
              <a:t>Usando </a:t>
            </a:r>
            <a:r>
              <a:rPr lang="pt-BR" sz="2000" b="1" dirty="0">
                <a:solidFill>
                  <a:srgbClr val="FF0000"/>
                </a:solidFill>
              </a:rPr>
              <a:t>a combinação entre salário e benefícios para atrair tipos particulares de empregados </a:t>
            </a:r>
            <a:endParaRPr lang="pt-BR" sz="20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pt-BR" sz="2000" b="1" dirty="0" smtClean="0"/>
              <a:t>(ver </a:t>
            </a:r>
            <a:r>
              <a:rPr lang="pt-BR" sz="2000" b="1" dirty="0"/>
              <a:t>Figura </a:t>
            </a:r>
            <a:r>
              <a:rPr lang="pt-BR" sz="2000" b="1" dirty="0" smtClean="0"/>
              <a:t>7</a:t>
            </a:r>
            <a:r>
              <a:rPr lang="pt-BR" sz="2000" b="1" dirty="0"/>
              <a:t>)</a:t>
            </a:r>
            <a:endParaRPr lang="pt-BR" sz="2000" dirty="0"/>
          </a:p>
          <a:p>
            <a:pPr>
              <a:lnSpc>
                <a:spcPct val="80000"/>
              </a:lnSpc>
            </a:pPr>
            <a:r>
              <a:rPr lang="pt-BR" sz="2000" dirty="0"/>
              <a:t>A figura exibe uma curva de isocusto para a firma e curvas indiferentes representam a utilidade de reserva de pessoas que são solteiras e pessoas que possuem famílias. Neste exemplo, pessoas com famílias têm uma alta preferência por benefícios ( por exemplo, seguro saúde) mais do que pessoas solteiras que preferem dinheiro.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8512" y="1785926"/>
            <a:ext cx="388637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No modelo básico competitivo  porque os empregados pagam pelo treinamento geral e as empresas pagam por </a:t>
            </a:r>
            <a:r>
              <a:rPr lang="pt-BR" smtClean="0"/>
              <a:t>treinamento específico?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24136"/>
          </a:xfrm>
        </p:spPr>
        <p:txBody>
          <a:bodyPr>
            <a:normAutofit fontScale="90000"/>
          </a:bodyPr>
          <a:lstStyle/>
          <a:p>
            <a:r>
              <a:rPr lang="pt-BR" sz="3200" b="1" dirty="0"/>
              <a:t>O nível de pagamento: o modelo competitivo básico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428736"/>
            <a:ext cx="8229600" cy="48245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sz="2400" dirty="0"/>
              <a:t>Nesta seção, </a:t>
            </a:r>
            <a:r>
              <a:rPr lang="pt-BR" sz="2400" dirty="0" smtClean="0"/>
              <a:t>será apresentado </a:t>
            </a:r>
            <a:r>
              <a:rPr lang="pt-BR" sz="2400" dirty="0"/>
              <a:t>um modelo de “</a:t>
            </a:r>
            <a:r>
              <a:rPr lang="pt-BR" sz="2400" dirty="0" smtClean="0"/>
              <a:t>benchmarking” (O modelo </a:t>
            </a:r>
            <a:r>
              <a:rPr lang="pt-BR" sz="2400" dirty="0"/>
              <a:t>ideal) de trabalho e compensação</a:t>
            </a:r>
            <a:r>
              <a:rPr lang="pt-BR" sz="2400" dirty="0" smtClean="0"/>
              <a:t>.</a:t>
            </a:r>
          </a:p>
          <a:p>
            <a:pPr>
              <a:lnSpc>
                <a:spcPct val="80000"/>
              </a:lnSpc>
            </a:pPr>
            <a:endParaRPr lang="pt-BR" sz="2400" dirty="0"/>
          </a:p>
          <a:p>
            <a:pPr>
              <a:lnSpc>
                <a:spcPct val="80000"/>
              </a:lnSpc>
            </a:pPr>
            <a:r>
              <a:rPr lang="pt-BR" sz="2400" dirty="0"/>
              <a:t>Suponha que o mercado de trabalho seja caracterizado por estas seguintes condições</a:t>
            </a:r>
            <a:r>
              <a:rPr lang="pt-BR" sz="2400" dirty="0" smtClean="0"/>
              <a:t>:</a:t>
            </a:r>
          </a:p>
          <a:p>
            <a:pPr>
              <a:lnSpc>
                <a:spcPct val="80000"/>
              </a:lnSpc>
            </a:pPr>
            <a:endParaRPr lang="pt-BR" sz="2400" dirty="0"/>
          </a:p>
          <a:p>
            <a:pPr>
              <a:lnSpc>
                <a:spcPct val="80000"/>
              </a:lnSpc>
            </a:pPr>
            <a:r>
              <a:rPr lang="pt-BR" sz="2400" dirty="0" smtClean="0"/>
              <a:t>O </a:t>
            </a:r>
            <a:r>
              <a:rPr lang="pt-BR" sz="2400" dirty="0"/>
              <a:t>mercado de trabalho é competitivo. Empresas não têm muita capacidade de fixar os salários que elas pagam aos funcionários; ou melhor, os salários são determinados por oferta e demanda nos mercados de troca.    </a:t>
            </a:r>
            <a:endParaRPr lang="pt-BR" sz="2400" dirty="0" smtClean="0"/>
          </a:p>
          <a:p>
            <a:pPr>
              <a:lnSpc>
                <a:spcPct val="80000"/>
              </a:lnSpc>
            </a:pPr>
            <a:endParaRPr lang="pt-BR" sz="2400" dirty="0"/>
          </a:p>
          <a:p>
            <a:pPr>
              <a:lnSpc>
                <a:spcPct val="80000"/>
              </a:lnSpc>
            </a:pPr>
            <a:r>
              <a:rPr lang="pt-BR" sz="2400" dirty="0"/>
              <a:t>As taxas de salários de mercado </a:t>
            </a:r>
            <a:r>
              <a:rPr lang="pt-BR" sz="2400" dirty="0" smtClean="0"/>
              <a:t>possuem custo baixo de observação.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/>
              <a:t>O nível de pagamento: o modelo competitivo básico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400" dirty="0" smtClean="0"/>
              <a:t>O modelo ideal </a:t>
            </a:r>
            <a:r>
              <a:rPr lang="pt-BR" sz="2400" dirty="0"/>
              <a:t>de trabalho e </a:t>
            </a:r>
            <a:r>
              <a:rPr lang="pt-BR" sz="2400" dirty="0" smtClean="0"/>
              <a:t>compensação:</a:t>
            </a:r>
          </a:p>
          <a:p>
            <a:pPr>
              <a:lnSpc>
                <a:spcPct val="80000"/>
              </a:lnSpc>
            </a:pPr>
            <a:endParaRPr lang="pt-BR" sz="2400" dirty="0"/>
          </a:p>
          <a:p>
            <a:pPr>
              <a:lnSpc>
                <a:spcPct val="80000"/>
              </a:lnSpc>
            </a:pPr>
            <a:r>
              <a:rPr lang="pt-BR" sz="2400" dirty="0" smtClean="0"/>
              <a:t>Indivíduos </a:t>
            </a:r>
            <a:r>
              <a:rPr lang="pt-BR" sz="2400" dirty="0"/>
              <a:t>são idênticos em seus treinamentos e habilidades</a:t>
            </a:r>
          </a:p>
          <a:p>
            <a:pPr>
              <a:lnSpc>
                <a:spcPct val="80000"/>
              </a:lnSpc>
            </a:pPr>
            <a:endParaRPr lang="pt-BR" sz="2400" dirty="0" smtClean="0"/>
          </a:p>
          <a:p>
            <a:pPr>
              <a:lnSpc>
                <a:spcPct val="80000"/>
              </a:lnSpc>
            </a:pPr>
            <a:r>
              <a:rPr lang="pt-BR" sz="2400" dirty="0" smtClean="0"/>
              <a:t>Todos </a:t>
            </a:r>
            <a:r>
              <a:rPr lang="pt-BR" sz="2400" dirty="0"/>
              <a:t>os trabalhos são idênticos. Eles não variam em seus riscos, localizações, nível de desafio intelectual, oportunidades de viagens entre outras coisas.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pt-BR" sz="3200" b="1" dirty="0"/>
              <a:t>O nível de pagamento: o modelo competitivo básico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Não existem contratos de longo prazo, ou seja todo trabalho é contratado “ a vista” para um só dia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Toda compensação vem da compensação monetária. A empresa não oferece qualquer benefício suplementar tais como pagamento de férias ou seguro de saúde.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pt-BR" sz="3200" b="1" dirty="0"/>
              <a:t>O nível de pagamento: o modelo competitivo básico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Em contraste com o modelo “benchmarking” , a compensação em muitos mercados de trabalho não é prontamente observada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Indivíduos </a:t>
            </a:r>
            <a:r>
              <a:rPr lang="pt-BR" sz="2800" dirty="0"/>
              <a:t>variam em suas características e não são tipicamente substitutos perfeitos. Deste modo, a observação do salário de um indivíduo não oferece muita informação sobre o contrato de outro. </a:t>
            </a:r>
            <a:endParaRPr lang="pt-BR" sz="2800" dirty="0" smtClean="0"/>
          </a:p>
          <a:p>
            <a:r>
              <a:rPr lang="pt-BR" sz="2800" dirty="0" smtClean="0"/>
              <a:t>As </a:t>
            </a:r>
            <a:r>
              <a:rPr lang="pt-BR" sz="2800" dirty="0"/>
              <a:t>empresas não compartilham informações completas sobre os seus níveis de compensação.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534400" cy="987552"/>
          </a:xfrm>
        </p:spPr>
        <p:txBody>
          <a:bodyPr>
            <a:noAutofit/>
          </a:bodyPr>
          <a:lstStyle/>
          <a:p>
            <a:r>
              <a:rPr lang="pt-BR" sz="3200" b="1" dirty="0"/>
              <a:t>O nível de pagamento: o modelo competitivo básico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sz="2400" dirty="0" smtClean="0"/>
              <a:t>Surgem </a:t>
            </a:r>
            <a:r>
              <a:rPr lang="pt-BR" sz="2400" dirty="0"/>
              <a:t>dois indicadores importantes se uma empresa está pagando o salário padrão de mercado, que são: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O </a:t>
            </a:r>
            <a:r>
              <a:rPr lang="pt-BR" sz="2400" dirty="0"/>
              <a:t>número de candidatos recebidos para vagas oferecidas e 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A </a:t>
            </a:r>
            <a:r>
              <a:rPr lang="pt-BR" sz="2400" dirty="0"/>
              <a:t>taxa de abandono dos funcionários existentes.</a:t>
            </a:r>
          </a:p>
          <a:p>
            <a:pPr>
              <a:lnSpc>
                <a:spcPct val="90000"/>
              </a:lnSpc>
            </a:pPr>
            <a:r>
              <a:rPr lang="pt-BR" sz="2400" dirty="0"/>
              <a:t>Na escolha da taxa de pagamento, é importante considerar as trocas entre o aumento de compensação e custos de </a:t>
            </a:r>
            <a:r>
              <a:rPr lang="pt-BR" sz="2400" i="1" dirty="0" err="1"/>
              <a:t>turnover</a:t>
            </a:r>
            <a:r>
              <a:rPr lang="pt-BR" sz="2400" dirty="0"/>
              <a:t>.  </a:t>
            </a:r>
            <a:endParaRPr lang="pt-BR" sz="2400" dirty="0" smtClean="0"/>
          </a:p>
          <a:p>
            <a:pPr>
              <a:lnSpc>
                <a:spcPct val="90000"/>
              </a:lnSpc>
            </a:pPr>
            <a:r>
              <a:rPr lang="pt-BR" sz="2400" dirty="0" smtClean="0"/>
              <a:t>Custos </a:t>
            </a:r>
            <a:r>
              <a:rPr lang="pt-BR" sz="2400" dirty="0"/>
              <a:t>de </a:t>
            </a:r>
            <a:r>
              <a:rPr lang="pt-BR" sz="2400" dirty="0" err="1"/>
              <a:t>turnover</a:t>
            </a:r>
            <a:r>
              <a:rPr lang="pt-BR" sz="2400" dirty="0"/>
              <a:t> incluem os custos de recrutamento de funcionários, despesas de treinamento e redução da produtividade </a:t>
            </a:r>
            <a:r>
              <a:rPr lang="pt-BR" sz="2400" dirty="0" smtClean="0"/>
              <a:t>para </a:t>
            </a:r>
            <a:r>
              <a:rPr lang="pt-BR" sz="2400" dirty="0"/>
              <a:t>inexperientes.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/>
              <a:t>Diferenciações de compensação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1428736"/>
            <a:ext cx="8229600" cy="4827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 dirty="0"/>
              <a:t>Nosso modelo de “</a:t>
            </a:r>
            <a:r>
              <a:rPr lang="pt-BR" sz="2400" dirty="0" smtClean="0"/>
              <a:t>benchmarking” </a:t>
            </a:r>
            <a:r>
              <a:rPr lang="pt-BR" sz="2400" dirty="0"/>
              <a:t>não considera diferenças nas condições de trabalho através de empregos. 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Na realidade, empregos variam em muitas dimensões, entre elas estão: </a:t>
            </a:r>
            <a:endParaRPr lang="pt-BR" sz="2400" dirty="0" smtClean="0"/>
          </a:p>
          <a:p>
            <a:pPr>
              <a:lnSpc>
                <a:spcPct val="80000"/>
              </a:lnSpc>
            </a:pPr>
            <a:r>
              <a:rPr lang="pt-BR" sz="2400" dirty="0" smtClean="0"/>
              <a:t>a </a:t>
            </a:r>
            <a:r>
              <a:rPr lang="pt-BR" sz="2400" dirty="0"/>
              <a:t>qualidade do ambiente de trabalho, </a:t>
            </a:r>
            <a:endParaRPr lang="pt-BR" sz="2400" dirty="0" smtClean="0"/>
          </a:p>
          <a:p>
            <a:pPr>
              <a:lnSpc>
                <a:spcPct val="80000"/>
              </a:lnSpc>
            </a:pPr>
            <a:r>
              <a:rPr lang="pt-BR" sz="2400" dirty="0" smtClean="0"/>
              <a:t>a </a:t>
            </a:r>
            <a:r>
              <a:rPr lang="pt-BR" sz="2400" dirty="0"/>
              <a:t>localização geográfica, </a:t>
            </a:r>
            <a:endParaRPr lang="pt-BR" sz="2400" dirty="0" smtClean="0"/>
          </a:p>
          <a:p>
            <a:pPr>
              <a:lnSpc>
                <a:spcPct val="80000"/>
              </a:lnSpc>
            </a:pPr>
            <a:r>
              <a:rPr lang="pt-BR" sz="2400" dirty="0" smtClean="0"/>
              <a:t>o </a:t>
            </a:r>
            <a:r>
              <a:rPr lang="pt-BR" sz="2400" dirty="0"/>
              <a:t>cumprimento da troca, </a:t>
            </a:r>
            <a:endParaRPr lang="pt-BR" sz="2400" dirty="0" smtClean="0"/>
          </a:p>
          <a:p>
            <a:pPr>
              <a:lnSpc>
                <a:spcPct val="80000"/>
              </a:lnSpc>
            </a:pPr>
            <a:r>
              <a:rPr lang="pt-BR" sz="2400" dirty="0" smtClean="0"/>
              <a:t>a </a:t>
            </a:r>
            <a:r>
              <a:rPr lang="pt-BR" sz="2400" dirty="0"/>
              <a:t>exposição ao perigo, </a:t>
            </a:r>
            <a:endParaRPr lang="pt-BR" sz="2400" dirty="0" smtClean="0"/>
          </a:p>
          <a:p>
            <a:pPr>
              <a:lnSpc>
                <a:spcPct val="80000"/>
              </a:lnSpc>
            </a:pPr>
            <a:r>
              <a:rPr lang="pt-BR" sz="2400" dirty="0" smtClean="0"/>
              <a:t>as </a:t>
            </a:r>
            <a:r>
              <a:rPr lang="pt-BR" sz="2400" dirty="0"/>
              <a:t>característica dos colegas de trabalho e </a:t>
            </a:r>
            <a:endParaRPr lang="pt-BR" sz="2400" dirty="0" smtClean="0"/>
          </a:p>
          <a:p>
            <a:pPr>
              <a:lnSpc>
                <a:spcPct val="80000"/>
              </a:lnSpc>
            </a:pPr>
            <a:r>
              <a:rPr lang="pt-BR" sz="2400" dirty="0" smtClean="0"/>
              <a:t>os </a:t>
            </a:r>
            <a:r>
              <a:rPr lang="pt-BR" sz="2400" dirty="0"/>
              <a:t>níveis de monotonia no emprego.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483</TotalTime>
  <Words>2157</Words>
  <Application>Microsoft Office PowerPoint</Application>
  <PresentationFormat>Apresentação na tela (4:3)</PresentationFormat>
  <Paragraphs>148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Cívico</vt:lpstr>
      <vt:lpstr>Atraindo e retendo empregados qualificados </vt:lpstr>
      <vt:lpstr>Objetivos de contratação</vt:lpstr>
      <vt:lpstr>Objetivos de contratação</vt:lpstr>
      <vt:lpstr>O nível de pagamento: o modelo competitivo básico</vt:lpstr>
      <vt:lpstr>O nível de pagamento: o modelo competitivo básico</vt:lpstr>
      <vt:lpstr>O nível de pagamento: o modelo competitivo básico</vt:lpstr>
      <vt:lpstr>O nível de pagamento: o modelo competitivo básico</vt:lpstr>
      <vt:lpstr>O nível de pagamento: o modelo competitivo básico</vt:lpstr>
      <vt:lpstr>Diferenciações de compensação</vt:lpstr>
      <vt:lpstr>Diferenciações de compensação</vt:lpstr>
      <vt:lpstr>Diferenciações de compensação</vt:lpstr>
      <vt:lpstr>Diferenciações de compensação</vt:lpstr>
      <vt:lpstr>Capital humano</vt:lpstr>
      <vt:lpstr>Mercados de Trabalhos Internos</vt:lpstr>
      <vt:lpstr>Mercados de Trabalhos Internos</vt:lpstr>
      <vt:lpstr>Razões para relações de trabalho de longo prazo</vt:lpstr>
      <vt:lpstr>Razões para relações de trabalho de longo prazo</vt:lpstr>
      <vt:lpstr>Razões para relações de trabalho de longo prazo</vt:lpstr>
      <vt:lpstr>Pagamento em Mercados Internos de Trabalho - Carreira e Pagamento </vt:lpstr>
      <vt:lpstr>Pagamento em Mercados Internos de Trabalho Carreira e Pagamento</vt:lpstr>
      <vt:lpstr>Salários Eficientes</vt:lpstr>
      <vt:lpstr>Trabalhos Qualificados e Pagamento</vt:lpstr>
      <vt:lpstr>Promoções</vt:lpstr>
      <vt:lpstr>Promoções</vt:lpstr>
      <vt:lpstr>Promoções</vt:lpstr>
      <vt:lpstr>O salário/ O mix de combinação de benefícios</vt:lpstr>
      <vt:lpstr>Gráficos (preferências dos empregados)</vt:lpstr>
      <vt:lpstr>Gráficos (preferências dos empregados)</vt:lpstr>
      <vt:lpstr>Gráficos (preferências dos empregados)</vt:lpstr>
      <vt:lpstr>Gráficos (preferências dos empregados)</vt:lpstr>
      <vt:lpstr>Questão </vt:lpstr>
    </vt:vector>
  </TitlesOfParts>
  <Company>Pessoal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Atraindo e retendo empregados qualificados</dc:title>
  <dc:creator>Edgard</dc:creator>
  <cp:lastModifiedBy>EDGARD</cp:lastModifiedBy>
  <cp:revision>45</cp:revision>
  <dcterms:created xsi:type="dcterms:W3CDTF">2009-10-28T20:25:55Z</dcterms:created>
  <dcterms:modified xsi:type="dcterms:W3CDTF">2020-06-04T23:20:12Z</dcterms:modified>
</cp:coreProperties>
</file>