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05" r:id="rId3"/>
    <p:sldId id="256" r:id="rId4"/>
    <p:sldId id="306" r:id="rId5"/>
    <p:sldId id="308" r:id="rId6"/>
    <p:sldId id="307" r:id="rId7"/>
    <p:sldId id="309" r:id="rId8"/>
    <p:sldId id="310" r:id="rId9"/>
    <p:sldId id="311" r:id="rId10"/>
    <p:sldId id="312" r:id="rId11"/>
    <p:sldId id="313" r:id="rId12"/>
    <p:sldId id="314" r:id="rId13"/>
    <p:sldId id="315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E9CDA-8056-4EE7-A6CC-728FFB5BF410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9EB67-9797-4E35-8587-9FEF0A9D01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4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C8A5200-86AA-4054-AF93-936FBE1B1C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2BDF0F-40E3-4E93-ACD4-13A3BE6287F3}" type="slidenum">
              <a:rPr lang="pt-BR" altLang="pt-BR" smtClean="0"/>
              <a:pPr/>
              <a:t>1</a:t>
            </a:fld>
            <a:endParaRPr lang="pt-BR" altLang="pt-BR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119F4AF-95C4-49C5-A2B4-8142EBBDF2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92C9F85-7139-4FAC-A90D-6454E55D6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323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49A01-8847-46EC-A859-635F823B4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065B3F-EE9B-4155-9DD9-03DF931A5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DF95CA-FFC0-46F4-B15F-59796285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3D1570-B5C2-4D14-9823-929F0B51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9AD683-BD1A-4CC1-89CD-63727E6B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35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C3992-67BE-4FC1-83D9-8228F6C3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0FBB6EB-A204-4099-85BC-1946BA9A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6FEAAC-A6B5-44E6-8A0E-FDC047333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9D1755-B57B-44DB-8965-7DC40EE51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C2FD87-2CA0-4697-BD42-C6A5B5D6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92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560A94-9DF2-45AE-B798-896D37C5C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A228ED-F050-42B8-9A25-84483D165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4DB024-AC0E-4DF1-B7AA-22ACA8CA2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41CEF9-A362-49B8-81DC-C18FCE70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F84A41-2632-4CEE-AB40-5FAFA691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57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C5C43-11BD-49A0-97F5-47B0DE537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8B3B2F-59ED-4876-BBD7-3777B4F2B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595DD4-1A41-4168-9634-01FDC340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BE2835-A700-4999-887E-A653E702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25C3F5-ECFE-45EB-8780-432CEE13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60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A1700C-BD5F-4CBA-830D-A1717CC11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F20751-C0C2-4A0C-9B72-80EF960DB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0F5088-5341-4947-9047-660EADF06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FE224A-BFF3-42D1-8458-00B85F4D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9A2E3E-7C43-417C-A561-CDD0BF5C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2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EB0BB-90B1-4A57-B8F3-7B2FC7DD1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5B407A-44FA-4F0F-9A93-BB21F1FED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08597F1-6458-4373-9F17-BB139CAEF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59F4F5-0E5D-48ED-8FE4-FBBFBE87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301F27-8D1B-4D64-B001-38D4FCDBF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446020C-AE65-4A63-B48B-75A63B4E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33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ADACA-BFAB-4176-A310-34BE4B84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E31B85-9127-40AA-BDA5-FC84E920D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0EF6F4-BF8B-4C4B-A74C-FA4973FB1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A7E1EBA-701E-4D58-8319-A17503EE0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2775C0C-CCF5-4AF7-BF6E-EE8E8195E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086F1A0-DB40-4EE0-93A4-7CD7AAC44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7FDC71F-C796-4AEC-ACB3-FE2D4ED6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0C0D5D1-0121-477B-AA72-6C2B9F11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67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72FD0-5690-4798-90CB-61CDCFF5E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79F8EEA-69EE-47FF-8F71-233AF33B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1D382F-6F42-42BC-B719-E11FF58D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0935F91-9FEF-4356-A67E-A7ADCA6B6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55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6445461-E9B9-408F-BDD6-597086EB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49F2EF1-FA30-4446-8FCB-CBDDCD427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034B625-E76B-4717-B339-4EEDD011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71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F5C57-D34C-466A-9113-A6001608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F8926D-F3BA-4FA6-B66B-AE8BFF800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2FCD2B4-A216-4D5D-847A-FD886D6F8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294BD8C-F4F9-4C06-90F9-3FE9974E5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64B4E0-7B91-4D4E-A40D-BA0256E0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B1C6F4-253D-4728-B84B-4B2A0938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25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DA836-1300-47E1-BAFE-FBC7D552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041756E-EE52-48DE-AD48-D428FDAE8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76357F7-56C9-4FFB-8ADB-83EC7F30F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E0C65D-1FF7-4EEB-BD92-938E1E2A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E06E4B-E0F0-4910-9F91-3936DA26B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205599-CBC3-40CD-8190-4F827696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32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8832901-33FF-46FB-AE67-70F6B8A51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3526C3-E7E1-44D2-9999-A1F382F2D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3B8E3B-1859-411A-BE83-FBD0226312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F0942-69DB-4B79-B3EF-ED461BC486C4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B2A8AE-B27C-4C1E-886E-6A19CA70F2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7CCC4E-77B1-45A9-A8DA-E721D4539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9F64A-5924-460C-A160-C8460C017F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0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youtube.com/watch?v=Eb7P3mmZ6P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B514E4D9-C00E-4DC6-AB7E-9BD83CCF6C6F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029690" y="2286000"/>
            <a:ext cx="7772400" cy="863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Disciplina 4300255 </a:t>
            </a:r>
            <a:endParaRPr lang="pt-BR" alt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Subtítulo 2">
            <a:extLst>
              <a:ext uri="{FF2B5EF4-FFF2-40B4-BE49-F238E27FC236}">
                <a16:creationId xmlns:a16="http://schemas.microsoft.com/office/drawing/2014/main" id="{58875B5F-4E36-4A28-9E15-9C648D248C9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905000" y="3200400"/>
            <a:ext cx="8305800" cy="508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Mecânica dos Corpos Rígidos e dos Fluidos</a:t>
            </a:r>
          </a:p>
        </p:txBody>
      </p:sp>
      <p:pic>
        <p:nvPicPr>
          <p:cNvPr id="3076" name="Picture 4" descr="simbolo%20para%20site">
            <a:extLst>
              <a:ext uri="{FF2B5EF4-FFF2-40B4-BE49-F238E27FC236}">
                <a16:creationId xmlns:a16="http://schemas.microsoft.com/office/drawing/2014/main" id="{143FD4D0-25E0-406E-AC96-E1CAE5A67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260351"/>
            <a:ext cx="10096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>
            <a:extLst>
              <a:ext uri="{FF2B5EF4-FFF2-40B4-BE49-F238E27FC236}">
                <a16:creationId xmlns:a16="http://schemas.microsoft.com/office/drawing/2014/main" id="{E9EB430B-4BF3-4773-AB49-150975C38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411163"/>
            <a:ext cx="3117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274F77"/>
                </a:solidFill>
              </a:rPr>
              <a:t>Instituto de Física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274F77"/>
                </a:solidFill>
              </a:rPr>
              <a:t>Universidade de São Paulo</a:t>
            </a:r>
          </a:p>
        </p:txBody>
      </p:sp>
      <p:sp>
        <p:nvSpPr>
          <p:cNvPr id="3078" name="Título 1">
            <a:extLst>
              <a:ext uri="{FF2B5EF4-FFF2-40B4-BE49-F238E27FC236}">
                <a16:creationId xmlns:a16="http://schemas.microsoft.com/office/drawing/2014/main" id="{1676980E-79DE-41BD-9245-E5AF5DA8C836}"/>
              </a:ext>
            </a:extLst>
          </p:cNvPr>
          <p:cNvSpPr>
            <a:spLocks/>
          </p:cNvSpPr>
          <p:nvPr/>
        </p:nvSpPr>
        <p:spPr bwMode="auto">
          <a:xfrm>
            <a:off x="1905000" y="4217186"/>
            <a:ext cx="7772400" cy="225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Fluidos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6095316-9E56-4EA1-A6D9-983EF187BF50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7358345-59D8-4517-9422-DB33E8236DBC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6AD3E80-3BB6-4183-AAC4-2606E6900C59}"/>
              </a:ext>
            </a:extLst>
          </p:cNvPr>
          <p:cNvSpPr/>
          <p:nvPr/>
        </p:nvSpPr>
        <p:spPr>
          <a:xfrm>
            <a:off x="285750" y="178923"/>
            <a:ext cx="23604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Vasos comunicantes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3C333C2-4FDA-49FC-90F0-D2773C344641}"/>
              </a:ext>
            </a:extLst>
          </p:cNvPr>
          <p:cNvSpPr/>
          <p:nvPr/>
        </p:nvSpPr>
        <p:spPr>
          <a:xfrm>
            <a:off x="212449" y="476497"/>
            <a:ext cx="11371977" cy="1883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superfície livre de um líquido, em contato com a atmosfera, é uma superfície isobárica, pois todos os seus pontos estão a pressão atmosférica, logo: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superfície livre de um liquido em equilíbrio no campo gravitacional é uma superfície equipotencial desse campo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Assim, a superfície livre dos oceanos é uma superfície esférica, com centro no centro da terra.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1E2254D-0062-44D2-9637-78B974F634C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375257"/>
            <a:ext cx="2647950" cy="16157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386D517B-5A68-4A0F-8A00-D4B66A18A884}"/>
              </a:ext>
            </a:extLst>
          </p:cNvPr>
          <p:cNvSpPr/>
          <p:nvPr/>
        </p:nvSpPr>
        <p:spPr>
          <a:xfrm>
            <a:off x="3048000" y="2274838"/>
            <a:ext cx="8858250" cy="2011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um recipiente é formado de diversos vasos que se comunicam entre si, continua valendo que a superfície livre de um liquido que ocupa as diferentes partes do recipiente é horizontal, ou seja, o líquido sobe à mesma altura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em todos os ramos. Isto também resulta da lei de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Stevin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 da igualdade de pressão p em qualquer ponto do fundo do recipiente. A pressão no fluido também tem o mesmo valor em quaisquer pontos dos diferentes ramos que estejam à mesma altura z.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FE098F84-8375-440E-BD11-7A9760183331}"/>
              </a:ext>
            </a:extLst>
          </p:cNvPr>
          <p:cNvGrpSpPr/>
          <p:nvPr/>
        </p:nvGrpSpPr>
        <p:grpSpPr>
          <a:xfrm>
            <a:off x="9315450" y="4524375"/>
            <a:ext cx="2268976" cy="1733550"/>
            <a:chOff x="0" y="59690"/>
            <a:chExt cx="1123950" cy="762000"/>
          </a:xfrm>
        </p:grpSpPr>
        <p:sp>
          <p:nvSpPr>
            <p:cNvPr id="46" name="AutoShape 592" descr="Horizontal clara">
              <a:extLst>
                <a:ext uri="{FF2B5EF4-FFF2-40B4-BE49-F238E27FC236}">
                  <a16:creationId xmlns:a16="http://schemas.microsoft.com/office/drawing/2014/main" id="{0FE355F2-2C92-44C6-A9FE-E21153CB71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01295" y="392430"/>
              <a:ext cx="447675" cy="429260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7" name="Rectangle 593">
              <a:extLst>
                <a:ext uri="{FF2B5EF4-FFF2-40B4-BE49-F238E27FC236}">
                  <a16:creationId xmlns:a16="http://schemas.microsoft.com/office/drawing/2014/main" id="{DC14F309-E663-4581-B999-B3E412BAA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70" y="59690"/>
              <a:ext cx="123190" cy="533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8" name="Rectangle 594">
              <a:extLst>
                <a:ext uri="{FF2B5EF4-FFF2-40B4-BE49-F238E27FC236}">
                  <a16:creationId xmlns:a16="http://schemas.microsoft.com/office/drawing/2014/main" id="{126B63F2-8460-49B3-96DD-ED59FF865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670" y="69215"/>
              <a:ext cx="123190" cy="533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49" name="Rectangle 597" descr="Horizontal clara">
              <a:extLst>
                <a:ext uri="{FF2B5EF4-FFF2-40B4-BE49-F238E27FC236}">
                  <a16:creationId xmlns:a16="http://schemas.microsoft.com/office/drawing/2014/main" id="{6260D0FF-BE51-477A-8EE0-173C1FF45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70" y="183515"/>
              <a:ext cx="123190" cy="409575"/>
            </a:xfrm>
            <a:prstGeom prst="rect">
              <a:avLst/>
            </a:pr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50" name="Line 598">
              <a:extLst>
                <a:ext uri="{FF2B5EF4-FFF2-40B4-BE49-F238E27FC236}">
                  <a16:creationId xmlns:a16="http://schemas.microsoft.com/office/drawing/2014/main" id="{FFC48653-0EC1-4FD9-B48D-28E90E21EE7C}"/>
                </a:ext>
              </a:extLst>
            </p:cNvPr>
            <p:cNvCxnSpPr/>
            <p:nvPr/>
          </p:nvCxnSpPr>
          <p:spPr bwMode="auto">
            <a:xfrm>
              <a:off x="172720" y="173990"/>
              <a:ext cx="933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Line 599">
              <a:extLst>
                <a:ext uri="{FF2B5EF4-FFF2-40B4-BE49-F238E27FC236}">
                  <a16:creationId xmlns:a16="http://schemas.microsoft.com/office/drawing/2014/main" id="{63FF0231-6F27-490F-B388-45181D6287C2}"/>
                </a:ext>
              </a:extLst>
            </p:cNvPr>
            <p:cNvCxnSpPr/>
            <p:nvPr/>
          </p:nvCxnSpPr>
          <p:spPr bwMode="auto">
            <a:xfrm>
              <a:off x="182245" y="602615"/>
              <a:ext cx="933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Line 600">
              <a:extLst>
                <a:ext uri="{FF2B5EF4-FFF2-40B4-BE49-F238E27FC236}">
                  <a16:creationId xmlns:a16="http://schemas.microsoft.com/office/drawing/2014/main" id="{913E79C4-122C-4615-A4BC-06495E2FCEFE}"/>
                </a:ext>
              </a:extLst>
            </p:cNvPr>
            <p:cNvCxnSpPr/>
            <p:nvPr/>
          </p:nvCxnSpPr>
          <p:spPr bwMode="auto">
            <a:xfrm>
              <a:off x="429895" y="383540"/>
              <a:ext cx="6191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601">
              <a:extLst>
                <a:ext uri="{FF2B5EF4-FFF2-40B4-BE49-F238E27FC236}">
                  <a16:creationId xmlns:a16="http://schemas.microsoft.com/office/drawing/2014/main" id="{39D715FF-20C6-4BFA-B866-C19D050AC6A5}"/>
                </a:ext>
              </a:extLst>
            </p:cNvPr>
            <p:cNvCxnSpPr/>
            <p:nvPr/>
          </p:nvCxnSpPr>
          <p:spPr bwMode="auto">
            <a:xfrm>
              <a:off x="96520" y="173990"/>
              <a:ext cx="0" cy="428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602">
              <a:extLst>
                <a:ext uri="{FF2B5EF4-FFF2-40B4-BE49-F238E27FC236}">
                  <a16:creationId xmlns:a16="http://schemas.microsoft.com/office/drawing/2014/main" id="{6666BCA2-50B8-43AB-A659-ACE3266A1A1E}"/>
                </a:ext>
              </a:extLst>
            </p:cNvPr>
            <p:cNvCxnSpPr/>
            <p:nvPr/>
          </p:nvCxnSpPr>
          <p:spPr bwMode="auto">
            <a:xfrm>
              <a:off x="906145" y="383540"/>
              <a:ext cx="635" cy="238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Text Box 605">
              <a:extLst>
                <a:ext uri="{FF2B5EF4-FFF2-40B4-BE49-F238E27FC236}">
                  <a16:creationId xmlns:a16="http://schemas.microsoft.com/office/drawing/2014/main" id="{162B8C60-9632-4CDB-BD07-E320D50E06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7545" y="612140"/>
              <a:ext cx="85725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6" name="Text Box 606">
              <a:extLst>
                <a:ext uri="{FF2B5EF4-FFF2-40B4-BE49-F238E27FC236}">
                  <a16:creationId xmlns:a16="http://schemas.microsoft.com/office/drawing/2014/main" id="{DBBBA308-DC86-4AE1-9EAD-734AA6270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95" y="602615"/>
              <a:ext cx="85725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7" name="Text Box 609">
              <a:extLst>
                <a:ext uri="{FF2B5EF4-FFF2-40B4-BE49-F238E27FC236}">
                  <a16:creationId xmlns:a16="http://schemas.microsoft.com/office/drawing/2014/main" id="{074DED4F-D9C0-48D1-8E83-1D5FD03B2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00990"/>
              <a:ext cx="142875" cy="142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</a:t>
              </a:r>
              <a:r>
                <a:rPr lang="pt-BR" baseline="-25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endParaRPr lang="pt-B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Text Box 610">
              <a:extLst>
                <a:ext uri="{FF2B5EF4-FFF2-40B4-BE49-F238E27FC236}">
                  <a16:creationId xmlns:a16="http://schemas.microsoft.com/office/drawing/2014/main" id="{3EE203C6-992B-435B-AD53-8256C6D79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2025" y="443865"/>
              <a:ext cx="161925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</a:t>
              </a:r>
              <a:r>
                <a:rPr lang="pt-BR" baseline="-25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pt-B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Rectangle 595">
              <a:extLst>
                <a:ext uri="{FF2B5EF4-FFF2-40B4-BE49-F238E27FC236}">
                  <a16:creationId xmlns:a16="http://schemas.microsoft.com/office/drawing/2014/main" id="{C5561771-C44A-406F-85D6-25CDCA3A9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60" y="391160"/>
              <a:ext cx="113665" cy="209550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</p:grpSp>
      <p:sp>
        <p:nvSpPr>
          <p:cNvPr id="83" name="Retângulo 82">
            <a:extLst>
              <a:ext uri="{FF2B5EF4-FFF2-40B4-BE49-F238E27FC236}">
                <a16:creationId xmlns:a16="http://schemas.microsoft.com/office/drawing/2014/main" id="{551C8838-BD20-4C50-9C35-3B7F74F6BB68}"/>
              </a:ext>
            </a:extLst>
          </p:cNvPr>
          <p:cNvSpPr/>
          <p:nvPr/>
        </p:nvSpPr>
        <p:spPr>
          <a:xfrm>
            <a:off x="395144" y="4260532"/>
            <a:ext cx="8613930" cy="188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caso de um tubo em U, com dois líquidos de densidades diferentes (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≠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que não se misturam, eles subirão a alturas diferentes em relação a um plano que passa pelo mesmo fluido em ambos ramos do tubo. Se p é a pressão sobre todo o plano AB, dá: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tângulo 83">
                <a:extLst>
                  <a:ext uri="{FF2B5EF4-FFF2-40B4-BE49-F238E27FC236}">
                    <a16:creationId xmlns:a16="http://schemas.microsoft.com/office/drawing/2014/main" id="{826A80D6-C9F5-49C1-A08E-F7AA834ACC37}"/>
                  </a:ext>
                </a:extLst>
              </p:cNvPr>
              <p:cNvSpPr/>
              <p:nvPr/>
            </p:nvSpPr>
            <p:spPr>
              <a:xfrm>
                <a:off x="2071803" y="5607537"/>
                <a:ext cx="2139560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sz="2000" i="1" dirty="0">
                  <a:latin typeface="Cambria Math" panose="02040503050406030204" pitchFamily="18" charset="0"/>
                </a:endParaRPr>
              </a:p>
              <a:p>
                <a:endParaRPr lang="pt-BR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84" name="Retângulo 83">
                <a:extLst>
                  <a:ext uri="{FF2B5EF4-FFF2-40B4-BE49-F238E27FC236}">
                    <a16:creationId xmlns:a16="http://schemas.microsoft.com/office/drawing/2014/main" id="{826A80D6-C9F5-49C1-A08E-F7AA834ACC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803" y="5607537"/>
                <a:ext cx="2139560" cy="1077218"/>
              </a:xfrm>
              <a:prstGeom prst="rect">
                <a:avLst/>
              </a:prstGeom>
              <a:blipFill>
                <a:blip r:embed="rId3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D2DB3905-7858-4C9B-A90F-0BFF411A96BF}"/>
                  </a:ext>
                </a:extLst>
              </p:cNvPr>
              <p:cNvSpPr/>
              <p:nvPr/>
            </p:nvSpPr>
            <p:spPr>
              <a:xfrm>
                <a:off x="4497772" y="5769642"/>
                <a:ext cx="3304431" cy="7653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 modo que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pt-BR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pt-BR" sz="2400" dirty="0"/>
              </a:p>
            </p:txBody>
          </p:sp>
        </mc:Choice>
        <mc:Fallback xmlns="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D2DB3905-7858-4C9B-A90F-0BFF411A96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772" y="5769642"/>
                <a:ext cx="3304431" cy="765338"/>
              </a:xfrm>
              <a:prstGeom prst="rect">
                <a:avLst/>
              </a:prstGeom>
              <a:blipFill>
                <a:blip r:embed="rId4"/>
                <a:stretch>
                  <a:fillRect l="-2952" r="-20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88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3" grpId="0"/>
      <p:bldP spid="84" grpId="0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9A99C82-DED4-412D-8763-78B8F116A864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D627336-0FB2-42FF-960C-CE4475F9F669}"/>
              </a:ext>
            </a:extLst>
          </p:cNvPr>
          <p:cNvSpPr/>
          <p:nvPr/>
        </p:nvSpPr>
        <p:spPr>
          <a:xfrm>
            <a:off x="271213" y="330587"/>
            <a:ext cx="4220001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Medidores de pressão - Manômetros.</a:t>
            </a:r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B995120-9CB1-4ABB-8E95-8197BB907EF5}"/>
              </a:ext>
            </a:extLst>
          </p:cNvPr>
          <p:cNvSpPr/>
          <p:nvPr/>
        </p:nvSpPr>
        <p:spPr>
          <a:xfrm>
            <a:off x="254565" y="829123"/>
            <a:ext cx="11205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princípio de sucção, da bomba aspirante, do êmbolo da seringa era conhecido desde a antiguidade, mas se dizia que acontecia porque “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natureza tem horror ao vácuo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”.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8546C8E-9505-4690-BFB9-5EBEA2BB3F49}"/>
              </a:ext>
            </a:extLst>
          </p:cNvPr>
          <p:cNvSpPr/>
          <p:nvPr/>
        </p:nvSpPr>
        <p:spPr>
          <a:xfrm>
            <a:off x="297947" y="1628474"/>
            <a:ext cx="884106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Utilizando o conceito de pressão, se ideou o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manômetro de tubo aberto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que consiste num tubo em U, contendo um líquido, com uma extremidade aberta para atmosfera e outra ligada ao recipiente que se quer medir a pressão </a:t>
            </a:r>
            <a:r>
              <a:rPr lang="pt-BR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 pressão no ponto </a:t>
            </a: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do fundo do tubo se escreve, sendo </a:t>
            </a:r>
            <a:r>
              <a:rPr lang="pt-BR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a densidade do líquido, </a:t>
            </a:r>
            <a:endParaRPr lang="pt-BR" sz="2000" dirty="0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9E3178D5-F27F-4F86-A00D-751F7B4199B2}"/>
              </a:ext>
            </a:extLst>
          </p:cNvPr>
          <p:cNvGrpSpPr/>
          <p:nvPr/>
        </p:nvGrpSpPr>
        <p:grpSpPr>
          <a:xfrm>
            <a:off x="9224448" y="1365872"/>
            <a:ext cx="2472055" cy="1972253"/>
            <a:chOff x="0" y="0"/>
            <a:chExt cx="1534160" cy="1216025"/>
          </a:xfrm>
        </p:grpSpPr>
        <p:sp>
          <p:nvSpPr>
            <p:cNvPr id="10" name="AutoShape 613" descr="Horizontal clara">
              <a:extLst>
                <a:ext uri="{FF2B5EF4-FFF2-40B4-BE49-F238E27FC236}">
                  <a16:creationId xmlns:a16="http://schemas.microsoft.com/office/drawing/2014/main" id="{C80EEC62-7FB0-47E6-ACD8-D79624C16D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19760" y="615315"/>
              <a:ext cx="447675" cy="429260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1" name="Rectangle 614">
              <a:extLst>
                <a:ext uri="{FF2B5EF4-FFF2-40B4-BE49-F238E27FC236}">
                  <a16:creationId xmlns:a16="http://schemas.microsoft.com/office/drawing/2014/main" id="{19F6CE91-7B00-4B10-ACD4-75F823EFE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235" y="549275"/>
              <a:ext cx="113665" cy="2667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2" name="Rectangle 615">
              <a:extLst>
                <a:ext uri="{FF2B5EF4-FFF2-40B4-BE49-F238E27FC236}">
                  <a16:creationId xmlns:a16="http://schemas.microsoft.com/office/drawing/2014/main" id="{D69DDEE8-1094-41DF-A969-699F10DFE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135" y="292100"/>
              <a:ext cx="123190" cy="533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3" name="Rectangle 616" descr="Horizontal clara">
              <a:extLst>
                <a:ext uri="{FF2B5EF4-FFF2-40B4-BE49-F238E27FC236}">
                  <a16:creationId xmlns:a16="http://schemas.microsoft.com/office/drawing/2014/main" id="{208778AB-AF93-4337-B3A8-BD142ED5AE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3135" y="415925"/>
              <a:ext cx="123190" cy="409575"/>
            </a:xfrm>
            <a:prstGeom prst="rect">
              <a:avLst/>
            </a:pr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14" name="Line 617">
              <a:extLst>
                <a:ext uri="{FF2B5EF4-FFF2-40B4-BE49-F238E27FC236}">
                  <a16:creationId xmlns:a16="http://schemas.microsoft.com/office/drawing/2014/main" id="{F5F2015F-851D-4AD6-AA39-2ADDBA304CA6}"/>
                </a:ext>
              </a:extLst>
            </p:cNvPr>
            <p:cNvCxnSpPr/>
            <p:nvPr/>
          </p:nvCxnSpPr>
          <p:spPr bwMode="auto">
            <a:xfrm>
              <a:off x="924560" y="396875"/>
              <a:ext cx="60007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618">
              <a:extLst>
                <a:ext uri="{FF2B5EF4-FFF2-40B4-BE49-F238E27FC236}">
                  <a16:creationId xmlns:a16="http://schemas.microsoft.com/office/drawing/2014/main" id="{01BBE795-CFFE-4A26-BF7E-AA9B82E2E83E}"/>
                </a:ext>
              </a:extLst>
            </p:cNvPr>
            <p:cNvCxnSpPr/>
            <p:nvPr/>
          </p:nvCxnSpPr>
          <p:spPr bwMode="auto">
            <a:xfrm>
              <a:off x="600710" y="825500"/>
              <a:ext cx="933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619">
              <a:extLst>
                <a:ext uri="{FF2B5EF4-FFF2-40B4-BE49-F238E27FC236}">
                  <a16:creationId xmlns:a16="http://schemas.microsoft.com/office/drawing/2014/main" id="{DCB10A22-6EE1-49A3-823D-305D0417EC1A}"/>
                </a:ext>
              </a:extLst>
            </p:cNvPr>
            <p:cNvCxnSpPr/>
            <p:nvPr/>
          </p:nvCxnSpPr>
          <p:spPr bwMode="auto">
            <a:xfrm>
              <a:off x="724535" y="1044575"/>
              <a:ext cx="6191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620">
              <a:extLst>
                <a:ext uri="{FF2B5EF4-FFF2-40B4-BE49-F238E27FC236}">
                  <a16:creationId xmlns:a16="http://schemas.microsoft.com/office/drawing/2014/main" id="{92C6F8A8-E17F-4CA5-8178-EB498F2DD701}"/>
                </a:ext>
              </a:extLst>
            </p:cNvPr>
            <p:cNvCxnSpPr/>
            <p:nvPr/>
          </p:nvCxnSpPr>
          <p:spPr bwMode="auto">
            <a:xfrm>
              <a:off x="1200785" y="415925"/>
              <a:ext cx="635" cy="428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621">
              <a:extLst>
                <a:ext uri="{FF2B5EF4-FFF2-40B4-BE49-F238E27FC236}">
                  <a16:creationId xmlns:a16="http://schemas.microsoft.com/office/drawing/2014/main" id="{6A959597-AF94-4305-904F-6149127D53AE}"/>
                </a:ext>
              </a:extLst>
            </p:cNvPr>
            <p:cNvCxnSpPr/>
            <p:nvPr/>
          </p:nvCxnSpPr>
          <p:spPr bwMode="auto">
            <a:xfrm>
              <a:off x="1267460" y="844550"/>
              <a:ext cx="635" cy="2190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623">
              <a:extLst>
                <a:ext uri="{FF2B5EF4-FFF2-40B4-BE49-F238E27FC236}">
                  <a16:creationId xmlns:a16="http://schemas.microsoft.com/office/drawing/2014/main" id="{829790B9-FD19-4E26-992F-9128F4539EFD}"/>
                </a:ext>
              </a:extLst>
            </p:cNvPr>
            <p:cNvCxnSpPr/>
            <p:nvPr/>
          </p:nvCxnSpPr>
          <p:spPr bwMode="auto">
            <a:xfrm flipH="1">
              <a:off x="1039495" y="92075"/>
              <a:ext cx="104140" cy="304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624">
              <a:extLst>
                <a:ext uri="{FF2B5EF4-FFF2-40B4-BE49-F238E27FC236}">
                  <a16:creationId xmlns:a16="http://schemas.microsoft.com/office/drawing/2014/main" id="{6F1ACD02-42B8-47E5-9134-4188455DEC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960" y="835025"/>
              <a:ext cx="85725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" name="Text Box 625">
              <a:extLst>
                <a:ext uri="{FF2B5EF4-FFF2-40B4-BE49-F238E27FC236}">
                  <a16:creationId xmlns:a16="http://schemas.microsoft.com/office/drawing/2014/main" id="{406065C9-D2B5-486D-BB44-FAF7383B7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360" y="825500"/>
              <a:ext cx="85725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" name="Text Box 627">
              <a:extLst>
                <a:ext uri="{FF2B5EF4-FFF2-40B4-BE49-F238E27FC236}">
                  <a16:creationId xmlns:a16="http://schemas.microsoft.com/office/drawing/2014/main" id="{9C48170C-60A8-4D96-90FA-232173A134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1415" y="0"/>
              <a:ext cx="142875" cy="142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  <a:r>
                <a:rPr lang="pt-BR" sz="1600" baseline="-25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0</a:t>
              </a:r>
              <a:endParaRPr lang="pt-B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 Box 628">
              <a:extLst>
                <a:ext uri="{FF2B5EF4-FFF2-40B4-BE49-F238E27FC236}">
                  <a16:creationId xmlns:a16="http://schemas.microsoft.com/office/drawing/2014/main" id="{C32A1FEB-53E9-48D3-A83C-1034BB6358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1890" y="533400"/>
              <a:ext cx="85725" cy="13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24" name="Text Box 629">
              <a:extLst>
                <a:ext uri="{FF2B5EF4-FFF2-40B4-BE49-F238E27FC236}">
                  <a16:creationId xmlns:a16="http://schemas.microsoft.com/office/drawing/2014/main" id="{920A7009-E780-4B43-98D1-8482EC706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3340" y="857250"/>
              <a:ext cx="85725" cy="142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5" name="Rectangle 631">
              <a:extLst>
                <a:ext uri="{FF2B5EF4-FFF2-40B4-BE49-F238E27FC236}">
                  <a16:creationId xmlns:a16="http://schemas.microsoft.com/office/drawing/2014/main" id="{D783EF4F-E7C0-4C70-AD7E-3EC5FAFA2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0" y="414020"/>
              <a:ext cx="304800" cy="133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6" name="Rectangle 632">
              <a:extLst>
                <a:ext uri="{FF2B5EF4-FFF2-40B4-BE49-F238E27FC236}">
                  <a16:creationId xmlns:a16="http://schemas.microsoft.com/office/drawing/2014/main" id="{A5E9F0C6-596C-401B-9CB4-B39DF96E8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28270"/>
              <a:ext cx="428625" cy="666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7" name="Rectangle 633">
              <a:extLst>
                <a:ext uri="{FF2B5EF4-FFF2-40B4-BE49-F238E27FC236}">
                  <a16:creationId xmlns:a16="http://schemas.microsoft.com/office/drawing/2014/main" id="{579306DC-0F5A-4F81-9527-6C2A88CA8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950" y="423545"/>
              <a:ext cx="95250" cy="114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8" name="Rectangle 634">
              <a:extLst>
                <a:ext uri="{FF2B5EF4-FFF2-40B4-BE49-F238E27FC236}">
                  <a16:creationId xmlns:a16="http://schemas.microsoft.com/office/drawing/2014/main" id="{0B2F4EB2-A051-4737-9CD0-8CFFFBE9D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125" y="490220"/>
              <a:ext cx="95250" cy="1143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9" name="Text Box 635">
              <a:extLst>
                <a:ext uri="{FF2B5EF4-FFF2-40B4-BE49-F238E27FC236}">
                  <a16:creationId xmlns:a16="http://schemas.microsoft.com/office/drawing/2014/main" id="{26D56B52-E987-46F5-899F-98B532E53B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3110" y="1063625"/>
              <a:ext cx="85725" cy="152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6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0" name="Text Box 626">
              <a:extLst>
                <a:ext uri="{FF2B5EF4-FFF2-40B4-BE49-F238E27FC236}">
                  <a16:creationId xmlns:a16="http://schemas.microsoft.com/office/drawing/2014/main" id="{82BED8CF-0AEB-445E-A273-8DD04CBDE2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715" y="428625"/>
              <a:ext cx="171450" cy="1714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</a:t>
              </a:r>
            </a:p>
          </p:txBody>
        </p:sp>
        <p:cxnSp>
          <p:nvCxnSpPr>
            <p:cNvPr id="31" name="Line 622">
              <a:extLst>
                <a:ext uri="{FF2B5EF4-FFF2-40B4-BE49-F238E27FC236}">
                  <a16:creationId xmlns:a16="http://schemas.microsoft.com/office/drawing/2014/main" id="{90A9EE7D-AE43-4CFD-94B1-9D1585F04C8C}"/>
                </a:ext>
              </a:extLst>
            </p:cNvPr>
            <p:cNvCxnSpPr/>
            <p:nvPr/>
          </p:nvCxnSpPr>
          <p:spPr bwMode="auto">
            <a:xfrm>
              <a:off x="238760" y="511175"/>
              <a:ext cx="276860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>
                <a:extLst>
                  <a:ext uri="{FF2B5EF4-FFF2-40B4-BE49-F238E27FC236}">
                    <a16:creationId xmlns:a16="http://schemas.microsoft.com/office/drawing/2014/main" id="{1B189D12-C169-4C11-A5AD-93B33F74C290}"/>
                  </a:ext>
                </a:extLst>
              </p:cNvPr>
              <p:cNvSpPr/>
              <p:nvPr/>
            </p:nvSpPr>
            <p:spPr>
              <a:xfrm>
                <a:off x="2858353" y="3214537"/>
                <a:ext cx="37202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𝑔𝑧</m:t>
                          </m:r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sz="20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2" name="Retângulo 31">
                <a:extLst>
                  <a:ext uri="{FF2B5EF4-FFF2-40B4-BE49-F238E27FC236}">
                    <a16:creationId xmlns:a16="http://schemas.microsoft.com/office/drawing/2014/main" id="{1B189D12-C169-4C11-A5AD-93B33F74C2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8353" y="3214537"/>
                <a:ext cx="3720249" cy="400110"/>
              </a:xfrm>
              <a:prstGeom prst="rect">
                <a:avLst/>
              </a:prstGeom>
              <a:blipFill>
                <a:blip r:embed="rId2"/>
                <a:stretch>
                  <a:fillRect t="-125758" r="-15574" b="-1893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tângulo 32">
            <a:extLst>
              <a:ext uri="{FF2B5EF4-FFF2-40B4-BE49-F238E27FC236}">
                <a16:creationId xmlns:a16="http://schemas.microsoft.com/office/drawing/2014/main" id="{A88D25BE-24C6-40AB-BF6B-238043D57443}"/>
              </a:ext>
            </a:extLst>
          </p:cNvPr>
          <p:cNvSpPr/>
          <p:nvPr/>
        </p:nvSpPr>
        <p:spPr>
          <a:xfrm>
            <a:off x="1705182" y="3692605"/>
            <a:ext cx="20056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 lado esquerdo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Seta: para Cima 33">
            <a:extLst>
              <a:ext uri="{FF2B5EF4-FFF2-40B4-BE49-F238E27FC236}">
                <a16:creationId xmlns:a16="http://schemas.microsoft.com/office/drawing/2014/main" id="{13914495-D819-4A16-8BBC-078361738BBC}"/>
              </a:ext>
            </a:extLst>
          </p:cNvPr>
          <p:cNvSpPr/>
          <p:nvPr/>
        </p:nvSpPr>
        <p:spPr>
          <a:xfrm rot="1931842">
            <a:off x="3609975" y="3614647"/>
            <a:ext cx="323850" cy="304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F3AA0637-85FB-4BAF-B4EE-E25BFD7169BB}"/>
              </a:ext>
            </a:extLst>
          </p:cNvPr>
          <p:cNvSpPr/>
          <p:nvPr/>
        </p:nvSpPr>
        <p:spPr>
          <a:xfrm>
            <a:off x="6350566" y="3664871"/>
            <a:ext cx="16770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 lado direito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Seta: para Cima 36">
            <a:extLst>
              <a:ext uri="{FF2B5EF4-FFF2-40B4-BE49-F238E27FC236}">
                <a16:creationId xmlns:a16="http://schemas.microsoft.com/office/drawing/2014/main" id="{C6194CEB-4C05-4518-B0A5-4F2B4EC0B08A}"/>
              </a:ext>
            </a:extLst>
          </p:cNvPr>
          <p:cNvSpPr/>
          <p:nvPr/>
        </p:nvSpPr>
        <p:spPr>
          <a:xfrm rot="19668158" flipH="1">
            <a:off x="6023572" y="3614647"/>
            <a:ext cx="323850" cy="304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92FA8681-11B7-4664-81CA-A1A2B495CE20}"/>
              </a:ext>
            </a:extLst>
          </p:cNvPr>
          <p:cNvSpPr/>
          <p:nvPr/>
        </p:nvSpPr>
        <p:spPr>
          <a:xfrm>
            <a:off x="254565" y="4159342"/>
            <a:ext cx="117819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Dado que interessa conhecer a pressão em A, e a altura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é a mesma para ambos lados do tubo, que contribui com a mesma massa, a pressão no plano que contem AB é a mesma, assim:</a:t>
            </a:r>
            <a:endParaRPr lang="pt-B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tângulo 38">
                <a:extLst>
                  <a:ext uri="{FF2B5EF4-FFF2-40B4-BE49-F238E27FC236}">
                    <a16:creationId xmlns:a16="http://schemas.microsoft.com/office/drawing/2014/main" id="{90426B99-4AFB-4960-B148-4C2A3FE0EF34}"/>
                  </a:ext>
                </a:extLst>
              </p:cNvPr>
              <p:cNvSpPr/>
              <p:nvPr/>
            </p:nvSpPr>
            <p:spPr>
              <a:xfrm>
                <a:off x="2708020" y="5005054"/>
                <a:ext cx="475700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𝑔h</m:t>
                      </m:r>
                      <m:r>
                        <a:rPr lang="pt-BR" sz="2000" i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0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𝑔h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9" name="Retângulo 38">
                <a:extLst>
                  <a:ext uri="{FF2B5EF4-FFF2-40B4-BE49-F238E27FC236}">
                    <a16:creationId xmlns:a16="http://schemas.microsoft.com/office/drawing/2014/main" id="{90426B99-4AFB-4960-B148-4C2A3FE0EF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020" y="5005054"/>
                <a:ext cx="4757008" cy="400110"/>
              </a:xfrm>
              <a:prstGeom prst="rect">
                <a:avLst/>
              </a:prstGeom>
              <a:blipFill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tângulo 39">
            <a:extLst>
              <a:ext uri="{FF2B5EF4-FFF2-40B4-BE49-F238E27FC236}">
                <a16:creationId xmlns:a16="http://schemas.microsoft.com/office/drawing/2014/main" id="{830AC0F3-E8CA-42E6-B4AC-AA04011FB802}"/>
              </a:ext>
            </a:extLst>
          </p:cNvPr>
          <p:cNvSpPr/>
          <p:nvPr/>
        </p:nvSpPr>
        <p:spPr>
          <a:xfrm>
            <a:off x="367992" y="5542990"/>
            <a:ext cx="1119855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Este resultado exprime a igualdade das pressões nos pontos A e B do líquido situados à mesma altura z. O instrumento mede a pressão manométrica </a:t>
            </a:r>
            <a:r>
              <a:rPr lang="pt-BR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p-p</a:t>
            </a:r>
            <a:r>
              <a:rPr lang="pt-BR" sz="20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Se a pressão atmosférica </a:t>
            </a:r>
            <a:r>
              <a:rPr lang="pt-BR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2000" b="1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for conhecida, obtém-se a pressão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absoluta </a:t>
            </a:r>
            <a:r>
              <a:rPr lang="pt-BR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9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2" grpId="0"/>
      <p:bldP spid="33" grpId="0"/>
      <p:bldP spid="34" grpId="0" animBg="1"/>
      <p:bldP spid="36" grpId="0"/>
      <p:bldP spid="37" grpId="0" animBg="1"/>
      <p:bldP spid="38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6A35889-DB6F-419A-975E-0EDEE17E374D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E56232E-526F-48AD-BCEF-3081C66DFEEC}"/>
              </a:ext>
            </a:extLst>
          </p:cNvPr>
          <p:cNvSpPr/>
          <p:nvPr/>
        </p:nvSpPr>
        <p:spPr>
          <a:xfrm>
            <a:off x="285750" y="217616"/>
            <a:ext cx="110585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3.  (</a:t>
            </a:r>
            <a:r>
              <a:rPr lang="pt-BR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Tipler</a:t>
            </a: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 Cap.13, E90)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 Um tubo em U está cheio de água com o nível do líquido 28 cm acima do nível do fundo. Um óleo de densidade relativa 0,78 é derramado num dos ramos do tubo em U, até que o nível da água no outro ramo esteja a 34 cm do fundo. Determinar a altura dos níveis das interfaces óleo-ar e óleo-água no outro ramo do tubo. </a:t>
            </a:r>
            <a:endParaRPr lang="pt-BR" sz="1200" dirty="0">
              <a:latin typeface="Bitstream Vera Sans Mono"/>
              <a:ea typeface="Bitstream Vera Sans Mono"/>
              <a:cs typeface="Bitstream Vera Sans Mono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9F3C799-E851-4837-9703-DA4ABBCBC90E}"/>
              </a:ext>
            </a:extLst>
          </p:cNvPr>
          <p:cNvSpPr/>
          <p:nvPr/>
        </p:nvSpPr>
        <p:spPr>
          <a:xfrm>
            <a:off x="230436" y="266581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Dado que não sabemos a altura em que está a divisão dos dois líquidos, chamando a essa altura x,</a:t>
            </a:r>
            <a:endParaRPr lang="pt-BR" sz="1200" dirty="0">
              <a:latin typeface="Bitstream Vera Sans Mono"/>
              <a:ea typeface="Bitstream Vera Sans Mono"/>
              <a:cs typeface="Bitstream Vera Sans Mono"/>
            </a:endParaRPr>
          </a:p>
        </p:txBody>
      </p:sp>
      <p:grpSp>
        <p:nvGrpSpPr>
          <p:cNvPr id="109" name="Agrupar 108">
            <a:extLst>
              <a:ext uri="{FF2B5EF4-FFF2-40B4-BE49-F238E27FC236}">
                <a16:creationId xmlns:a16="http://schemas.microsoft.com/office/drawing/2014/main" id="{07B8BE71-1257-48AF-B1DE-FAB275C0AFD8}"/>
              </a:ext>
            </a:extLst>
          </p:cNvPr>
          <p:cNvGrpSpPr/>
          <p:nvPr/>
        </p:nvGrpSpPr>
        <p:grpSpPr>
          <a:xfrm>
            <a:off x="10398500" y="2591793"/>
            <a:ext cx="124468" cy="608159"/>
            <a:chOff x="10398500" y="2591793"/>
            <a:chExt cx="124468" cy="608159"/>
          </a:xfrm>
        </p:grpSpPr>
        <p:cxnSp>
          <p:nvCxnSpPr>
            <p:cNvPr id="52" name="Line 1480">
              <a:extLst>
                <a:ext uri="{FF2B5EF4-FFF2-40B4-BE49-F238E27FC236}">
                  <a16:creationId xmlns:a16="http://schemas.microsoft.com/office/drawing/2014/main" id="{82E09275-2752-4B7B-855F-00AE773E69C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437665" y="2591793"/>
              <a:ext cx="17344" cy="6081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5" name="Text Box 1481">
              <a:extLst>
                <a:ext uri="{FF2B5EF4-FFF2-40B4-BE49-F238E27FC236}">
                  <a16:creationId xmlns:a16="http://schemas.microsoft.com/office/drawing/2014/main" id="{3DB828B0-D888-4DD0-BB45-BBD11041C7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98500" y="2730143"/>
              <a:ext cx="12446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x</a:t>
              </a:r>
            </a:p>
          </p:txBody>
        </p:sp>
      </p:grpSp>
      <p:grpSp>
        <p:nvGrpSpPr>
          <p:cNvPr id="106" name="Agrupar 105">
            <a:extLst>
              <a:ext uri="{FF2B5EF4-FFF2-40B4-BE49-F238E27FC236}">
                <a16:creationId xmlns:a16="http://schemas.microsoft.com/office/drawing/2014/main" id="{764AD864-F24A-4D4E-BD55-E681DF09383B}"/>
              </a:ext>
            </a:extLst>
          </p:cNvPr>
          <p:cNvGrpSpPr/>
          <p:nvPr/>
        </p:nvGrpSpPr>
        <p:grpSpPr>
          <a:xfrm>
            <a:off x="7644500" y="1994210"/>
            <a:ext cx="2677789" cy="666501"/>
            <a:chOff x="7644500" y="1994210"/>
            <a:chExt cx="2677789" cy="666501"/>
          </a:xfrm>
        </p:grpSpPr>
        <p:cxnSp>
          <p:nvCxnSpPr>
            <p:cNvPr id="54" name="Line 1569">
              <a:extLst>
                <a:ext uri="{FF2B5EF4-FFF2-40B4-BE49-F238E27FC236}">
                  <a16:creationId xmlns:a16="http://schemas.microsoft.com/office/drawing/2014/main" id="{E35444BF-4394-4D88-B7FF-8BA8CE71CA3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595348" y="2356922"/>
              <a:ext cx="0" cy="2100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1573">
              <a:extLst>
                <a:ext uri="{FF2B5EF4-FFF2-40B4-BE49-F238E27FC236}">
                  <a16:creationId xmlns:a16="http://schemas.microsoft.com/office/drawing/2014/main" id="{E88C52C1-565A-475E-810D-E2EAAC897B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80787" y="2145919"/>
              <a:ext cx="4407" cy="2078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4" name="Agrupar 103">
              <a:extLst>
                <a:ext uri="{FF2B5EF4-FFF2-40B4-BE49-F238E27FC236}">
                  <a16:creationId xmlns:a16="http://schemas.microsoft.com/office/drawing/2014/main" id="{BAC6B99D-D7AC-44AE-BA36-49FE9BDB5900}"/>
                </a:ext>
              </a:extLst>
            </p:cNvPr>
            <p:cNvGrpSpPr/>
            <p:nvPr/>
          </p:nvGrpSpPr>
          <p:grpSpPr>
            <a:xfrm>
              <a:off x="7644500" y="1994210"/>
              <a:ext cx="2677789" cy="666501"/>
              <a:chOff x="7644500" y="1994210"/>
              <a:chExt cx="2677789" cy="666501"/>
            </a:xfrm>
          </p:grpSpPr>
          <p:cxnSp>
            <p:nvCxnSpPr>
              <p:cNvPr id="49" name="Line 1452">
                <a:extLst>
                  <a:ext uri="{FF2B5EF4-FFF2-40B4-BE49-F238E27FC236}">
                    <a16:creationId xmlns:a16="http://schemas.microsoft.com/office/drawing/2014/main" id="{CD09D166-0A6A-4CEC-B748-544645DA576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644500" y="2351274"/>
                <a:ext cx="1382455" cy="86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0" name="Line 1466">
                <a:extLst>
                  <a:ext uri="{FF2B5EF4-FFF2-40B4-BE49-F238E27FC236}">
                    <a16:creationId xmlns:a16="http://schemas.microsoft.com/office/drawing/2014/main" id="{F0F97F54-03F4-4421-AF9C-95FCF3010C6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55943" y="2153499"/>
                <a:ext cx="1188166" cy="90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3" name="Line 1482">
                <a:extLst>
                  <a:ext uri="{FF2B5EF4-FFF2-40B4-BE49-F238E27FC236}">
                    <a16:creationId xmlns:a16="http://schemas.microsoft.com/office/drawing/2014/main" id="{D5B1AD83-38FF-4E30-A723-16D8128077F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904480" y="2538867"/>
                <a:ext cx="2417809" cy="339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6" name="Text Box 1576">
                <a:extLst>
                  <a:ext uri="{FF2B5EF4-FFF2-40B4-BE49-F238E27FC236}">
                    <a16:creationId xmlns:a16="http://schemas.microsoft.com/office/drawing/2014/main" id="{0F35FC0A-665E-465A-810F-53EA48CA15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50555" y="1994210"/>
                <a:ext cx="256953" cy="2646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pt-B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</a:p>
            </p:txBody>
          </p:sp>
          <p:sp>
            <p:nvSpPr>
              <p:cNvPr id="97" name="Text Box 1576">
                <a:extLst>
                  <a:ext uri="{FF2B5EF4-FFF2-40B4-BE49-F238E27FC236}">
                    <a16:creationId xmlns:a16="http://schemas.microsoft.com/office/drawing/2014/main" id="{0FC17FDC-A349-49BB-8C7C-2D13316D75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35618" y="2396097"/>
                <a:ext cx="256953" cy="26461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pt-BR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</a:p>
            </p:txBody>
          </p:sp>
        </p:grpSp>
      </p:grpSp>
      <p:grpSp>
        <p:nvGrpSpPr>
          <p:cNvPr id="107" name="Agrupar 106">
            <a:extLst>
              <a:ext uri="{FF2B5EF4-FFF2-40B4-BE49-F238E27FC236}">
                <a16:creationId xmlns:a16="http://schemas.microsoft.com/office/drawing/2014/main" id="{8EF07C6F-A973-4B98-8834-8737D996A674}"/>
              </a:ext>
            </a:extLst>
          </p:cNvPr>
          <p:cNvGrpSpPr/>
          <p:nvPr/>
        </p:nvGrpSpPr>
        <p:grpSpPr>
          <a:xfrm>
            <a:off x="6704330" y="1371600"/>
            <a:ext cx="3897564" cy="1828352"/>
            <a:chOff x="6704330" y="1371600"/>
            <a:chExt cx="3897564" cy="1828352"/>
          </a:xfrm>
        </p:grpSpPr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8287BD14-09E1-4874-A310-2FE3C0C44DDE}"/>
                </a:ext>
              </a:extLst>
            </p:cNvPr>
            <p:cNvGrpSpPr/>
            <p:nvPr/>
          </p:nvGrpSpPr>
          <p:grpSpPr>
            <a:xfrm>
              <a:off x="6704330" y="1371600"/>
              <a:ext cx="1430020" cy="1820186"/>
              <a:chOff x="48260" y="245110"/>
              <a:chExt cx="715010" cy="1118024"/>
            </a:xfrm>
          </p:grpSpPr>
          <p:sp>
            <p:nvSpPr>
              <p:cNvPr id="21" name="Text Box 1459">
                <a:extLst>
                  <a:ext uri="{FF2B5EF4-FFF2-40B4-BE49-F238E27FC236}">
                    <a16:creationId xmlns:a16="http://schemas.microsoft.com/office/drawing/2014/main" id="{387C3534-3B86-4404-AF12-0A11AE2CD6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025" y="245110"/>
                <a:ext cx="142875" cy="1428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pt-BR" sz="20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endParaRPr lang="pt-BR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2" name="Agrupar 21">
                <a:extLst>
                  <a:ext uri="{FF2B5EF4-FFF2-40B4-BE49-F238E27FC236}">
                    <a16:creationId xmlns:a16="http://schemas.microsoft.com/office/drawing/2014/main" id="{05B19ADB-733C-425A-997C-5499E79C7612}"/>
                  </a:ext>
                </a:extLst>
              </p:cNvPr>
              <p:cNvGrpSpPr/>
              <p:nvPr/>
            </p:nvGrpSpPr>
            <p:grpSpPr>
              <a:xfrm>
                <a:off x="48260" y="251203"/>
                <a:ext cx="715010" cy="1111931"/>
                <a:chOff x="48260" y="251203"/>
                <a:chExt cx="715010" cy="1111931"/>
              </a:xfrm>
            </p:grpSpPr>
            <p:sp>
              <p:nvSpPr>
                <p:cNvPr id="23" name="AutoShape 1448" descr="Horizontal clara">
                  <a:extLst>
                    <a:ext uri="{FF2B5EF4-FFF2-40B4-BE49-F238E27FC236}">
                      <a16:creationId xmlns:a16="http://schemas.microsoft.com/office/drawing/2014/main" id="{92A10469-0FE5-4A86-9E0E-56B284FD0A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04407" y="939165"/>
                  <a:ext cx="460015" cy="423969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pattFill prst="ltHorz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4" name="Rectangle 1449">
                  <a:extLst>
                    <a:ext uri="{FF2B5EF4-FFF2-40B4-BE49-F238E27FC236}">
                      <a16:creationId xmlns:a16="http://schemas.microsoft.com/office/drawing/2014/main" id="{1578B230-021E-4A07-80F1-4F940C1811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407" y="612665"/>
                  <a:ext cx="110553" cy="5334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5" name="Rectangle 1450">
                  <a:extLst>
                    <a:ext uri="{FF2B5EF4-FFF2-40B4-BE49-F238E27FC236}">
                      <a16:creationId xmlns:a16="http://schemas.microsoft.com/office/drawing/2014/main" id="{85305A2D-B8B4-454F-9C8F-1EB586758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0544" y="396875"/>
                  <a:ext cx="115571" cy="749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6" name="Rectangle 1451" descr="Horizontal clara">
                  <a:extLst>
                    <a:ext uri="{FF2B5EF4-FFF2-40B4-BE49-F238E27FC236}">
                      <a16:creationId xmlns:a16="http://schemas.microsoft.com/office/drawing/2014/main" id="{D267BDF5-F7D5-4670-ACF9-6952CD8A64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3340" y="839152"/>
                  <a:ext cx="113363" cy="306913"/>
                </a:xfrm>
                <a:prstGeom prst="rect">
                  <a:avLst/>
                </a:prstGeom>
                <a:pattFill prst="ltHorz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cxnSp>
              <p:nvCxnSpPr>
                <p:cNvPr id="27" name="Line 1454">
                  <a:extLst>
                    <a:ext uri="{FF2B5EF4-FFF2-40B4-BE49-F238E27FC236}">
                      <a16:creationId xmlns:a16="http://schemas.microsoft.com/office/drawing/2014/main" id="{CFB03ED8-FB42-4581-BBCB-D2ED3A7C23A8}"/>
                    </a:ext>
                  </a:extLst>
                </p:cNvPr>
                <p:cNvCxnSpPr/>
                <p:nvPr/>
              </p:nvCxnSpPr>
              <p:spPr bwMode="auto">
                <a:xfrm>
                  <a:off x="96520" y="825500"/>
                  <a:ext cx="0" cy="53763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Line 1455">
                  <a:extLst>
                    <a:ext uri="{FF2B5EF4-FFF2-40B4-BE49-F238E27FC236}">
                      <a16:creationId xmlns:a16="http://schemas.microsoft.com/office/drawing/2014/main" id="{A4416721-79E1-445B-8A2B-938208E77A2C}"/>
                    </a:ext>
                  </a:extLst>
                </p:cNvPr>
                <p:cNvCxnSpPr/>
                <p:nvPr/>
              </p:nvCxnSpPr>
              <p:spPr bwMode="auto">
                <a:xfrm>
                  <a:off x="248920" y="396875"/>
                  <a:ext cx="0" cy="3238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" name="Line 1456">
                  <a:extLst>
                    <a:ext uri="{FF2B5EF4-FFF2-40B4-BE49-F238E27FC236}">
                      <a16:creationId xmlns:a16="http://schemas.microsoft.com/office/drawing/2014/main" id="{86A7D48B-E9A7-4FF5-90A4-AC3D4DDD607F}"/>
                    </a:ext>
                  </a:extLst>
                </p:cNvPr>
                <p:cNvCxnSpPr/>
                <p:nvPr/>
              </p:nvCxnSpPr>
              <p:spPr bwMode="auto">
                <a:xfrm>
                  <a:off x="591820" y="482600"/>
                  <a:ext cx="635" cy="3238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0" name="Text Box 1457">
                  <a:extLst>
                    <a:ext uri="{FF2B5EF4-FFF2-40B4-BE49-F238E27FC236}">
                      <a16:creationId xmlns:a16="http://schemas.microsoft.com/office/drawing/2014/main" id="{509F8B74-76CF-4322-AF52-0DBAB87175D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7545" y="1158875"/>
                  <a:ext cx="85725" cy="1524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 sz="20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31" name="Text Box 1458">
                  <a:extLst>
                    <a:ext uri="{FF2B5EF4-FFF2-40B4-BE49-F238E27FC236}">
                      <a16:creationId xmlns:a16="http://schemas.microsoft.com/office/drawing/2014/main" id="{AD9B6E84-CA35-48E0-B770-A0DACCFD58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010" y="1039029"/>
                  <a:ext cx="95886" cy="150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32" name="Text Box 1460">
                  <a:extLst>
                    <a:ext uri="{FF2B5EF4-FFF2-40B4-BE49-F238E27FC236}">
                      <a16:creationId xmlns:a16="http://schemas.microsoft.com/office/drawing/2014/main" id="{042231DF-572C-4DB7-9911-77B090DEBF7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0377" y="251203"/>
                  <a:ext cx="142875" cy="1428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 sz="2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P</a:t>
                  </a:r>
                  <a:r>
                    <a:rPr lang="pt-BR" sz="20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2</a:t>
                  </a:r>
                  <a:endPara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3" name="Text Box 1461">
                  <a:extLst>
                    <a:ext uri="{FF2B5EF4-FFF2-40B4-BE49-F238E27FC236}">
                      <a16:creationId xmlns:a16="http://schemas.microsoft.com/office/drawing/2014/main" id="{CA144717-A0FE-470C-B39F-2C679BD85D5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260" y="956626"/>
                  <a:ext cx="142872" cy="20224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 sz="2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h</a:t>
                  </a:r>
                  <a:r>
                    <a:rPr lang="pt-BR" sz="20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0</a:t>
                  </a:r>
                  <a:endPara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4" name="Rectangle 1479" descr="Horizontal clara">
                  <a:extLst>
                    <a:ext uri="{FF2B5EF4-FFF2-40B4-BE49-F238E27FC236}">
                      <a16:creationId xmlns:a16="http://schemas.microsoft.com/office/drawing/2014/main" id="{4BFDFE29-2D34-4EA0-B6E8-19A94EE346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0545" y="844550"/>
                  <a:ext cx="113877" cy="304800"/>
                </a:xfrm>
                <a:prstGeom prst="rect">
                  <a:avLst/>
                </a:prstGeom>
                <a:pattFill prst="ltHorz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</p:grpSp>
        </p:grpSp>
        <p:cxnSp>
          <p:nvCxnSpPr>
            <p:cNvPr id="98" name="Line 1453">
              <a:extLst>
                <a:ext uri="{FF2B5EF4-FFF2-40B4-BE49-F238E27FC236}">
                  <a16:creationId xmlns:a16="http://schemas.microsoft.com/office/drawing/2014/main" id="{88D13BF7-9C89-41D9-B5D2-1DB4C78819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51320" y="3173822"/>
              <a:ext cx="3850574" cy="261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5" name="Agrupar 104">
            <a:extLst>
              <a:ext uri="{FF2B5EF4-FFF2-40B4-BE49-F238E27FC236}">
                <a16:creationId xmlns:a16="http://schemas.microsoft.com/office/drawing/2014/main" id="{DC103DCF-E54C-424B-BEBB-605BE0DBA587}"/>
              </a:ext>
            </a:extLst>
          </p:cNvPr>
          <p:cNvGrpSpPr/>
          <p:nvPr/>
        </p:nvGrpSpPr>
        <p:grpSpPr>
          <a:xfrm>
            <a:off x="8843626" y="1174574"/>
            <a:ext cx="1758268" cy="2012313"/>
            <a:chOff x="8843626" y="1174574"/>
            <a:chExt cx="1758268" cy="2012313"/>
          </a:xfrm>
        </p:grpSpPr>
        <p:grpSp>
          <p:nvGrpSpPr>
            <p:cNvPr id="103" name="Agrupar 102">
              <a:extLst>
                <a:ext uri="{FF2B5EF4-FFF2-40B4-BE49-F238E27FC236}">
                  <a16:creationId xmlns:a16="http://schemas.microsoft.com/office/drawing/2014/main" id="{E430CEA8-1B8E-4327-A47F-5D8EFDC1D402}"/>
                </a:ext>
              </a:extLst>
            </p:cNvPr>
            <p:cNvGrpSpPr/>
            <p:nvPr/>
          </p:nvGrpSpPr>
          <p:grpSpPr>
            <a:xfrm>
              <a:off x="8891516" y="1174574"/>
              <a:ext cx="1710378" cy="2012313"/>
              <a:chOff x="8821304" y="1187638"/>
              <a:chExt cx="1710378" cy="2012313"/>
            </a:xfrm>
          </p:grpSpPr>
          <p:grpSp>
            <p:nvGrpSpPr>
              <p:cNvPr id="35" name="Agrupar 34">
                <a:extLst>
                  <a:ext uri="{FF2B5EF4-FFF2-40B4-BE49-F238E27FC236}">
                    <a16:creationId xmlns:a16="http://schemas.microsoft.com/office/drawing/2014/main" id="{2DF35C04-0134-4CAB-A4E0-429BF4C432F2}"/>
                  </a:ext>
                </a:extLst>
              </p:cNvPr>
              <p:cNvGrpSpPr/>
              <p:nvPr/>
            </p:nvGrpSpPr>
            <p:grpSpPr>
              <a:xfrm>
                <a:off x="8821304" y="1187638"/>
                <a:ext cx="1274959" cy="2012313"/>
                <a:chOff x="1467195" y="27513"/>
                <a:chExt cx="660231" cy="1346375"/>
              </a:xfrm>
            </p:grpSpPr>
            <p:cxnSp>
              <p:nvCxnSpPr>
                <p:cNvPr id="40" name="Line 1468">
                  <a:extLst>
                    <a:ext uri="{FF2B5EF4-FFF2-40B4-BE49-F238E27FC236}">
                      <a16:creationId xmlns:a16="http://schemas.microsoft.com/office/drawing/2014/main" id="{621D6A18-F4A2-4B37-86D1-AE149016B35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467195" y="683367"/>
                  <a:ext cx="14358" cy="69052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6" name="AutoShape 1462" descr="Horizontal clara">
                  <a:extLst>
                    <a:ext uri="{FF2B5EF4-FFF2-40B4-BE49-F238E27FC236}">
                      <a16:creationId xmlns:a16="http://schemas.microsoft.com/office/drawing/2014/main" id="{E925F5D0-BD87-4D0A-8DD9-3C89F63ABF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1572895" y="939165"/>
                  <a:ext cx="454025" cy="429260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pattFill prst="ltHorz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7" name="Rectangle 1463">
                  <a:extLst>
                    <a:ext uri="{FF2B5EF4-FFF2-40B4-BE49-F238E27FC236}">
                      <a16:creationId xmlns:a16="http://schemas.microsoft.com/office/drawing/2014/main" id="{B3D6983D-B482-4F29-814B-D472D9A1D1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72893" y="606424"/>
                  <a:ext cx="113667" cy="54737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8" name="Rectangle 1464">
                  <a:extLst>
                    <a:ext uri="{FF2B5EF4-FFF2-40B4-BE49-F238E27FC236}">
                      <a16:creationId xmlns:a16="http://schemas.microsoft.com/office/drawing/2014/main" id="{05F62F66-1055-4A0B-9423-B1D44E0D9A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3940" y="319405"/>
                  <a:ext cx="113615" cy="82994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9" name="Rectangle 1465" descr="Horizontal clara">
                  <a:extLst>
                    <a:ext uri="{FF2B5EF4-FFF2-40B4-BE49-F238E27FC236}">
                      <a16:creationId xmlns:a16="http://schemas.microsoft.com/office/drawing/2014/main" id="{4621929D-78E6-4402-B624-AE00C91755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72259" y="685350"/>
                  <a:ext cx="115508" cy="468444"/>
                </a:xfrm>
                <a:prstGeom prst="rect">
                  <a:avLst/>
                </a:prstGeom>
                <a:pattFill prst="ltHorz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 dirty="0"/>
                </a:p>
              </p:txBody>
            </p:sp>
            <p:cxnSp>
              <p:nvCxnSpPr>
                <p:cNvPr id="41" name="Line 1470">
                  <a:extLst>
                    <a:ext uri="{FF2B5EF4-FFF2-40B4-BE49-F238E27FC236}">
                      <a16:creationId xmlns:a16="http://schemas.microsoft.com/office/drawing/2014/main" id="{D2DF086D-B5C9-44C6-B3FC-F2354375B51A}"/>
                    </a:ext>
                  </a:extLst>
                </p:cNvPr>
                <p:cNvCxnSpPr/>
                <p:nvPr/>
              </p:nvCxnSpPr>
              <p:spPr bwMode="auto">
                <a:xfrm>
                  <a:off x="1620520" y="396875"/>
                  <a:ext cx="635" cy="3238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2" name="Line 1471">
                  <a:extLst>
                    <a:ext uri="{FF2B5EF4-FFF2-40B4-BE49-F238E27FC236}">
                      <a16:creationId xmlns:a16="http://schemas.microsoft.com/office/drawing/2014/main" id="{E567170C-33DD-4AE6-A104-2D75F832282C}"/>
                    </a:ext>
                  </a:extLst>
                </p:cNvPr>
                <p:cNvCxnSpPr/>
                <p:nvPr/>
              </p:nvCxnSpPr>
              <p:spPr bwMode="auto">
                <a:xfrm>
                  <a:off x="1955165" y="39370"/>
                  <a:ext cx="635" cy="3238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3" name="Text Box 1472">
                  <a:extLst>
                    <a:ext uri="{FF2B5EF4-FFF2-40B4-BE49-F238E27FC236}">
                      <a16:creationId xmlns:a16="http://schemas.microsoft.com/office/drawing/2014/main" id="{0771F0D8-01A3-4A30-80ED-7909E12D4C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41701" y="935018"/>
                  <a:ext cx="85725" cy="1955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 sz="2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44" name="Text Box 1473">
                  <a:extLst>
                    <a:ext uri="{FF2B5EF4-FFF2-40B4-BE49-F238E27FC236}">
                      <a16:creationId xmlns:a16="http://schemas.microsoft.com/office/drawing/2014/main" id="{20FCE520-0C63-4A17-9902-E0B631CBE9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86662" y="915936"/>
                  <a:ext cx="85725" cy="15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 sz="2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45" name="Text Box 1474">
                  <a:extLst>
                    <a:ext uri="{FF2B5EF4-FFF2-40B4-BE49-F238E27FC236}">
                      <a16:creationId xmlns:a16="http://schemas.microsoft.com/office/drawing/2014/main" id="{1597D493-FB59-4438-8F4D-6AD21D2E87B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71625" y="200025"/>
                  <a:ext cx="142875" cy="1428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 sz="20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P</a:t>
                  </a:r>
                  <a:r>
                    <a:rPr lang="pt-BR" sz="2000" baseline="-250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1</a:t>
                  </a:r>
                  <a:endParaRPr lang="pt-BR" sz="20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6" name="Text Box 1475">
                  <a:extLst>
                    <a:ext uri="{FF2B5EF4-FFF2-40B4-BE49-F238E27FC236}">
                      <a16:creationId xmlns:a16="http://schemas.microsoft.com/office/drawing/2014/main" id="{62F80451-3EAA-4C12-BD1B-879E60F861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99907" y="27513"/>
                  <a:ext cx="142875" cy="14287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 sz="2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P</a:t>
                  </a:r>
                  <a:r>
                    <a:rPr lang="pt-BR" sz="20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2</a:t>
                  </a:r>
                  <a:endPara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1575" descr="Horizontal clara">
                  <a:extLst>
                    <a:ext uri="{FF2B5EF4-FFF2-40B4-BE49-F238E27FC236}">
                      <a16:creationId xmlns:a16="http://schemas.microsoft.com/office/drawing/2014/main" id="{A48A566B-FFEB-4693-AF12-E566FA773C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5098" y="956841"/>
                  <a:ext cx="111577" cy="207260"/>
                </a:xfrm>
                <a:prstGeom prst="rect">
                  <a:avLst/>
                </a:prstGeom>
                <a:pattFill prst="ltHorz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7" name="Rectangle 1478">
                  <a:extLst>
                    <a:ext uri="{FF2B5EF4-FFF2-40B4-BE49-F238E27FC236}">
                      <a16:creationId xmlns:a16="http://schemas.microsoft.com/office/drawing/2014/main" id="{7AD100EF-C4BE-4E76-9B27-59382D0649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12074" y="447826"/>
                  <a:ext cx="114845" cy="51523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</p:grpSp>
          <p:cxnSp>
            <p:nvCxnSpPr>
              <p:cNvPr id="51" name="Line 1469">
                <a:extLst>
                  <a:ext uri="{FF2B5EF4-FFF2-40B4-BE49-F238E27FC236}">
                    <a16:creationId xmlns:a16="http://schemas.microsoft.com/office/drawing/2014/main" id="{0C6028FC-D706-4D35-88BE-8804ADE3519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0400425" y="1840295"/>
                <a:ext cx="24860" cy="6933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4" name="Text Box 1477">
                <a:extLst>
                  <a:ext uri="{FF2B5EF4-FFF2-40B4-BE49-F238E27FC236}">
                    <a16:creationId xmlns:a16="http://schemas.microsoft.com/office/drawing/2014/main" id="{09C6B06E-14BE-4247-8E47-631171F259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94028" y="1971954"/>
                <a:ext cx="237654" cy="32769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pt-BR" baseline="-250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endParaRPr lang="pt-BR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102" name="Line 1466">
                <a:extLst>
                  <a:ext uri="{FF2B5EF4-FFF2-40B4-BE49-F238E27FC236}">
                    <a16:creationId xmlns:a16="http://schemas.microsoft.com/office/drawing/2014/main" id="{CBFA2B5B-200B-4FBF-B167-ECE7E6344F6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196631" y="1812694"/>
                <a:ext cx="1188166" cy="90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3" name="Text Box 1476">
              <a:extLst>
                <a:ext uri="{FF2B5EF4-FFF2-40B4-BE49-F238E27FC236}">
                  <a16:creationId xmlns:a16="http://schemas.microsoft.com/office/drawing/2014/main" id="{AE126357-E80F-4120-8AA0-2DE2B1E5D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3626" y="2634491"/>
              <a:ext cx="147453" cy="256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110" name="Retângulo 109">
            <a:extLst>
              <a:ext uri="{FF2B5EF4-FFF2-40B4-BE49-F238E27FC236}">
                <a16:creationId xmlns:a16="http://schemas.microsoft.com/office/drawing/2014/main" id="{A26470FD-86A6-4761-B9DD-AA2A28754579}"/>
              </a:ext>
            </a:extLst>
          </p:cNvPr>
          <p:cNvSpPr/>
          <p:nvPr/>
        </p:nvSpPr>
        <p:spPr>
          <a:xfrm>
            <a:off x="1696503" y="1638699"/>
            <a:ext cx="25362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h</a:t>
            </a:r>
            <a:r>
              <a:rPr lang="pt-BR" sz="20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0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= 28 cm;  h = 34 cm.</a:t>
            </a:r>
            <a:endParaRPr lang="pt-BR" sz="1200" dirty="0">
              <a:effectLst/>
              <a:latin typeface="Bitstream Vera Sans Mono"/>
              <a:ea typeface="Bitstream Vera Sans Mono"/>
              <a:cs typeface="Bitstream Vera Sans Mon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tângulo 110">
                <a:extLst>
                  <a:ext uri="{FF2B5EF4-FFF2-40B4-BE49-F238E27FC236}">
                    <a16:creationId xmlns:a16="http://schemas.microsoft.com/office/drawing/2014/main" id="{7A9B22F7-8303-48C0-BAB7-D38EA8F69B94}"/>
                  </a:ext>
                </a:extLst>
              </p:cNvPr>
              <p:cNvSpPr/>
              <p:nvPr/>
            </p:nvSpPr>
            <p:spPr>
              <a:xfrm>
                <a:off x="1696503" y="2167462"/>
                <a:ext cx="24123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pt-BR" sz="20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11" name="Retângulo 110">
                <a:extLst>
                  <a:ext uri="{FF2B5EF4-FFF2-40B4-BE49-F238E27FC236}">
                    <a16:creationId xmlns:a16="http://schemas.microsoft.com/office/drawing/2014/main" id="{7A9B22F7-8303-48C0-BAB7-D38EA8F69B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503" y="2167462"/>
                <a:ext cx="2412327" cy="400110"/>
              </a:xfrm>
              <a:prstGeom prst="rect">
                <a:avLst/>
              </a:prstGeom>
              <a:blipFill>
                <a:blip r:embed="rId2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tângulo 111">
                <a:extLst>
                  <a:ext uri="{FF2B5EF4-FFF2-40B4-BE49-F238E27FC236}">
                    <a16:creationId xmlns:a16="http://schemas.microsoft.com/office/drawing/2014/main" id="{2F3FABC2-2DF7-4B5A-8BC8-E9CF5B133C80}"/>
                  </a:ext>
                </a:extLst>
              </p:cNvPr>
              <p:cNvSpPr/>
              <p:nvPr/>
            </p:nvSpPr>
            <p:spPr>
              <a:xfrm>
                <a:off x="1036951" y="4214525"/>
                <a:ext cx="5810251" cy="728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sz="2000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0,78</m:t>
                          </m:r>
                        </m:den>
                      </m:f>
                      <m:r>
                        <a:rPr lang="pt-BR" sz="2000" i="1">
                          <a:latin typeface="Cambria Math" panose="02040503050406030204" pitchFamily="18" charset="0"/>
                        </a:rPr>
                        <m:t>=15,4 </m:t>
                      </m:r>
                      <m:r>
                        <m:rPr>
                          <m:nor/>
                        </m:rPr>
                        <a:rPr lang="pt-BR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cm</m:t>
                      </m:r>
                    </m:oMath>
                  </m:oMathPara>
                </a14:m>
                <a:endPara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2" name="Retângulo 111">
                <a:extLst>
                  <a:ext uri="{FF2B5EF4-FFF2-40B4-BE49-F238E27FC236}">
                    <a16:creationId xmlns:a16="http://schemas.microsoft.com/office/drawing/2014/main" id="{2F3FABC2-2DF7-4B5A-8BC8-E9CF5B133C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951" y="4214525"/>
                <a:ext cx="5810251" cy="728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Retângulo 112">
            <a:extLst>
              <a:ext uri="{FF2B5EF4-FFF2-40B4-BE49-F238E27FC236}">
                <a16:creationId xmlns:a16="http://schemas.microsoft.com/office/drawing/2014/main" id="{7DBDFE6A-8862-48A2-A947-57828C5DAAFC}"/>
              </a:ext>
            </a:extLst>
          </p:cNvPr>
          <p:cNvSpPr/>
          <p:nvPr/>
        </p:nvSpPr>
        <p:spPr>
          <a:xfrm>
            <a:off x="1204163" y="3631215"/>
            <a:ext cx="52229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Para determinar a altura y</a:t>
            </a:r>
            <a:r>
              <a:rPr lang="pt-BR" sz="20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2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 do óleo, basta aplicar:</a:t>
            </a:r>
            <a:endParaRPr lang="pt-BR" sz="1200" dirty="0">
              <a:effectLst/>
              <a:latin typeface="Bitstream Vera Sans Mono"/>
              <a:ea typeface="Bitstream Vera Sans Mono"/>
              <a:cs typeface="Bitstream Vera Sans Mono"/>
            </a:endParaRPr>
          </a:p>
        </p:txBody>
      </p:sp>
      <p:sp>
        <p:nvSpPr>
          <p:cNvPr id="114" name="Retângulo 113">
            <a:extLst>
              <a:ext uri="{FF2B5EF4-FFF2-40B4-BE49-F238E27FC236}">
                <a16:creationId xmlns:a16="http://schemas.microsoft.com/office/drawing/2014/main" id="{BAC5D46D-A12E-4940-BD65-5EB7DB26EB9B}"/>
              </a:ext>
            </a:extLst>
          </p:cNvPr>
          <p:cNvSpPr/>
          <p:nvPr/>
        </p:nvSpPr>
        <p:spPr>
          <a:xfrm>
            <a:off x="230436" y="5202077"/>
            <a:ext cx="95241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itstream Vera Sans Mono"/>
              </a:rPr>
              <a:t>A altura da interfase óleo água está a 22 cm do fundo e a de óleo ar a 22+15,4 = 37,4 cm</a:t>
            </a:r>
            <a:endParaRPr lang="pt-BR" sz="1200" dirty="0">
              <a:effectLst/>
              <a:latin typeface="Bitstream Vera Sans Mono"/>
              <a:ea typeface="Bitstream Vera Sans Mono"/>
              <a:cs typeface="Bitstream Vera Sans Mono"/>
            </a:endParaRPr>
          </a:p>
        </p:txBody>
      </p:sp>
    </p:spTree>
    <p:extLst>
      <p:ext uri="{BB962C8B-B14F-4D97-AF65-F5344CB8AC3E}">
        <p14:creationId xmlns:p14="http://schemas.microsoft.com/office/powerpoint/2010/main" val="115399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0" grpId="0"/>
      <p:bldP spid="111" grpId="0"/>
      <p:bldP spid="112" grpId="0"/>
      <p:bldP spid="113" grpId="0"/>
      <p:bldP spid="1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7C3BCE-BEE1-4F87-9696-F38F7F4B1BFB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A4D0D5D-90C2-443F-98D2-3015F38C2BD8}"/>
              </a:ext>
            </a:extLst>
          </p:cNvPr>
          <p:cNvSpPr/>
          <p:nvPr/>
        </p:nvSpPr>
        <p:spPr>
          <a:xfrm>
            <a:off x="198922" y="251399"/>
            <a:ext cx="11014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(</a:t>
            </a:r>
            <a:r>
              <a:rPr lang="pt-BR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Tipler</a:t>
            </a: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Cap.13, E91)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Um tubo em U contém um líquido de densidade relativa desconhecida. Um óleo com a densidade de 800 kg/m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 derramado num dos ramos do tubo até que a coluna de óleo tenha 12 cm de altura. Nestas circunstâncias a interface óleo-ar está a 5,0 cm acima do nível do líquido no outro ramo do tubo em U. Determinar a densidade relativa do líquido. </a:t>
            </a:r>
            <a:endParaRPr lang="pt-BR" sz="20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1F1B84A9-BFAE-4199-97F8-1306386AABD8}"/>
              </a:ext>
            </a:extLst>
          </p:cNvPr>
          <p:cNvGrpSpPr/>
          <p:nvPr/>
        </p:nvGrpSpPr>
        <p:grpSpPr>
          <a:xfrm>
            <a:off x="8611437" y="2013187"/>
            <a:ext cx="1986573" cy="763185"/>
            <a:chOff x="8581702" y="1814820"/>
            <a:chExt cx="1748846" cy="777880"/>
          </a:xfrm>
          <a:noFill/>
        </p:grpSpPr>
        <p:cxnSp>
          <p:nvCxnSpPr>
            <p:cNvPr id="8" name="Line 1569">
              <a:extLst>
                <a:ext uri="{FF2B5EF4-FFF2-40B4-BE49-F238E27FC236}">
                  <a16:creationId xmlns:a16="http://schemas.microsoft.com/office/drawing/2014/main" id="{9B300F71-A6BE-4BF4-80CE-0E999A31606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993185" y="2263224"/>
              <a:ext cx="0" cy="30468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9" name="Line 1573">
              <a:extLst>
                <a:ext uri="{FF2B5EF4-FFF2-40B4-BE49-F238E27FC236}">
                  <a16:creationId xmlns:a16="http://schemas.microsoft.com/office/drawing/2014/main" id="{A69E1521-8778-4AA6-ACA0-7065A8756D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99729" y="1814820"/>
              <a:ext cx="5481" cy="44805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</p:cxn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52A9EC33-FEF8-4038-B3DC-4DE242EA64FD}"/>
                </a:ext>
              </a:extLst>
            </p:cNvPr>
            <p:cNvGrpSpPr/>
            <p:nvPr/>
          </p:nvGrpSpPr>
          <p:grpSpPr>
            <a:xfrm>
              <a:off x="8581702" y="1866736"/>
              <a:ext cx="1748846" cy="725964"/>
              <a:chOff x="8581702" y="1866736"/>
              <a:chExt cx="1748846" cy="725964"/>
            </a:xfrm>
            <a:grpFill/>
          </p:grpSpPr>
          <p:cxnSp>
            <p:nvCxnSpPr>
              <p:cNvPr id="12" name="Line 1466">
                <a:extLst>
                  <a:ext uri="{FF2B5EF4-FFF2-40B4-BE49-F238E27FC236}">
                    <a16:creationId xmlns:a16="http://schemas.microsoft.com/office/drawing/2014/main" id="{298D401E-C5F6-4A12-8793-BF77E2D5B65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660165" y="2276672"/>
                <a:ext cx="1188166" cy="905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3" name="Line 1482">
                <a:extLst>
                  <a:ext uri="{FF2B5EF4-FFF2-40B4-BE49-F238E27FC236}">
                    <a16:creationId xmlns:a16="http://schemas.microsoft.com/office/drawing/2014/main" id="{77869F51-AB49-44C2-9155-BA8138F807F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654412" y="2592700"/>
                <a:ext cx="1676136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14" name="Text Box 1576">
                <a:extLst>
                  <a:ext uri="{FF2B5EF4-FFF2-40B4-BE49-F238E27FC236}">
                    <a16:creationId xmlns:a16="http://schemas.microsoft.com/office/drawing/2014/main" id="{1356BA43-660A-4DC0-BB45-181C3DD526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81702" y="1866736"/>
                <a:ext cx="454448" cy="23512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5 cm</a:t>
                </a:r>
                <a:endParaRPr lang="pt-BR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37D133B0-BF4B-46FB-879B-785336B80096}"/>
              </a:ext>
            </a:extLst>
          </p:cNvPr>
          <p:cNvGrpSpPr/>
          <p:nvPr/>
        </p:nvGrpSpPr>
        <p:grpSpPr>
          <a:xfrm>
            <a:off x="6780171" y="1574838"/>
            <a:ext cx="3897564" cy="1828352"/>
            <a:chOff x="6704330" y="1371600"/>
            <a:chExt cx="3897564" cy="1828352"/>
          </a:xfrm>
        </p:grpSpPr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1D000454-0CF7-4C99-8586-D0F0F68B2FC4}"/>
                </a:ext>
              </a:extLst>
            </p:cNvPr>
            <p:cNvGrpSpPr/>
            <p:nvPr/>
          </p:nvGrpSpPr>
          <p:grpSpPr>
            <a:xfrm>
              <a:off x="6704330" y="1371600"/>
              <a:ext cx="1430020" cy="1820186"/>
              <a:chOff x="48260" y="245110"/>
              <a:chExt cx="715010" cy="1118024"/>
            </a:xfrm>
          </p:grpSpPr>
          <p:sp>
            <p:nvSpPr>
              <p:cNvPr id="19" name="Text Box 1459">
                <a:extLst>
                  <a:ext uri="{FF2B5EF4-FFF2-40B4-BE49-F238E27FC236}">
                    <a16:creationId xmlns:a16="http://schemas.microsoft.com/office/drawing/2014/main" id="{E419AD4F-4D2D-443B-849C-0E8AC4792C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025" y="245110"/>
                <a:ext cx="142875" cy="1428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pt-BR" sz="20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endParaRPr lang="pt-BR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0" name="Agrupar 19">
                <a:extLst>
                  <a:ext uri="{FF2B5EF4-FFF2-40B4-BE49-F238E27FC236}">
                    <a16:creationId xmlns:a16="http://schemas.microsoft.com/office/drawing/2014/main" id="{0E544EEF-D007-4521-B12A-B669D5542310}"/>
                  </a:ext>
                </a:extLst>
              </p:cNvPr>
              <p:cNvGrpSpPr/>
              <p:nvPr/>
            </p:nvGrpSpPr>
            <p:grpSpPr>
              <a:xfrm>
                <a:off x="48260" y="287282"/>
                <a:ext cx="715010" cy="1075852"/>
                <a:chOff x="48260" y="287282"/>
                <a:chExt cx="715010" cy="1075852"/>
              </a:xfrm>
            </p:grpSpPr>
            <p:sp>
              <p:nvSpPr>
                <p:cNvPr id="21" name="AutoShape 1448" descr="Horizontal clara">
                  <a:extLst>
                    <a:ext uri="{FF2B5EF4-FFF2-40B4-BE49-F238E27FC236}">
                      <a16:creationId xmlns:a16="http://schemas.microsoft.com/office/drawing/2014/main" id="{EFBEF062-708A-43BD-BDF6-13AA666404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04407" y="939165"/>
                  <a:ext cx="460015" cy="423969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pattFill prst="ltHorz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2" name="Rectangle 1449">
                  <a:extLst>
                    <a:ext uri="{FF2B5EF4-FFF2-40B4-BE49-F238E27FC236}">
                      <a16:creationId xmlns:a16="http://schemas.microsoft.com/office/drawing/2014/main" id="{3BFC9FD8-894E-419E-A305-BA0DAC62B5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4407" y="612665"/>
                  <a:ext cx="110553" cy="5334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3" name="Rectangle 1450">
                  <a:extLst>
                    <a:ext uri="{FF2B5EF4-FFF2-40B4-BE49-F238E27FC236}">
                      <a16:creationId xmlns:a16="http://schemas.microsoft.com/office/drawing/2014/main" id="{51544477-A8ED-4D83-916B-7C1E12506D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0544" y="384300"/>
                  <a:ext cx="111724" cy="76192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4" name="Rectangle 1451" descr="Horizontal clara">
                  <a:extLst>
                    <a:ext uri="{FF2B5EF4-FFF2-40B4-BE49-F238E27FC236}">
                      <a16:creationId xmlns:a16="http://schemas.microsoft.com/office/drawing/2014/main" id="{6ECD9B8A-7ECC-4B16-B388-883F4F1A18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3340" y="684133"/>
                  <a:ext cx="113363" cy="461931"/>
                </a:xfrm>
                <a:prstGeom prst="rect">
                  <a:avLst/>
                </a:prstGeom>
                <a:pattFill prst="ltHorz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  <p:cxnSp>
              <p:nvCxnSpPr>
                <p:cNvPr id="25" name="Line 1454">
                  <a:extLst>
                    <a:ext uri="{FF2B5EF4-FFF2-40B4-BE49-F238E27FC236}">
                      <a16:creationId xmlns:a16="http://schemas.microsoft.com/office/drawing/2014/main" id="{1A2757B1-7E55-473B-B786-987DBEC778BA}"/>
                    </a:ext>
                  </a:extLst>
                </p:cNvPr>
                <p:cNvCxnSpPr/>
                <p:nvPr/>
              </p:nvCxnSpPr>
              <p:spPr bwMode="auto">
                <a:xfrm>
                  <a:off x="96520" y="825500"/>
                  <a:ext cx="0" cy="53763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Line 1455">
                  <a:extLst>
                    <a:ext uri="{FF2B5EF4-FFF2-40B4-BE49-F238E27FC236}">
                      <a16:creationId xmlns:a16="http://schemas.microsoft.com/office/drawing/2014/main" id="{D8BE359B-4B02-4516-9054-A6CB90AF1615}"/>
                    </a:ext>
                  </a:extLst>
                </p:cNvPr>
                <p:cNvCxnSpPr/>
                <p:nvPr/>
              </p:nvCxnSpPr>
              <p:spPr bwMode="auto">
                <a:xfrm>
                  <a:off x="248920" y="396875"/>
                  <a:ext cx="0" cy="3238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Line 1456">
                  <a:extLst>
                    <a:ext uri="{FF2B5EF4-FFF2-40B4-BE49-F238E27FC236}">
                      <a16:creationId xmlns:a16="http://schemas.microsoft.com/office/drawing/2014/main" id="{4A3AC728-7C56-496D-A9C2-562F0F91C0EE}"/>
                    </a:ext>
                  </a:extLst>
                </p:cNvPr>
                <p:cNvCxnSpPr/>
                <p:nvPr/>
              </p:nvCxnSpPr>
              <p:spPr bwMode="auto">
                <a:xfrm>
                  <a:off x="591820" y="482600"/>
                  <a:ext cx="635" cy="3238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8" name="Text Box 1457">
                  <a:extLst>
                    <a:ext uri="{FF2B5EF4-FFF2-40B4-BE49-F238E27FC236}">
                      <a16:creationId xmlns:a16="http://schemas.microsoft.com/office/drawing/2014/main" id="{978B8F7E-DA8D-4B10-9648-F6CC363C7BA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7545" y="1158875"/>
                  <a:ext cx="85725" cy="1524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 sz="20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29" name="Text Box 1458">
                  <a:extLst>
                    <a:ext uri="{FF2B5EF4-FFF2-40B4-BE49-F238E27FC236}">
                      <a16:creationId xmlns:a16="http://schemas.microsoft.com/office/drawing/2014/main" id="{A8C2619D-FF4C-4E8C-9109-998727ED29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010" y="1039029"/>
                  <a:ext cx="95886" cy="1507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30" name="Text Box 1460">
                  <a:extLst>
                    <a:ext uri="{FF2B5EF4-FFF2-40B4-BE49-F238E27FC236}">
                      <a16:creationId xmlns:a16="http://schemas.microsoft.com/office/drawing/2014/main" id="{EFC34EFC-8061-4007-BC13-CC3A75FFEA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5609" y="287282"/>
                  <a:ext cx="142875" cy="142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 sz="2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P</a:t>
                  </a:r>
                  <a:r>
                    <a:rPr lang="pt-BR" sz="20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2</a:t>
                  </a:r>
                  <a:endPara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1" name="Text Box 1461">
                  <a:extLst>
                    <a:ext uri="{FF2B5EF4-FFF2-40B4-BE49-F238E27FC236}">
                      <a16:creationId xmlns:a16="http://schemas.microsoft.com/office/drawing/2014/main" id="{87364168-C34F-41E5-A525-EF3ED4FE0F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260" y="956626"/>
                  <a:ext cx="142872" cy="20224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0" tIns="0" rIns="0" bIns="0" anchor="t" anchorCtr="0" upright="1">
                  <a:noAutofit/>
                </a:bodyPr>
                <a:lstStyle/>
                <a:p>
                  <a:pPr hangingPunct="0">
                    <a:spcAft>
                      <a:spcPts val="0"/>
                    </a:spcAft>
                  </a:pPr>
                  <a:r>
                    <a:rPr lang="pt-BR" sz="2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h</a:t>
                  </a:r>
                  <a:r>
                    <a:rPr lang="pt-BR" sz="2000" baseline="-250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0</a:t>
                  </a:r>
                  <a:endPara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2" name="Rectangle 1479" descr="Horizontal clara">
                  <a:extLst>
                    <a:ext uri="{FF2B5EF4-FFF2-40B4-BE49-F238E27FC236}">
                      <a16:creationId xmlns:a16="http://schemas.microsoft.com/office/drawing/2014/main" id="{BDC9826A-A799-4D9D-9807-A69E0B93DF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50545" y="684133"/>
                  <a:ext cx="113877" cy="465217"/>
                </a:xfrm>
                <a:prstGeom prst="rect">
                  <a:avLst/>
                </a:prstGeom>
                <a:pattFill prst="ltHorz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pt-BR"/>
                </a:p>
              </p:txBody>
            </p:sp>
          </p:grpSp>
        </p:grpSp>
        <p:cxnSp>
          <p:nvCxnSpPr>
            <p:cNvPr id="18" name="Line 1453">
              <a:extLst>
                <a:ext uri="{FF2B5EF4-FFF2-40B4-BE49-F238E27FC236}">
                  <a16:creationId xmlns:a16="http://schemas.microsoft.com/office/drawing/2014/main" id="{B64B163C-22B1-483B-A233-5E68A63818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51320" y="3173822"/>
              <a:ext cx="3850574" cy="261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016FF768-699E-4CD5-8BD2-0CB5BB17FCC7}"/>
              </a:ext>
            </a:extLst>
          </p:cNvPr>
          <p:cNvGrpSpPr/>
          <p:nvPr/>
        </p:nvGrpSpPr>
        <p:grpSpPr>
          <a:xfrm>
            <a:off x="8868297" y="1372912"/>
            <a:ext cx="1828796" cy="2004148"/>
            <a:chOff x="8702886" y="1187638"/>
            <a:chExt cx="1828796" cy="2004148"/>
          </a:xfrm>
        </p:grpSpPr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A0879067-9375-4A76-96F1-E2328652205C}"/>
                </a:ext>
              </a:extLst>
            </p:cNvPr>
            <p:cNvGrpSpPr/>
            <p:nvPr/>
          </p:nvGrpSpPr>
          <p:grpSpPr>
            <a:xfrm>
              <a:off x="9022966" y="1187638"/>
              <a:ext cx="1073296" cy="2004148"/>
              <a:chOff x="1571625" y="27513"/>
              <a:chExt cx="555801" cy="1340912"/>
            </a:xfrm>
          </p:grpSpPr>
          <p:sp>
            <p:nvSpPr>
              <p:cNvPr id="41" name="AutoShape 1462" descr="Horizontal clara">
                <a:extLst>
                  <a:ext uri="{FF2B5EF4-FFF2-40B4-BE49-F238E27FC236}">
                    <a16:creationId xmlns:a16="http://schemas.microsoft.com/office/drawing/2014/main" id="{20AE372B-9FD6-4BFF-97B1-EC1FE686A3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572895" y="939165"/>
                <a:ext cx="454025" cy="429260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pattFill prst="ltHorz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42" name="Rectangle 1463">
                <a:extLst>
                  <a:ext uri="{FF2B5EF4-FFF2-40B4-BE49-F238E27FC236}">
                    <a16:creationId xmlns:a16="http://schemas.microsoft.com/office/drawing/2014/main" id="{CE3A18FA-3DFF-4B27-92F9-8285B6E22B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2893" y="606424"/>
                <a:ext cx="113667" cy="5473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43" name="Rectangle 1464">
                <a:extLst>
                  <a:ext uri="{FF2B5EF4-FFF2-40B4-BE49-F238E27FC236}">
                    <a16:creationId xmlns:a16="http://schemas.microsoft.com/office/drawing/2014/main" id="{FD75C972-847D-4F56-9383-E6308F921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3940" y="319405"/>
                <a:ext cx="113615" cy="8299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44" name="Rectangle 1465" descr="Horizontal clara">
                <a:extLst>
                  <a:ext uri="{FF2B5EF4-FFF2-40B4-BE49-F238E27FC236}">
                    <a16:creationId xmlns:a16="http://schemas.microsoft.com/office/drawing/2014/main" id="{97503E35-8C6F-4974-9D35-FBC1C91296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2259" y="758558"/>
                <a:ext cx="108733" cy="395236"/>
              </a:xfrm>
              <a:prstGeom prst="rect">
                <a:avLst/>
              </a:prstGeom>
              <a:pattFill prst="ltHorz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 dirty="0"/>
              </a:p>
            </p:txBody>
          </p:sp>
          <p:cxnSp>
            <p:nvCxnSpPr>
              <p:cNvPr id="45" name="Line 1470">
                <a:extLst>
                  <a:ext uri="{FF2B5EF4-FFF2-40B4-BE49-F238E27FC236}">
                    <a16:creationId xmlns:a16="http://schemas.microsoft.com/office/drawing/2014/main" id="{7A0FA669-91FB-4B88-B684-4CDAD9EA55EC}"/>
                  </a:ext>
                </a:extLst>
              </p:cNvPr>
              <p:cNvCxnSpPr/>
              <p:nvPr/>
            </p:nvCxnSpPr>
            <p:spPr bwMode="auto">
              <a:xfrm>
                <a:off x="1623808" y="396875"/>
                <a:ext cx="635" cy="3238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Line 1471">
                <a:extLst>
                  <a:ext uri="{FF2B5EF4-FFF2-40B4-BE49-F238E27FC236}">
                    <a16:creationId xmlns:a16="http://schemas.microsoft.com/office/drawing/2014/main" id="{9973210B-EF1D-4110-915A-965B8B1592F9}"/>
                  </a:ext>
                </a:extLst>
              </p:cNvPr>
              <p:cNvCxnSpPr/>
              <p:nvPr/>
            </p:nvCxnSpPr>
            <p:spPr bwMode="auto">
              <a:xfrm>
                <a:off x="1955165" y="39370"/>
                <a:ext cx="635" cy="3238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7" name="Text Box 1472">
                <a:extLst>
                  <a:ext uri="{FF2B5EF4-FFF2-40B4-BE49-F238E27FC236}">
                    <a16:creationId xmlns:a16="http://schemas.microsoft.com/office/drawing/2014/main" id="{FAD16FA7-F1FF-4E46-A50C-8C79AEF69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41701" y="935018"/>
                <a:ext cx="85725" cy="1955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48" name="Text Box 1473">
                <a:extLst>
                  <a:ext uri="{FF2B5EF4-FFF2-40B4-BE49-F238E27FC236}">
                    <a16:creationId xmlns:a16="http://schemas.microsoft.com/office/drawing/2014/main" id="{0D1C2D5A-DC81-41D8-8176-C520E3389F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6662" y="915936"/>
                <a:ext cx="857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49" name="Text Box 1474">
                <a:extLst>
                  <a:ext uri="{FF2B5EF4-FFF2-40B4-BE49-F238E27FC236}">
                    <a16:creationId xmlns:a16="http://schemas.microsoft.com/office/drawing/2014/main" id="{140506A4-3324-4C81-8FCB-2F5FBAC17F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71625" y="200025"/>
                <a:ext cx="142875" cy="1428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pt-BR" sz="20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endParaRPr lang="pt-BR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0" name="Text Box 1475">
                <a:extLst>
                  <a:ext uri="{FF2B5EF4-FFF2-40B4-BE49-F238E27FC236}">
                    <a16:creationId xmlns:a16="http://schemas.microsoft.com/office/drawing/2014/main" id="{0EBB3161-E49D-43D8-B7D8-4A709773E7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9907" y="27513"/>
                <a:ext cx="142875" cy="1428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hangingPunct="0">
                  <a:spcAft>
                    <a:spcPts val="0"/>
                  </a:spcAft>
                </a:pPr>
                <a:r>
                  <a: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pt-BR" sz="20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endParaRPr lang="pt-BR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1" name="Rectangle 1575" descr="Horizontal clara">
                <a:extLst>
                  <a:ext uri="{FF2B5EF4-FFF2-40B4-BE49-F238E27FC236}">
                    <a16:creationId xmlns:a16="http://schemas.microsoft.com/office/drawing/2014/main" id="{92CA707B-A42A-4C5B-B6C2-F6465237AD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5098" y="956841"/>
                <a:ext cx="111577" cy="207260"/>
              </a:xfrm>
              <a:prstGeom prst="rect">
                <a:avLst/>
              </a:prstGeom>
              <a:pattFill prst="ltHorz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52" name="Rectangle 1478">
                <a:extLst>
                  <a:ext uri="{FF2B5EF4-FFF2-40B4-BE49-F238E27FC236}">
                    <a16:creationId xmlns:a16="http://schemas.microsoft.com/office/drawing/2014/main" id="{D9F4BDD4-2360-43F1-B651-9D325B0AE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2074" y="447826"/>
                <a:ext cx="114845" cy="515230"/>
              </a:xfrm>
              <a:prstGeom prst="rect">
                <a:avLst/>
              </a:prstGeom>
              <a:solidFill>
                <a:srgbClr val="8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/>
              </a:p>
            </p:txBody>
          </p:sp>
        </p:grpSp>
        <p:cxnSp>
          <p:nvCxnSpPr>
            <p:cNvPr id="37" name="Line 1469">
              <a:extLst>
                <a:ext uri="{FF2B5EF4-FFF2-40B4-BE49-F238E27FC236}">
                  <a16:creationId xmlns:a16="http://schemas.microsoft.com/office/drawing/2014/main" id="{57EAB2A3-B7F5-4107-BA98-1AD20C2CC9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400425" y="1840295"/>
              <a:ext cx="24860" cy="6933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Text Box 1477">
              <a:extLst>
                <a:ext uri="{FF2B5EF4-FFF2-40B4-BE49-F238E27FC236}">
                  <a16:creationId xmlns:a16="http://schemas.microsoft.com/office/drawing/2014/main" id="{D6640F67-4379-4800-A39C-82DDD87EFB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94028" y="1971954"/>
              <a:ext cx="237654" cy="3276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y</a:t>
              </a:r>
              <a:r>
                <a:rPr lang="pt-BR" baseline="-250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endParaRPr lang="pt-BR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9" name="Line 1466">
              <a:extLst>
                <a:ext uri="{FF2B5EF4-FFF2-40B4-BE49-F238E27FC236}">
                  <a16:creationId xmlns:a16="http://schemas.microsoft.com/office/drawing/2014/main" id="{6750A832-1A62-4C06-81FC-6C1E2F82D7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702886" y="1795513"/>
              <a:ext cx="1658769" cy="237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" name="Text Box 1474">
            <a:extLst>
              <a:ext uri="{FF2B5EF4-FFF2-40B4-BE49-F238E27FC236}">
                <a16:creationId xmlns:a16="http://schemas.microsoft.com/office/drawing/2014/main" id="{835D6544-57F3-44D4-9C14-482412CF3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4995" y="2382379"/>
            <a:ext cx="246605" cy="376061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hangingPunct="0"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pt-BR" sz="20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pt-BR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tângulo 59">
                <a:extLst>
                  <a:ext uri="{FF2B5EF4-FFF2-40B4-BE49-F238E27FC236}">
                    <a16:creationId xmlns:a16="http://schemas.microsoft.com/office/drawing/2014/main" id="{D56B7249-A41B-4F82-87FD-12579BCE210E}"/>
                  </a:ext>
                </a:extLst>
              </p:cNvPr>
              <p:cNvSpPr/>
              <p:nvPr/>
            </p:nvSpPr>
            <p:spPr>
              <a:xfrm>
                <a:off x="436585" y="1716206"/>
                <a:ext cx="15306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=12 </m:t>
                      </m:r>
                      <m:r>
                        <m:rPr>
                          <m:nor/>
                        </m:rPr>
                        <a:rPr lang="pt-BR" sz="2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cm</m:t>
                      </m:r>
                    </m:oMath>
                  </m:oMathPara>
                </a14:m>
                <a:endParaRPr lang="pt-B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Retângulo 59">
                <a:extLst>
                  <a:ext uri="{FF2B5EF4-FFF2-40B4-BE49-F238E27FC236}">
                    <a16:creationId xmlns:a16="http://schemas.microsoft.com/office/drawing/2014/main" id="{D56B7249-A41B-4F82-87FD-12579BCE21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85" y="1716206"/>
                <a:ext cx="1530675" cy="400110"/>
              </a:xfrm>
              <a:prstGeom prst="rect">
                <a:avLst/>
              </a:prstGeom>
              <a:blipFill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tângulo 60">
                <a:extLst>
                  <a:ext uri="{FF2B5EF4-FFF2-40B4-BE49-F238E27FC236}">
                    <a16:creationId xmlns:a16="http://schemas.microsoft.com/office/drawing/2014/main" id="{10008059-7AE9-495B-9161-DF9688774397}"/>
                  </a:ext>
                </a:extLst>
              </p:cNvPr>
              <p:cNvSpPr/>
              <p:nvPr/>
            </p:nvSpPr>
            <p:spPr>
              <a:xfrm>
                <a:off x="2591874" y="1764662"/>
                <a:ext cx="21978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0">
                          <a:latin typeface="Cambria Math" panose="02040503050406030204" pitchFamily="18" charset="0"/>
                        </a:rPr>
                        <m:t>−5=7 </m:t>
                      </m:r>
                      <m:r>
                        <m:rPr>
                          <m:nor/>
                        </m:rPr>
                        <a:rPr lang="pt-BR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cm</m:t>
                      </m:r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Retângulo 60">
                <a:extLst>
                  <a:ext uri="{FF2B5EF4-FFF2-40B4-BE49-F238E27FC236}">
                    <a16:creationId xmlns:a16="http://schemas.microsoft.com/office/drawing/2014/main" id="{10008059-7AE9-495B-9161-DF96887743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874" y="1764662"/>
                <a:ext cx="2197846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tângulo 61">
                <a:extLst>
                  <a:ext uri="{FF2B5EF4-FFF2-40B4-BE49-F238E27FC236}">
                    <a16:creationId xmlns:a16="http://schemas.microsoft.com/office/drawing/2014/main" id="{B6243B89-B9B9-4ACC-9A11-C58D6BCEBDBA}"/>
                  </a:ext>
                </a:extLst>
              </p:cNvPr>
              <p:cNvSpPr/>
              <p:nvPr/>
            </p:nvSpPr>
            <p:spPr>
              <a:xfrm>
                <a:off x="368051" y="2449136"/>
                <a:ext cx="6163034" cy="723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pt-BR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pt-BR" sz="20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12.0,8</m:t>
                          </m:r>
                        </m:num>
                        <m:den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pt-BR" sz="2000" i="0">
                          <a:latin typeface="Cambria Math" panose="02040503050406030204" pitchFamily="18" charset="0"/>
                        </a:rPr>
                        <m:t>=1,37≈1,4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2" name="Retângulo 61">
                <a:extLst>
                  <a:ext uri="{FF2B5EF4-FFF2-40B4-BE49-F238E27FC236}">
                    <a16:creationId xmlns:a16="http://schemas.microsoft.com/office/drawing/2014/main" id="{B6243B89-B9B9-4ACC-9A11-C58D6BCEB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51" y="2449136"/>
                <a:ext cx="6163034" cy="7231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tângulo 62">
            <a:extLst>
              <a:ext uri="{FF2B5EF4-FFF2-40B4-BE49-F238E27FC236}">
                <a16:creationId xmlns:a16="http://schemas.microsoft.com/office/drawing/2014/main" id="{A7F2B5F1-078F-44B8-8057-BB00690C1954}"/>
              </a:ext>
            </a:extLst>
          </p:cNvPr>
          <p:cNvSpPr/>
          <p:nvPr/>
        </p:nvSpPr>
        <p:spPr>
          <a:xfrm>
            <a:off x="953980" y="3607076"/>
            <a:ext cx="4011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densidade relativa do líquido é 1,4.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8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6F523F2D-92AB-4687-81DD-CEB755EDFA98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3255264" y="5336646"/>
            <a:ext cx="4261104" cy="443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7532848" y="5385137"/>
            <a:ext cx="4261104" cy="443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E19F52C-F431-439E-9D8A-3B48BAA78652}"/>
              </a:ext>
            </a:extLst>
          </p:cNvPr>
          <p:cNvSpPr/>
          <p:nvPr/>
        </p:nvSpPr>
        <p:spPr>
          <a:xfrm>
            <a:off x="577480" y="415409"/>
            <a:ext cx="1967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Pequena revisão</a:t>
            </a:r>
            <a:endParaRPr lang="pt-BR" sz="2000" b="1" dirty="0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6FE2C6EB-E17B-4A6A-81C9-378A3DF2C565}"/>
              </a:ext>
            </a:extLst>
          </p:cNvPr>
          <p:cNvSpPr/>
          <p:nvPr/>
        </p:nvSpPr>
        <p:spPr>
          <a:xfrm>
            <a:off x="425078" y="875644"/>
            <a:ext cx="11368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aula passada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iniciamos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os assuntos relacionados a mecânica dos fluídos. Fizemos uma discussão assistida, mas não tivemos toda a participação por parte da maioria de vocês como esperava.</a:t>
            </a:r>
            <a:endParaRPr lang="pt-BR" sz="20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7E3C09D-8A06-4A42-9FB4-6E6B65770DB2}"/>
              </a:ext>
            </a:extLst>
          </p:cNvPr>
          <p:cNvSpPr/>
          <p:nvPr/>
        </p:nvSpPr>
        <p:spPr>
          <a:xfrm>
            <a:off x="398048" y="1732895"/>
            <a:ext cx="11395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Definimos fluído, vimos como se comporta um fluído sob a ação de forças tangenciais e passamos muito rapidamente por compressão e compressibilidade.</a:t>
            </a:r>
            <a:endParaRPr lang="pt-BR" sz="20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5B84F28-39D1-41D5-AEBF-ECD85DF75452}"/>
              </a:ext>
            </a:extLst>
          </p:cNvPr>
          <p:cNvSpPr/>
          <p:nvPr/>
        </p:nvSpPr>
        <p:spPr>
          <a:xfrm>
            <a:off x="398048" y="2502336"/>
            <a:ext cx="11184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pressão </a:t>
            </a:r>
            <a:r>
              <a:rPr lang="pt-BR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0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num ponto qualquer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um fluido em equilíbrio é a mesma em todas as direções, mas a pressão no interior do fluido só depende da posição.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20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3BFF126-7B73-41E9-BCBD-3077EB520089}"/>
              </a:ext>
            </a:extLst>
          </p:cNvPr>
          <p:cNvSpPr/>
          <p:nvPr/>
        </p:nvSpPr>
        <p:spPr>
          <a:xfrm>
            <a:off x="398047" y="3271777"/>
            <a:ext cx="95079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unidade de pressão no sistema internacional é N/m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1 N/m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equivale a 1Pa. </a:t>
            </a:r>
          </a:p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Também são utilizadas o bar = 10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N/m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=10 N/cm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10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milibars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 atmosfera, </a:t>
            </a:r>
            <a:b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atm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1,013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N/m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o mm de mercúrio = 1 mm HG = 1,36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-3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atm.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A6725B2-E06B-409E-A0DB-7A7E4D1F6541}"/>
              </a:ext>
            </a:extLst>
          </p:cNvPr>
          <p:cNvSpPr/>
          <p:nvPr/>
        </p:nvSpPr>
        <p:spPr>
          <a:xfrm>
            <a:off x="398046" y="4416313"/>
            <a:ext cx="11298653" cy="702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cotidiano, no borracheiro ou ao calibrar os pneus dos automóveis, costuma-se usar a unidade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é a abreviatura do inglês "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pounds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inch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isto é, libras por polegada ao quadrado.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84A898C9-D9AE-4428-8A66-AEA7084F70BB}"/>
              </a:ext>
            </a:extLst>
          </p:cNvPr>
          <p:cNvSpPr/>
          <p:nvPr/>
        </p:nvSpPr>
        <p:spPr>
          <a:xfrm>
            <a:off x="398046" y="5285371"/>
            <a:ext cx="11395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mídia, em alguns noticiários sobre o tempo, chega-se a ouvir o valor da pressão atmosférica em bares ou em torr. Mas, no sistema internacional, a pressão é medida em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(Pascal), que corresponde à pressão exercida por uma força de um newton numa área de um metro quadrado. </a:t>
            </a: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717C895-842B-4FD4-AE7F-EE25E292C9EC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812A177-E954-4784-A473-0889C3903DBB}"/>
              </a:ext>
            </a:extLst>
          </p:cNvPr>
          <p:cNvSpPr/>
          <p:nvPr/>
        </p:nvSpPr>
        <p:spPr>
          <a:xfrm>
            <a:off x="390524" y="410260"/>
            <a:ext cx="90011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principais conversões de pressão podem ser obtidas na tabela abaixo: </a:t>
            </a: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94D4BAE-75FA-4F0D-A5AE-0DA7D385B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380051"/>
              </p:ext>
            </p:extLst>
          </p:nvPr>
        </p:nvGraphicFramePr>
        <p:xfrm>
          <a:off x="485774" y="1085691"/>
          <a:ext cx="10515600" cy="187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99239601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70971140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22569230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92697646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20811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685908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pt-BR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milibar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atm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torr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2778621"/>
                  </a:ext>
                </a:extLst>
              </a:tr>
              <a:tr h="1571784">
                <a:tc>
                  <a:txBody>
                    <a:bodyPr/>
                    <a:lstStyle/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bar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milibar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Pascal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pt-BR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atm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torr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x 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1,01325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1,333224 x 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1,01325 x 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1,333224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1,01325 x 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1,333224 x 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0,986923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0,986923 x 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0,986923 x 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1,315789 x 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750,062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0,750062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0,750062 x 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0,760 x 10</a:t>
                      </a:r>
                      <a:r>
                        <a:rPr lang="pt-BR" sz="14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pt-B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71356380"/>
                  </a:ext>
                </a:extLst>
              </a:tr>
            </a:tbl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id="{2D527E63-BFFC-4D6F-8888-FBD237CF35B3}"/>
              </a:ext>
            </a:extLst>
          </p:cNvPr>
          <p:cNvSpPr/>
          <p:nvPr/>
        </p:nvSpPr>
        <p:spPr>
          <a:xfrm>
            <a:off x="390524" y="3200875"/>
            <a:ext cx="112871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pressão debaixo da água aumenta com a profundidade e ao contrario, a pressão atmosférica diminui com o aumento de altura. No caso particular da água, com uma densidade praticamente constante, a pressão aumenta linearmente com a profundidade (dado: a densidade da água só aumenta em  ~0,5 % quando a pressão varia de 1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atm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100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atm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2B0CAF1-B008-4E40-B2C5-8AEF4D416ECF}"/>
              </a:ext>
            </a:extLst>
          </p:cNvPr>
          <p:cNvSpPr/>
          <p:nvPr/>
        </p:nvSpPr>
        <p:spPr>
          <a:xfrm>
            <a:off x="390524" y="4524315"/>
            <a:ext cx="115347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superfície livre de um líquido, em contato com a atmosfera, é uma superfície isobárica, pois todos os seus pontos estão a pressão atmosférica, logo: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superfície livre de um liquido em equilíbrio no campo gravitacional é uma superfície equipotencial desse campo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Assim, a superfície livre dos oceanos é uma superfície esférica, com centro no centro da terra, sem contar com os efeitos da atração da lua sobre a água, </a:t>
            </a:r>
            <a:r>
              <a:rPr lang="pt-BR" sz="2000">
                <a:latin typeface="Times New Roman" panose="02020603050405020304" pitchFamily="18" charset="0"/>
                <a:ea typeface="Times New Roman" panose="02020603050405020304" pitchFamily="18" charset="0"/>
              </a:rPr>
              <a:t>nem da rotação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 nos limitarmos a escala de laboratório, na vizinhança da superfície da terra, a energia potencial de uma massa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 </a:t>
            </a:r>
            <a:r>
              <a:rPr lang="pt-BR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mgz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(com z = altitude), de forma que a densidade de energia potencial de um fluido de densidade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é: </a:t>
            </a:r>
            <a:r>
              <a:rPr lang="pt-BR" sz="2000" dirty="0" err="1">
                <a:latin typeface="Symbol" panose="05050102010706020507" pitchFamily="18" charset="2"/>
                <a:ea typeface="Times New Roman" panose="02020603050405020304" pitchFamily="18" charset="0"/>
              </a:rPr>
              <a:t>m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gz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2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DA0185B-3226-4CD2-93DA-E0F198FFF7DE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65EB6573-1B77-4843-B514-5936242DB028}"/>
                  </a:ext>
                </a:extLst>
              </p:cNvPr>
              <p:cNvSpPr/>
              <p:nvPr/>
            </p:nvSpPr>
            <p:spPr>
              <a:xfrm>
                <a:off x="171450" y="194256"/>
                <a:ext cx="11458575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 algn="just" hangingPunct="0"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Analisando uma coluna de água de altura </a:t>
                </a:r>
                <a:r>
                  <a:rPr 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 área de secção reta </a:t>
                </a:r>
                <a:r>
                  <a:rPr 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observamos que para suportar o peso da coluna, a pressão na base da coluna tem que ser maior que a pressão no topo porque esta suporta a pressão atmosférica mais o peso da coluna.    Este peso da coluna de líquido é: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𝑤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𝑚𝑔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𝑉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h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</m:oMath>
                </a14:m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65EB6573-1B77-4843-B514-5936242DB0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" y="194256"/>
                <a:ext cx="11458575" cy="1015663"/>
              </a:xfrm>
              <a:prstGeom prst="rect">
                <a:avLst/>
              </a:prstGeom>
              <a:blipFill>
                <a:blip r:embed="rId2"/>
                <a:stretch>
                  <a:fillRect l="-532" t="-3614" r="-532" b="-10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EE946EA7-3D3F-4633-B69F-2B3290C574D9}"/>
                  </a:ext>
                </a:extLst>
              </p:cNvPr>
              <p:cNvSpPr/>
              <p:nvPr/>
            </p:nvSpPr>
            <p:spPr>
              <a:xfrm>
                <a:off x="242885" y="1158779"/>
                <a:ext cx="11458575" cy="960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Se </a:t>
                </a:r>
                <a:r>
                  <a:rPr 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pt-BR" sz="2000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for a pressão no topo e </a:t>
                </a:r>
                <a:r>
                  <a:rPr 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 pressão na base, a força para cima provocada pela diferença de pressão 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; 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𝑝𝐴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∴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𝑝𝐴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EE946EA7-3D3F-4633-B69F-2B3290C574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85" y="1158779"/>
                <a:ext cx="11458575" cy="960328"/>
              </a:xfrm>
              <a:prstGeom prst="rect">
                <a:avLst/>
              </a:prstGeom>
              <a:blipFill>
                <a:blip r:embed="rId3"/>
                <a:stretch>
                  <a:fillRect l="-585" r="-479" b="-1012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F56BC2F8-710A-4307-A1FD-2AB9FEA70C77}"/>
                  </a:ext>
                </a:extLst>
              </p:cNvPr>
              <p:cNvSpPr/>
              <p:nvPr/>
            </p:nvSpPr>
            <p:spPr>
              <a:xfrm>
                <a:off x="242885" y="2085221"/>
                <a:ext cx="11563351" cy="1421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Igualando esta força ao peso da coluna, obtemos: 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𝑝𝐴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𝑔𝐴h</m:t>
                    </m:r>
                  </m:oMath>
                </a14:m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ou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𝑔h</m:t>
                    </m:r>
                  </m:oMath>
                </a14:m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 </a:t>
                </a:r>
              </a:p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quando </a:t>
                </a:r>
                <a:r>
                  <a:rPr 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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é constante. também é usada:</a:t>
                </a:r>
                <a14:m>
                  <m:oMath xmlns:m="http://schemas.openxmlformats.org/officeDocument/2006/math">
                    <m:r>
                      <a:rPr lang="pt-BR" sz="20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                   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𝑔h</m:t>
                    </m:r>
                  </m:oMath>
                </a14:m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Chamada lei de </a:t>
                </a:r>
                <a:r>
                  <a:rPr lang="pt-BR" sz="2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Stevin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r>
                  <a:rPr 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pressão no interior de um líquido aumenta linearmente com a profundidade.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F56BC2F8-710A-4307-A1FD-2AB9FEA70C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85" y="2085221"/>
                <a:ext cx="11563351" cy="1421992"/>
              </a:xfrm>
              <a:prstGeom prst="rect">
                <a:avLst/>
              </a:prstGeom>
              <a:blipFill>
                <a:blip r:embed="rId4"/>
                <a:stretch>
                  <a:fillRect l="-580" b="-68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ângulo 5">
            <a:extLst>
              <a:ext uri="{FF2B5EF4-FFF2-40B4-BE49-F238E27FC236}">
                <a16:creationId xmlns:a16="http://schemas.microsoft.com/office/drawing/2014/main" id="{D340BEEC-370D-4059-BC1F-38E35D8F8FB7}"/>
              </a:ext>
            </a:extLst>
          </p:cNvPr>
          <p:cNvSpPr/>
          <p:nvPr/>
        </p:nvSpPr>
        <p:spPr>
          <a:xfrm>
            <a:off x="190501" y="3507213"/>
            <a:ext cx="114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experiência conhecida hoje como “experiência de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Torriccelli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foi realizada em 1643 por Vincenzo Viviani. 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CAAB563-08AB-4710-913B-8AD496C0581F}"/>
              </a:ext>
            </a:extLst>
          </p:cNvPr>
          <p:cNvSpPr/>
          <p:nvPr/>
        </p:nvSpPr>
        <p:spPr>
          <a:xfrm>
            <a:off x="207167" y="3891935"/>
            <a:ext cx="11777665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conceito de pressão atmosférica é atribuído a Torricelli que disse: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Vivemos  no fundo de um oceano de ar, que, conforme nossa experiência, sem dúvida tem peso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Esta pressão é suficiente para elevar uma coluna de água a uma altura de ~10 m. assim,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Torricceli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previu quanto se elevaria uma coluna de mercúrio (com uma densidade 13,6 vezes maior que a da água): ~10m/13,6 = 76 cm. Nessa experiência se mostra que a pressão atmosférica é dada por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gh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onde 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pt-BR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é a densidade do mercúrio e a altura da coluna permite obter diretamente a pressão atmosférica.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1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014CE1-AD22-409F-9C7B-5FF4AA68F30B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837E763-ADDD-4045-AD98-4AB87FB8A1B0}"/>
              </a:ext>
            </a:extLst>
          </p:cNvPr>
          <p:cNvSpPr/>
          <p:nvPr/>
        </p:nvSpPr>
        <p:spPr>
          <a:xfrm>
            <a:off x="247650" y="3429000"/>
            <a:ext cx="11544300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Durante a respiração normal a pressão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intra-pleural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varia entre -8 a -9 mmHg  durante a inspiração e de -3 a </a:t>
            </a:r>
            <a:b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-6 mmHg durante a expiração. Devido a elasticidade intrínseca do pulmão a pressão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intra-brônquica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dos pulmões é maior do que a pressão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intra-pleural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durante todo o ciclo respiratório e varia entre -1 e -3 mm Hg durante a inspiração e +1 a +5 mmHg durante a expiração. O gradiente de pressão entre as pressões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intra-brônquicas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pt-BR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intra-pleurais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separadas pela paredes alveolares e pela pleura visceral mantém a pleura visceral dos pulmões contra a pleura parietal na parede torácica, durante todo o ciclo respiratório.</a:t>
            </a:r>
            <a:endParaRPr lang="pt-BR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8313F940-BDEC-4B3A-A488-3A3E3882F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5" name="Group 3001">
            <a:extLst>
              <a:ext uri="{FF2B5EF4-FFF2-40B4-BE49-F238E27FC236}">
                <a16:creationId xmlns:a16="http://schemas.microsoft.com/office/drawing/2014/main" id="{919FA6C8-E57F-46C4-B9F9-104C16D6429C}"/>
              </a:ext>
            </a:extLst>
          </p:cNvPr>
          <p:cNvGrpSpPr>
            <a:grpSpLocks/>
          </p:cNvGrpSpPr>
          <p:nvPr/>
        </p:nvGrpSpPr>
        <p:grpSpPr bwMode="auto">
          <a:xfrm>
            <a:off x="9010771" y="316355"/>
            <a:ext cx="2899410" cy="2382353"/>
            <a:chOff x="690" y="6510"/>
            <a:chExt cx="3105" cy="2850"/>
          </a:xfrm>
        </p:grpSpPr>
        <p:sp>
          <p:nvSpPr>
            <p:cNvPr id="6" name="Rectangle 2986">
              <a:extLst>
                <a:ext uri="{FF2B5EF4-FFF2-40B4-BE49-F238E27FC236}">
                  <a16:creationId xmlns:a16="http://schemas.microsoft.com/office/drawing/2014/main" id="{DE32EF47-99D8-4E72-A33E-67AB5789C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0" y="6510"/>
              <a:ext cx="157" cy="2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7" name="Rectangle 2987">
              <a:extLst>
                <a:ext uri="{FF2B5EF4-FFF2-40B4-BE49-F238E27FC236}">
                  <a16:creationId xmlns:a16="http://schemas.microsoft.com/office/drawing/2014/main" id="{4E29AB4C-FE81-476B-BBC2-F94A825E6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5" y="7080"/>
              <a:ext cx="157" cy="2280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BFBFB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8" name="Rectangle 2988">
              <a:extLst>
                <a:ext uri="{FF2B5EF4-FFF2-40B4-BE49-F238E27FC236}">
                  <a16:creationId xmlns:a16="http://schemas.microsoft.com/office/drawing/2014/main" id="{EBA0468B-A043-41DE-8E5E-25B3868F9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" y="8475"/>
              <a:ext cx="1525" cy="885"/>
            </a:xfrm>
            <a:prstGeom prst="rect">
              <a:avLst/>
            </a:prstGeom>
            <a:solidFill>
              <a:srgbClr val="BFBFBF"/>
            </a:solidFill>
            <a:ln w="9525">
              <a:solidFill>
                <a:srgbClr val="A5A5A5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9" name="AutoShape 2989">
              <a:extLst>
                <a:ext uri="{FF2B5EF4-FFF2-40B4-BE49-F238E27FC236}">
                  <a16:creationId xmlns:a16="http://schemas.microsoft.com/office/drawing/2014/main" id="{3FA7BDE5-C871-4D88-AF33-E96E697EC7C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90" y="8355"/>
              <a:ext cx="56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2990">
              <a:extLst>
                <a:ext uri="{FF2B5EF4-FFF2-40B4-BE49-F238E27FC236}">
                  <a16:creationId xmlns:a16="http://schemas.microsoft.com/office/drawing/2014/main" id="{B099913A-C2A7-4D50-9387-FF7E8B6DC88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251" y="8355"/>
              <a:ext cx="13" cy="10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2991">
              <a:extLst>
                <a:ext uri="{FF2B5EF4-FFF2-40B4-BE49-F238E27FC236}">
                  <a16:creationId xmlns:a16="http://schemas.microsoft.com/office/drawing/2014/main" id="{49860238-BD6D-4E2C-87DB-21E49F278DC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50" y="9360"/>
              <a:ext cx="15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2992">
              <a:extLst>
                <a:ext uri="{FF2B5EF4-FFF2-40B4-BE49-F238E27FC236}">
                  <a16:creationId xmlns:a16="http://schemas.microsoft.com/office/drawing/2014/main" id="{E1AF5314-591D-43F0-B858-062C640BC1C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775" y="8340"/>
              <a:ext cx="0" cy="10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2993">
              <a:extLst>
                <a:ext uri="{FF2B5EF4-FFF2-40B4-BE49-F238E27FC236}">
                  <a16:creationId xmlns:a16="http://schemas.microsoft.com/office/drawing/2014/main" id="{13FB562F-C293-4025-B9C7-23FAAA3331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75" y="8340"/>
              <a:ext cx="10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2994">
              <a:extLst>
                <a:ext uri="{FF2B5EF4-FFF2-40B4-BE49-F238E27FC236}">
                  <a16:creationId xmlns:a16="http://schemas.microsoft.com/office/drawing/2014/main" id="{D665B884-253D-4B18-8F6C-9103D2C8446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586" y="8100"/>
              <a:ext cx="0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2995">
              <a:extLst>
                <a:ext uri="{FF2B5EF4-FFF2-40B4-BE49-F238E27FC236}">
                  <a16:creationId xmlns:a16="http://schemas.microsoft.com/office/drawing/2014/main" id="{5C919883-AC54-4F11-ADA6-28BBDED5E4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20" y="8100"/>
              <a:ext cx="0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 Box 2997">
              <a:extLst>
                <a:ext uri="{FF2B5EF4-FFF2-40B4-BE49-F238E27FC236}">
                  <a16:creationId xmlns:a16="http://schemas.microsoft.com/office/drawing/2014/main" id="{BAD0FEBF-3247-417A-B473-98068F95C1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41" y="7477"/>
              <a:ext cx="157" cy="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7" name="Text Box 2998">
              <a:extLst>
                <a:ext uri="{FF2B5EF4-FFF2-40B4-BE49-F238E27FC236}">
                  <a16:creationId xmlns:a16="http://schemas.microsoft.com/office/drawing/2014/main" id="{80703961-73A5-420C-9C80-5DF117BA5C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7717"/>
              <a:ext cx="232" cy="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2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Pa</a:t>
              </a:r>
              <a:endPara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2999">
              <a:extLst>
                <a:ext uri="{FF2B5EF4-FFF2-40B4-BE49-F238E27FC236}">
                  <a16:creationId xmlns:a16="http://schemas.microsoft.com/office/drawing/2014/main" id="{7012B3B3-6CB9-4324-AE11-319A0E1D6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0" y="7717"/>
              <a:ext cx="232" cy="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20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Pa</a:t>
              </a:r>
              <a:endPara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9" name="AutoShape 3000">
              <a:extLst>
                <a:ext uri="{FF2B5EF4-FFF2-40B4-BE49-F238E27FC236}">
                  <a16:creationId xmlns:a16="http://schemas.microsoft.com/office/drawing/2014/main" id="{B537B994-26A1-4F23-9C01-54C8B7986CC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98" y="7080"/>
              <a:ext cx="0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Rectangle 20">
            <a:extLst>
              <a:ext uri="{FF2B5EF4-FFF2-40B4-BE49-F238E27FC236}">
                <a16:creationId xmlns:a16="http://schemas.microsoft.com/office/drawing/2014/main" id="{A5648861-9871-4548-893F-994C35728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0915"/>
            <a:ext cx="108312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Calcular a pressão atmosférica num dia em que a altura da coluna barométrica é 76,0 cm.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16CAF287-B43B-4FC8-81C0-55CDF0DA96D5}"/>
                  </a:ext>
                </a:extLst>
              </p:cNvPr>
              <p:cNvSpPr/>
              <p:nvPr/>
            </p:nvSpPr>
            <p:spPr>
              <a:xfrm>
                <a:off x="359488" y="1381702"/>
                <a:ext cx="9189707" cy="16673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altura da coluna de mercúrio depende de </a:t>
                </a:r>
                <a14:m>
                  <m:oMath xmlns:m="http://schemas.openxmlformats.org/officeDocument/2006/math">
                    <m:r>
                      <a:rPr lang="pt-B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m:rPr>
                        <m:nor/>
                      </m:rPr>
                      <a:rPr lang="pt-B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e</m:t>
                    </m:r>
                    <m:r>
                      <m:rPr>
                        <m:nor/>
                      </m:rPr>
                      <a:rPr lang="pt-B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pt-B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de</m:t>
                    </m:r>
                    <m:r>
                      <m:rPr>
                        <m:nor/>
                      </m:rPr>
                      <a:rPr lang="pt-B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t-BR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pt-BR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assim como da pressão atmosférica.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𝜌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 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𝑔h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=13,6⋅1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pt-BR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×9,8×0,76=101.300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/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𝑚</m:t>
                      </m:r>
                      <m:r>
                        <a:rPr lang="pt-BR" sz="20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1,013</m:t>
                      </m:r>
                      <m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⋅</m:t>
                      </m:r>
                      <m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sSup>
                        <m:sSup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t-BR" sz="20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pt-BR" sz="20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Pa</m:t>
                      </m:r>
                      <m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1,013 </m:t>
                      </m:r>
                      <m:r>
                        <m:rPr>
                          <m:nor/>
                        </m:rPr>
                        <a:rPr lang="pt-B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bar</m:t>
                      </m:r>
                    </m:oMath>
                  </m:oMathPara>
                </a14:m>
                <a:endParaRPr lang="pt-BR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16CAF287-B43B-4FC8-81C0-55CDF0DA96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88" y="1381702"/>
                <a:ext cx="9189707" cy="1667316"/>
              </a:xfrm>
              <a:prstGeom prst="rect">
                <a:avLst/>
              </a:prstGeom>
              <a:blipFill>
                <a:blip r:embed="rId2"/>
                <a:stretch>
                  <a:fillRect l="-1062" r="-9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11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B7C93CD-56A3-4E3A-8470-EE5181EEB10F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D821C38-2BB1-4076-88D1-C85317B815BB}"/>
              </a:ext>
            </a:extLst>
          </p:cNvPr>
          <p:cNvSpPr/>
          <p:nvPr/>
        </p:nvSpPr>
        <p:spPr>
          <a:xfrm>
            <a:off x="295275" y="222588"/>
            <a:ext cx="11487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0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Tipler</a:t>
            </a: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Cap</a:t>
            </a: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13 E 16)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Injeta-se na veia de um paciente, onde a pressão sanguínea é de 12 mmHg, plasma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sangüíneo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contido num saco de plástico e que escoa por um tubo flexível. A densidade relativa do plasma é 1,03, a 37 °C. A que altura deve estar, no mínimo, o saco de plasma para que a pressão de injeção na veia seja 12mmHg ou mais? 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AF6261DE-DBA1-41CA-A081-C61E6AA16F66}"/>
                  </a:ext>
                </a:extLst>
              </p:cNvPr>
              <p:cNvSpPr/>
              <p:nvPr/>
            </p:nvSpPr>
            <p:spPr>
              <a:xfrm>
                <a:off x="295273" y="1637766"/>
                <a:ext cx="11201401" cy="960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Vamos usar a expressão: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𝑔h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𝑔h</m:t>
                    </m:r>
                  </m:oMath>
                </a14:m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(1) 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Dado que a pressão intravenosa deve ser somada à pressão atmosférica: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=12  </m:t>
                    </m:r>
                    <m:r>
                      <m:rPr>
                        <m:sty m:val="p"/>
                      </m:rPr>
                      <a:rPr lang="pt-BR" sz="2000" i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mm</m:t>
                    </m:r>
                    <m:r>
                      <a:rPr lang="pt-BR" sz="2000" i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 </m:t>
                    </m:r>
                    <m:r>
                      <m:rPr>
                        <m:sty m:val="p"/>
                      </m:rPr>
                      <a:rPr lang="pt-BR" sz="2000" i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Hg</m:t>
                    </m:r>
                  </m:oMath>
                </a14:m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AF6261DE-DBA1-41CA-A081-C61E6AA16F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3" y="1637766"/>
                <a:ext cx="11201401" cy="960328"/>
              </a:xfrm>
              <a:prstGeom prst="rect">
                <a:avLst/>
              </a:prstGeom>
              <a:blipFill>
                <a:blip r:embed="rId2"/>
                <a:stretch>
                  <a:fillRect l="-544" b="-108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F4E86AA0-0539-4BD8-A17F-3862A2602E95}"/>
                  </a:ext>
                </a:extLst>
              </p:cNvPr>
              <p:cNvSpPr/>
              <p:nvPr/>
            </p:nvSpPr>
            <p:spPr>
              <a:xfrm>
                <a:off x="295273" y="2862176"/>
                <a:ext cx="11487149" cy="1640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Como o saco plástico também está submetido a pressão atmosférica, minimamente, as pressões devem ser iguais, Assim: </a:t>
                </a:r>
                <a14:m>
                  <m:oMath xmlns:m="http://schemas.openxmlformats.org/officeDocument/2006/math">
                    <m:r>
                      <a:rPr lang="pt-BR" sz="24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  </m:t>
                    </m:r>
                    <m:r>
                      <a:rPr lang="pt-BR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pt-BR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pt-BR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𝜌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𝑝𝑙𝑎𝑠𝑚𝑎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𝑝𝑙𝑎𝑠𝑚𝑎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𝜌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𝐻𝑔</m:t>
                        </m:r>
                      </m:sub>
                    </m:sSub>
                    <m:r>
                      <a:rPr lang="pt-BR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pt-B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𝐻𝑔</m:t>
                        </m:r>
                      </m:sub>
                    </m:sSub>
                  </m:oMath>
                </a14:m>
                <a:r>
                  <a:rPr lang="pt-B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</a:t>
                </a:r>
              </a:p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 </a:t>
                </a:r>
                <a:r>
                  <a:rPr lang="pt-BR" sz="2400" i="1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  <a:r>
                  <a:rPr lang="pt-BR" sz="2400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Hg</a:t>
                </a:r>
                <a:r>
                  <a:rPr lang="pt-BR" sz="20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é dado do problema, e</a:t>
                </a:r>
                <a:r>
                  <a:rPr 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pt-BR" sz="2400" i="1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</a:t>
                </a:r>
                <a:r>
                  <a:rPr lang="pt-BR" sz="2400" i="1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plasma</a:t>
                </a:r>
                <a:r>
                  <a:rPr 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é o dado a obter, portanto: 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F4E86AA0-0539-4BD8-A17F-3862A2602E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73" y="2862176"/>
                <a:ext cx="11487149" cy="1640770"/>
              </a:xfrm>
              <a:prstGeom prst="rect">
                <a:avLst/>
              </a:prstGeom>
              <a:blipFill>
                <a:blip r:embed="rId3"/>
                <a:stretch>
                  <a:fillRect l="-531" r="-531" b="-78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F31FBF0A-8304-4E0C-9E92-0690132EBD68}"/>
                  </a:ext>
                </a:extLst>
              </p:cNvPr>
              <p:cNvSpPr/>
              <p:nvPr/>
            </p:nvSpPr>
            <p:spPr>
              <a:xfrm>
                <a:off x="238126" y="4579256"/>
                <a:ext cx="10089695" cy="703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𝑝𝑙𝑎𝑠𝑚𝑎</m:t>
                          </m:r>
                        </m:sub>
                      </m:sSub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𝑝𝑙𝑎𝑠𝑚𝑎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𝐻𝑔</m:t>
                          </m:r>
                        </m:sub>
                      </m:sSub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𝐻𝑔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𝑝𝑙𝑎𝑠𝑚𝑎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𝐻𝑔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𝐻𝑔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𝑝𝑙𝑎𝑠𝑚𝑎</m:t>
                              </m:r>
                            </m:sub>
                          </m:sSub>
                        </m:den>
                      </m:f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13,6⋅12</m:t>
                          </m:r>
                        </m:num>
                        <m:den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1,03</m:t>
                          </m:r>
                        </m:den>
                      </m:f>
                      <m:r>
                        <a:rPr lang="pt-BR" sz="2000" i="0">
                          <a:latin typeface="Cambria Math" panose="02040503050406030204" pitchFamily="18" charset="0"/>
                        </a:rPr>
                        <m:t>=158 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pt-BR" sz="2000" i="0">
                          <a:latin typeface="Cambria Math" panose="02040503050406030204" pitchFamily="18" charset="0"/>
                        </a:rPr>
                        <m:t> =0,16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F31FBF0A-8304-4E0C-9E92-0690132EBD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6" y="4579256"/>
                <a:ext cx="10089695" cy="7030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ângulo 6">
            <a:extLst>
              <a:ext uri="{FF2B5EF4-FFF2-40B4-BE49-F238E27FC236}">
                <a16:creationId xmlns:a16="http://schemas.microsoft.com/office/drawing/2014/main" id="{7BC06465-6B4E-4D8B-80D3-6F1FE206AC7D}"/>
              </a:ext>
            </a:extLst>
          </p:cNvPr>
          <p:cNvSpPr/>
          <p:nvPr/>
        </p:nvSpPr>
        <p:spPr>
          <a:xfrm>
            <a:off x="238126" y="5348279"/>
            <a:ext cx="11715747" cy="95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just" hangingPunct="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Podemos fazer o exercício de transformar unidades: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 hangingPunct="0"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= 12 mm Hg =12 mm Hg x 1,36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en-US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-3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atm/mm Hg = 0,016 atm  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=0,016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atm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1,013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N/m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atm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=1653 N/m</a:t>
            </a:r>
            <a:r>
              <a:rPr lang="pt-BR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38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B368396-A3CE-4D68-9A47-94C5D0059017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4CE28436-3513-4237-B7E8-95F0C02C0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51" y="-36489"/>
            <a:ext cx="1119477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(</a:t>
            </a:r>
            <a:r>
              <a:rPr kumimoji="0" lang="pt-BR" altLang="pt-B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Tipler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</a:t>
            </a:r>
            <a:r>
              <a:rPr kumimoji="0" lang="pt-BR" altLang="pt-B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 E 17)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Muitas pessoas pensam, ingenuamente, que se um tubo flexível estiv</a:t>
            </a:r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 com a boca flutuando acima do nível da água será possível respirar através dele enquanto estiverem mergulhadas. Esquecem-se, porém, da pressão da água que se opõe à expansão do tórax e dos pulmões. Na tentativa de fazer uma comparação, imagine que você seja capaz de respirar deitado no chão com um peso de 400 N sobre a caixa torácica. A que profundidade, na água, você conseguiria respirar, admitindo que a área frontal da caixa torácica seja 0,09 m</a:t>
            </a:r>
            <a:r>
              <a:rPr lang="pt-BR" altLang="pt-BR" sz="20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altLang="pt-B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4" name="Group 433">
            <a:extLst>
              <a:ext uri="{FF2B5EF4-FFF2-40B4-BE49-F238E27FC236}">
                <a16:creationId xmlns:a16="http://schemas.microsoft.com/office/drawing/2014/main" id="{98F318A3-7868-4E14-81D7-A99B237BA0CE}"/>
              </a:ext>
            </a:extLst>
          </p:cNvPr>
          <p:cNvGrpSpPr>
            <a:grpSpLocks/>
          </p:cNvGrpSpPr>
          <p:nvPr/>
        </p:nvGrpSpPr>
        <p:grpSpPr bwMode="auto">
          <a:xfrm>
            <a:off x="581438" y="1902503"/>
            <a:ext cx="1170175" cy="1821772"/>
            <a:chOff x="1361" y="3535"/>
            <a:chExt cx="1236" cy="2137"/>
          </a:xfrm>
        </p:grpSpPr>
        <p:grpSp>
          <p:nvGrpSpPr>
            <p:cNvPr id="5" name="Canvas 434">
              <a:extLst>
                <a:ext uri="{FF2B5EF4-FFF2-40B4-BE49-F238E27FC236}">
                  <a16:creationId xmlns:a16="http://schemas.microsoft.com/office/drawing/2014/main" id="{08587424-5272-40F6-9E50-9615F6F420F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605" y="3542"/>
              <a:ext cx="992" cy="1988"/>
              <a:chOff x="1605" y="3539"/>
              <a:chExt cx="1236" cy="2478"/>
            </a:xfrm>
          </p:grpSpPr>
          <p:sp>
            <p:nvSpPr>
              <p:cNvPr id="34" name="AutoShape 435">
                <a:extLst>
                  <a:ext uri="{FF2B5EF4-FFF2-40B4-BE49-F238E27FC236}">
                    <a16:creationId xmlns:a16="http://schemas.microsoft.com/office/drawing/2014/main" id="{D88FDDD2-E4BB-47D4-8178-9F51E0A161C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1605" y="3539"/>
                <a:ext cx="1236" cy="2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pt-BR"/>
              </a:p>
            </p:txBody>
          </p:sp>
        </p:grpSp>
        <p:sp>
          <p:nvSpPr>
            <p:cNvPr id="6" name="Rectangle 436">
              <a:extLst>
                <a:ext uri="{FF2B5EF4-FFF2-40B4-BE49-F238E27FC236}">
                  <a16:creationId xmlns:a16="http://schemas.microsoft.com/office/drawing/2014/main" id="{63F80ED3-82BF-4F10-AD60-59DE15CEB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7" y="3799"/>
              <a:ext cx="1208" cy="187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7" name="Rectangle 437">
              <a:extLst>
                <a:ext uri="{FF2B5EF4-FFF2-40B4-BE49-F238E27FC236}">
                  <a16:creationId xmlns:a16="http://schemas.microsoft.com/office/drawing/2014/main" id="{9D02402D-6E96-470D-9BA4-F86E6CE06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1" y="3535"/>
              <a:ext cx="1207" cy="2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8" name="Freeform 438">
              <a:extLst>
                <a:ext uri="{FF2B5EF4-FFF2-40B4-BE49-F238E27FC236}">
                  <a16:creationId xmlns:a16="http://schemas.microsoft.com/office/drawing/2014/main" id="{94034E6F-6D62-4F61-ABAF-D11F4427FC0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641" y="5233"/>
              <a:ext cx="526" cy="245"/>
            </a:xfrm>
            <a:custGeom>
              <a:avLst/>
              <a:gdLst>
                <a:gd name="T0" fmla="*/ 596 w 601"/>
                <a:gd name="T1" fmla="*/ 406 h 464"/>
                <a:gd name="T2" fmla="*/ 577 w 601"/>
                <a:gd name="T3" fmla="*/ 377 h 464"/>
                <a:gd name="T4" fmla="*/ 561 w 601"/>
                <a:gd name="T5" fmla="*/ 348 h 464"/>
                <a:gd name="T6" fmla="*/ 540 w 601"/>
                <a:gd name="T7" fmla="*/ 319 h 464"/>
                <a:gd name="T8" fmla="*/ 517 w 601"/>
                <a:gd name="T9" fmla="*/ 286 h 464"/>
                <a:gd name="T10" fmla="*/ 490 w 601"/>
                <a:gd name="T11" fmla="*/ 250 h 464"/>
                <a:gd name="T12" fmla="*/ 463 w 601"/>
                <a:gd name="T13" fmla="*/ 214 h 464"/>
                <a:gd name="T14" fmla="*/ 447 w 601"/>
                <a:gd name="T15" fmla="*/ 195 h 464"/>
                <a:gd name="T16" fmla="*/ 431 w 601"/>
                <a:gd name="T17" fmla="*/ 177 h 464"/>
                <a:gd name="T18" fmla="*/ 416 w 601"/>
                <a:gd name="T19" fmla="*/ 163 h 464"/>
                <a:gd name="T20" fmla="*/ 400 w 601"/>
                <a:gd name="T21" fmla="*/ 148 h 464"/>
                <a:gd name="T22" fmla="*/ 385 w 601"/>
                <a:gd name="T23" fmla="*/ 134 h 464"/>
                <a:gd name="T24" fmla="*/ 367 w 601"/>
                <a:gd name="T25" fmla="*/ 116 h 464"/>
                <a:gd name="T26" fmla="*/ 350 w 601"/>
                <a:gd name="T27" fmla="*/ 105 h 464"/>
                <a:gd name="T28" fmla="*/ 334 w 601"/>
                <a:gd name="T29" fmla="*/ 94 h 464"/>
                <a:gd name="T30" fmla="*/ 313 w 601"/>
                <a:gd name="T31" fmla="*/ 80 h 464"/>
                <a:gd name="T32" fmla="*/ 296 w 601"/>
                <a:gd name="T33" fmla="*/ 72 h 464"/>
                <a:gd name="T34" fmla="*/ 276 w 601"/>
                <a:gd name="T35" fmla="*/ 58 h 464"/>
                <a:gd name="T36" fmla="*/ 257 w 601"/>
                <a:gd name="T37" fmla="*/ 51 h 464"/>
                <a:gd name="T38" fmla="*/ 237 w 601"/>
                <a:gd name="T39" fmla="*/ 40 h 464"/>
                <a:gd name="T40" fmla="*/ 219 w 601"/>
                <a:gd name="T41" fmla="*/ 36 h 464"/>
                <a:gd name="T42" fmla="*/ 200 w 601"/>
                <a:gd name="T43" fmla="*/ 29 h 464"/>
                <a:gd name="T44" fmla="*/ 183 w 601"/>
                <a:gd name="T45" fmla="*/ 25 h 464"/>
                <a:gd name="T46" fmla="*/ 165 w 601"/>
                <a:gd name="T47" fmla="*/ 18 h 464"/>
                <a:gd name="T48" fmla="*/ 149 w 601"/>
                <a:gd name="T49" fmla="*/ 14 h 464"/>
                <a:gd name="T50" fmla="*/ 133 w 601"/>
                <a:gd name="T51" fmla="*/ 11 h 464"/>
                <a:gd name="T52" fmla="*/ 121 w 601"/>
                <a:gd name="T53" fmla="*/ 7 h 464"/>
                <a:gd name="T54" fmla="*/ 97 w 601"/>
                <a:gd name="T55" fmla="*/ 3 h 464"/>
                <a:gd name="T56" fmla="*/ 81 w 601"/>
                <a:gd name="T57" fmla="*/ 0 h 464"/>
                <a:gd name="T58" fmla="*/ 73 w 601"/>
                <a:gd name="T59" fmla="*/ 0 h 464"/>
                <a:gd name="T60" fmla="*/ 89 w 601"/>
                <a:gd name="T61" fmla="*/ 32 h 464"/>
                <a:gd name="T62" fmla="*/ 92 w 601"/>
                <a:gd name="T63" fmla="*/ 83 h 464"/>
                <a:gd name="T64" fmla="*/ 76 w 601"/>
                <a:gd name="T65" fmla="*/ 116 h 464"/>
                <a:gd name="T66" fmla="*/ 59 w 601"/>
                <a:gd name="T67" fmla="*/ 134 h 464"/>
                <a:gd name="T68" fmla="*/ 43 w 601"/>
                <a:gd name="T69" fmla="*/ 148 h 464"/>
                <a:gd name="T70" fmla="*/ 27 w 601"/>
                <a:gd name="T71" fmla="*/ 156 h 464"/>
                <a:gd name="T72" fmla="*/ 17 w 601"/>
                <a:gd name="T73" fmla="*/ 163 h 464"/>
                <a:gd name="T74" fmla="*/ 32 w 601"/>
                <a:gd name="T75" fmla="*/ 192 h 464"/>
                <a:gd name="T76" fmla="*/ 35 w 601"/>
                <a:gd name="T77" fmla="*/ 243 h 464"/>
                <a:gd name="T78" fmla="*/ 20 w 601"/>
                <a:gd name="T79" fmla="*/ 297 h 464"/>
                <a:gd name="T80" fmla="*/ 5 w 601"/>
                <a:gd name="T81" fmla="*/ 333 h 464"/>
                <a:gd name="T82" fmla="*/ 472 w 601"/>
                <a:gd name="T83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01" h="464">
                  <a:moveTo>
                    <a:pt x="601" y="417"/>
                  </a:moveTo>
                  <a:lnTo>
                    <a:pt x="599" y="413"/>
                  </a:lnTo>
                  <a:lnTo>
                    <a:pt x="596" y="406"/>
                  </a:lnTo>
                  <a:lnTo>
                    <a:pt x="590" y="398"/>
                  </a:lnTo>
                  <a:lnTo>
                    <a:pt x="582" y="384"/>
                  </a:lnTo>
                  <a:lnTo>
                    <a:pt x="577" y="377"/>
                  </a:lnTo>
                  <a:lnTo>
                    <a:pt x="571" y="366"/>
                  </a:lnTo>
                  <a:lnTo>
                    <a:pt x="566" y="359"/>
                  </a:lnTo>
                  <a:lnTo>
                    <a:pt x="561" y="348"/>
                  </a:lnTo>
                  <a:lnTo>
                    <a:pt x="553" y="337"/>
                  </a:lnTo>
                  <a:lnTo>
                    <a:pt x="547" y="330"/>
                  </a:lnTo>
                  <a:lnTo>
                    <a:pt x="540" y="319"/>
                  </a:lnTo>
                  <a:lnTo>
                    <a:pt x="532" y="308"/>
                  </a:lnTo>
                  <a:lnTo>
                    <a:pt x="525" y="297"/>
                  </a:lnTo>
                  <a:lnTo>
                    <a:pt x="517" y="286"/>
                  </a:lnTo>
                  <a:lnTo>
                    <a:pt x="507" y="272"/>
                  </a:lnTo>
                  <a:lnTo>
                    <a:pt x="499" y="261"/>
                  </a:lnTo>
                  <a:lnTo>
                    <a:pt x="490" y="250"/>
                  </a:lnTo>
                  <a:lnTo>
                    <a:pt x="480" y="235"/>
                  </a:lnTo>
                  <a:lnTo>
                    <a:pt x="470" y="224"/>
                  </a:lnTo>
                  <a:lnTo>
                    <a:pt x="463" y="214"/>
                  </a:lnTo>
                  <a:lnTo>
                    <a:pt x="456" y="206"/>
                  </a:lnTo>
                  <a:lnTo>
                    <a:pt x="451" y="203"/>
                  </a:lnTo>
                  <a:lnTo>
                    <a:pt x="447" y="195"/>
                  </a:lnTo>
                  <a:lnTo>
                    <a:pt x="442" y="192"/>
                  </a:lnTo>
                  <a:lnTo>
                    <a:pt x="437" y="185"/>
                  </a:lnTo>
                  <a:lnTo>
                    <a:pt x="431" y="177"/>
                  </a:lnTo>
                  <a:lnTo>
                    <a:pt x="426" y="170"/>
                  </a:lnTo>
                  <a:lnTo>
                    <a:pt x="421" y="166"/>
                  </a:lnTo>
                  <a:lnTo>
                    <a:pt x="416" y="163"/>
                  </a:lnTo>
                  <a:lnTo>
                    <a:pt x="412" y="156"/>
                  </a:lnTo>
                  <a:lnTo>
                    <a:pt x="405" y="152"/>
                  </a:lnTo>
                  <a:lnTo>
                    <a:pt x="400" y="148"/>
                  </a:lnTo>
                  <a:lnTo>
                    <a:pt x="394" y="141"/>
                  </a:lnTo>
                  <a:lnTo>
                    <a:pt x="389" y="137"/>
                  </a:lnTo>
                  <a:lnTo>
                    <a:pt x="385" y="134"/>
                  </a:lnTo>
                  <a:lnTo>
                    <a:pt x="380" y="130"/>
                  </a:lnTo>
                  <a:lnTo>
                    <a:pt x="373" y="123"/>
                  </a:lnTo>
                  <a:lnTo>
                    <a:pt x="367" y="116"/>
                  </a:lnTo>
                  <a:lnTo>
                    <a:pt x="361" y="112"/>
                  </a:lnTo>
                  <a:lnTo>
                    <a:pt x="356" y="109"/>
                  </a:lnTo>
                  <a:lnTo>
                    <a:pt x="350" y="105"/>
                  </a:lnTo>
                  <a:lnTo>
                    <a:pt x="345" y="98"/>
                  </a:lnTo>
                  <a:lnTo>
                    <a:pt x="338" y="94"/>
                  </a:lnTo>
                  <a:lnTo>
                    <a:pt x="334" y="94"/>
                  </a:lnTo>
                  <a:lnTo>
                    <a:pt x="326" y="87"/>
                  </a:lnTo>
                  <a:lnTo>
                    <a:pt x="319" y="83"/>
                  </a:lnTo>
                  <a:lnTo>
                    <a:pt x="313" y="80"/>
                  </a:lnTo>
                  <a:lnTo>
                    <a:pt x="308" y="76"/>
                  </a:lnTo>
                  <a:lnTo>
                    <a:pt x="300" y="72"/>
                  </a:lnTo>
                  <a:lnTo>
                    <a:pt x="296" y="72"/>
                  </a:lnTo>
                  <a:lnTo>
                    <a:pt x="288" y="69"/>
                  </a:lnTo>
                  <a:lnTo>
                    <a:pt x="283" y="65"/>
                  </a:lnTo>
                  <a:lnTo>
                    <a:pt x="276" y="58"/>
                  </a:lnTo>
                  <a:lnTo>
                    <a:pt x="270" y="58"/>
                  </a:lnTo>
                  <a:lnTo>
                    <a:pt x="262" y="54"/>
                  </a:lnTo>
                  <a:lnTo>
                    <a:pt x="257" y="51"/>
                  </a:lnTo>
                  <a:lnTo>
                    <a:pt x="251" y="47"/>
                  </a:lnTo>
                  <a:lnTo>
                    <a:pt x="245" y="47"/>
                  </a:lnTo>
                  <a:lnTo>
                    <a:pt x="237" y="40"/>
                  </a:lnTo>
                  <a:lnTo>
                    <a:pt x="232" y="40"/>
                  </a:lnTo>
                  <a:lnTo>
                    <a:pt x="226" y="36"/>
                  </a:lnTo>
                  <a:lnTo>
                    <a:pt x="219" y="36"/>
                  </a:lnTo>
                  <a:lnTo>
                    <a:pt x="213" y="32"/>
                  </a:lnTo>
                  <a:lnTo>
                    <a:pt x="207" y="32"/>
                  </a:lnTo>
                  <a:lnTo>
                    <a:pt x="200" y="29"/>
                  </a:lnTo>
                  <a:lnTo>
                    <a:pt x="194" y="29"/>
                  </a:lnTo>
                  <a:lnTo>
                    <a:pt x="189" y="25"/>
                  </a:lnTo>
                  <a:lnTo>
                    <a:pt x="183" y="25"/>
                  </a:lnTo>
                  <a:lnTo>
                    <a:pt x="178" y="22"/>
                  </a:lnTo>
                  <a:lnTo>
                    <a:pt x="172" y="18"/>
                  </a:lnTo>
                  <a:lnTo>
                    <a:pt x="165" y="18"/>
                  </a:lnTo>
                  <a:lnTo>
                    <a:pt x="159" y="18"/>
                  </a:lnTo>
                  <a:lnTo>
                    <a:pt x="154" y="14"/>
                  </a:lnTo>
                  <a:lnTo>
                    <a:pt x="149" y="14"/>
                  </a:lnTo>
                  <a:lnTo>
                    <a:pt x="143" y="11"/>
                  </a:lnTo>
                  <a:lnTo>
                    <a:pt x="140" y="11"/>
                  </a:lnTo>
                  <a:lnTo>
                    <a:pt x="133" y="11"/>
                  </a:lnTo>
                  <a:lnTo>
                    <a:pt x="129" y="11"/>
                  </a:lnTo>
                  <a:lnTo>
                    <a:pt x="124" y="7"/>
                  </a:lnTo>
                  <a:lnTo>
                    <a:pt x="121" y="7"/>
                  </a:lnTo>
                  <a:lnTo>
                    <a:pt x="111" y="3"/>
                  </a:lnTo>
                  <a:lnTo>
                    <a:pt x="105" y="3"/>
                  </a:lnTo>
                  <a:lnTo>
                    <a:pt x="97" y="3"/>
                  </a:lnTo>
                  <a:lnTo>
                    <a:pt x="90" y="0"/>
                  </a:lnTo>
                  <a:lnTo>
                    <a:pt x="84" y="0"/>
                  </a:lnTo>
                  <a:lnTo>
                    <a:pt x="81" y="0"/>
                  </a:lnTo>
                  <a:lnTo>
                    <a:pt x="75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78" y="11"/>
                  </a:lnTo>
                  <a:lnTo>
                    <a:pt x="82" y="18"/>
                  </a:lnTo>
                  <a:lnTo>
                    <a:pt x="89" y="32"/>
                  </a:lnTo>
                  <a:lnTo>
                    <a:pt x="92" y="47"/>
                  </a:lnTo>
                  <a:lnTo>
                    <a:pt x="94" y="65"/>
                  </a:lnTo>
                  <a:lnTo>
                    <a:pt x="92" y="83"/>
                  </a:lnTo>
                  <a:lnTo>
                    <a:pt x="87" y="105"/>
                  </a:lnTo>
                  <a:lnTo>
                    <a:pt x="82" y="109"/>
                  </a:lnTo>
                  <a:lnTo>
                    <a:pt x="76" y="116"/>
                  </a:lnTo>
                  <a:lnTo>
                    <a:pt x="71" y="123"/>
                  </a:lnTo>
                  <a:lnTo>
                    <a:pt x="65" y="130"/>
                  </a:lnTo>
                  <a:lnTo>
                    <a:pt x="59" y="134"/>
                  </a:lnTo>
                  <a:lnTo>
                    <a:pt x="52" y="141"/>
                  </a:lnTo>
                  <a:lnTo>
                    <a:pt x="48" y="145"/>
                  </a:lnTo>
                  <a:lnTo>
                    <a:pt x="43" y="148"/>
                  </a:lnTo>
                  <a:lnTo>
                    <a:pt x="36" y="152"/>
                  </a:lnTo>
                  <a:lnTo>
                    <a:pt x="32" y="152"/>
                  </a:lnTo>
                  <a:lnTo>
                    <a:pt x="27" y="156"/>
                  </a:lnTo>
                  <a:lnTo>
                    <a:pt x="24" y="159"/>
                  </a:lnTo>
                  <a:lnTo>
                    <a:pt x="19" y="163"/>
                  </a:lnTo>
                  <a:lnTo>
                    <a:pt x="17" y="163"/>
                  </a:lnTo>
                  <a:lnTo>
                    <a:pt x="19" y="166"/>
                  </a:lnTo>
                  <a:lnTo>
                    <a:pt x="27" y="181"/>
                  </a:lnTo>
                  <a:lnTo>
                    <a:pt x="32" y="192"/>
                  </a:lnTo>
                  <a:lnTo>
                    <a:pt x="33" y="206"/>
                  </a:lnTo>
                  <a:lnTo>
                    <a:pt x="35" y="224"/>
                  </a:lnTo>
                  <a:lnTo>
                    <a:pt x="35" y="243"/>
                  </a:lnTo>
                  <a:lnTo>
                    <a:pt x="32" y="261"/>
                  </a:lnTo>
                  <a:lnTo>
                    <a:pt x="27" y="279"/>
                  </a:lnTo>
                  <a:lnTo>
                    <a:pt x="20" y="297"/>
                  </a:lnTo>
                  <a:lnTo>
                    <a:pt x="16" y="311"/>
                  </a:lnTo>
                  <a:lnTo>
                    <a:pt x="9" y="322"/>
                  </a:lnTo>
                  <a:lnTo>
                    <a:pt x="5" y="333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472" y="464"/>
                  </a:lnTo>
                  <a:lnTo>
                    <a:pt x="601" y="417"/>
                  </a:lnTo>
                  <a:lnTo>
                    <a:pt x="601" y="417"/>
                  </a:lnTo>
                  <a:close/>
                </a:path>
              </a:pathLst>
            </a:custGeom>
            <a:solidFill>
              <a:srgbClr val="4D5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9" name="Freeform 439">
              <a:extLst>
                <a:ext uri="{FF2B5EF4-FFF2-40B4-BE49-F238E27FC236}">
                  <a16:creationId xmlns:a16="http://schemas.microsoft.com/office/drawing/2014/main" id="{69D83A73-1310-4354-A30B-73289663C55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809" y="5358"/>
              <a:ext cx="335" cy="102"/>
            </a:xfrm>
            <a:custGeom>
              <a:avLst/>
              <a:gdLst>
                <a:gd name="T0" fmla="*/ 0 w 381"/>
                <a:gd name="T1" fmla="*/ 112 h 192"/>
                <a:gd name="T2" fmla="*/ 0 w 381"/>
                <a:gd name="T3" fmla="*/ 108 h 192"/>
                <a:gd name="T4" fmla="*/ 3 w 381"/>
                <a:gd name="T5" fmla="*/ 101 h 192"/>
                <a:gd name="T6" fmla="*/ 7 w 381"/>
                <a:gd name="T7" fmla="*/ 90 h 192"/>
                <a:gd name="T8" fmla="*/ 11 w 381"/>
                <a:gd name="T9" fmla="*/ 79 h 192"/>
                <a:gd name="T10" fmla="*/ 14 w 381"/>
                <a:gd name="T11" fmla="*/ 61 h 192"/>
                <a:gd name="T12" fmla="*/ 17 w 381"/>
                <a:gd name="T13" fmla="*/ 43 h 192"/>
                <a:gd name="T14" fmla="*/ 17 w 381"/>
                <a:gd name="T15" fmla="*/ 21 h 192"/>
                <a:gd name="T16" fmla="*/ 15 w 381"/>
                <a:gd name="T17" fmla="*/ 0 h 192"/>
                <a:gd name="T18" fmla="*/ 381 w 381"/>
                <a:gd name="T19" fmla="*/ 192 h 192"/>
                <a:gd name="T20" fmla="*/ 0 w 381"/>
                <a:gd name="T21" fmla="*/ 112 h 192"/>
                <a:gd name="T22" fmla="*/ 0 w 381"/>
                <a:gd name="T23" fmla="*/ 11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1" h="192">
                  <a:moveTo>
                    <a:pt x="0" y="112"/>
                  </a:moveTo>
                  <a:lnTo>
                    <a:pt x="0" y="108"/>
                  </a:lnTo>
                  <a:lnTo>
                    <a:pt x="3" y="101"/>
                  </a:lnTo>
                  <a:lnTo>
                    <a:pt x="7" y="90"/>
                  </a:lnTo>
                  <a:lnTo>
                    <a:pt x="11" y="79"/>
                  </a:lnTo>
                  <a:lnTo>
                    <a:pt x="14" y="61"/>
                  </a:lnTo>
                  <a:lnTo>
                    <a:pt x="17" y="43"/>
                  </a:lnTo>
                  <a:lnTo>
                    <a:pt x="17" y="21"/>
                  </a:lnTo>
                  <a:lnTo>
                    <a:pt x="15" y="0"/>
                  </a:lnTo>
                  <a:lnTo>
                    <a:pt x="381" y="192"/>
                  </a:lnTo>
                  <a:lnTo>
                    <a:pt x="0" y="112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1C4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0" name="Freeform 440">
              <a:extLst>
                <a:ext uri="{FF2B5EF4-FFF2-40B4-BE49-F238E27FC236}">
                  <a16:creationId xmlns:a16="http://schemas.microsoft.com/office/drawing/2014/main" id="{D9A3D179-73D5-4E42-95A9-6146D1530E2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748" y="5295"/>
              <a:ext cx="327" cy="179"/>
            </a:xfrm>
            <a:custGeom>
              <a:avLst/>
              <a:gdLst>
                <a:gd name="T0" fmla="*/ 35 w 372"/>
                <a:gd name="T1" fmla="*/ 0 h 340"/>
                <a:gd name="T2" fmla="*/ 35 w 372"/>
                <a:gd name="T3" fmla="*/ 3 h 340"/>
                <a:gd name="T4" fmla="*/ 35 w 372"/>
                <a:gd name="T5" fmla="*/ 14 h 340"/>
                <a:gd name="T6" fmla="*/ 37 w 372"/>
                <a:gd name="T7" fmla="*/ 29 h 340"/>
                <a:gd name="T8" fmla="*/ 37 w 372"/>
                <a:gd name="T9" fmla="*/ 50 h 340"/>
                <a:gd name="T10" fmla="*/ 34 w 372"/>
                <a:gd name="T11" fmla="*/ 72 h 340"/>
                <a:gd name="T12" fmla="*/ 27 w 372"/>
                <a:gd name="T13" fmla="*/ 90 h 340"/>
                <a:gd name="T14" fmla="*/ 21 w 372"/>
                <a:gd name="T15" fmla="*/ 101 h 340"/>
                <a:gd name="T16" fmla="*/ 16 w 372"/>
                <a:gd name="T17" fmla="*/ 108 h 340"/>
                <a:gd name="T18" fmla="*/ 8 w 372"/>
                <a:gd name="T19" fmla="*/ 116 h 340"/>
                <a:gd name="T20" fmla="*/ 0 w 372"/>
                <a:gd name="T21" fmla="*/ 123 h 340"/>
                <a:gd name="T22" fmla="*/ 372 w 372"/>
                <a:gd name="T23" fmla="*/ 340 h 340"/>
                <a:gd name="T24" fmla="*/ 35 w 372"/>
                <a:gd name="T25" fmla="*/ 0 h 340"/>
                <a:gd name="T26" fmla="*/ 35 w 372"/>
                <a:gd name="T27" fmla="*/ 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2" h="340">
                  <a:moveTo>
                    <a:pt x="35" y="0"/>
                  </a:moveTo>
                  <a:lnTo>
                    <a:pt x="35" y="3"/>
                  </a:lnTo>
                  <a:lnTo>
                    <a:pt x="35" y="14"/>
                  </a:lnTo>
                  <a:lnTo>
                    <a:pt x="37" y="29"/>
                  </a:lnTo>
                  <a:lnTo>
                    <a:pt x="37" y="50"/>
                  </a:lnTo>
                  <a:lnTo>
                    <a:pt x="34" y="72"/>
                  </a:lnTo>
                  <a:lnTo>
                    <a:pt x="27" y="90"/>
                  </a:lnTo>
                  <a:lnTo>
                    <a:pt x="21" y="101"/>
                  </a:lnTo>
                  <a:lnTo>
                    <a:pt x="16" y="108"/>
                  </a:lnTo>
                  <a:lnTo>
                    <a:pt x="8" y="116"/>
                  </a:lnTo>
                  <a:lnTo>
                    <a:pt x="0" y="123"/>
                  </a:lnTo>
                  <a:lnTo>
                    <a:pt x="372" y="34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1C4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1" name="Freeform 441">
              <a:extLst>
                <a:ext uri="{FF2B5EF4-FFF2-40B4-BE49-F238E27FC236}">
                  <a16:creationId xmlns:a16="http://schemas.microsoft.com/office/drawing/2014/main" id="{5154056E-6351-4CB2-AEF8-4D170DADED2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449" y="5010"/>
              <a:ext cx="366" cy="415"/>
            </a:xfrm>
            <a:custGeom>
              <a:avLst/>
              <a:gdLst>
                <a:gd name="T0" fmla="*/ 415 w 415"/>
                <a:gd name="T1" fmla="*/ 782 h 786"/>
                <a:gd name="T2" fmla="*/ 413 w 415"/>
                <a:gd name="T3" fmla="*/ 764 h 786"/>
                <a:gd name="T4" fmla="*/ 410 w 415"/>
                <a:gd name="T5" fmla="*/ 743 h 786"/>
                <a:gd name="T6" fmla="*/ 407 w 415"/>
                <a:gd name="T7" fmla="*/ 725 h 786"/>
                <a:gd name="T8" fmla="*/ 406 w 415"/>
                <a:gd name="T9" fmla="*/ 703 h 786"/>
                <a:gd name="T10" fmla="*/ 402 w 415"/>
                <a:gd name="T11" fmla="*/ 674 h 786"/>
                <a:gd name="T12" fmla="*/ 399 w 415"/>
                <a:gd name="T13" fmla="*/ 648 h 786"/>
                <a:gd name="T14" fmla="*/ 393 w 415"/>
                <a:gd name="T15" fmla="*/ 616 h 786"/>
                <a:gd name="T16" fmla="*/ 388 w 415"/>
                <a:gd name="T17" fmla="*/ 583 h 786"/>
                <a:gd name="T18" fmla="*/ 383 w 415"/>
                <a:gd name="T19" fmla="*/ 547 h 786"/>
                <a:gd name="T20" fmla="*/ 377 w 415"/>
                <a:gd name="T21" fmla="*/ 507 h 786"/>
                <a:gd name="T22" fmla="*/ 369 w 415"/>
                <a:gd name="T23" fmla="*/ 467 h 786"/>
                <a:gd name="T24" fmla="*/ 361 w 415"/>
                <a:gd name="T25" fmla="*/ 427 h 786"/>
                <a:gd name="T26" fmla="*/ 353 w 415"/>
                <a:gd name="T27" fmla="*/ 384 h 786"/>
                <a:gd name="T28" fmla="*/ 345 w 415"/>
                <a:gd name="T29" fmla="*/ 355 h 786"/>
                <a:gd name="T30" fmla="*/ 340 w 415"/>
                <a:gd name="T31" fmla="*/ 329 h 786"/>
                <a:gd name="T32" fmla="*/ 332 w 415"/>
                <a:gd name="T33" fmla="*/ 297 h 786"/>
                <a:gd name="T34" fmla="*/ 320 w 415"/>
                <a:gd name="T35" fmla="*/ 261 h 786"/>
                <a:gd name="T36" fmla="*/ 309 w 415"/>
                <a:gd name="T37" fmla="*/ 224 h 786"/>
                <a:gd name="T38" fmla="*/ 297 w 415"/>
                <a:gd name="T39" fmla="*/ 188 h 786"/>
                <a:gd name="T40" fmla="*/ 286 w 415"/>
                <a:gd name="T41" fmla="*/ 156 h 786"/>
                <a:gd name="T42" fmla="*/ 275 w 415"/>
                <a:gd name="T43" fmla="*/ 127 h 786"/>
                <a:gd name="T44" fmla="*/ 264 w 415"/>
                <a:gd name="T45" fmla="*/ 101 h 786"/>
                <a:gd name="T46" fmla="*/ 253 w 415"/>
                <a:gd name="T47" fmla="*/ 79 h 786"/>
                <a:gd name="T48" fmla="*/ 243 w 415"/>
                <a:gd name="T49" fmla="*/ 58 h 786"/>
                <a:gd name="T50" fmla="*/ 231 w 415"/>
                <a:gd name="T51" fmla="*/ 32 h 786"/>
                <a:gd name="T52" fmla="*/ 216 w 415"/>
                <a:gd name="T53" fmla="*/ 11 h 786"/>
                <a:gd name="T54" fmla="*/ 208 w 415"/>
                <a:gd name="T55" fmla="*/ 0 h 786"/>
                <a:gd name="T56" fmla="*/ 210 w 415"/>
                <a:gd name="T57" fmla="*/ 21 h 786"/>
                <a:gd name="T58" fmla="*/ 210 w 415"/>
                <a:gd name="T59" fmla="*/ 43 h 786"/>
                <a:gd name="T60" fmla="*/ 210 w 415"/>
                <a:gd name="T61" fmla="*/ 69 h 786"/>
                <a:gd name="T62" fmla="*/ 207 w 415"/>
                <a:gd name="T63" fmla="*/ 90 h 786"/>
                <a:gd name="T64" fmla="*/ 202 w 415"/>
                <a:gd name="T65" fmla="*/ 108 h 786"/>
                <a:gd name="T66" fmla="*/ 192 w 415"/>
                <a:gd name="T67" fmla="*/ 123 h 786"/>
                <a:gd name="T68" fmla="*/ 183 w 415"/>
                <a:gd name="T69" fmla="*/ 127 h 786"/>
                <a:gd name="T70" fmla="*/ 167 w 415"/>
                <a:gd name="T71" fmla="*/ 119 h 786"/>
                <a:gd name="T72" fmla="*/ 156 w 415"/>
                <a:gd name="T73" fmla="*/ 112 h 786"/>
                <a:gd name="T74" fmla="*/ 143 w 415"/>
                <a:gd name="T75" fmla="*/ 101 h 786"/>
                <a:gd name="T76" fmla="*/ 134 w 415"/>
                <a:gd name="T77" fmla="*/ 94 h 786"/>
                <a:gd name="T78" fmla="*/ 124 w 415"/>
                <a:gd name="T79" fmla="*/ 83 h 786"/>
                <a:gd name="T80" fmla="*/ 118 w 415"/>
                <a:gd name="T81" fmla="*/ 76 h 786"/>
                <a:gd name="T82" fmla="*/ 113 w 415"/>
                <a:gd name="T83" fmla="*/ 69 h 786"/>
                <a:gd name="T84" fmla="*/ 111 w 415"/>
                <a:gd name="T85" fmla="*/ 83 h 786"/>
                <a:gd name="T86" fmla="*/ 108 w 415"/>
                <a:gd name="T87" fmla="*/ 112 h 786"/>
                <a:gd name="T88" fmla="*/ 99 w 415"/>
                <a:gd name="T89" fmla="*/ 145 h 786"/>
                <a:gd name="T90" fmla="*/ 84 w 415"/>
                <a:gd name="T91" fmla="*/ 170 h 786"/>
                <a:gd name="T92" fmla="*/ 73 w 415"/>
                <a:gd name="T93" fmla="*/ 174 h 786"/>
                <a:gd name="T94" fmla="*/ 59 w 415"/>
                <a:gd name="T95" fmla="*/ 177 h 786"/>
                <a:gd name="T96" fmla="*/ 45 w 415"/>
                <a:gd name="T97" fmla="*/ 174 h 786"/>
                <a:gd name="T98" fmla="*/ 30 w 415"/>
                <a:gd name="T99" fmla="*/ 174 h 786"/>
                <a:gd name="T100" fmla="*/ 18 w 415"/>
                <a:gd name="T101" fmla="*/ 170 h 786"/>
                <a:gd name="T102" fmla="*/ 8 w 415"/>
                <a:gd name="T103" fmla="*/ 170 h 786"/>
                <a:gd name="T104" fmla="*/ 0 w 415"/>
                <a:gd name="T105" fmla="*/ 170 h 786"/>
                <a:gd name="T106" fmla="*/ 415 w 415"/>
                <a:gd name="T107" fmla="*/ 786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5" h="786">
                  <a:moveTo>
                    <a:pt x="415" y="786"/>
                  </a:moveTo>
                  <a:lnTo>
                    <a:pt x="415" y="782"/>
                  </a:lnTo>
                  <a:lnTo>
                    <a:pt x="413" y="779"/>
                  </a:lnTo>
                  <a:lnTo>
                    <a:pt x="413" y="764"/>
                  </a:lnTo>
                  <a:lnTo>
                    <a:pt x="412" y="753"/>
                  </a:lnTo>
                  <a:lnTo>
                    <a:pt x="410" y="743"/>
                  </a:lnTo>
                  <a:lnTo>
                    <a:pt x="409" y="732"/>
                  </a:lnTo>
                  <a:lnTo>
                    <a:pt x="407" y="725"/>
                  </a:lnTo>
                  <a:lnTo>
                    <a:pt x="407" y="714"/>
                  </a:lnTo>
                  <a:lnTo>
                    <a:pt x="406" y="703"/>
                  </a:lnTo>
                  <a:lnTo>
                    <a:pt x="404" y="688"/>
                  </a:lnTo>
                  <a:lnTo>
                    <a:pt x="402" y="674"/>
                  </a:lnTo>
                  <a:lnTo>
                    <a:pt x="401" y="663"/>
                  </a:lnTo>
                  <a:lnTo>
                    <a:pt x="399" y="648"/>
                  </a:lnTo>
                  <a:lnTo>
                    <a:pt x="396" y="630"/>
                  </a:lnTo>
                  <a:lnTo>
                    <a:pt x="393" y="616"/>
                  </a:lnTo>
                  <a:lnTo>
                    <a:pt x="391" y="601"/>
                  </a:lnTo>
                  <a:lnTo>
                    <a:pt x="388" y="583"/>
                  </a:lnTo>
                  <a:lnTo>
                    <a:pt x="385" y="565"/>
                  </a:lnTo>
                  <a:lnTo>
                    <a:pt x="383" y="547"/>
                  </a:lnTo>
                  <a:lnTo>
                    <a:pt x="380" y="529"/>
                  </a:lnTo>
                  <a:lnTo>
                    <a:pt x="377" y="507"/>
                  </a:lnTo>
                  <a:lnTo>
                    <a:pt x="374" y="489"/>
                  </a:lnTo>
                  <a:lnTo>
                    <a:pt x="369" y="467"/>
                  </a:lnTo>
                  <a:lnTo>
                    <a:pt x="366" y="449"/>
                  </a:lnTo>
                  <a:lnTo>
                    <a:pt x="361" y="427"/>
                  </a:lnTo>
                  <a:lnTo>
                    <a:pt x="358" y="409"/>
                  </a:lnTo>
                  <a:lnTo>
                    <a:pt x="353" y="384"/>
                  </a:lnTo>
                  <a:lnTo>
                    <a:pt x="350" y="366"/>
                  </a:lnTo>
                  <a:lnTo>
                    <a:pt x="345" y="355"/>
                  </a:lnTo>
                  <a:lnTo>
                    <a:pt x="344" y="340"/>
                  </a:lnTo>
                  <a:lnTo>
                    <a:pt x="340" y="329"/>
                  </a:lnTo>
                  <a:lnTo>
                    <a:pt x="337" y="319"/>
                  </a:lnTo>
                  <a:lnTo>
                    <a:pt x="332" y="297"/>
                  </a:lnTo>
                  <a:lnTo>
                    <a:pt x="326" y="279"/>
                  </a:lnTo>
                  <a:lnTo>
                    <a:pt x="320" y="261"/>
                  </a:lnTo>
                  <a:lnTo>
                    <a:pt x="315" y="242"/>
                  </a:lnTo>
                  <a:lnTo>
                    <a:pt x="309" y="224"/>
                  </a:lnTo>
                  <a:lnTo>
                    <a:pt x="304" y="206"/>
                  </a:lnTo>
                  <a:lnTo>
                    <a:pt x="297" y="188"/>
                  </a:lnTo>
                  <a:lnTo>
                    <a:pt x="291" y="174"/>
                  </a:lnTo>
                  <a:lnTo>
                    <a:pt x="286" y="156"/>
                  </a:lnTo>
                  <a:lnTo>
                    <a:pt x="280" y="141"/>
                  </a:lnTo>
                  <a:lnTo>
                    <a:pt x="275" y="127"/>
                  </a:lnTo>
                  <a:lnTo>
                    <a:pt x="269" y="116"/>
                  </a:lnTo>
                  <a:lnTo>
                    <a:pt x="264" y="101"/>
                  </a:lnTo>
                  <a:lnTo>
                    <a:pt x="259" y="90"/>
                  </a:lnTo>
                  <a:lnTo>
                    <a:pt x="253" y="79"/>
                  </a:lnTo>
                  <a:lnTo>
                    <a:pt x="248" y="69"/>
                  </a:lnTo>
                  <a:lnTo>
                    <a:pt x="243" y="58"/>
                  </a:lnTo>
                  <a:lnTo>
                    <a:pt x="239" y="50"/>
                  </a:lnTo>
                  <a:lnTo>
                    <a:pt x="231" y="32"/>
                  </a:lnTo>
                  <a:lnTo>
                    <a:pt x="223" y="25"/>
                  </a:lnTo>
                  <a:lnTo>
                    <a:pt x="216" y="11"/>
                  </a:lnTo>
                  <a:lnTo>
                    <a:pt x="213" y="7"/>
                  </a:lnTo>
                  <a:lnTo>
                    <a:pt x="208" y="0"/>
                  </a:lnTo>
                  <a:lnTo>
                    <a:pt x="208" y="7"/>
                  </a:lnTo>
                  <a:lnTo>
                    <a:pt x="210" y="21"/>
                  </a:lnTo>
                  <a:lnTo>
                    <a:pt x="210" y="29"/>
                  </a:lnTo>
                  <a:lnTo>
                    <a:pt x="210" y="43"/>
                  </a:lnTo>
                  <a:lnTo>
                    <a:pt x="210" y="54"/>
                  </a:lnTo>
                  <a:lnTo>
                    <a:pt x="210" y="69"/>
                  </a:lnTo>
                  <a:lnTo>
                    <a:pt x="208" y="79"/>
                  </a:lnTo>
                  <a:lnTo>
                    <a:pt x="207" y="90"/>
                  </a:lnTo>
                  <a:lnTo>
                    <a:pt x="205" y="101"/>
                  </a:lnTo>
                  <a:lnTo>
                    <a:pt x="202" y="108"/>
                  </a:lnTo>
                  <a:lnTo>
                    <a:pt x="197" y="116"/>
                  </a:lnTo>
                  <a:lnTo>
                    <a:pt x="192" y="123"/>
                  </a:lnTo>
                  <a:lnTo>
                    <a:pt x="188" y="123"/>
                  </a:lnTo>
                  <a:lnTo>
                    <a:pt x="183" y="127"/>
                  </a:lnTo>
                  <a:lnTo>
                    <a:pt x="175" y="123"/>
                  </a:lnTo>
                  <a:lnTo>
                    <a:pt x="167" y="119"/>
                  </a:lnTo>
                  <a:lnTo>
                    <a:pt x="161" y="116"/>
                  </a:lnTo>
                  <a:lnTo>
                    <a:pt x="156" y="112"/>
                  </a:lnTo>
                  <a:lnTo>
                    <a:pt x="148" y="105"/>
                  </a:lnTo>
                  <a:lnTo>
                    <a:pt x="143" y="101"/>
                  </a:lnTo>
                  <a:lnTo>
                    <a:pt x="138" y="98"/>
                  </a:lnTo>
                  <a:lnTo>
                    <a:pt x="134" y="94"/>
                  </a:lnTo>
                  <a:lnTo>
                    <a:pt x="129" y="87"/>
                  </a:lnTo>
                  <a:lnTo>
                    <a:pt x="124" y="83"/>
                  </a:lnTo>
                  <a:lnTo>
                    <a:pt x="121" y="79"/>
                  </a:lnTo>
                  <a:lnTo>
                    <a:pt x="118" y="76"/>
                  </a:lnTo>
                  <a:lnTo>
                    <a:pt x="115" y="69"/>
                  </a:lnTo>
                  <a:lnTo>
                    <a:pt x="113" y="69"/>
                  </a:lnTo>
                  <a:lnTo>
                    <a:pt x="113" y="72"/>
                  </a:lnTo>
                  <a:lnTo>
                    <a:pt x="111" y="83"/>
                  </a:lnTo>
                  <a:lnTo>
                    <a:pt x="110" y="94"/>
                  </a:lnTo>
                  <a:lnTo>
                    <a:pt x="108" y="112"/>
                  </a:lnTo>
                  <a:lnTo>
                    <a:pt x="105" y="127"/>
                  </a:lnTo>
                  <a:lnTo>
                    <a:pt x="99" y="145"/>
                  </a:lnTo>
                  <a:lnTo>
                    <a:pt x="92" y="159"/>
                  </a:lnTo>
                  <a:lnTo>
                    <a:pt x="84" y="170"/>
                  </a:lnTo>
                  <a:lnTo>
                    <a:pt x="78" y="170"/>
                  </a:lnTo>
                  <a:lnTo>
                    <a:pt x="73" y="174"/>
                  </a:lnTo>
                  <a:lnTo>
                    <a:pt x="65" y="174"/>
                  </a:lnTo>
                  <a:lnTo>
                    <a:pt x="59" y="177"/>
                  </a:lnTo>
                  <a:lnTo>
                    <a:pt x="51" y="174"/>
                  </a:lnTo>
                  <a:lnTo>
                    <a:pt x="45" y="174"/>
                  </a:lnTo>
                  <a:lnTo>
                    <a:pt x="37" y="174"/>
                  </a:lnTo>
                  <a:lnTo>
                    <a:pt x="30" y="174"/>
                  </a:lnTo>
                  <a:lnTo>
                    <a:pt x="24" y="174"/>
                  </a:lnTo>
                  <a:lnTo>
                    <a:pt x="18" y="170"/>
                  </a:lnTo>
                  <a:lnTo>
                    <a:pt x="13" y="170"/>
                  </a:lnTo>
                  <a:lnTo>
                    <a:pt x="8" y="170"/>
                  </a:lnTo>
                  <a:lnTo>
                    <a:pt x="2" y="170"/>
                  </a:lnTo>
                  <a:lnTo>
                    <a:pt x="0" y="170"/>
                  </a:lnTo>
                  <a:lnTo>
                    <a:pt x="328" y="732"/>
                  </a:lnTo>
                  <a:lnTo>
                    <a:pt x="415" y="786"/>
                  </a:lnTo>
                  <a:lnTo>
                    <a:pt x="415" y="786"/>
                  </a:lnTo>
                  <a:close/>
                </a:path>
              </a:pathLst>
            </a:custGeom>
            <a:solidFill>
              <a:srgbClr val="2E69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2" name="Freeform 442">
              <a:extLst>
                <a:ext uri="{FF2B5EF4-FFF2-40B4-BE49-F238E27FC236}">
                  <a16:creationId xmlns:a16="http://schemas.microsoft.com/office/drawing/2014/main" id="{45C7230B-89EB-477E-9302-7BBC94CFFC28}"/>
                </a:ext>
              </a:extLst>
            </p:cNvPr>
            <p:cNvSpPr>
              <a:spLocks/>
            </p:cNvSpPr>
            <p:nvPr/>
          </p:nvSpPr>
          <p:spPr bwMode="auto">
            <a:xfrm rot="2531007">
              <a:off x="2391" y="4126"/>
              <a:ext cx="177" cy="58"/>
            </a:xfrm>
            <a:custGeom>
              <a:avLst/>
              <a:gdLst>
                <a:gd name="T0" fmla="*/ 0 w 205"/>
                <a:gd name="T1" fmla="*/ 109 h 109"/>
                <a:gd name="T2" fmla="*/ 89 w 205"/>
                <a:gd name="T3" fmla="*/ 84 h 109"/>
                <a:gd name="T4" fmla="*/ 205 w 205"/>
                <a:gd name="T5" fmla="*/ 26 h 109"/>
                <a:gd name="T6" fmla="*/ 204 w 205"/>
                <a:gd name="T7" fmla="*/ 22 h 109"/>
                <a:gd name="T8" fmla="*/ 202 w 205"/>
                <a:gd name="T9" fmla="*/ 22 h 109"/>
                <a:gd name="T10" fmla="*/ 199 w 205"/>
                <a:gd name="T11" fmla="*/ 18 h 109"/>
                <a:gd name="T12" fmla="*/ 194 w 205"/>
                <a:gd name="T13" fmla="*/ 18 h 109"/>
                <a:gd name="T14" fmla="*/ 188 w 205"/>
                <a:gd name="T15" fmla="*/ 15 h 109"/>
                <a:gd name="T16" fmla="*/ 181 w 205"/>
                <a:gd name="T17" fmla="*/ 15 h 109"/>
                <a:gd name="T18" fmla="*/ 175 w 205"/>
                <a:gd name="T19" fmla="*/ 11 h 109"/>
                <a:gd name="T20" fmla="*/ 167 w 205"/>
                <a:gd name="T21" fmla="*/ 11 h 109"/>
                <a:gd name="T22" fmla="*/ 157 w 205"/>
                <a:gd name="T23" fmla="*/ 7 h 109"/>
                <a:gd name="T24" fmla="*/ 150 w 205"/>
                <a:gd name="T25" fmla="*/ 4 h 109"/>
                <a:gd name="T26" fmla="*/ 140 w 205"/>
                <a:gd name="T27" fmla="*/ 0 h 109"/>
                <a:gd name="T28" fmla="*/ 132 w 205"/>
                <a:gd name="T29" fmla="*/ 0 h 109"/>
                <a:gd name="T30" fmla="*/ 123 w 205"/>
                <a:gd name="T31" fmla="*/ 0 h 109"/>
                <a:gd name="T32" fmla="*/ 113 w 205"/>
                <a:gd name="T33" fmla="*/ 0 h 109"/>
                <a:gd name="T34" fmla="*/ 105 w 205"/>
                <a:gd name="T35" fmla="*/ 4 h 109"/>
                <a:gd name="T36" fmla="*/ 99 w 205"/>
                <a:gd name="T37" fmla="*/ 7 h 109"/>
                <a:gd name="T38" fmla="*/ 91 w 205"/>
                <a:gd name="T39" fmla="*/ 7 h 109"/>
                <a:gd name="T40" fmla="*/ 83 w 205"/>
                <a:gd name="T41" fmla="*/ 11 h 109"/>
                <a:gd name="T42" fmla="*/ 76 w 205"/>
                <a:gd name="T43" fmla="*/ 15 h 109"/>
                <a:gd name="T44" fmla="*/ 70 w 205"/>
                <a:gd name="T45" fmla="*/ 18 h 109"/>
                <a:gd name="T46" fmla="*/ 64 w 205"/>
                <a:gd name="T47" fmla="*/ 22 h 109"/>
                <a:gd name="T48" fmla="*/ 59 w 205"/>
                <a:gd name="T49" fmla="*/ 29 h 109"/>
                <a:gd name="T50" fmla="*/ 54 w 205"/>
                <a:gd name="T51" fmla="*/ 33 h 109"/>
                <a:gd name="T52" fmla="*/ 49 w 205"/>
                <a:gd name="T53" fmla="*/ 40 h 109"/>
                <a:gd name="T54" fmla="*/ 40 w 205"/>
                <a:gd name="T55" fmla="*/ 47 h 109"/>
                <a:gd name="T56" fmla="*/ 35 w 205"/>
                <a:gd name="T57" fmla="*/ 58 h 109"/>
                <a:gd name="T58" fmla="*/ 32 w 205"/>
                <a:gd name="T59" fmla="*/ 65 h 109"/>
                <a:gd name="T60" fmla="*/ 30 w 205"/>
                <a:gd name="T61" fmla="*/ 69 h 109"/>
                <a:gd name="T62" fmla="*/ 0 w 205"/>
                <a:gd name="T63" fmla="*/ 109 h 109"/>
                <a:gd name="T64" fmla="*/ 0 w 205"/>
                <a:gd name="T6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5" h="109">
                  <a:moveTo>
                    <a:pt x="0" y="109"/>
                  </a:moveTo>
                  <a:lnTo>
                    <a:pt x="89" y="84"/>
                  </a:lnTo>
                  <a:lnTo>
                    <a:pt x="205" y="26"/>
                  </a:lnTo>
                  <a:lnTo>
                    <a:pt x="204" y="22"/>
                  </a:lnTo>
                  <a:lnTo>
                    <a:pt x="202" y="22"/>
                  </a:lnTo>
                  <a:lnTo>
                    <a:pt x="199" y="18"/>
                  </a:lnTo>
                  <a:lnTo>
                    <a:pt x="194" y="18"/>
                  </a:lnTo>
                  <a:lnTo>
                    <a:pt x="188" y="15"/>
                  </a:lnTo>
                  <a:lnTo>
                    <a:pt x="181" y="15"/>
                  </a:lnTo>
                  <a:lnTo>
                    <a:pt x="175" y="11"/>
                  </a:lnTo>
                  <a:lnTo>
                    <a:pt x="167" y="11"/>
                  </a:lnTo>
                  <a:lnTo>
                    <a:pt x="157" y="7"/>
                  </a:lnTo>
                  <a:lnTo>
                    <a:pt x="150" y="4"/>
                  </a:lnTo>
                  <a:lnTo>
                    <a:pt x="140" y="0"/>
                  </a:lnTo>
                  <a:lnTo>
                    <a:pt x="132" y="0"/>
                  </a:lnTo>
                  <a:lnTo>
                    <a:pt x="123" y="0"/>
                  </a:lnTo>
                  <a:lnTo>
                    <a:pt x="113" y="0"/>
                  </a:lnTo>
                  <a:lnTo>
                    <a:pt x="105" y="4"/>
                  </a:lnTo>
                  <a:lnTo>
                    <a:pt x="99" y="7"/>
                  </a:lnTo>
                  <a:lnTo>
                    <a:pt x="91" y="7"/>
                  </a:lnTo>
                  <a:lnTo>
                    <a:pt x="83" y="11"/>
                  </a:lnTo>
                  <a:lnTo>
                    <a:pt x="76" y="15"/>
                  </a:lnTo>
                  <a:lnTo>
                    <a:pt x="70" y="18"/>
                  </a:lnTo>
                  <a:lnTo>
                    <a:pt x="64" y="22"/>
                  </a:lnTo>
                  <a:lnTo>
                    <a:pt x="59" y="29"/>
                  </a:lnTo>
                  <a:lnTo>
                    <a:pt x="54" y="33"/>
                  </a:lnTo>
                  <a:lnTo>
                    <a:pt x="49" y="40"/>
                  </a:lnTo>
                  <a:lnTo>
                    <a:pt x="40" y="47"/>
                  </a:lnTo>
                  <a:lnTo>
                    <a:pt x="35" y="58"/>
                  </a:lnTo>
                  <a:lnTo>
                    <a:pt x="32" y="65"/>
                  </a:lnTo>
                  <a:lnTo>
                    <a:pt x="30" y="69"/>
                  </a:lnTo>
                  <a:lnTo>
                    <a:pt x="0" y="10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99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3" name="Freeform 443">
              <a:extLst>
                <a:ext uri="{FF2B5EF4-FFF2-40B4-BE49-F238E27FC236}">
                  <a16:creationId xmlns:a16="http://schemas.microsoft.com/office/drawing/2014/main" id="{D5F93D3E-F5BA-4DCD-9669-7DAAAEFD1DA7}"/>
                </a:ext>
              </a:extLst>
            </p:cNvPr>
            <p:cNvSpPr>
              <a:spLocks/>
            </p:cNvSpPr>
            <p:nvPr/>
          </p:nvSpPr>
          <p:spPr bwMode="auto">
            <a:xfrm rot="23738295">
              <a:off x="2226" y="4053"/>
              <a:ext cx="267" cy="98"/>
            </a:xfrm>
            <a:custGeom>
              <a:avLst/>
              <a:gdLst>
                <a:gd name="T0" fmla="*/ 0 w 307"/>
                <a:gd name="T1" fmla="*/ 87 h 181"/>
                <a:gd name="T2" fmla="*/ 63 w 307"/>
                <a:gd name="T3" fmla="*/ 181 h 181"/>
                <a:gd name="T4" fmla="*/ 307 w 307"/>
                <a:gd name="T5" fmla="*/ 51 h 181"/>
                <a:gd name="T6" fmla="*/ 305 w 307"/>
                <a:gd name="T7" fmla="*/ 51 h 181"/>
                <a:gd name="T8" fmla="*/ 304 w 307"/>
                <a:gd name="T9" fmla="*/ 47 h 181"/>
                <a:gd name="T10" fmla="*/ 297 w 307"/>
                <a:gd name="T11" fmla="*/ 43 h 181"/>
                <a:gd name="T12" fmla="*/ 292 w 307"/>
                <a:gd name="T13" fmla="*/ 40 h 181"/>
                <a:gd name="T14" fmla="*/ 288 w 307"/>
                <a:gd name="T15" fmla="*/ 36 h 181"/>
                <a:gd name="T16" fmla="*/ 283 w 307"/>
                <a:gd name="T17" fmla="*/ 36 h 181"/>
                <a:gd name="T18" fmla="*/ 280 w 307"/>
                <a:gd name="T19" fmla="*/ 32 h 181"/>
                <a:gd name="T20" fmla="*/ 275 w 307"/>
                <a:gd name="T21" fmla="*/ 32 h 181"/>
                <a:gd name="T22" fmla="*/ 270 w 307"/>
                <a:gd name="T23" fmla="*/ 29 h 181"/>
                <a:gd name="T24" fmla="*/ 264 w 307"/>
                <a:gd name="T25" fmla="*/ 29 h 181"/>
                <a:gd name="T26" fmla="*/ 259 w 307"/>
                <a:gd name="T27" fmla="*/ 22 h 181"/>
                <a:gd name="T28" fmla="*/ 254 w 307"/>
                <a:gd name="T29" fmla="*/ 22 h 181"/>
                <a:gd name="T30" fmla="*/ 248 w 307"/>
                <a:gd name="T31" fmla="*/ 18 h 181"/>
                <a:gd name="T32" fmla="*/ 242 w 307"/>
                <a:gd name="T33" fmla="*/ 18 h 181"/>
                <a:gd name="T34" fmla="*/ 235 w 307"/>
                <a:gd name="T35" fmla="*/ 14 h 181"/>
                <a:gd name="T36" fmla="*/ 229 w 307"/>
                <a:gd name="T37" fmla="*/ 14 h 181"/>
                <a:gd name="T38" fmla="*/ 222 w 307"/>
                <a:gd name="T39" fmla="*/ 11 h 181"/>
                <a:gd name="T40" fmla="*/ 216 w 307"/>
                <a:gd name="T41" fmla="*/ 11 h 181"/>
                <a:gd name="T42" fmla="*/ 210 w 307"/>
                <a:gd name="T43" fmla="*/ 3 h 181"/>
                <a:gd name="T44" fmla="*/ 203 w 307"/>
                <a:gd name="T45" fmla="*/ 3 h 181"/>
                <a:gd name="T46" fmla="*/ 195 w 307"/>
                <a:gd name="T47" fmla="*/ 3 h 181"/>
                <a:gd name="T48" fmla="*/ 189 w 307"/>
                <a:gd name="T49" fmla="*/ 0 h 181"/>
                <a:gd name="T50" fmla="*/ 181 w 307"/>
                <a:gd name="T51" fmla="*/ 0 h 181"/>
                <a:gd name="T52" fmla="*/ 175 w 307"/>
                <a:gd name="T53" fmla="*/ 0 h 181"/>
                <a:gd name="T54" fmla="*/ 168 w 307"/>
                <a:gd name="T55" fmla="*/ 0 h 181"/>
                <a:gd name="T56" fmla="*/ 162 w 307"/>
                <a:gd name="T57" fmla="*/ 0 h 181"/>
                <a:gd name="T58" fmla="*/ 156 w 307"/>
                <a:gd name="T59" fmla="*/ 0 h 181"/>
                <a:gd name="T60" fmla="*/ 149 w 307"/>
                <a:gd name="T61" fmla="*/ 0 h 181"/>
                <a:gd name="T62" fmla="*/ 143 w 307"/>
                <a:gd name="T63" fmla="*/ 0 h 181"/>
                <a:gd name="T64" fmla="*/ 135 w 307"/>
                <a:gd name="T65" fmla="*/ 0 h 181"/>
                <a:gd name="T66" fmla="*/ 129 w 307"/>
                <a:gd name="T67" fmla="*/ 3 h 181"/>
                <a:gd name="T68" fmla="*/ 122 w 307"/>
                <a:gd name="T69" fmla="*/ 3 h 181"/>
                <a:gd name="T70" fmla="*/ 116 w 307"/>
                <a:gd name="T71" fmla="*/ 7 h 181"/>
                <a:gd name="T72" fmla="*/ 110 w 307"/>
                <a:gd name="T73" fmla="*/ 11 h 181"/>
                <a:gd name="T74" fmla="*/ 102 w 307"/>
                <a:gd name="T75" fmla="*/ 14 h 181"/>
                <a:gd name="T76" fmla="*/ 95 w 307"/>
                <a:gd name="T77" fmla="*/ 18 h 181"/>
                <a:gd name="T78" fmla="*/ 89 w 307"/>
                <a:gd name="T79" fmla="*/ 18 h 181"/>
                <a:gd name="T80" fmla="*/ 83 w 307"/>
                <a:gd name="T81" fmla="*/ 22 h 181"/>
                <a:gd name="T82" fmla="*/ 76 w 307"/>
                <a:gd name="T83" fmla="*/ 25 h 181"/>
                <a:gd name="T84" fmla="*/ 70 w 307"/>
                <a:gd name="T85" fmla="*/ 29 h 181"/>
                <a:gd name="T86" fmla="*/ 63 w 307"/>
                <a:gd name="T87" fmla="*/ 32 h 181"/>
                <a:gd name="T88" fmla="*/ 59 w 307"/>
                <a:gd name="T89" fmla="*/ 36 h 181"/>
                <a:gd name="T90" fmla="*/ 54 w 307"/>
                <a:gd name="T91" fmla="*/ 40 h 181"/>
                <a:gd name="T92" fmla="*/ 49 w 307"/>
                <a:gd name="T93" fmla="*/ 47 h 181"/>
                <a:gd name="T94" fmla="*/ 43 w 307"/>
                <a:gd name="T95" fmla="*/ 47 h 181"/>
                <a:gd name="T96" fmla="*/ 36 w 307"/>
                <a:gd name="T97" fmla="*/ 51 h 181"/>
                <a:gd name="T98" fmla="*/ 32 w 307"/>
                <a:gd name="T99" fmla="*/ 54 h 181"/>
                <a:gd name="T100" fmla="*/ 28 w 307"/>
                <a:gd name="T101" fmla="*/ 58 h 181"/>
                <a:gd name="T102" fmla="*/ 19 w 307"/>
                <a:gd name="T103" fmla="*/ 65 h 181"/>
                <a:gd name="T104" fmla="*/ 13 w 307"/>
                <a:gd name="T105" fmla="*/ 72 h 181"/>
                <a:gd name="T106" fmla="*/ 6 w 307"/>
                <a:gd name="T107" fmla="*/ 76 h 181"/>
                <a:gd name="T108" fmla="*/ 3 w 307"/>
                <a:gd name="T109" fmla="*/ 83 h 181"/>
                <a:gd name="T110" fmla="*/ 0 w 307"/>
                <a:gd name="T111" fmla="*/ 83 h 181"/>
                <a:gd name="T112" fmla="*/ 0 w 307"/>
                <a:gd name="T113" fmla="*/ 87 h 181"/>
                <a:gd name="T114" fmla="*/ 0 w 307"/>
                <a:gd name="T115" fmla="*/ 87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7" h="181">
                  <a:moveTo>
                    <a:pt x="0" y="87"/>
                  </a:moveTo>
                  <a:lnTo>
                    <a:pt x="63" y="181"/>
                  </a:lnTo>
                  <a:lnTo>
                    <a:pt x="307" y="51"/>
                  </a:lnTo>
                  <a:lnTo>
                    <a:pt x="305" y="51"/>
                  </a:lnTo>
                  <a:lnTo>
                    <a:pt x="304" y="47"/>
                  </a:lnTo>
                  <a:lnTo>
                    <a:pt x="297" y="43"/>
                  </a:lnTo>
                  <a:lnTo>
                    <a:pt x="292" y="40"/>
                  </a:lnTo>
                  <a:lnTo>
                    <a:pt x="288" y="36"/>
                  </a:lnTo>
                  <a:lnTo>
                    <a:pt x="283" y="36"/>
                  </a:lnTo>
                  <a:lnTo>
                    <a:pt x="280" y="32"/>
                  </a:lnTo>
                  <a:lnTo>
                    <a:pt x="275" y="32"/>
                  </a:lnTo>
                  <a:lnTo>
                    <a:pt x="270" y="29"/>
                  </a:lnTo>
                  <a:lnTo>
                    <a:pt x="264" y="29"/>
                  </a:lnTo>
                  <a:lnTo>
                    <a:pt x="259" y="22"/>
                  </a:lnTo>
                  <a:lnTo>
                    <a:pt x="254" y="22"/>
                  </a:lnTo>
                  <a:lnTo>
                    <a:pt x="248" y="18"/>
                  </a:lnTo>
                  <a:lnTo>
                    <a:pt x="242" y="18"/>
                  </a:lnTo>
                  <a:lnTo>
                    <a:pt x="235" y="14"/>
                  </a:lnTo>
                  <a:lnTo>
                    <a:pt x="229" y="14"/>
                  </a:lnTo>
                  <a:lnTo>
                    <a:pt x="222" y="11"/>
                  </a:lnTo>
                  <a:lnTo>
                    <a:pt x="216" y="11"/>
                  </a:lnTo>
                  <a:lnTo>
                    <a:pt x="210" y="3"/>
                  </a:lnTo>
                  <a:lnTo>
                    <a:pt x="203" y="3"/>
                  </a:lnTo>
                  <a:lnTo>
                    <a:pt x="195" y="3"/>
                  </a:lnTo>
                  <a:lnTo>
                    <a:pt x="189" y="0"/>
                  </a:lnTo>
                  <a:lnTo>
                    <a:pt x="181" y="0"/>
                  </a:lnTo>
                  <a:lnTo>
                    <a:pt x="175" y="0"/>
                  </a:lnTo>
                  <a:lnTo>
                    <a:pt x="168" y="0"/>
                  </a:lnTo>
                  <a:lnTo>
                    <a:pt x="162" y="0"/>
                  </a:lnTo>
                  <a:lnTo>
                    <a:pt x="156" y="0"/>
                  </a:lnTo>
                  <a:lnTo>
                    <a:pt x="149" y="0"/>
                  </a:lnTo>
                  <a:lnTo>
                    <a:pt x="143" y="0"/>
                  </a:lnTo>
                  <a:lnTo>
                    <a:pt x="135" y="0"/>
                  </a:lnTo>
                  <a:lnTo>
                    <a:pt x="129" y="3"/>
                  </a:lnTo>
                  <a:lnTo>
                    <a:pt x="122" y="3"/>
                  </a:lnTo>
                  <a:lnTo>
                    <a:pt x="116" y="7"/>
                  </a:lnTo>
                  <a:lnTo>
                    <a:pt x="110" y="11"/>
                  </a:lnTo>
                  <a:lnTo>
                    <a:pt x="102" y="14"/>
                  </a:lnTo>
                  <a:lnTo>
                    <a:pt x="95" y="18"/>
                  </a:lnTo>
                  <a:lnTo>
                    <a:pt x="89" y="18"/>
                  </a:lnTo>
                  <a:lnTo>
                    <a:pt x="83" y="22"/>
                  </a:lnTo>
                  <a:lnTo>
                    <a:pt x="76" y="25"/>
                  </a:lnTo>
                  <a:lnTo>
                    <a:pt x="70" y="29"/>
                  </a:lnTo>
                  <a:lnTo>
                    <a:pt x="63" y="32"/>
                  </a:lnTo>
                  <a:lnTo>
                    <a:pt x="59" y="36"/>
                  </a:lnTo>
                  <a:lnTo>
                    <a:pt x="54" y="40"/>
                  </a:lnTo>
                  <a:lnTo>
                    <a:pt x="49" y="47"/>
                  </a:lnTo>
                  <a:lnTo>
                    <a:pt x="43" y="47"/>
                  </a:lnTo>
                  <a:lnTo>
                    <a:pt x="36" y="51"/>
                  </a:lnTo>
                  <a:lnTo>
                    <a:pt x="32" y="54"/>
                  </a:lnTo>
                  <a:lnTo>
                    <a:pt x="28" y="58"/>
                  </a:lnTo>
                  <a:lnTo>
                    <a:pt x="19" y="65"/>
                  </a:lnTo>
                  <a:lnTo>
                    <a:pt x="13" y="72"/>
                  </a:lnTo>
                  <a:lnTo>
                    <a:pt x="6" y="76"/>
                  </a:lnTo>
                  <a:lnTo>
                    <a:pt x="3" y="83"/>
                  </a:lnTo>
                  <a:lnTo>
                    <a:pt x="0" y="83"/>
                  </a:lnTo>
                  <a:lnTo>
                    <a:pt x="0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28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4" name="Freeform 444">
              <a:extLst>
                <a:ext uri="{FF2B5EF4-FFF2-40B4-BE49-F238E27FC236}">
                  <a16:creationId xmlns:a16="http://schemas.microsoft.com/office/drawing/2014/main" id="{899CFC72-DADB-4C27-A6C6-266F2D689EEF}"/>
                </a:ext>
              </a:extLst>
            </p:cNvPr>
            <p:cNvSpPr>
              <a:spLocks/>
            </p:cNvSpPr>
            <p:nvPr/>
          </p:nvSpPr>
          <p:spPr bwMode="auto">
            <a:xfrm rot="-3670721">
              <a:off x="2011" y="3957"/>
              <a:ext cx="243" cy="261"/>
            </a:xfrm>
            <a:custGeom>
              <a:avLst/>
              <a:gdLst>
                <a:gd name="T0" fmla="*/ 70 w 275"/>
                <a:gd name="T1" fmla="*/ 3 h 496"/>
                <a:gd name="T2" fmla="*/ 77 w 275"/>
                <a:gd name="T3" fmla="*/ 18 h 496"/>
                <a:gd name="T4" fmla="*/ 89 w 275"/>
                <a:gd name="T5" fmla="*/ 36 h 496"/>
                <a:gd name="T6" fmla="*/ 100 w 275"/>
                <a:gd name="T7" fmla="*/ 58 h 496"/>
                <a:gd name="T8" fmla="*/ 112 w 275"/>
                <a:gd name="T9" fmla="*/ 83 h 496"/>
                <a:gd name="T10" fmla="*/ 128 w 275"/>
                <a:gd name="T11" fmla="*/ 116 h 496"/>
                <a:gd name="T12" fmla="*/ 146 w 275"/>
                <a:gd name="T13" fmla="*/ 152 h 496"/>
                <a:gd name="T14" fmla="*/ 162 w 275"/>
                <a:gd name="T15" fmla="*/ 188 h 496"/>
                <a:gd name="T16" fmla="*/ 179 w 275"/>
                <a:gd name="T17" fmla="*/ 224 h 496"/>
                <a:gd name="T18" fmla="*/ 197 w 275"/>
                <a:gd name="T19" fmla="*/ 264 h 496"/>
                <a:gd name="T20" fmla="*/ 213 w 275"/>
                <a:gd name="T21" fmla="*/ 308 h 496"/>
                <a:gd name="T22" fmla="*/ 229 w 275"/>
                <a:gd name="T23" fmla="*/ 351 h 496"/>
                <a:gd name="T24" fmla="*/ 244 w 275"/>
                <a:gd name="T25" fmla="*/ 391 h 496"/>
                <a:gd name="T26" fmla="*/ 259 w 275"/>
                <a:gd name="T27" fmla="*/ 431 h 496"/>
                <a:gd name="T28" fmla="*/ 270 w 275"/>
                <a:gd name="T29" fmla="*/ 474 h 496"/>
                <a:gd name="T30" fmla="*/ 273 w 275"/>
                <a:gd name="T31" fmla="*/ 492 h 496"/>
                <a:gd name="T32" fmla="*/ 263 w 275"/>
                <a:gd name="T33" fmla="*/ 485 h 496"/>
                <a:gd name="T34" fmla="*/ 251 w 275"/>
                <a:gd name="T35" fmla="*/ 482 h 496"/>
                <a:gd name="T36" fmla="*/ 241 w 275"/>
                <a:gd name="T37" fmla="*/ 478 h 496"/>
                <a:gd name="T38" fmla="*/ 230 w 275"/>
                <a:gd name="T39" fmla="*/ 471 h 496"/>
                <a:gd name="T40" fmla="*/ 219 w 275"/>
                <a:gd name="T41" fmla="*/ 467 h 496"/>
                <a:gd name="T42" fmla="*/ 205 w 275"/>
                <a:gd name="T43" fmla="*/ 460 h 496"/>
                <a:gd name="T44" fmla="*/ 192 w 275"/>
                <a:gd name="T45" fmla="*/ 449 h 496"/>
                <a:gd name="T46" fmla="*/ 176 w 275"/>
                <a:gd name="T47" fmla="*/ 442 h 496"/>
                <a:gd name="T48" fmla="*/ 162 w 275"/>
                <a:gd name="T49" fmla="*/ 434 h 496"/>
                <a:gd name="T50" fmla="*/ 147 w 275"/>
                <a:gd name="T51" fmla="*/ 427 h 496"/>
                <a:gd name="T52" fmla="*/ 133 w 275"/>
                <a:gd name="T53" fmla="*/ 420 h 496"/>
                <a:gd name="T54" fmla="*/ 119 w 275"/>
                <a:gd name="T55" fmla="*/ 409 h 496"/>
                <a:gd name="T56" fmla="*/ 106 w 275"/>
                <a:gd name="T57" fmla="*/ 402 h 496"/>
                <a:gd name="T58" fmla="*/ 93 w 275"/>
                <a:gd name="T59" fmla="*/ 391 h 496"/>
                <a:gd name="T60" fmla="*/ 82 w 275"/>
                <a:gd name="T61" fmla="*/ 380 h 496"/>
                <a:gd name="T62" fmla="*/ 71 w 275"/>
                <a:gd name="T63" fmla="*/ 369 h 496"/>
                <a:gd name="T64" fmla="*/ 60 w 275"/>
                <a:gd name="T65" fmla="*/ 355 h 496"/>
                <a:gd name="T66" fmla="*/ 46 w 275"/>
                <a:gd name="T67" fmla="*/ 344 h 496"/>
                <a:gd name="T68" fmla="*/ 30 w 275"/>
                <a:gd name="T69" fmla="*/ 322 h 496"/>
                <a:gd name="T70" fmla="*/ 17 w 275"/>
                <a:gd name="T71" fmla="*/ 304 h 496"/>
                <a:gd name="T72" fmla="*/ 7 w 275"/>
                <a:gd name="T73" fmla="*/ 293 h 496"/>
                <a:gd name="T74" fmla="*/ 0 w 275"/>
                <a:gd name="T75" fmla="*/ 279 h 496"/>
                <a:gd name="T76" fmla="*/ 68 w 275"/>
                <a:gd name="T77" fmla="*/ 0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75" h="496">
                  <a:moveTo>
                    <a:pt x="68" y="0"/>
                  </a:moveTo>
                  <a:lnTo>
                    <a:pt x="70" y="3"/>
                  </a:lnTo>
                  <a:lnTo>
                    <a:pt x="74" y="14"/>
                  </a:lnTo>
                  <a:lnTo>
                    <a:pt x="77" y="18"/>
                  </a:lnTo>
                  <a:lnTo>
                    <a:pt x="82" y="25"/>
                  </a:lnTo>
                  <a:lnTo>
                    <a:pt x="89" y="36"/>
                  </a:lnTo>
                  <a:lnTo>
                    <a:pt x="95" y="47"/>
                  </a:lnTo>
                  <a:lnTo>
                    <a:pt x="100" y="58"/>
                  </a:lnTo>
                  <a:lnTo>
                    <a:pt x="106" y="72"/>
                  </a:lnTo>
                  <a:lnTo>
                    <a:pt x="112" y="83"/>
                  </a:lnTo>
                  <a:lnTo>
                    <a:pt x="120" y="101"/>
                  </a:lnTo>
                  <a:lnTo>
                    <a:pt x="128" y="116"/>
                  </a:lnTo>
                  <a:lnTo>
                    <a:pt x="136" y="134"/>
                  </a:lnTo>
                  <a:lnTo>
                    <a:pt x="146" y="152"/>
                  </a:lnTo>
                  <a:lnTo>
                    <a:pt x="154" y="170"/>
                  </a:lnTo>
                  <a:lnTo>
                    <a:pt x="162" y="188"/>
                  </a:lnTo>
                  <a:lnTo>
                    <a:pt x="171" y="206"/>
                  </a:lnTo>
                  <a:lnTo>
                    <a:pt x="179" y="224"/>
                  </a:lnTo>
                  <a:lnTo>
                    <a:pt x="189" y="246"/>
                  </a:lnTo>
                  <a:lnTo>
                    <a:pt x="197" y="264"/>
                  </a:lnTo>
                  <a:lnTo>
                    <a:pt x="205" y="289"/>
                  </a:lnTo>
                  <a:lnTo>
                    <a:pt x="213" y="308"/>
                  </a:lnTo>
                  <a:lnTo>
                    <a:pt x="222" y="329"/>
                  </a:lnTo>
                  <a:lnTo>
                    <a:pt x="229" y="351"/>
                  </a:lnTo>
                  <a:lnTo>
                    <a:pt x="236" y="369"/>
                  </a:lnTo>
                  <a:lnTo>
                    <a:pt x="244" y="391"/>
                  </a:lnTo>
                  <a:lnTo>
                    <a:pt x="252" y="413"/>
                  </a:lnTo>
                  <a:lnTo>
                    <a:pt x="259" y="431"/>
                  </a:lnTo>
                  <a:lnTo>
                    <a:pt x="265" y="453"/>
                  </a:lnTo>
                  <a:lnTo>
                    <a:pt x="270" y="474"/>
                  </a:lnTo>
                  <a:lnTo>
                    <a:pt x="275" y="496"/>
                  </a:lnTo>
                  <a:lnTo>
                    <a:pt x="273" y="492"/>
                  </a:lnTo>
                  <a:lnTo>
                    <a:pt x="270" y="492"/>
                  </a:lnTo>
                  <a:lnTo>
                    <a:pt x="263" y="485"/>
                  </a:lnTo>
                  <a:lnTo>
                    <a:pt x="257" y="485"/>
                  </a:lnTo>
                  <a:lnTo>
                    <a:pt x="251" y="482"/>
                  </a:lnTo>
                  <a:lnTo>
                    <a:pt x="246" y="478"/>
                  </a:lnTo>
                  <a:lnTo>
                    <a:pt x="241" y="478"/>
                  </a:lnTo>
                  <a:lnTo>
                    <a:pt x="236" y="474"/>
                  </a:lnTo>
                  <a:lnTo>
                    <a:pt x="230" y="471"/>
                  </a:lnTo>
                  <a:lnTo>
                    <a:pt x="225" y="467"/>
                  </a:lnTo>
                  <a:lnTo>
                    <a:pt x="219" y="467"/>
                  </a:lnTo>
                  <a:lnTo>
                    <a:pt x="213" y="463"/>
                  </a:lnTo>
                  <a:lnTo>
                    <a:pt x="205" y="460"/>
                  </a:lnTo>
                  <a:lnTo>
                    <a:pt x="198" y="456"/>
                  </a:lnTo>
                  <a:lnTo>
                    <a:pt x="192" y="449"/>
                  </a:lnTo>
                  <a:lnTo>
                    <a:pt x="184" y="449"/>
                  </a:lnTo>
                  <a:lnTo>
                    <a:pt x="176" y="442"/>
                  </a:lnTo>
                  <a:lnTo>
                    <a:pt x="170" y="442"/>
                  </a:lnTo>
                  <a:lnTo>
                    <a:pt x="162" y="434"/>
                  </a:lnTo>
                  <a:lnTo>
                    <a:pt x="155" y="431"/>
                  </a:lnTo>
                  <a:lnTo>
                    <a:pt x="147" y="427"/>
                  </a:lnTo>
                  <a:lnTo>
                    <a:pt x="139" y="424"/>
                  </a:lnTo>
                  <a:lnTo>
                    <a:pt x="133" y="420"/>
                  </a:lnTo>
                  <a:lnTo>
                    <a:pt x="125" y="416"/>
                  </a:lnTo>
                  <a:lnTo>
                    <a:pt x="119" y="409"/>
                  </a:lnTo>
                  <a:lnTo>
                    <a:pt x="112" y="405"/>
                  </a:lnTo>
                  <a:lnTo>
                    <a:pt x="106" y="402"/>
                  </a:lnTo>
                  <a:lnTo>
                    <a:pt x="100" y="398"/>
                  </a:lnTo>
                  <a:lnTo>
                    <a:pt x="93" y="391"/>
                  </a:lnTo>
                  <a:lnTo>
                    <a:pt x="87" y="384"/>
                  </a:lnTo>
                  <a:lnTo>
                    <a:pt x="82" y="380"/>
                  </a:lnTo>
                  <a:lnTo>
                    <a:pt x="76" y="373"/>
                  </a:lnTo>
                  <a:lnTo>
                    <a:pt x="71" y="369"/>
                  </a:lnTo>
                  <a:lnTo>
                    <a:pt x="65" y="362"/>
                  </a:lnTo>
                  <a:lnTo>
                    <a:pt x="60" y="355"/>
                  </a:lnTo>
                  <a:lnTo>
                    <a:pt x="55" y="351"/>
                  </a:lnTo>
                  <a:lnTo>
                    <a:pt x="46" y="344"/>
                  </a:lnTo>
                  <a:lnTo>
                    <a:pt x="38" y="333"/>
                  </a:lnTo>
                  <a:lnTo>
                    <a:pt x="30" y="322"/>
                  </a:lnTo>
                  <a:lnTo>
                    <a:pt x="25" y="315"/>
                  </a:lnTo>
                  <a:lnTo>
                    <a:pt x="17" y="304"/>
                  </a:lnTo>
                  <a:lnTo>
                    <a:pt x="12" y="297"/>
                  </a:lnTo>
                  <a:lnTo>
                    <a:pt x="7" y="293"/>
                  </a:lnTo>
                  <a:lnTo>
                    <a:pt x="6" y="289"/>
                  </a:lnTo>
                  <a:lnTo>
                    <a:pt x="0" y="279"/>
                  </a:lnTo>
                  <a:lnTo>
                    <a:pt x="0" y="279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B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5" name="Freeform 445">
              <a:extLst>
                <a:ext uri="{FF2B5EF4-FFF2-40B4-BE49-F238E27FC236}">
                  <a16:creationId xmlns:a16="http://schemas.microsoft.com/office/drawing/2014/main" id="{E181E113-93A9-4EA6-8D4D-FA3C6F6C307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916" y="4010"/>
              <a:ext cx="166" cy="223"/>
            </a:xfrm>
            <a:custGeom>
              <a:avLst/>
              <a:gdLst>
                <a:gd name="T0" fmla="*/ 14 w 189"/>
                <a:gd name="T1" fmla="*/ 192 h 424"/>
                <a:gd name="T2" fmla="*/ 54 w 189"/>
                <a:gd name="T3" fmla="*/ 47 h 424"/>
                <a:gd name="T4" fmla="*/ 189 w 189"/>
                <a:gd name="T5" fmla="*/ 0 h 424"/>
                <a:gd name="T6" fmla="*/ 154 w 189"/>
                <a:gd name="T7" fmla="*/ 210 h 424"/>
                <a:gd name="T8" fmla="*/ 135 w 189"/>
                <a:gd name="T9" fmla="*/ 348 h 424"/>
                <a:gd name="T10" fmla="*/ 0 w 189"/>
                <a:gd name="T11" fmla="*/ 424 h 424"/>
                <a:gd name="T12" fmla="*/ 14 w 189"/>
                <a:gd name="T13" fmla="*/ 192 h 424"/>
                <a:gd name="T14" fmla="*/ 14 w 189"/>
                <a:gd name="T15" fmla="*/ 19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9" h="424">
                  <a:moveTo>
                    <a:pt x="14" y="192"/>
                  </a:moveTo>
                  <a:lnTo>
                    <a:pt x="54" y="47"/>
                  </a:lnTo>
                  <a:lnTo>
                    <a:pt x="189" y="0"/>
                  </a:lnTo>
                  <a:lnTo>
                    <a:pt x="154" y="210"/>
                  </a:lnTo>
                  <a:lnTo>
                    <a:pt x="135" y="348"/>
                  </a:lnTo>
                  <a:lnTo>
                    <a:pt x="0" y="424"/>
                  </a:lnTo>
                  <a:lnTo>
                    <a:pt x="14" y="192"/>
                  </a:lnTo>
                  <a:lnTo>
                    <a:pt x="14" y="192"/>
                  </a:lnTo>
                  <a:close/>
                </a:path>
              </a:pathLst>
            </a:custGeom>
            <a:solidFill>
              <a:srgbClr val="F28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6" name="Freeform 446">
              <a:extLst>
                <a:ext uri="{FF2B5EF4-FFF2-40B4-BE49-F238E27FC236}">
                  <a16:creationId xmlns:a16="http://schemas.microsoft.com/office/drawing/2014/main" id="{52CFA134-2DE1-40AC-8E13-C0184E11BB3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915" y="5153"/>
              <a:ext cx="199" cy="54"/>
            </a:xfrm>
            <a:custGeom>
              <a:avLst/>
              <a:gdLst>
                <a:gd name="T0" fmla="*/ 229 w 229"/>
                <a:gd name="T1" fmla="*/ 51 h 105"/>
                <a:gd name="T2" fmla="*/ 227 w 229"/>
                <a:gd name="T3" fmla="*/ 47 h 105"/>
                <a:gd name="T4" fmla="*/ 221 w 229"/>
                <a:gd name="T5" fmla="*/ 40 h 105"/>
                <a:gd name="T6" fmla="*/ 216 w 229"/>
                <a:gd name="T7" fmla="*/ 36 h 105"/>
                <a:gd name="T8" fmla="*/ 211 w 229"/>
                <a:gd name="T9" fmla="*/ 32 h 105"/>
                <a:gd name="T10" fmla="*/ 205 w 229"/>
                <a:gd name="T11" fmla="*/ 29 h 105"/>
                <a:gd name="T12" fmla="*/ 200 w 229"/>
                <a:gd name="T13" fmla="*/ 25 h 105"/>
                <a:gd name="T14" fmla="*/ 192 w 229"/>
                <a:gd name="T15" fmla="*/ 18 h 105"/>
                <a:gd name="T16" fmla="*/ 186 w 229"/>
                <a:gd name="T17" fmla="*/ 14 h 105"/>
                <a:gd name="T18" fmla="*/ 176 w 229"/>
                <a:gd name="T19" fmla="*/ 11 h 105"/>
                <a:gd name="T20" fmla="*/ 168 w 229"/>
                <a:gd name="T21" fmla="*/ 7 h 105"/>
                <a:gd name="T22" fmla="*/ 163 w 229"/>
                <a:gd name="T23" fmla="*/ 3 h 105"/>
                <a:gd name="T24" fmla="*/ 159 w 229"/>
                <a:gd name="T25" fmla="*/ 3 h 105"/>
                <a:gd name="T26" fmla="*/ 154 w 229"/>
                <a:gd name="T27" fmla="*/ 0 h 105"/>
                <a:gd name="T28" fmla="*/ 149 w 229"/>
                <a:gd name="T29" fmla="*/ 0 h 105"/>
                <a:gd name="T30" fmla="*/ 144 w 229"/>
                <a:gd name="T31" fmla="*/ 0 h 105"/>
                <a:gd name="T32" fmla="*/ 138 w 229"/>
                <a:gd name="T33" fmla="*/ 0 h 105"/>
                <a:gd name="T34" fmla="*/ 133 w 229"/>
                <a:gd name="T35" fmla="*/ 0 h 105"/>
                <a:gd name="T36" fmla="*/ 128 w 229"/>
                <a:gd name="T37" fmla="*/ 3 h 105"/>
                <a:gd name="T38" fmla="*/ 122 w 229"/>
                <a:gd name="T39" fmla="*/ 3 h 105"/>
                <a:gd name="T40" fmla="*/ 117 w 229"/>
                <a:gd name="T41" fmla="*/ 3 h 105"/>
                <a:gd name="T42" fmla="*/ 111 w 229"/>
                <a:gd name="T43" fmla="*/ 3 h 105"/>
                <a:gd name="T44" fmla="*/ 106 w 229"/>
                <a:gd name="T45" fmla="*/ 7 h 105"/>
                <a:gd name="T46" fmla="*/ 100 w 229"/>
                <a:gd name="T47" fmla="*/ 7 h 105"/>
                <a:gd name="T48" fmla="*/ 95 w 229"/>
                <a:gd name="T49" fmla="*/ 11 h 105"/>
                <a:gd name="T50" fmla="*/ 89 w 229"/>
                <a:gd name="T51" fmla="*/ 11 h 105"/>
                <a:gd name="T52" fmla="*/ 84 w 229"/>
                <a:gd name="T53" fmla="*/ 14 h 105"/>
                <a:gd name="T54" fmla="*/ 78 w 229"/>
                <a:gd name="T55" fmla="*/ 14 h 105"/>
                <a:gd name="T56" fmla="*/ 73 w 229"/>
                <a:gd name="T57" fmla="*/ 18 h 105"/>
                <a:gd name="T58" fmla="*/ 66 w 229"/>
                <a:gd name="T59" fmla="*/ 22 h 105"/>
                <a:gd name="T60" fmla="*/ 60 w 229"/>
                <a:gd name="T61" fmla="*/ 25 h 105"/>
                <a:gd name="T62" fmla="*/ 55 w 229"/>
                <a:gd name="T63" fmla="*/ 29 h 105"/>
                <a:gd name="T64" fmla="*/ 51 w 229"/>
                <a:gd name="T65" fmla="*/ 32 h 105"/>
                <a:gd name="T66" fmla="*/ 46 w 229"/>
                <a:gd name="T67" fmla="*/ 32 h 105"/>
                <a:gd name="T68" fmla="*/ 41 w 229"/>
                <a:gd name="T69" fmla="*/ 36 h 105"/>
                <a:gd name="T70" fmla="*/ 31 w 229"/>
                <a:gd name="T71" fmla="*/ 40 h 105"/>
                <a:gd name="T72" fmla="*/ 24 w 229"/>
                <a:gd name="T73" fmla="*/ 47 h 105"/>
                <a:gd name="T74" fmla="*/ 16 w 229"/>
                <a:gd name="T75" fmla="*/ 51 h 105"/>
                <a:gd name="T76" fmla="*/ 11 w 229"/>
                <a:gd name="T77" fmla="*/ 58 h 105"/>
                <a:gd name="T78" fmla="*/ 6 w 229"/>
                <a:gd name="T79" fmla="*/ 58 h 105"/>
                <a:gd name="T80" fmla="*/ 1 w 229"/>
                <a:gd name="T81" fmla="*/ 65 h 105"/>
                <a:gd name="T82" fmla="*/ 0 w 229"/>
                <a:gd name="T83" fmla="*/ 65 h 105"/>
                <a:gd name="T84" fmla="*/ 0 w 229"/>
                <a:gd name="T85" fmla="*/ 69 h 105"/>
                <a:gd name="T86" fmla="*/ 116 w 229"/>
                <a:gd name="T87" fmla="*/ 105 h 105"/>
                <a:gd name="T88" fmla="*/ 205 w 229"/>
                <a:gd name="T89" fmla="*/ 94 h 105"/>
                <a:gd name="T90" fmla="*/ 229 w 229"/>
                <a:gd name="T91" fmla="*/ 51 h 105"/>
                <a:gd name="T92" fmla="*/ 229 w 229"/>
                <a:gd name="T93" fmla="*/ 5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05">
                  <a:moveTo>
                    <a:pt x="229" y="51"/>
                  </a:moveTo>
                  <a:lnTo>
                    <a:pt x="227" y="47"/>
                  </a:lnTo>
                  <a:lnTo>
                    <a:pt x="221" y="40"/>
                  </a:lnTo>
                  <a:lnTo>
                    <a:pt x="216" y="36"/>
                  </a:lnTo>
                  <a:lnTo>
                    <a:pt x="211" y="32"/>
                  </a:lnTo>
                  <a:lnTo>
                    <a:pt x="205" y="29"/>
                  </a:lnTo>
                  <a:lnTo>
                    <a:pt x="200" y="25"/>
                  </a:lnTo>
                  <a:lnTo>
                    <a:pt x="192" y="18"/>
                  </a:lnTo>
                  <a:lnTo>
                    <a:pt x="186" y="14"/>
                  </a:lnTo>
                  <a:lnTo>
                    <a:pt x="176" y="11"/>
                  </a:lnTo>
                  <a:lnTo>
                    <a:pt x="168" y="7"/>
                  </a:lnTo>
                  <a:lnTo>
                    <a:pt x="163" y="3"/>
                  </a:lnTo>
                  <a:lnTo>
                    <a:pt x="159" y="3"/>
                  </a:lnTo>
                  <a:lnTo>
                    <a:pt x="154" y="0"/>
                  </a:lnTo>
                  <a:lnTo>
                    <a:pt x="149" y="0"/>
                  </a:lnTo>
                  <a:lnTo>
                    <a:pt x="144" y="0"/>
                  </a:lnTo>
                  <a:lnTo>
                    <a:pt x="138" y="0"/>
                  </a:lnTo>
                  <a:lnTo>
                    <a:pt x="133" y="0"/>
                  </a:lnTo>
                  <a:lnTo>
                    <a:pt x="128" y="3"/>
                  </a:lnTo>
                  <a:lnTo>
                    <a:pt x="122" y="3"/>
                  </a:lnTo>
                  <a:lnTo>
                    <a:pt x="117" y="3"/>
                  </a:lnTo>
                  <a:lnTo>
                    <a:pt x="111" y="3"/>
                  </a:lnTo>
                  <a:lnTo>
                    <a:pt x="106" y="7"/>
                  </a:lnTo>
                  <a:lnTo>
                    <a:pt x="100" y="7"/>
                  </a:lnTo>
                  <a:lnTo>
                    <a:pt x="95" y="11"/>
                  </a:lnTo>
                  <a:lnTo>
                    <a:pt x="89" y="11"/>
                  </a:lnTo>
                  <a:lnTo>
                    <a:pt x="84" y="14"/>
                  </a:lnTo>
                  <a:lnTo>
                    <a:pt x="78" y="14"/>
                  </a:lnTo>
                  <a:lnTo>
                    <a:pt x="73" y="18"/>
                  </a:lnTo>
                  <a:lnTo>
                    <a:pt x="66" y="22"/>
                  </a:lnTo>
                  <a:lnTo>
                    <a:pt x="60" y="25"/>
                  </a:lnTo>
                  <a:lnTo>
                    <a:pt x="55" y="29"/>
                  </a:lnTo>
                  <a:lnTo>
                    <a:pt x="51" y="32"/>
                  </a:lnTo>
                  <a:lnTo>
                    <a:pt x="46" y="32"/>
                  </a:lnTo>
                  <a:lnTo>
                    <a:pt x="41" y="36"/>
                  </a:lnTo>
                  <a:lnTo>
                    <a:pt x="31" y="40"/>
                  </a:lnTo>
                  <a:lnTo>
                    <a:pt x="24" y="47"/>
                  </a:lnTo>
                  <a:lnTo>
                    <a:pt x="16" y="51"/>
                  </a:lnTo>
                  <a:lnTo>
                    <a:pt x="11" y="58"/>
                  </a:lnTo>
                  <a:lnTo>
                    <a:pt x="6" y="58"/>
                  </a:lnTo>
                  <a:lnTo>
                    <a:pt x="1" y="65"/>
                  </a:lnTo>
                  <a:lnTo>
                    <a:pt x="0" y="65"/>
                  </a:lnTo>
                  <a:lnTo>
                    <a:pt x="0" y="69"/>
                  </a:lnTo>
                  <a:lnTo>
                    <a:pt x="116" y="105"/>
                  </a:lnTo>
                  <a:lnTo>
                    <a:pt x="205" y="94"/>
                  </a:lnTo>
                  <a:lnTo>
                    <a:pt x="229" y="51"/>
                  </a:lnTo>
                  <a:lnTo>
                    <a:pt x="229" y="51"/>
                  </a:lnTo>
                  <a:close/>
                </a:path>
              </a:pathLst>
            </a:custGeom>
            <a:solidFill>
              <a:srgbClr val="D463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7" name="Freeform 447">
              <a:extLst>
                <a:ext uri="{FF2B5EF4-FFF2-40B4-BE49-F238E27FC236}">
                  <a16:creationId xmlns:a16="http://schemas.microsoft.com/office/drawing/2014/main" id="{E0AE7E92-6CC3-40D0-BA58-392C8197E5B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519" y="5139"/>
              <a:ext cx="209" cy="225"/>
            </a:xfrm>
            <a:custGeom>
              <a:avLst/>
              <a:gdLst>
                <a:gd name="T0" fmla="*/ 0 w 239"/>
                <a:gd name="T1" fmla="*/ 43 h 427"/>
                <a:gd name="T2" fmla="*/ 2 w 239"/>
                <a:gd name="T3" fmla="*/ 43 h 427"/>
                <a:gd name="T4" fmla="*/ 8 w 239"/>
                <a:gd name="T5" fmla="*/ 47 h 427"/>
                <a:gd name="T6" fmla="*/ 10 w 239"/>
                <a:gd name="T7" fmla="*/ 47 h 427"/>
                <a:gd name="T8" fmla="*/ 16 w 239"/>
                <a:gd name="T9" fmla="*/ 51 h 427"/>
                <a:gd name="T10" fmla="*/ 21 w 239"/>
                <a:gd name="T11" fmla="*/ 51 h 427"/>
                <a:gd name="T12" fmla="*/ 26 w 239"/>
                <a:gd name="T13" fmla="*/ 54 h 427"/>
                <a:gd name="T14" fmla="*/ 32 w 239"/>
                <a:gd name="T15" fmla="*/ 51 h 427"/>
                <a:gd name="T16" fmla="*/ 37 w 239"/>
                <a:gd name="T17" fmla="*/ 51 h 427"/>
                <a:gd name="T18" fmla="*/ 42 w 239"/>
                <a:gd name="T19" fmla="*/ 47 h 427"/>
                <a:gd name="T20" fmla="*/ 48 w 239"/>
                <a:gd name="T21" fmla="*/ 43 h 427"/>
                <a:gd name="T22" fmla="*/ 53 w 239"/>
                <a:gd name="T23" fmla="*/ 32 h 427"/>
                <a:gd name="T24" fmla="*/ 58 w 239"/>
                <a:gd name="T25" fmla="*/ 25 h 427"/>
                <a:gd name="T26" fmla="*/ 62 w 239"/>
                <a:gd name="T27" fmla="*/ 14 h 427"/>
                <a:gd name="T28" fmla="*/ 67 w 239"/>
                <a:gd name="T29" fmla="*/ 0 h 427"/>
                <a:gd name="T30" fmla="*/ 239 w 239"/>
                <a:gd name="T31" fmla="*/ 427 h 427"/>
                <a:gd name="T32" fmla="*/ 0 w 239"/>
                <a:gd name="T33" fmla="*/ 43 h 427"/>
                <a:gd name="T34" fmla="*/ 0 w 239"/>
                <a:gd name="T35" fmla="*/ 43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427">
                  <a:moveTo>
                    <a:pt x="0" y="43"/>
                  </a:moveTo>
                  <a:lnTo>
                    <a:pt x="2" y="43"/>
                  </a:lnTo>
                  <a:lnTo>
                    <a:pt x="8" y="47"/>
                  </a:lnTo>
                  <a:lnTo>
                    <a:pt x="10" y="47"/>
                  </a:lnTo>
                  <a:lnTo>
                    <a:pt x="16" y="51"/>
                  </a:lnTo>
                  <a:lnTo>
                    <a:pt x="21" y="51"/>
                  </a:lnTo>
                  <a:lnTo>
                    <a:pt x="26" y="54"/>
                  </a:lnTo>
                  <a:lnTo>
                    <a:pt x="32" y="51"/>
                  </a:lnTo>
                  <a:lnTo>
                    <a:pt x="37" y="51"/>
                  </a:lnTo>
                  <a:lnTo>
                    <a:pt x="42" y="47"/>
                  </a:lnTo>
                  <a:lnTo>
                    <a:pt x="48" y="43"/>
                  </a:lnTo>
                  <a:lnTo>
                    <a:pt x="53" y="32"/>
                  </a:lnTo>
                  <a:lnTo>
                    <a:pt x="58" y="25"/>
                  </a:lnTo>
                  <a:lnTo>
                    <a:pt x="62" y="14"/>
                  </a:lnTo>
                  <a:lnTo>
                    <a:pt x="67" y="0"/>
                  </a:lnTo>
                  <a:lnTo>
                    <a:pt x="239" y="427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2E4F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8" name="Freeform 448">
              <a:extLst>
                <a:ext uri="{FF2B5EF4-FFF2-40B4-BE49-F238E27FC236}">
                  <a16:creationId xmlns:a16="http://schemas.microsoft.com/office/drawing/2014/main" id="{C5F11E59-B9B1-41EA-91DE-66C5A5571F3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535" y="5080"/>
              <a:ext cx="128" cy="242"/>
            </a:xfrm>
            <a:custGeom>
              <a:avLst/>
              <a:gdLst>
                <a:gd name="T0" fmla="*/ 72 w 145"/>
                <a:gd name="T1" fmla="*/ 0 h 460"/>
                <a:gd name="T2" fmla="*/ 70 w 145"/>
                <a:gd name="T3" fmla="*/ 4 h 460"/>
                <a:gd name="T4" fmla="*/ 69 w 145"/>
                <a:gd name="T5" fmla="*/ 15 h 460"/>
                <a:gd name="T6" fmla="*/ 66 w 145"/>
                <a:gd name="T7" fmla="*/ 29 h 460"/>
                <a:gd name="T8" fmla="*/ 59 w 145"/>
                <a:gd name="T9" fmla="*/ 47 h 460"/>
                <a:gd name="T10" fmla="*/ 54 w 145"/>
                <a:gd name="T11" fmla="*/ 55 h 460"/>
                <a:gd name="T12" fmla="*/ 50 w 145"/>
                <a:gd name="T13" fmla="*/ 62 h 460"/>
                <a:gd name="T14" fmla="*/ 43 w 145"/>
                <a:gd name="T15" fmla="*/ 65 h 460"/>
                <a:gd name="T16" fmla="*/ 37 w 145"/>
                <a:gd name="T17" fmla="*/ 69 h 460"/>
                <a:gd name="T18" fmla="*/ 29 w 145"/>
                <a:gd name="T19" fmla="*/ 69 h 460"/>
                <a:gd name="T20" fmla="*/ 21 w 145"/>
                <a:gd name="T21" fmla="*/ 69 h 460"/>
                <a:gd name="T22" fmla="*/ 16 w 145"/>
                <a:gd name="T23" fmla="*/ 69 h 460"/>
                <a:gd name="T24" fmla="*/ 10 w 145"/>
                <a:gd name="T25" fmla="*/ 65 h 460"/>
                <a:gd name="T26" fmla="*/ 5 w 145"/>
                <a:gd name="T27" fmla="*/ 62 h 460"/>
                <a:gd name="T28" fmla="*/ 0 w 145"/>
                <a:gd name="T29" fmla="*/ 58 h 460"/>
                <a:gd name="T30" fmla="*/ 145 w 145"/>
                <a:gd name="T31" fmla="*/ 460 h 460"/>
                <a:gd name="T32" fmla="*/ 72 w 145"/>
                <a:gd name="T33" fmla="*/ 0 h 460"/>
                <a:gd name="T34" fmla="*/ 72 w 145"/>
                <a:gd name="T35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5" h="460">
                  <a:moveTo>
                    <a:pt x="72" y="0"/>
                  </a:moveTo>
                  <a:lnTo>
                    <a:pt x="70" y="4"/>
                  </a:lnTo>
                  <a:lnTo>
                    <a:pt x="69" y="15"/>
                  </a:lnTo>
                  <a:lnTo>
                    <a:pt x="66" y="29"/>
                  </a:lnTo>
                  <a:lnTo>
                    <a:pt x="59" y="47"/>
                  </a:lnTo>
                  <a:lnTo>
                    <a:pt x="54" y="55"/>
                  </a:lnTo>
                  <a:lnTo>
                    <a:pt x="50" y="62"/>
                  </a:lnTo>
                  <a:lnTo>
                    <a:pt x="43" y="65"/>
                  </a:lnTo>
                  <a:lnTo>
                    <a:pt x="37" y="69"/>
                  </a:lnTo>
                  <a:lnTo>
                    <a:pt x="29" y="69"/>
                  </a:lnTo>
                  <a:lnTo>
                    <a:pt x="21" y="69"/>
                  </a:lnTo>
                  <a:lnTo>
                    <a:pt x="16" y="69"/>
                  </a:lnTo>
                  <a:lnTo>
                    <a:pt x="10" y="65"/>
                  </a:lnTo>
                  <a:lnTo>
                    <a:pt x="5" y="62"/>
                  </a:lnTo>
                  <a:lnTo>
                    <a:pt x="0" y="58"/>
                  </a:lnTo>
                  <a:lnTo>
                    <a:pt x="145" y="460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2E4F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19" name="Freeform 449">
              <a:extLst>
                <a:ext uri="{FF2B5EF4-FFF2-40B4-BE49-F238E27FC236}">
                  <a16:creationId xmlns:a16="http://schemas.microsoft.com/office/drawing/2014/main" id="{373CF5E6-4DC9-4201-AC0A-14B5B44B2BA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861" y="4846"/>
              <a:ext cx="401" cy="167"/>
            </a:xfrm>
            <a:custGeom>
              <a:avLst/>
              <a:gdLst>
                <a:gd name="T0" fmla="*/ 381 w 454"/>
                <a:gd name="T1" fmla="*/ 105 h 315"/>
                <a:gd name="T2" fmla="*/ 365 w 454"/>
                <a:gd name="T3" fmla="*/ 87 h 315"/>
                <a:gd name="T4" fmla="*/ 351 w 454"/>
                <a:gd name="T5" fmla="*/ 69 h 315"/>
                <a:gd name="T6" fmla="*/ 333 w 454"/>
                <a:gd name="T7" fmla="*/ 55 h 315"/>
                <a:gd name="T8" fmla="*/ 311 w 454"/>
                <a:gd name="T9" fmla="*/ 36 h 315"/>
                <a:gd name="T10" fmla="*/ 286 w 454"/>
                <a:gd name="T11" fmla="*/ 22 h 315"/>
                <a:gd name="T12" fmla="*/ 259 w 454"/>
                <a:gd name="T13" fmla="*/ 11 h 315"/>
                <a:gd name="T14" fmla="*/ 243 w 454"/>
                <a:gd name="T15" fmla="*/ 4 h 315"/>
                <a:gd name="T16" fmla="*/ 225 w 454"/>
                <a:gd name="T17" fmla="*/ 4 h 315"/>
                <a:gd name="T18" fmla="*/ 209 w 454"/>
                <a:gd name="T19" fmla="*/ 0 h 315"/>
                <a:gd name="T20" fmla="*/ 190 w 454"/>
                <a:gd name="T21" fmla="*/ 0 h 315"/>
                <a:gd name="T22" fmla="*/ 173 w 454"/>
                <a:gd name="T23" fmla="*/ 4 h 315"/>
                <a:gd name="T24" fmla="*/ 154 w 454"/>
                <a:gd name="T25" fmla="*/ 7 h 315"/>
                <a:gd name="T26" fmla="*/ 136 w 454"/>
                <a:gd name="T27" fmla="*/ 11 h 315"/>
                <a:gd name="T28" fmla="*/ 120 w 454"/>
                <a:gd name="T29" fmla="*/ 18 h 315"/>
                <a:gd name="T30" fmla="*/ 105 w 454"/>
                <a:gd name="T31" fmla="*/ 22 h 315"/>
                <a:gd name="T32" fmla="*/ 82 w 454"/>
                <a:gd name="T33" fmla="*/ 33 h 315"/>
                <a:gd name="T34" fmla="*/ 58 w 454"/>
                <a:gd name="T35" fmla="*/ 40 h 315"/>
                <a:gd name="T36" fmla="*/ 41 w 454"/>
                <a:gd name="T37" fmla="*/ 55 h 315"/>
                <a:gd name="T38" fmla="*/ 23 w 454"/>
                <a:gd name="T39" fmla="*/ 69 h 315"/>
                <a:gd name="T40" fmla="*/ 6 w 454"/>
                <a:gd name="T41" fmla="*/ 91 h 315"/>
                <a:gd name="T42" fmla="*/ 1 w 454"/>
                <a:gd name="T43" fmla="*/ 102 h 315"/>
                <a:gd name="T44" fmla="*/ 15 w 454"/>
                <a:gd name="T45" fmla="*/ 105 h 315"/>
                <a:gd name="T46" fmla="*/ 36 w 454"/>
                <a:gd name="T47" fmla="*/ 113 h 315"/>
                <a:gd name="T48" fmla="*/ 63 w 454"/>
                <a:gd name="T49" fmla="*/ 120 h 315"/>
                <a:gd name="T50" fmla="*/ 76 w 454"/>
                <a:gd name="T51" fmla="*/ 127 h 315"/>
                <a:gd name="T52" fmla="*/ 92 w 454"/>
                <a:gd name="T53" fmla="*/ 134 h 315"/>
                <a:gd name="T54" fmla="*/ 109 w 454"/>
                <a:gd name="T55" fmla="*/ 138 h 315"/>
                <a:gd name="T56" fmla="*/ 125 w 454"/>
                <a:gd name="T57" fmla="*/ 145 h 315"/>
                <a:gd name="T58" fmla="*/ 143 w 454"/>
                <a:gd name="T59" fmla="*/ 152 h 315"/>
                <a:gd name="T60" fmla="*/ 160 w 454"/>
                <a:gd name="T61" fmla="*/ 160 h 315"/>
                <a:gd name="T62" fmla="*/ 178 w 454"/>
                <a:gd name="T63" fmla="*/ 167 h 315"/>
                <a:gd name="T64" fmla="*/ 195 w 454"/>
                <a:gd name="T65" fmla="*/ 174 h 315"/>
                <a:gd name="T66" fmla="*/ 211 w 454"/>
                <a:gd name="T67" fmla="*/ 181 h 315"/>
                <a:gd name="T68" fmla="*/ 227 w 454"/>
                <a:gd name="T69" fmla="*/ 192 h 315"/>
                <a:gd name="T70" fmla="*/ 243 w 454"/>
                <a:gd name="T71" fmla="*/ 200 h 315"/>
                <a:gd name="T72" fmla="*/ 257 w 454"/>
                <a:gd name="T73" fmla="*/ 207 h 315"/>
                <a:gd name="T74" fmla="*/ 284 w 454"/>
                <a:gd name="T75" fmla="*/ 225 h 315"/>
                <a:gd name="T76" fmla="*/ 308 w 454"/>
                <a:gd name="T77" fmla="*/ 239 h 315"/>
                <a:gd name="T78" fmla="*/ 332 w 454"/>
                <a:gd name="T79" fmla="*/ 250 h 315"/>
                <a:gd name="T80" fmla="*/ 354 w 454"/>
                <a:gd name="T81" fmla="*/ 261 h 315"/>
                <a:gd name="T82" fmla="*/ 376 w 454"/>
                <a:gd name="T83" fmla="*/ 272 h 315"/>
                <a:gd name="T84" fmla="*/ 397 w 454"/>
                <a:gd name="T85" fmla="*/ 286 h 315"/>
                <a:gd name="T86" fmla="*/ 415 w 454"/>
                <a:gd name="T87" fmla="*/ 294 h 315"/>
                <a:gd name="T88" fmla="*/ 438 w 454"/>
                <a:gd name="T89" fmla="*/ 308 h 315"/>
                <a:gd name="T90" fmla="*/ 453 w 454"/>
                <a:gd name="T91" fmla="*/ 312 h 315"/>
                <a:gd name="T92" fmla="*/ 384 w 454"/>
                <a:gd name="T93" fmla="*/ 11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4" h="315">
                  <a:moveTo>
                    <a:pt x="384" y="113"/>
                  </a:moveTo>
                  <a:lnTo>
                    <a:pt x="383" y="109"/>
                  </a:lnTo>
                  <a:lnTo>
                    <a:pt x="381" y="105"/>
                  </a:lnTo>
                  <a:lnTo>
                    <a:pt x="375" y="98"/>
                  </a:lnTo>
                  <a:lnTo>
                    <a:pt x="370" y="91"/>
                  </a:lnTo>
                  <a:lnTo>
                    <a:pt x="365" y="87"/>
                  </a:lnTo>
                  <a:lnTo>
                    <a:pt x="360" y="80"/>
                  </a:lnTo>
                  <a:lnTo>
                    <a:pt x="356" y="73"/>
                  </a:lnTo>
                  <a:lnTo>
                    <a:pt x="351" y="69"/>
                  </a:lnTo>
                  <a:lnTo>
                    <a:pt x="345" y="62"/>
                  </a:lnTo>
                  <a:lnTo>
                    <a:pt x="340" y="58"/>
                  </a:lnTo>
                  <a:lnTo>
                    <a:pt x="333" y="55"/>
                  </a:lnTo>
                  <a:lnTo>
                    <a:pt x="327" y="51"/>
                  </a:lnTo>
                  <a:lnTo>
                    <a:pt x="319" y="44"/>
                  </a:lnTo>
                  <a:lnTo>
                    <a:pt x="311" y="36"/>
                  </a:lnTo>
                  <a:lnTo>
                    <a:pt x="303" y="33"/>
                  </a:lnTo>
                  <a:lnTo>
                    <a:pt x="295" y="26"/>
                  </a:lnTo>
                  <a:lnTo>
                    <a:pt x="286" y="22"/>
                  </a:lnTo>
                  <a:lnTo>
                    <a:pt x="276" y="18"/>
                  </a:lnTo>
                  <a:lnTo>
                    <a:pt x="267" y="15"/>
                  </a:lnTo>
                  <a:lnTo>
                    <a:pt x="259" y="11"/>
                  </a:lnTo>
                  <a:lnTo>
                    <a:pt x="252" y="7"/>
                  </a:lnTo>
                  <a:lnTo>
                    <a:pt x="248" y="7"/>
                  </a:lnTo>
                  <a:lnTo>
                    <a:pt x="243" y="4"/>
                  </a:lnTo>
                  <a:lnTo>
                    <a:pt x="236" y="4"/>
                  </a:lnTo>
                  <a:lnTo>
                    <a:pt x="230" y="4"/>
                  </a:lnTo>
                  <a:lnTo>
                    <a:pt x="225" y="4"/>
                  </a:lnTo>
                  <a:lnTo>
                    <a:pt x="221" y="4"/>
                  </a:lnTo>
                  <a:lnTo>
                    <a:pt x="214" y="4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0" y="0"/>
                  </a:lnTo>
                  <a:lnTo>
                    <a:pt x="186" y="0"/>
                  </a:lnTo>
                  <a:lnTo>
                    <a:pt x="179" y="4"/>
                  </a:lnTo>
                  <a:lnTo>
                    <a:pt x="173" y="4"/>
                  </a:lnTo>
                  <a:lnTo>
                    <a:pt x="168" y="7"/>
                  </a:lnTo>
                  <a:lnTo>
                    <a:pt x="160" y="7"/>
                  </a:lnTo>
                  <a:lnTo>
                    <a:pt x="154" y="7"/>
                  </a:lnTo>
                  <a:lnTo>
                    <a:pt x="147" y="7"/>
                  </a:lnTo>
                  <a:lnTo>
                    <a:pt x="141" y="11"/>
                  </a:lnTo>
                  <a:lnTo>
                    <a:pt x="136" y="11"/>
                  </a:lnTo>
                  <a:lnTo>
                    <a:pt x="130" y="15"/>
                  </a:lnTo>
                  <a:lnTo>
                    <a:pt x="125" y="15"/>
                  </a:lnTo>
                  <a:lnTo>
                    <a:pt x="120" y="18"/>
                  </a:lnTo>
                  <a:lnTo>
                    <a:pt x="114" y="18"/>
                  </a:lnTo>
                  <a:lnTo>
                    <a:pt x="109" y="18"/>
                  </a:lnTo>
                  <a:lnTo>
                    <a:pt x="105" y="22"/>
                  </a:lnTo>
                  <a:lnTo>
                    <a:pt x="100" y="22"/>
                  </a:lnTo>
                  <a:lnTo>
                    <a:pt x="90" y="26"/>
                  </a:lnTo>
                  <a:lnTo>
                    <a:pt x="82" y="33"/>
                  </a:lnTo>
                  <a:lnTo>
                    <a:pt x="74" y="33"/>
                  </a:lnTo>
                  <a:lnTo>
                    <a:pt x="66" y="36"/>
                  </a:lnTo>
                  <a:lnTo>
                    <a:pt x="58" y="40"/>
                  </a:lnTo>
                  <a:lnTo>
                    <a:pt x="52" y="47"/>
                  </a:lnTo>
                  <a:lnTo>
                    <a:pt x="47" y="51"/>
                  </a:lnTo>
                  <a:lnTo>
                    <a:pt x="41" y="55"/>
                  </a:lnTo>
                  <a:lnTo>
                    <a:pt x="36" y="58"/>
                  </a:lnTo>
                  <a:lnTo>
                    <a:pt x="31" y="62"/>
                  </a:lnTo>
                  <a:lnTo>
                    <a:pt x="23" y="69"/>
                  </a:lnTo>
                  <a:lnTo>
                    <a:pt x="15" y="76"/>
                  </a:lnTo>
                  <a:lnTo>
                    <a:pt x="9" y="80"/>
                  </a:lnTo>
                  <a:lnTo>
                    <a:pt x="6" y="91"/>
                  </a:lnTo>
                  <a:lnTo>
                    <a:pt x="0" y="98"/>
                  </a:lnTo>
                  <a:lnTo>
                    <a:pt x="0" y="102"/>
                  </a:lnTo>
                  <a:lnTo>
                    <a:pt x="1" y="102"/>
                  </a:lnTo>
                  <a:lnTo>
                    <a:pt x="8" y="102"/>
                  </a:lnTo>
                  <a:lnTo>
                    <a:pt x="11" y="102"/>
                  </a:lnTo>
                  <a:lnTo>
                    <a:pt x="15" y="105"/>
                  </a:lnTo>
                  <a:lnTo>
                    <a:pt x="20" y="109"/>
                  </a:lnTo>
                  <a:lnTo>
                    <a:pt x="28" y="113"/>
                  </a:lnTo>
                  <a:lnTo>
                    <a:pt x="36" y="113"/>
                  </a:lnTo>
                  <a:lnTo>
                    <a:pt x="44" y="116"/>
                  </a:lnTo>
                  <a:lnTo>
                    <a:pt x="52" y="116"/>
                  </a:lnTo>
                  <a:lnTo>
                    <a:pt x="63" y="120"/>
                  </a:lnTo>
                  <a:lnTo>
                    <a:pt x="66" y="120"/>
                  </a:lnTo>
                  <a:lnTo>
                    <a:pt x="71" y="127"/>
                  </a:lnTo>
                  <a:lnTo>
                    <a:pt x="76" y="127"/>
                  </a:lnTo>
                  <a:lnTo>
                    <a:pt x="82" y="131"/>
                  </a:lnTo>
                  <a:lnTo>
                    <a:pt x="87" y="131"/>
                  </a:lnTo>
                  <a:lnTo>
                    <a:pt x="92" y="134"/>
                  </a:lnTo>
                  <a:lnTo>
                    <a:pt x="98" y="134"/>
                  </a:lnTo>
                  <a:lnTo>
                    <a:pt x="105" y="138"/>
                  </a:lnTo>
                  <a:lnTo>
                    <a:pt x="109" y="138"/>
                  </a:lnTo>
                  <a:lnTo>
                    <a:pt x="114" y="142"/>
                  </a:lnTo>
                  <a:lnTo>
                    <a:pt x="120" y="145"/>
                  </a:lnTo>
                  <a:lnTo>
                    <a:pt x="125" y="145"/>
                  </a:lnTo>
                  <a:lnTo>
                    <a:pt x="130" y="149"/>
                  </a:lnTo>
                  <a:lnTo>
                    <a:pt x="136" y="149"/>
                  </a:lnTo>
                  <a:lnTo>
                    <a:pt x="143" y="152"/>
                  </a:lnTo>
                  <a:lnTo>
                    <a:pt x="149" y="156"/>
                  </a:lnTo>
                  <a:lnTo>
                    <a:pt x="154" y="156"/>
                  </a:lnTo>
                  <a:lnTo>
                    <a:pt x="160" y="160"/>
                  </a:lnTo>
                  <a:lnTo>
                    <a:pt x="165" y="163"/>
                  </a:lnTo>
                  <a:lnTo>
                    <a:pt x="171" y="167"/>
                  </a:lnTo>
                  <a:lnTo>
                    <a:pt x="178" y="167"/>
                  </a:lnTo>
                  <a:lnTo>
                    <a:pt x="182" y="171"/>
                  </a:lnTo>
                  <a:lnTo>
                    <a:pt x="189" y="171"/>
                  </a:lnTo>
                  <a:lnTo>
                    <a:pt x="195" y="174"/>
                  </a:lnTo>
                  <a:lnTo>
                    <a:pt x="200" y="174"/>
                  </a:lnTo>
                  <a:lnTo>
                    <a:pt x="205" y="181"/>
                  </a:lnTo>
                  <a:lnTo>
                    <a:pt x="211" y="181"/>
                  </a:lnTo>
                  <a:lnTo>
                    <a:pt x="216" y="185"/>
                  </a:lnTo>
                  <a:lnTo>
                    <a:pt x="221" y="189"/>
                  </a:lnTo>
                  <a:lnTo>
                    <a:pt x="227" y="192"/>
                  </a:lnTo>
                  <a:lnTo>
                    <a:pt x="232" y="192"/>
                  </a:lnTo>
                  <a:lnTo>
                    <a:pt x="238" y="200"/>
                  </a:lnTo>
                  <a:lnTo>
                    <a:pt x="243" y="200"/>
                  </a:lnTo>
                  <a:lnTo>
                    <a:pt x="248" y="203"/>
                  </a:lnTo>
                  <a:lnTo>
                    <a:pt x="252" y="203"/>
                  </a:lnTo>
                  <a:lnTo>
                    <a:pt x="257" y="207"/>
                  </a:lnTo>
                  <a:lnTo>
                    <a:pt x="267" y="214"/>
                  </a:lnTo>
                  <a:lnTo>
                    <a:pt x="276" y="221"/>
                  </a:lnTo>
                  <a:lnTo>
                    <a:pt x="284" y="225"/>
                  </a:lnTo>
                  <a:lnTo>
                    <a:pt x="292" y="229"/>
                  </a:lnTo>
                  <a:lnTo>
                    <a:pt x="300" y="232"/>
                  </a:lnTo>
                  <a:lnTo>
                    <a:pt x="308" y="239"/>
                  </a:lnTo>
                  <a:lnTo>
                    <a:pt x="316" y="243"/>
                  </a:lnTo>
                  <a:lnTo>
                    <a:pt x="324" y="247"/>
                  </a:lnTo>
                  <a:lnTo>
                    <a:pt x="332" y="250"/>
                  </a:lnTo>
                  <a:lnTo>
                    <a:pt x="340" y="257"/>
                  </a:lnTo>
                  <a:lnTo>
                    <a:pt x="346" y="257"/>
                  </a:lnTo>
                  <a:lnTo>
                    <a:pt x="354" y="261"/>
                  </a:lnTo>
                  <a:lnTo>
                    <a:pt x="360" y="265"/>
                  </a:lnTo>
                  <a:lnTo>
                    <a:pt x="368" y="272"/>
                  </a:lnTo>
                  <a:lnTo>
                    <a:pt x="376" y="272"/>
                  </a:lnTo>
                  <a:lnTo>
                    <a:pt x="383" y="279"/>
                  </a:lnTo>
                  <a:lnTo>
                    <a:pt x="391" y="279"/>
                  </a:lnTo>
                  <a:lnTo>
                    <a:pt x="397" y="286"/>
                  </a:lnTo>
                  <a:lnTo>
                    <a:pt x="403" y="290"/>
                  </a:lnTo>
                  <a:lnTo>
                    <a:pt x="408" y="290"/>
                  </a:lnTo>
                  <a:lnTo>
                    <a:pt x="415" y="294"/>
                  </a:lnTo>
                  <a:lnTo>
                    <a:pt x="421" y="297"/>
                  </a:lnTo>
                  <a:lnTo>
                    <a:pt x="429" y="301"/>
                  </a:lnTo>
                  <a:lnTo>
                    <a:pt x="438" y="308"/>
                  </a:lnTo>
                  <a:lnTo>
                    <a:pt x="445" y="308"/>
                  </a:lnTo>
                  <a:lnTo>
                    <a:pt x="450" y="312"/>
                  </a:lnTo>
                  <a:lnTo>
                    <a:pt x="453" y="312"/>
                  </a:lnTo>
                  <a:lnTo>
                    <a:pt x="454" y="315"/>
                  </a:lnTo>
                  <a:lnTo>
                    <a:pt x="384" y="113"/>
                  </a:lnTo>
                  <a:lnTo>
                    <a:pt x="384" y="113"/>
                  </a:lnTo>
                  <a:close/>
                </a:path>
              </a:pathLst>
            </a:custGeom>
            <a:solidFill>
              <a:srgbClr val="E87A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0" name="Freeform 450">
              <a:extLst>
                <a:ext uri="{FF2B5EF4-FFF2-40B4-BE49-F238E27FC236}">
                  <a16:creationId xmlns:a16="http://schemas.microsoft.com/office/drawing/2014/main" id="{2FE9B957-D4F9-4A4A-A23F-7C3B05652394}"/>
                </a:ext>
              </a:extLst>
            </p:cNvPr>
            <p:cNvSpPr>
              <a:spLocks/>
            </p:cNvSpPr>
            <p:nvPr/>
          </p:nvSpPr>
          <p:spPr bwMode="auto">
            <a:xfrm rot="-4516621">
              <a:off x="1910" y="4601"/>
              <a:ext cx="286" cy="197"/>
            </a:xfrm>
            <a:custGeom>
              <a:avLst/>
              <a:gdLst>
                <a:gd name="T0" fmla="*/ 326 w 326"/>
                <a:gd name="T1" fmla="*/ 3 h 373"/>
                <a:gd name="T2" fmla="*/ 324 w 326"/>
                <a:gd name="T3" fmla="*/ 0 h 373"/>
                <a:gd name="T4" fmla="*/ 318 w 326"/>
                <a:gd name="T5" fmla="*/ 0 h 373"/>
                <a:gd name="T6" fmla="*/ 312 w 326"/>
                <a:gd name="T7" fmla="*/ 0 h 373"/>
                <a:gd name="T8" fmla="*/ 305 w 326"/>
                <a:gd name="T9" fmla="*/ 0 h 373"/>
                <a:gd name="T10" fmla="*/ 301 w 326"/>
                <a:gd name="T11" fmla="*/ 0 h 373"/>
                <a:gd name="T12" fmla="*/ 293 w 326"/>
                <a:gd name="T13" fmla="*/ 0 h 373"/>
                <a:gd name="T14" fmla="*/ 285 w 326"/>
                <a:gd name="T15" fmla="*/ 0 h 373"/>
                <a:gd name="T16" fmla="*/ 275 w 326"/>
                <a:gd name="T17" fmla="*/ 0 h 373"/>
                <a:gd name="T18" fmla="*/ 266 w 326"/>
                <a:gd name="T19" fmla="*/ 0 h 373"/>
                <a:gd name="T20" fmla="*/ 256 w 326"/>
                <a:gd name="T21" fmla="*/ 3 h 373"/>
                <a:gd name="T22" fmla="*/ 251 w 326"/>
                <a:gd name="T23" fmla="*/ 3 h 373"/>
                <a:gd name="T24" fmla="*/ 245 w 326"/>
                <a:gd name="T25" fmla="*/ 3 h 373"/>
                <a:gd name="T26" fmla="*/ 240 w 326"/>
                <a:gd name="T27" fmla="*/ 3 h 373"/>
                <a:gd name="T28" fmla="*/ 235 w 326"/>
                <a:gd name="T29" fmla="*/ 7 h 373"/>
                <a:gd name="T30" fmla="*/ 229 w 326"/>
                <a:gd name="T31" fmla="*/ 7 h 373"/>
                <a:gd name="T32" fmla="*/ 223 w 326"/>
                <a:gd name="T33" fmla="*/ 7 h 373"/>
                <a:gd name="T34" fmla="*/ 218 w 326"/>
                <a:gd name="T35" fmla="*/ 10 h 373"/>
                <a:gd name="T36" fmla="*/ 211 w 326"/>
                <a:gd name="T37" fmla="*/ 10 h 373"/>
                <a:gd name="T38" fmla="*/ 205 w 326"/>
                <a:gd name="T39" fmla="*/ 10 h 373"/>
                <a:gd name="T40" fmla="*/ 199 w 326"/>
                <a:gd name="T41" fmla="*/ 10 h 373"/>
                <a:gd name="T42" fmla="*/ 192 w 326"/>
                <a:gd name="T43" fmla="*/ 10 h 373"/>
                <a:gd name="T44" fmla="*/ 186 w 326"/>
                <a:gd name="T45" fmla="*/ 14 h 373"/>
                <a:gd name="T46" fmla="*/ 180 w 326"/>
                <a:gd name="T47" fmla="*/ 14 h 373"/>
                <a:gd name="T48" fmla="*/ 173 w 326"/>
                <a:gd name="T49" fmla="*/ 14 h 373"/>
                <a:gd name="T50" fmla="*/ 165 w 326"/>
                <a:gd name="T51" fmla="*/ 18 h 373"/>
                <a:gd name="T52" fmla="*/ 159 w 326"/>
                <a:gd name="T53" fmla="*/ 21 h 373"/>
                <a:gd name="T54" fmla="*/ 153 w 326"/>
                <a:gd name="T55" fmla="*/ 21 h 373"/>
                <a:gd name="T56" fmla="*/ 146 w 326"/>
                <a:gd name="T57" fmla="*/ 25 h 373"/>
                <a:gd name="T58" fmla="*/ 138 w 326"/>
                <a:gd name="T59" fmla="*/ 25 h 373"/>
                <a:gd name="T60" fmla="*/ 132 w 326"/>
                <a:gd name="T61" fmla="*/ 29 h 373"/>
                <a:gd name="T62" fmla="*/ 126 w 326"/>
                <a:gd name="T63" fmla="*/ 29 h 373"/>
                <a:gd name="T64" fmla="*/ 119 w 326"/>
                <a:gd name="T65" fmla="*/ 32 h 373"/>
                <a:gd name="T66" fmla="*/ 113 w 326"/>
                <a:gd name="T67" fmla="*/ 36 h 373"/>
                <a:gd name="T68" fmla="*/ 107 w 326"/>
                <a:gd name="T69" fmla="*/ 39 h 373"/>
                <a:gd name="T70" fmla="*/ 99 w 326"/>
                <a:gd name="T71" fmla="*/ 39 h 373"/>
                <a:gd name="T72" fmla="*/ 92 w 326"/>
                <a:gd name="T73" fmla="*/ 43 h 373"/>
                <a:gd name="T74" fmla="*/ 84 w 326"/>
                <a:gd name="T75" fmla="*/ 47 h 373"/>
                <a:gd name="T76" fmla="*/ 78 w 326"/>
                <a:gd name="T77" fmla="*/ 50 h 373"/>
                <a:gd name="T78" fmla="*/ 70 w 326"/>
                <a:gd name="T79" fmla="*/ 50 h 373"/>
                <a:gd name="T80" fmla="*/ 65 w 326"/>
                <a:gd name="T81" fmla="*/ 54 h 373"/>
                <a:gd name="T82" fmla="*/ 57 w 326"/>
                <a:gd name="T83" fmla="*/ 58 h 373"/>
                <a:gd name="T84" fmla="*/ 51 w 326"/>
                <a:gd name="T85" fmla="*/ 65 h 373"/>
                <a:gd name="T86" fmla="*/ 45 w 326"/>
                <a:gd name="T87" fmla="*/ 68 h 373"/>
                <a:gd name="T88" fmla="*/ 38 w 326"/>
                <a:gd name="T89" fmla="*/ 72 h 373"/>
                <a:gd name="T90" fmla="*/ 32 w 326"/>
                <a:gd name="T91" fmla="*/ 76 h 373"/>
                <a:gd name="T92" fmla="*/ 25 w 326"/>
                <a:gd name="T93" fmla="*/ 83 h 373"/>
                <a:gd name="T94" fmla="*/ 18 w 326"/>
                <a:gd name="T95" fmla="*/ 87 h 373"/>
                <a:gd name="T96" fmla="*/ 11 w 326"/>
                <a:gd name="T97" fmla="*/ 90 h 373"/>
                <a:gd name="T98" fmla="*/ 6 w 326"/>
                <a:gd name="T99" fmla="*/ 94 h 373"/>
                <a:gd name="T100" fmla="*/ 0 w 326"/>
                <a:gd name="T101" fmla="*/ 101 h 373"/>
                <a:gd name="T102" fmla="*/ 138 w 326"/>
                <a:gd name="T103" fmla="*/ 373 h 373"/>
                <a:gd name="T104" fmla="*/ 326 w 326"/>
                <a:gd name="T105" fmla="*/ 3 h 373"/>
                <a:gd name="T106" fmla="*/ 326 w 326"/>
                <a:gd name="T107" fmla="*/ 3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6" h="373">
                  <a:moveTo>
                    <a:pt x="326" y="3"/>
                  </a:moveTo>
                  <a:lnTo>
                    <a:pt x="324" y="0"/>
                  </a:lnTo>
                  <a:lnTo>
                    <a:pt x="318" y="0"/>
                  </a:lnTo>
                  <a:lnTo>
                    <a:pt x="312" y="0"/>
                  </a:lnTo>
                  <a:lnTo>
                    <a:pt x="305" y="0"/>
                  </a:lnTo>
                  <a:lnTo>
                    <a:pt x="301" y="0"/>
                  </a:lnTo>
                  <a:lnTo>
                    <a:pt x="293" y="0"/>
                  </a:lnTo>
                  <a:lnTo>
                    <a:pt x="285" y="0"/>
                  </a:lnTo>
                  <a:lnTo>
                    <a:pt x="275" y="0"/>
                  </a:lnTo>
                  <a:lnTo>
                    <a:pt x="266" y="0"/>
                  </a:lnTo>
                  <a:lnTo>
                    <a:pt x="256" y="3"/>
                  </a:lnTo>
                  <a:lnTo>
                    <a:pt x="251" y="3"/>
                  </a:lnTo>
                  <a:lnTo>
                    <a:pt x="245" y="3"/>
                  </a:lnTo>
                  <a:lnTo>
                    <a:pt x="240" y="3"/>
                  </a:lnTo>
                  <a:lnTo>
                    <a:pt x="235" y="7"/>
                  </a:lnTo>
                  <a:lnTo>
                    <a:pt x="229" y="7"/>
                  </a:lnTo>
                  <a:lnTo>
                    <a:pt x="223" y="7"/>
                  </a:lnTo>
                  <a:lnTo>
                    <a:pt x="218" y="10"/>
                  </a:lnTo>
                  <a:lnTo>
                    <a:pt x="211" y="10"/>
                  </a:lnTo>
                  <a:lnTo>
                    <a:pt x="205" y="10"/>
                  </a:lnTo>
                  <a:lnTo>
                    <a:pt x="199" y="10"/>
                  </a:lnTo>
                  <a:lnTo>
                    <a:pt x="192" y="10"/>
                  </a:lnTo>
                  <a:lnTo>
                    <a:pt x="186" y="14"/>
                  </a:lnTo>
                  <a:lnTo>
                    <a:pt x="180" y="14"/>
                  </a:lnTo>
                  <a:lnTo>
                    <a:pt x="173" y="14"/>
                  </a:lnTo>
                  <a:lnTo>
                    <a:pt x="165" y="18"/>
                  </a:lnTo>
                  <a:lnTo>
                    <a:pt x="159" y="21"/>
                  </a:lnTo>
                  <a:lnTo>
                    <a:pt x="153" y="21"/>
                  </a:lnTo>
                  <a:lnTo>
                    <a:pt x="146" y="25"/>
                  </a:lnTo>
                  <a:lnTo>
                    <a:pt x="138" y="25"/>
                  </a:lnTo>
                  <a:lnTo>
                    <a:pt x="132" y="29"/>
                  </a:lnTo>
                  <a:lnTo>
                    <a:pt x="126" y="29"/>
                  </a:lnTo>
                  <a:lnTo>
                    <a:pt x="119" y="32"/>
                  </a:lnTo>
                  <a:lnTo>
                    <a:pt x="113" y="36"/>
                  </a:lnTo>
                  <a:lnTo>
                    <a:pt x="107" y="39"/>
                  </a:lnTo>
                  <a:lnTo>
                    <a:pt x="99" y="39"/>
                  </a:lnTo>
                  <a:lnTo>
                    <a:pt x="92" y="43"/>
                  </a:lnTo>
                  <a:lnTo>
                    <a:pt x="84" y="47"/>
                  </a:lnTo>
                  <a:lnTo>
                    <a:pt x="78" y="50"/>
                  </a:lnTo>
                  <a:lnTo>
                    <a:pt x="70" y="50"/>
                  </a:lnTo>
                  <a:lnTo>
                    <a:pt x="65" y="54"/>
                  </a:lnTo>
                  <a:lnTo>
                    <a:pt x="57" y="58"/>
                  </a:lnTo>
                  <a:lnTo>
                    <a:pt x="51" y="65"/>
                  </a:lnTo>
                  <a:lnTo>
                    <a:pt x="45" y="68"/>
                  </a:lnTo>
                  <a:lnTo>
                    <a:pt x="38" y="72"/>
                  </a:lnTo>
                  <a:lnTo>
                    <a:pt x="32" y="76"/>
                  </a:lnTo>
                  <a:lnTo>
                    <a:pt x="25" y="83"/>
                  </a:lnTo>
                  <a:lnTo>
                    <a:pt x="18" y="87"/>
                  </a:lnTo>
                  <a:lnTo>
                    <a:pt x="11" y="90"/>
                  </a:lnTo>
                  <a:lnTo>
                    <a:pt x="6" y="94"/>
                  </a:lnTo>
                  <a:lnTo>
                    <a:pt x="0" y="101"/>
                  </a:lnTo>
                  <a:lnTo>
                    <a:pt x="138" y="373"/>
                  </a:lnTo>
                  <a:lnTo>
                    <a:pt x="326" y="3"/>
                  </a:lnTo>
                  <a:lnTo>
                    <a:pt x="326" y="3"/>
                  </a:lnTo>
                  <a:close/>
                </a:path>
              </a:pathLst>
            </a:custGeom>
            <a:solidFill>
              <a:srgbClr val="F28F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1" name="Freeform 451">
              <a:extLst>
                <a:ext uri="{FF2B5EF4-FFF2-40B4-BE49-F238E27FC236}">
                  <a16:creationId xmlns:a16="http://schemas.microsoft.com/office/drawing/2014/main" id="{F4FD4A6B-BF0B-498B-86E1-489C363D6D12}"/>
                </a:ext>
              </a:extLst>
            </p:cNvPr>
            <p:cNvSpPr>
              <a:spLocks/>
            </p:cNvSpPr>
            <p:nvPr/>
          </p:nvSpPr>
          <p:spPr bwMode="auto">
            <a:xfrm rot="-25463708">
              <a:off x="1784" y="4219"/>
              <a:ext cx="421" cy="197"/>
            </a:xfrm>
            <a:custGeom>
              <a:avLst/>
              <a:gdLst>
                <a:gd name="T0" fmla="*/ 16 w 519"/>
                <a:gd name="T1" fmla="*/ 0 h 471"/>
                <a:gd name="T2" fmla="*/ 35 w 519"/>
                <a:gd name="T3" fmla="*/ 0 h 471"/>
                <a:gd name="T4" fmla="*/ 56 w 519"/>
                <a:gd name="T5" fmla="*/ 3 h 471"/>
                <a:gd name="T6" fmla="*/ 70 w 519"/>
                <a:gd name="T7" fmla="*/ 3 h 471"/>
                <a:gd name="T8" fmla="*/ 84 w 519"/>
                <a:gd name="T9" fmla="*/ 7 h 471"/>
                <a:gd name="T10" fmla="*/ 100 w 519"/>
                <a:gd name="T11" fmla="*/ 10 h 471"/>
                <a:gd name="T12" fmla="*/ 116 w 519"/>
                <a:gd name="T13" fmla="*/ 14 h 471"/>
                <a:gd name="T14" fmla="*/ 132 w 519"/>
                <a:gd name="T15" fmla="*/ 18 h 471"/>
                <a:gd name="T16" fmla="*/ 148 w 519"/>
                <a:gd name="T17" fmla="*/ 18 h 471"/>
                <a:gd name="T18" fmla="*/ 170 w 519"/>
                <a:gd name="T19" fmla="*/ 25 h 471"/>
                <a:gd name="T20" fmla="*/ 194 w 519"/>
                <a:gd name="T21" fmla="*/ 25 h 471"/>
                <a:gd name="T22" fmla="*/ 220 w 519"/>
                <a:gd name="T23" fmla="*/ 25 h 471"/>
                <a:gd name="T24" fmla="*/ 245 w 519"/>
                <a:gd name="T25" fmla="*/ 25 h 471"/>
                <a:gd name="T26" fmla="*/ 269 w 519"/>
                <a:gd name="T27" fmla="*/ 29 h 471"/>
                <a:gd name="T28" fmla="*/ 291 w 519"/>
                <a:gd name="T29" fmla="*/ 29 h 471"/>
                <a:gd name="T30" fmla="*/ 310 w 519"/>
                <a:gd name="T31" fmla="*/ 29 h 471"/>
                <a:gd name="T32" fmla="*/ 325 w 519"/>
                <a:gd name="T33" fmla="*/ 29 h 471"/>
                <a:gd name="T34" fmla="*/ 336 w 519"/>
                <a:gd name="T35" fmla="*/ 29 h 471"/>
                <a:gd name="T36" fmla="*/ 415 w 519"/>
                <a:gd name="T37" fmla="*/ 105 h 471"/>
                <a:gd name="T38" fmla="*/ 428 w 519"/>
                <a:gd name="T39" fmla="*/ 112 h 471"/>
                <a:gd name="T40" fmla="*/ 449 w 519"/>
                <a:gd name="T41" fmla="*/ 108 h 471"/>
                <a:gd name="T42" fmla="*/ 463 w 519"/>
                <a:gd name="T43" fmla="*/ 94 h 471"/>
                <a:gd name="T44" fmla="*/ 482 w 519"/>
                <a:gd name="T45" fmla="*/ 87 h 471"/>
                <a:gd name="T46" fmla="*/ 498 w 519"/>
                <a:gd name="T47" fmla="*/ 76 h 471"/>
                <a:gd name="T48" fmla="*/ 507 w 519"/>
                <a:gd name="T49" fmla="*/ 116 h 471"/>
                <a:gd name="T50" fmla="*/ 512 w 519"/>
                <a:gd name="T51" fmla="*/ 145 h 471"/>
                <a:gd name="T52" fmla="*/ 515 w 519"/>
                <a:gd name="T53" fmla="*/ 181 h 471"/>
                <a:gd name="T54" fmla="*/ 517 w 519"/>
                <a:gd name="T55" fmla="*/ 224 h 471"/>
                <a:gd name="T56" fmla="*/ 514 w 519"/>
                <a:gd name="T57" fmla="*/ 268 h 471"/>
                <a:gd name="T58" fmla="*/ 506 w 519"/>
                <a:gd name="T59" fmla="*/ 311 h 471"/>
                <a:gd name="T60" fmla="*/ 490 w 519"/>
                <a:gd name="T61" fmla="*/ 355 h 471"/>
                <a:gd name="T62" fmla="*/ 472 w 519"/>
                <a:gd name="T63" fmla="*/ 384 h 471"/>
                <a:gd name="T64" fmla="*/ 458 w 519"/>
                <a:gd name="T65" fmla="*/ 402 h 471"/>
                <a:gd name="T66" fmla="*/ 441 w 519"/>
                <a:gd name="T67" fmla="*/ 420 h 471"/>
                <a:gd name="T68" fmla="*/ 423 w 519"/>
                <a:gd name="T69" fmla="*/ 431 h 471"/>
                <a:gd name="T70" fmla="*/ 404 w 519"/>
                <a:gd name="T71" fmla="*/ 442 h 471"/>
                <a:gd name="T72" fmla="*/ 387 w 519"/>
                <a:gd name="T73" fmla="*/ 453 h 471"/>
                <a:gd name="T74" fmla="*/ 367 w 519"/>
                <a:gd name="T75" fmla="*/ 456 h 471"/>
                <a:gd name="T76" fmla="*/ 352 w 519"/>
                <a:gd name="T77" fmla="*/ 463 h 471"/>
                <a:gd name="T78" fmla="*/ 336 w 519"/>
                <a:gd name="T79" fmla="*/ 467 h 471"/>
                <a:gd name="T80" fmla="*/ 320 w 519"/>
                <a:gd name="T81" fmla="*/ 471 h 471"/>
                <a:gd name="T82" fmla="*/ 293 w 519"/>
                <a:gd name="T83" fmla="*/ 467 h 471"/>
                <a:gd name="T84" fmla="*/ 267 w 519"/>
                <a:gd name="T85" fmla="*/ 467 h 471"/>
                <a:gd name="T86" fmla="*/ 243 w 519"/>
                <a:gd name="T87" fmla="*/ 453 h 471"/>
                <a:gd name="T88" fmla="*/ 221 w 519"/>
                <a:gd name="T89" fmla="*/ 442 h 471"/>
                <a:gd name="T90" fmla="*/ 202 w 519"/>
                <a:gd name="T91" fmla="*/ 427 h 471"/>
                <a:gd name="T92" fmla="*/ 185 w 519"/>
                <a:gd name="T93" fmla="*/ 413 h 471"/>
                <a:gd name="T94" fmla="*/ 169 w 519"/>
                <a:gd name="T95" fmla="*/ 398 h 471"/>
                <a:gd name="T96" fmla="*/ 153 w 519"/>
                <a:gd name="T97" fmla="*/ 387 h 471"/>
                <a:gd name="T98" fmla="*/ 135 w 519"/>
                <a:gd name="T99" fmla="*/ 373 h 471"/>
                <a:gd name="T100" fmla="*/ 116 w 519"/>
                <a:gd name="T101" fmla="*/ 358 h 471"/>
                <a:gd name="T102" fmla="*/ 96 w 519"/>
                <a:gd name="T103" fmla="*/ 340 h 471"/>
                <a:gd name="T104" fmla="*/ 75 w 519"/>
                <a:gd name="T105" fmla="*/ 326 h 471"/>
                <a:gd name="T106" fmla="*/ 56 w 519"/>
                <a:gd name="T107" fmla="*/ 311 h 471"/>
                <a:gd name="T108" fmla="*/ 37 w 519"/>
                <a:gd name="T109" fmla="*/ 300 h 471"/>
                <a:gd name="T110" fmla="*/ 21 w 519"/>
                <a:gd name="T111" fmla="*/ 286 h 471"/>
                <a:gd name="T112" fmla="*/ 5 w 519"/>
                <a:gd name="T113" fmla="*/ 275 h 471"/>
                <a:gd name="T114" fmla="*/ 11 w 519"/>
                <a:gd name="T115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9" h="471">
                  <a:moveTo>
                    <a:pt x="11" y="0"/>
                  </a:moveTo>
                  <a:lnTo>
                    <a:pt x="14" y="0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35" y="0"/>
                  </a:lnTo>
                  <a:lnTo>
                    <a:pt x="42" y="0"/>
                  </a:lnTo>
                  <a:lnTo>
                    <a:pt x="51" y="3"/>
                  </a:lnTo>
                  <a:lnTo>
                    <a:pt x="56" y="3"/>
                  </a:lnTo>
                  <a:lnTo>
                    <a:pt x="59" y="3"/>
                  </a:lnTo>
                  <a:lnTo>
                    <a:pt x="65" y="3"/>
                  </a:lnTo>
                  <a:lnTo>
                    <a:pt x="70" y="3"/>
                  </a:lnTo>
                  <a:lnTo>
                    <a:pt x="75" y="3"/>
                  </a:lnTo>
                  <a:lnTo>
                    <a:pt x="80" y="7"/>
                  </a:lnTo>
                  <a:lnTo>
                    <a:pt x="84" y="7"/>
                  </a:lnTo>
                  <a:lnTo>
                    <a:pt x="91" y="7"/>
                  </a:lnTo>
                  <a:lnTo>
                    <a:pt x="96" y="7"/>
                  </a:lnTo>
                  <a:lnTo>
                    <a:pt x="100" y="10"/>
                  </a:lnTo>
                  <a:lnTo>
                    <a:pt x="107" y="10"/>
                  </a:lnTo>
                  <a:lnTo>
                    <a:pt x="111" y="14"/>
                  </a:lnTo>
                  <a:lnTo>
                    <a:pt x="116" y="14"/>
                  </a:lnTo>
                  <a:lnTo>
                    <a:pt x="123" y="14"/>
                  </a:lnTo>
                  <a:lnTo>
                    <a:pt x="127" y="18"/>
                  </a:lnTo>
                  <a:lnTo>
                    <a:pt x="132" y="18"/>
                  </a:lnTo>
                  <a:lnTo>
                    <a:pt x="137" y="18"/>
                  </a:lnTo>
                  <a:lnTo>
                    <a:pt x="142" y="18"/>
                  </a:lnTo>
                  <a:lnTo>
                    <a:pt x="148" y="18"/>
                  </a:lnTo>
                  <a:lnTo>
                    <a:pt x="156" y="21"/>
                  </a:lnTo>
                  <a:lnTo>
                    <a:pt x="162" y="21"/>
                  </a:lnTo>
                  <a:lnTo>
                    <a:pt x="170" y="25"/>
                  </a:lnTo>
                  <a:lnTo>
                    <a:pt x="178" y="25"/>
                  </a:lnTo>
                  <a:lnTo>
                    <a:pt x="186" y="25"/>
                  </a:lnTo>
                  <a:lnTo>
                    <a:pt x="194" y="25"/>
                  </a:lnTo>
                  <a:lnTo>
                    <a:pt x="202" y="25"/>
                  </a:lnTo>
                  <a:lnTo>
                    <a:pt x="210" y="25"/>
                  </a:lnTo>
                  <a:lnTo>
                    <a:pt x="220" y="25"/>
                  </a:lnTo>
                  <a:lnTo>
                    <a:pt x="228" y="25"/>
                  </a:lnTo>
                  <a:lnTo>
                    <a:pt x="236" y="25"/>
                  </a:lnTo>
                  <a:lnTo>
                    <a:pt x="245" y="25"/>
                  </a:lnTo>
                  <a:lnTo>
                    <a:pt x="253" y="29"/>
                  </a:lnTo>
                  <a:lnTo>
                    <a:pt x="261" y="29"/>
                  </a:lnTo>
                  <a:lnTo>
                    <a:pt x="269" y="29"/>
                  </a:lnTo>
                  <a:lnTo>
                    <a:pt x="277" y="29"/>
                  </a:lnTo>
                  <a:lnTo>
                    <a:pt x="285" y="29"/>
                  </a:lnTo>
                  <a:lnTo>
                    <a:pt x="291" y="29"/>
                  </a:lnTo>
                  <a:lnTo>
                    <a:pt x="298" y="29"/>
                  </a:lnTo>
                  <a:lnTo>
                    <a:pt x="304" y="29"/>
                  </a:lnTo>
                  <a:lnTo>
                    <a:pt x="310" y="29"/>
                  </a:lnTo>
                  <a:lnTo>
                    <a:pt x="315" y="29"/>
                  </a:lnTo>
                  <a:lnTo>
                    <a:pt x="320" y="29"/>
                  </a:lnTo>
                  <a:lnTo>
                    <a:pt x="325" y="29"/>
                  </a:lnTo>
                  <a:lnTo>
                    <a:pt x="328" y="29"/>
                  </a:lnTo>
                  <a:lnTo>
                    <a:pt x="332" y="29"/>
                  </a:lnTo>
                  <a:lnTo>
                    <a:pt x="336" y="29"/>
                  </a:lnTo>
                  <a:lnTo>
                    <a:pt x="414" y="101"/>
                  </a:lnTo>
                  <a:lnTo>
                    <a:pt x="414" y="101"/>
                  </a:lnTo>
                  <a:lnTo>
                    <a:pt x="415" y="105"/>
                  </a:lnTo>
                  <a:lnTo>
                    <a:pt x="417" y="108"/>
                  </a:lnTo>
                  <a:lnTo>
                    <a:pt x="423" y="112"/>
                  </a:lnTo>
                  <a:lnTo>
                    <a:pt x="428" y="112"/>
                  </a:lnTo>
                  <a:lnTo>
                    <a:pt x="433" y="112"/>
                  </a:lnTo>
                  <a:lnTo>
                    <a:pt x="439" y="108"/>
                  </a:lnTo>
                  <a:lnTo>
                    <a:pt x="449" y="108"/>
                  </a:lnTo>
                  <a:lnTo>
                    <a:pt x="453" y="105"/>
                  </a:lnTo>
                  <a:lnTo>
                    <a:pt x="458" y="101"/>
                  </a:lnTo>
                  <a:lnTo>
                    <a:pt x="463" y="94"/>
                  </a:lnTo>
                  <a:lnTo>
                    <a:pt x="469" y="94"/>
                  </a:lnTo>
                  <a:lnTo>
                    <a:pt x="474" y="90"/>
                  </a:lnTo>
                  <a:lnTo>
                    <a:pt x="482" y="87"/>
                  </a:lnTo>
                  <a:lnTo>
                    <a:pt x="490" y="79"/>
                  </a:lnTo>
                  <a:lnTo>
                    <a:pt x="498" y="76"/>
                  </a:lnTo>
                  <a:lnTo>
                    <a:pt x="498" y="76"/>
                  </a:lnTo>
                  <a:lnTo>
                    <a:pt x="501" y="87"/>
                  </a:lnTo>
                  <a:lnTo>
                    <a:pt x="504" y="97"/>
                  </a:lnTo>
                  <a:lnTo>
                    <a:pt x="507" y="116"/>
                  </a:lnTo>
                  <a:lnTo>
                    <a:pt x="509" y="123"/>
                  </a:lnTo>
                  <a:lnTo>
                    <a:pt x="511" y="134"/>
                  </a:lnTo>
                  <a:lnTo>
                    <a:pt x="512" y="145"/>
                  </a:lnTo>
                  <a:lnTo>
                    <a:pt x="514" y="159"/>
                  </a:lnTo>
                  <a:lnTo>
                    <a:pt x="514" y="170"/>
                  </a:lnTo>
                  <a:lnTo>
                    <a:pt x="515" y="181"/>
                  </a:lnTo>
                  <a:lnTo>
                    <a:pt x="517" y="195"/>
                  </a:lnTo>
                  <a:lnTo>
                    <a:pt x="519" y="213"/>
                  </a:lnTo>
                  <a:lnTo>
                    <a:pt x="517" y="224"/>
                  </a:lnTo>
                  <a:lnTo>
                    <a:pt x="517" y="239"/>
                  </a:lnTo>
                  <a:lnTo>
                    <a:pt x="515" y="253"/>
                  </a:lnTo>
                  <a:lnTo>
                    <a:pt x="514" y="268"/>
                  </a:lnTo>
                  <a:lnTo>
                    <a:pt x="512" y="282"/>
                  </a:lnTo>
                  <a:lnTo>
                    <a:pt x="509" y="297"/>
                  </a:lnTo>
                  <a:lnTo>
                    <a:pt x="506" y="311"/>
                  </a:lnTo>
                  <a:lnTo>
                    <a:pt x="503" y="326"/>
                  </a:lnTo>
                  <a:lnTo>
                    <a:pt x="496" y="340"/>
                  </a:lnTo>
                  <a:lnTo>
                    <a:pt x="490" y="355"/>
                  </a:lnTo>
                  <a:lnTo>
                    <a:pt x="484" y="366"/>
                  </a:lnTo>
                  <a:lnTo>
                    <a:pt x="477" y="380"/>
                  </a:lnTo>
                  <a:lnTo>
                    <a:pt x="472" y="384"/>
                  </a:lnTo>
                  <a:lnTo>
                    <a:pt x="468" y="391"/>
                  </a:lnTo>
                  <a:lnTo>
                    <a:pt x="463" y="398"/>
                  </a:lnTo>
                  <a:lnTo>
                    <a:pt x="458" y="402"/>
                  </a:lnTo>
                  <a:lnTo>
                    <a:pt x="453" y="409"/>
                  </a:lnTo>
                  <a:lnTo>
                    <a:pt x="447" y="413"/>
                  </a:lnTo>
                  <a:lnTo>
                    <a:pt x="441" y="420"/>
                  </a:lnTo>
                  <a:lnTo>
                    <a:pt x="436" y="427"/>
                  </a:lnTo>
                  <a:lnTo>
                    <a:pt x="429" y="427"/>
                  </a:lnTo>
                  <a:lnTo>
                    <a:pt x="423" y="431"/>
                  </a:lnTo>
                  <a:lnTo>
                    <a:pt x="415" y="434"/>
                  </a:lnTo>
                  <a:lnTo>
                    <a:pt x="409" y="438"/>
                  </a:lnTo>
                  <a:lnTo>
                    <a:pt x="404" y="442"/>
                  </a:lnTo>
                  <a:lnTo>
                    <a:pt x="398" y="445"/>
                  </a:lnTo>
                  <a:lnTo>
                    <a:pt x="391" y="449"/>
                  </a:lnTo>
                  <a:lnTo>
                    <a:pt x="387" y="453"/>
                  </a:lnTo>
                  <a:lnTo>
                    <a:pt x="380" y="453"/>
                  </a:lnTo>
                  <a:lnTo>
                    <a:pt x="374" y="456"/>
                  </a:lnTo>
                  <a:lnTo>
                    <a:pt x="367" y="456"/>
                  </a:lnTo>
                  <a:lnTo>
                    <a:pt x="363" y="460"/>
                  </a:lnTo>
                  <a:lnTo>
                    <a:pt x="358" y="460"/>
                  </a:lnTo>
                  <a:lnTo>
                    <a:pt x="352" y="463"/>
                  </a:lnTo>
                  <a:lnTo>
                    <a:pt x="347" y="467"/>
                  </a:lnTo>
                  <a:lnTo>
                    <a:pt x="342" y="467"/>
                  </a:lnTo>
                  <a:lnTo>
                    <a:pt x="336" y="467"/>
                  </a:lnTo>
                  <a:lnTo>
                    <a:pt x="331" y="467"/>
                  </a:lnTo>
                  <a:lnTo>
                    <a:pt x="326" y="467"/>
                  </a:lnTo>
                  <a:lnTo>
                    <a:pt x="320" y="471"/>
                  </a:lnTo>
                  <a:lnTo>
                    <a:pt x="310" y="471"/>
                  </a:lnTo>
                  <a:lnTo>
                    <a:pt x="302" y="471"/>
                  </a:lnTo>
                  <a:lnTo>
                    <a:pt x="293" y="467"/>
                  </a:lnTo>
                  <a:lnTo>
                    <a:pt x="283" y="467"/>
                  </a:lnTo>
                  <a:lnTo>
                    <a:pt x="275" y="467"/>
                  </a:lnTo>
                  <a:lnTo>
                    <a:pt x="267" y="467"/>
                  </a:lnTo>
                  <a:lnTo>
                    <a:pt x="259" y="460"/>
                  </a:lnTo>
                  <a:lnTo>
                    <a:pt x="251" y="456"/>
                  </a:lnTo>
                  <a:lnTo>
                    <a:pt x="243" y="453"/>
                  </a:lnTo>
                  <a:lnTo>
                    <a:pt x="236" y="449"/>
                  </a:lnTo>
                  <a:lnTo>
                    <a:pt x="228" y="445"/>
                  </a:lnTo>
                  <a:lnTo>
                    <a:pt x="221" y="442"/>
                  </a:lnTo>
                  <a:lnTo>
                    <a:pt x="215" y="438"/>
                  </a:lnTo>
                  <a:lnTo>
                    <a:pt x="210" y="434"/>
                  </a:lnTo>
                  <a:lnTo>
                    <a:pt x="202" y="427"/>
                  </a:lnTo>
                  <a:lnTo>
                    <a:pt x="196" y="424"/>
                  </a:lnTo>
                  <a:lnTo>
                    <a:pt x="189" y="416"/>
                  </a:lnTo>
                  <a:lnTo>
                    <a:pt x="185" y="413"/>
                  </a:lnTo>
                  <a:lnTo>
                    <a:pt x="180" y="409"/>
                  </a:lnTo>
                  <a:lnTo>
                    <a:pt x="173" y="402"/>
                  </a:lnTo>
                  <a:lnTo>
                    <a:pt x="169" y="398"/>
                  </a:lnTo>
                  <a:lnTo>
                    <a:pt x="164" y="398"/>
                  </a:lnTo>
                  <a:lnTo>
                    <a:pt x="158" y="391"/>
                  </a:lnTo>
                  <a:lnTo>
                    <a:pt x="153" y="387"/>
                  </a:lnTo>
                  <a:lnTo>
                    <a:pt x="146" y="380"/>
                  </a:lnTo>
                  <a:lnTo>
                    <a:pt x="142" y="376"/>
                  </a:lnTo>
                  <a:lnTo>
                    <a:pt x="135" y="373"/>
                  </a:lnTo>
                  <a:lnTo>
                    <a:pt x="129" y="366"/>
                  </a:lnTo>
                  <a:lnTo>
                    <a:pt x="123" y="362"/>
                  </a:lnTo>
                  <a:lnTo>
                    <a:pt x="116" y="358"/>
                  </a:lnTo>
                  <a:lnTo>
                    <a:pt x="108" y="351"/>
                  </a:lnTo>
                  <a:lnTo>
                    <a:pt x="104" y="344"/>
                  </a:lnTo>
                  <a:lnTo>
                    <a:pt x="96" y="340"/>
                  </a:lnTo>
                  <a:lnTo>
                    <a:pt x="89" y="333"/>
                  </a:lnTo>
                  <a:lnTo>
                    <a:pt x="81" y="329"/>
                  </a:lnTo>
                  <a:lnTo>
                    <a:pt x="75" y="326"/>
                  </a:lnTo>
                  <a:lnTo>
                    <a:pt x="69" y="322"/>
                  </a:lnTo>
                  <a:lnTo>
                    <a:pt x="62" y="318"/>
                  </a:lnTo>
                  <a:lnTo>
                    <a:pt x="56" y="311"/>
                  </a:lnTo>
                  <a:lnTo>
                    <a:pt x="49" y="308"/>
                  </a:lnTo>
                  <a:lnTo>
                    <a:pt x="42" y="304"/>
                  </a:lnTo>
                  <a:lnTo>
                    <a:pt x="37" y="300"/>
                  </a:lnTo>
                  <a:lnTo>
                    <a:pt x="32" y="293"/>
                  </a:lnTo>
                  <a:lnTo>
                    <a:pt x="26" y="289"/>
                  </a:lnTo>
                  <a:lnTo>
                    <a:pt x="21" y="286"/>
                  </a:lnTo>
                  <a:lnTo>
                    <a:pt x="18" y="286"/>
                  </a:lnTo>
                  <a:lnTo>
                    <a:pt x="10" y="279"/>
                  </a:lnTo>
                  <a:lnTo>
                    <a:pt x="5" y="275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2" name="Freeform 452">
              <a:extLst>
                <a:ext uri="{FF2B5EF4-FFF2-40B4-BE49-F238E27FC236}">
                  <a16:creationId xmlns:a16="http://schemas.microsoft.com/office/drawing/2014/main" id="{FD712E66-08AE-4E52-8129-43FDA440878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709" y="5040"/>
              <a:ext cx="136" cy="141"/>
            </a:xfrm>
            <a:custGeom>
              <a:avLst/>
              <a:gdLst>
                <a:gd name="T0" fmla="*/ 152 w 152"/>
                <a:gd name="T1" fmla="*/ 265 h 265"/>
                <a:gd name="T2" fmla="*/ 70 w 152"/>
                <a:gd name="T3" fmla="*/ 156 h 265"/>
                <a:gd name="T4" fmla="*/ 0 w 152"/>
                <a:gd name="T5" fmla="*/ 0 h 265"/>
                <a:gd name="T6" fmla="*/ 0 w 152"/>
                <a:gd name="T7" fmla="*/ 0 h 265"/>
                <a:gd name="T8" fmla="*/ 3 w 152"/>
                <a:gd name="T9" fmla="*/ 0 h 265"/>
                <a:gd name="T10" fmla="*/ 6 w 152"/>
                <a:gd name="T11" fmla="*/ 0 h 265"/>
                <a:gd name="T12" fmla="*/ 12 w 152"/>
                <a:gd name="T13" fmla="*/ 0 h 265"/>
                <a:gd name="T14" fmla="*/ 17 w 152"/>
                <a:gd name="T15" fmla="*/ 0 h 265"/>
                <a:gd name="T16" fmla="*/ 25 w 152"/>
                <a:gd name="T17" fmla="*/ 0 h 265"/>
                <a:gd name="T18" fmla="*/ 33 w 152"/>
                <a:gd name="T19" fmla="*/ 4 h 265"/>
                <a:gd name="T20" fmla="*/ 44 w 152"/>
                <a:gd name="T21" fmla="*/ 7 h 265"/>
                <a:gd name="T22" fmla="*/ 52 w 152"/>
                <a:gd name="T23" fmla="*/ 7 h 265"/>
                <a:gd name="T24" fmla="*/ 62 w 152"/>
                <a:gd name="T25" fmla="*/ 15 h 265"/>
                <a:gd name="T26" fmla="*/ 65 w 152"/>
                <a:gd name="T27" fmla="*/ 18 h 265"/>
                <a:gd name="T28" fmla="*/ 71 w 152"/>
                <a:gd name="T29" fmla="*/ 22 h 265"/>
                <a:gd name="T30" fmla="*/ 74 w 152"/>
                <a:gd name="T31" fmla="*/ 22 h 265"/>
                <a:gd name="T32" fmla="*/ 81 w 152"/>
                <a:gd name="T33" fmla="*/ 29 h 265"/>
                <a:gd name="T34" fmla="*/ 89 w 152"/>
                <a:gd name="T35" fmla="*/ 33 h 265"/>
                <a:gd name="T36" fmla="*/ 98 w 152"/>
                <a:gd name="T37" fmla="*/ 47 h 265"/>
                <a:gd name="T38" fmla="*/ 105 w 152"/>
                <a:gd name="T39" fmla="*/ 58 h 265"/>
                <a:gd name="T40" fmla="*/ 113 w 152"/>
                <a:gd name="T41" fmla="*/ 73 h 265"/>
                <a:gd name="T42" fmla="*/ 119 w 152"/>
                <a:gd name="T43" fmla="*/ 83 h 265"/>
                <a:gd name="T44" fmla="*/ 124 w 152"/>
                <a:gd name="T45" fmla="*/ 102 h 265"/>
                <a:gd name="T46" fmla="*/ 128 w 152"/>
                <a:gd name="T47" fmla="*/ 116 h 265"/>
                <a:gd name="T48" fmla="*/ 133 w 152"/>
                <a:gd name="T49" fmla="*/ 134 h 265"/>
                <a:gd name="T50" fmla="*/ 136 w 152"/>
                <a:gd name="T51" fmla="*/ 149 h 265"/>
                <a:gd name="T52" fmla="*/ 140 w 152"/>
                <a:gd name="T53" fmla="*/ 163 h 265"/>
                <a:gd name="T54" fmla="*/ 143 w 152"/>
                <a:gd name="T55" fmla="*/ 178 h 265"/>
                <a:gd name="T56" fmla="*/ 146 w 152"/>
                <a:gd name="T57" fmla="*/ 196 h 265"/>
                <a:gd name="T58" fmla="*/ 146 w 152"/>
                <a:gd name="T59" fmla="*/ 207 h 265"/>
                <a:gd name="T60" fmla="*/ 148 w 152"/>
                <a:gd name="T61" fmla="*/ 221 h 265"/>
                <a:gd name="T62" fmla="*/ 149 w 152"/>
                <a:gd name="T63" fmla="*/ 232 h 265"/>
                <a:gd name="T64" fmla="*/ 151 w 152"/>
                <a:gd name="T65" fmla="*/ 246 h 265"/>
                <a:gd name="T66" fmla="*/ 152 w 152"/>
                <a:gd name="T67" fmla="*/ 261 h 265"/>
                <a:gd name="T68" fmla="*/ 152 w 152"/>
                <a:gd name="T69" fmla="*/ 265 h 265"/>
                <a:gd name="T70" fmla="*/ 152 w 152"/>
                <a:gd name="T71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2" h="265">
                  <a:moveTo>
                    <a:pt x="152" y="265"/>
                  </a:moveTo>
                  <a:lnTo>
                    <a:pt x="70" y="15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33" y="4"/>
                  </a:lnTo>
                  <a:lnTo>
                    <a:pt x="44" y="7"/>
                  </a:lnTo>
                  <a:lnTo>
                    <a:pt x="52" y="7"/>
                  </a:lnTo>
                  <a:lnTo>
                    <a:pt x="62" y="15"/>
                  </a:lnTo>
                  <a:lnTo>
                    <a:pt x="65" y="18"/>
                  </a:lnTo>
                  <a:lnTo>
                    <a:pt x="71" y="22"/>
                  </a:lnTo>
                  <a:lnTo>
                    <a:pt x="74" y="22"/>
                  </a:lnTo>
                  <a:lnTo>
                    <a:pt x="81" y="29"/>
                  </a:lnTo>
                  <a:lnTo>
                    <a:pt x="89" y="33"/>
                  </a:lnTo>
                  <a:lnTo>
                    <a:pt x="98" y="47"/>
                  </a:lnTo>
                  <a:lnTo>
                    <a:pt x="105" y="58"/>
                  </a:lnTo>
                  <a:lnTo>
                    <a:pt x="113" y="73"/>
                  </a:lnTo>
                  <a:lnTo>
                    <a:pt x="119" y="83"/>
                  </a:lnTo>
                  <a:lnTo>
                    <a:pt x="124" y="102"/>
                  </a:lnTo>
                  <a:lnTo>
                    <a:pt x="128" y="116"/>
                  </a:lnTo>
                  <a:lnTo>
                    <a:pt x="133" y="134"/>
                  </a:lnTo>
                  <a:lnTo>
                    <a:pt x="136" y="149"/>
                  </a:lnTo>
                  <a:lnTo>
                    <a:pt x="140" y="163"/>
                  </a:lnTo>
                  <a:lnTo>
                    <a:pt x="143" y="178"/>
                  </a:lnTo>
                  <a:lnTo>
                    <a:pt x="146" y="196"/>
                  </a:lnTo>
                  <a:lnTo>
                    <a:pt x="146" y="207"/>
                  </a:lnTo>
                  <a:lnTo>
                    <a:pt x="148" y="221"/>
                  </a:lnTo>
                  <a:lnTo>
                    <a:pt x="149" y="232"/>
                  </a:lnTo>
                  <a:lnTo>
                    <a:pt x="151" y="246"/>
                  </a:lnTo>
                  <a:lnTo>
                    <a:pt x="152" y="261"/>
                  </a:lnTo>
                  <a:lnTo>
                    <a:pt x="152" y="265"/>
                  </a:lnTo>
                  <a:lnTo>
                    <a:pt x="152" y="265"/>
                  </a:lnTo>
                  <a:close/>
                </a:path>
              </a:pathLst>
            </a:custGeom>
            <a:solidFill>
              <a:srgbClr val="FFB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3" name="Freeform 453">
              <a:extLst>
                <a:ext uri="{FF2B5EF4-FFF2-40B4-BE49-F238E27FC236}">
                  <a16:creationId xmlns:a16="http://schemas.microsoft.com/office/drawing/2014/main" id="{A52CA91C-61FF-4CE0-A572-96ECC19AC65B}"/>
                </a:ext>
              </a:extLst>
            </p:cNvPr>
            <p:cNvSpPr>
              <a:spLocks/>
            </p:cNvSpPr>
            <p:nvPr/>
          </p:nvSpPr>
          <p:spPr bwMode="auto">
            <a:xfrm rot="15163313">
              <a:off x="1739" y="4697"/>
              <a:ext cx="340" cy="397"/>
            </a:xfrm>
            <a:custGeom>
              <a:avLst/>
              <a:gdLst>
                <a:gd name="T0" fmla="*/ 287 w 387"/>
                <a:gd name="T1" fmla="*/ 750 h 750"/>
                <a:gd name="T2" fmla="*/ 2 w 387"/>
                <a:gd name="T3" fmla="*/ 0 h 750"/>
                <a:gd name="T4" fmla="*/ 12 w 387"/>
                <a:gd name="T5" fmla="*/ 4 h 750"/>
                <a:gd name="T6" fmla="*/ 21 w 387"/>
                <a:gd name="T7" fmla="*/ 7 h 750"/>
                <a:gd name="T8" fmla="*/ 35 w 387"/>
                <a:gd name="T9" fmla="*/ 14 h 750"/>
                <a:gd name="T10" fmla="*/ 51 w 387"/>
                <a:gd name="T11" fmla="*/ 18 h 750"/>
                <a:gd name="T12" fmla="*/ 70 w 387"/>
                <a:gd name="T13" fmla="*/ 29 h 750"/>
                <a:gd name="T14" fmla="*/ 85 w 387"/>
                <a:gd name="T15" fmla="*/ 36 h 750"/>
                <a:gd name="T16" fmla="*/ 96 w 387"/>
                <a:gd name="T17" fmla="*/ 43 h 750"/>
                <a:gd name="T18" fmla="*/ 105 w 387"/>
                <a:gd name="T19" fmla="*/ 51 h 750"/>
                <a:gd name="T20" fmla="*/ 116 w 387"/>
                <a:gd name="T21" fmla="*/ 58 h 750"/>
                <a:gd name="T22" fmla="*/ 128 w 387"/>
                <a:gd name="T23" fmla="*/ 65 h 750"/>
                <a:gd name="T24" fmla="*/ 137 w 387"/>
                <a:gd name="T25" fmla="*/ 72 h 750"/>
                <a:gd name="T26" fmla="*/ 150 w 387"/>
                <a:gd name="T27" fmla="*/ 83 h 750"/>
                <a:gd name="T28" fmla="*/ 159 w 387"/>
                <a:gd name="T29" fmla="*/ 90 h 750"/>
                <a:gd name="T30" fmla="*/ 171 w 387"/>
                <a:gd name="T31" fmla="*/ 101 h 750"/>
                <a:gd name="T32" fmla="*/ 183 w 387"/>
                <a:gd name="T33" fmla="*/ 116 h 750"/>
                <a:gd name="T34" fmla="*/ 194 w 387"/>
                <a:gd name="T35" fmla="*/ 123 h 750"/>
                <a:gd name="T36" fmla="*/ 206 w 387"/>
                <a:gd name="T37" fmla="*/ 138 h 750"/>
                <a:gd name="T38" fmla="*/ 215 w 387"/>
                <a:gd name="T39" fmla="*/ 148 h 750"/>
                <a:gd name="T40" fmla="*/ 226 w 387"/>
                <a:gd name="T41" fmla="*/ 163 h 750"/>
                <a:gd name="T42" fmla="*/ 241 w 387"/>
                <a:gd name="T43" fmla="*/ 181 h 750"/>
                <a:gd name="T44" fmla="*/ 258 w 387"/>
                <a:gd name="T45" fmla="*/ 214 h 750"/>
                <a:gd name="T46" fmla="*/ 275 w 387"/>
                <a:gd name="T47" fmla="*/ 246 h 750"/>
                <a:gd name="T48" fmla="*/ 290 w 387"/>
                <a:gd name="T49" fmla="*/ 279 h 750"/>
                <a:gd name="T50" fmla="*/ 304 w 387"/>
                <a:gd name="T51" fmla="*/ 308 h 750"/>
                <a:gd name="T52" fmla="*/ 317 w 387"/>
                <a:gd name="T53" fmla="*/ 341 h 750"/>
                <a:gd name="T54" fmla="*/ 328 w 387"/>
                <a:gd name="T55" fmla="*/ 373 h 750"/>
                <a:gd name="T56" fmla="*/ 338 w 387"/>
                <a:gd name="T57" fmla="*/ 399 h 750"/>
                <a:gd name="T58" fmla="*/ 345 w 387"/>
                <a:gd name="T59" fmla="*/ 428 h 750"/>
                <a:gd name="T60" fmla="*/ 355 w 387"/>
                <a:gd name="T61" fmla="*/ 453 h 750"/>
                <a:gd name="T62" fmla="*/ 361 w 387"/>
                <a:gd name="T63" fmla="*/ 478 h 750"/>
                <a:gd name="T64" fmla="*/ 368 w 387"/>
                <a:gd name="T65" fmla="*/ 500 h 750"/>
                <a:gd name="T66" fmla="*/ 374 w 387"/>
                <a:gd name="T67" fmla="*/ 529 h 750"/>
                <a:gd name="T68" fmla="*/ 380 w 387"/>
                <a:gd name="T69" fmla="*/ 558 h 750"/>
                <a:gd name="T70" fmla="*/ 385 w 387"/>
                <a:gd name="T71" fmla="*/ 572 h 750"/>
                <a:gd name="T72" fmla="*/ 372 w 387"/>
                <a:gd name="T73" fmla="*/ 699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7" h="750">
                  <a:moveTo>
                    <a:pt x="372" y="699"/>
                  </a:moveTo>
                  <a:lnTo>
                    <a:pt x="287" y="750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4"/>
                  </a:lnTo>
                  <a:lnTo>
                    <a:pt x="12" y="4"/>
                  </a:lnTo>
                  <a:lnTo>
                    <a:pt x="16" y="4"/>
                  </a:lnTo>
                  <a:lnTo>
                    <a:pt x="21" y="7"/>
                  </a:lnTo>
                  <a:lnTo>
                    <a:pt x="29" y="11"/>
                  </a:lnTo>
                  <a:lnTo>
                    <a:pt x="35" y="14"/>
                  </a:lnTo>
                  <a:lnTo>
                    <a:pt x="43" y="18"/>
                  </a:lnTo>
                  <a:lnTo>
                    <a:pt x="51" y="18"/>
                  </a:lnTo>
                  <a:lnTo>
                    <a:pt x="61" y="25"/>
                  </a:lnTo>
                  <a:lnTo>
                    <a:pt x="70" y="29"/>
                  </a:lnTo>
                  <a:lnTo>
                    <a:pt x="80" y="36"/>
                  </a:lnTo>
                  <a:lnTo>
                    <a:pt x="85" y="36"/>
                  </a:lnTo>
                  <a:lnTo>
                    <a:pt x="89" y="40"/>
                  </a:lnTo>
                  <a:lnTo>
                    <a:pt x="96" y="43"/>
                  </a:lnTo>
                  <a:lnTo>
                    <a:pt x="101" y="51"/>
                  </a:lnTo>
                  <a:lnTo>
                    <a:pt x="105" y="51"/>
                  </a:lnTo>
                  <a:lnTo>
                    <a:pt x="112" y="54"/>
                  </a:lnTo>
                  <a:lnTo>
                    <a:pt x="116" y="58"/>
                  </a:lnTo>
                  <a:lnTo>
                    <a:pt x="121" y="61"/>
                  </a:lnTo>
                  <a:lnTo>
                    <a:pt x="128" y="65"/>
                  </a:lnTo>
                  <a:lnTo>
                    <a:pt x="132" y="69"/>
                  </a:lnTo>
                  <a:lnTo>
                    <a:pt x="137" y="72"/>
                  </a:lnTo>
                  <a:lnTo>
                    <a:pt x="144" y="80"/>
                  </a:lnTo>
                  <a:lnTo>
                    <a:pt x="150" y="83"/>
                  </a:lnTo>
                  <a:lnTo>
                    <a:pt x="155" y="87"/>
                  </a:lnTo>
                  <a:lnTo>
                    <a:pt x="159" y="90"/>
                  </a:lnTo>
                  <a:lnTo>
                    <a:pt x="166" y="98"/>
                  </a:lnTo>
                  <a:lnTo>
                    <a:pt x="171" y="101"/>
                  </a:lnTo>
                  <a:lnTo>
                    <a:pt x="177" y="109"/>
                  </a:lnTo>
                  <a:lnTo>
                    <a:pt x="183" y="116"/>
                  </a:lnTo>
                  <a:lnTo>
                    <a:pt x="190" y="119"/>
                  </a:lnTo>
                  <a:lnTo>
                    <a:pt x="194" y="123"/>
                  </a:lnTo>
                  <a:lnTo>
                    <a:pt x="199" y="130"/>
                  </a:lnTo>
                  <a:lnTo>
                    <a:pt x="206" y="138"/>
                  </a:lnTo>
                  <a:lnTo>
                    <a:pt x="210" y="141"/>
                  </a:lnTo>
                  <a:lnTo>
                    <a:pt x="215" y="148"/>
                  </a:lnTo>
                  <a:lnTo>
                    <a:pt x="221" y="156"/>
                  </a:lnTo>
                  <a:lnTo>
                    <a:pt x="226" y="163"/>
                  </a:lnTo>
                  <a:lnTo>
                    <a:pt x="231" y="170"/>
                  </a:lnTo>
                  <a:lnTo>
                    <a:pt x="241" y="181"/>
                  </a:lnTo>
                  <a:lnTo>
                    <a:pt x="250" y="199"/>
                  </a:lnTo>
                  <a:lnTo>
                    <a:pt x="258" y="214"/>
                  </a:lnTo>
                  <a:lnTo>
                    <a:pt x="268" y="232"/>
                  </a:lnTo>
                  <a:lnTo>
                    <a:pt x="275" y="246"/>
                  </a:lnTo>
                  <a:lnTo>
                    <a:pt x="283" y="261"/>
                  </a:lnTo>
                  <a:lnTo>
                    <a:pt x="290" y="279"/>
                  </a:lnTo>
                  <a:lnTo>
                    <a:pt x="298" y="293"/>
                  </a:lnTo>
                  <a:lnTo>
                    <a:pt x="304" y="308"/>
                  </a:lnTo>
                  <a:lnTo>
                    <a:pt x="310" y="326"/>
                  </a:lnTo>
                  <a:lnTo>
                    <a:pt x="317" y="341"/>
                  </a:lnTo>
                  <a:lnTo>
                    <a:pt x="323" y="359"/>
                  </a:lnTo>
                  <a:lnTo>
                    <a:pt x="328" y="373"/>
                  </a:lnTo>
                  <a:lnTo>
                    <a:pt x="333" y="384"/>
                  </a:lnTo>
                  <a:lnTo>
                    <a:pt x="338" y="399"/>
                  </a:lnTo>
                  <a:lnTo>
                    <a:pt x="342" y="417"/>
                  </a:lnTo>
                  <a:lnTo>
                    <a:pt x="345" y="428"/>
                  </a:lnTo>
                  <a:lnTo>
                    <a:pt x="350" y="442"/>
                  </a:lnTo>
                  <a:lnTo>
                    <a:pt x="355" y="453"/>
                  </a:lnTo>
                  <a:lnTo>
                    <a:pt x="358" y="467"/>
                  </a:lnTo>
                  <a:lnTo>
                    <a:pt x="361" y="478"/>
                  </a:lnTo>
                  <a:lnTo>
                    <a:pt x="365" y="489"/>
                  </a:lnTo>
                  <a:lnTo>
                    <a:pt x="368" y="500"/>
                  </a:lnTo>
                  <a:lnTo>
                    <a:pt x="371" y="511"/>
                  </a:lnTo>
                  <a:lnTo>
                    <a:pt x="374" y="529"/>
                  </a:lnTo>
                  <a:lnTo>
                    <a:pt x="379" y="547"/>
                  </a:lnTo>
                  <a:lnTo>
                    <a:pt x="380" y="558"/>
                  </a:lnTo>
                  <a:lnTo>
                    <a:pt x="384" y="565"/>
                  </a:lnTo>
                  <a:lnTo>
                    <a:pt x="385" y="572"/>
                  </a:lnTo>
                  <a:lnTo>
                    <a:pt x="387" y="576"/>
                  </a:lnTo>
                  <a:lnTo>
                    <a:pt x="372" y="699"/>
                  </a:lnTo>
                  <a:lnTo>
                    <a:pt x="372" y="699"/>
                  </a:lnTo>
                  <a:close/>
                </a:path>
              </a:pathLst>
            </a:custGeom>
            <a:solidFill>
              <a:srgbClr val="FFB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4" name="Freeform 454">
              <a:extLst>
                <a:ext uri="{FF2B5EF4-FFF2-40B4-BE49-F238E27FC236}">
                  <a16:creationId xmlns:a16="http://schemas.microsoft.com/office/drawing/2014/main" id="{B86F8DE1-4EF2-43A8-B6AD-47E2DD825A2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733" y="4456"/>
              <a:ext cx="369" cy="272"/>
            </a:xfrm>
            <a:custGeom>
              <a:avLst/>
              <a:gdLst>
                <a:gd name="T0" fmla="*/ 11 w 436"/>
                <a:gd name="T1" fmla="*/ 460 h 529"/>
                <a:gd name="T2" fmla="*/ 25 w 436"/>
                <a:gd name="T3" fmla="*/ 417 h 529"/>
                <a:gd name="T4" fmla="*/ 48 w 436"/>
                <a:gd name="T5" fmla="*/ 359 h 529"/>
                <a:gd name="T6" fmla="*/ 60 w 436"/>
                <a:gd name="T7" fmla="*/ 326 h 529"/>
                <a:gd name="T8" fmla="*/ 75 w 436"/>
                <a:gd name="T9" fmla="*/ 290 h 529"/>
                <a:gd name="T10" fmla="*/ 91 w 436"/>
                <a:gd name="T11" fmla="*/ 257 h 529"/>
                <a:gd name="T12" fmla="*/ 108 w 436"/>
                <a:gd name="T13" fmla="*/ 221 h 529"/>
                <a:gd name="T14" fmla="*/ 126 w 436"/>
                <a:gd name="T15" fmla="*/ 185 h 529"/>
                <a:gd name="T16" fmla="*/ 143 w 436"/>
                <a:gd name="T17" fmla="*/ 149 h 529"/>
                <a:gd name="T18" fmla="*/ 164 w 436"/>
                <a:gd name="T19" fmla="*/ 116 h 529"/>
                <a:gd name="T20" fmla="*/ 183 w 436"/>
                <a:gd name="T21" fmla="*/ 91 h 529"/>
                <a:gd name="T22" fmla="*/ 204 w 436"/>
                <a:gd name="T23" fmla="*/ 62 h 529"/>
                <a:gd name="T24" fmla="*/ 224 w 436"/>
                <a:gd name="T25" fmla="*/ 36 h 529"/>
                <a:gd name="T26" fmla="*/ 246 w 436"/>
                <a:gd name="T27" fmla="*/ 18 h 529"/>
                <a:gd name="T28" fmla="*/ 267 w 436"/>
                <a:gd name="T29" fmla="*/ 7 h 529"/>
                <a:gd name="T30" fmla="*/ 288 w 436"/>
                <a:gd name="T31" fmla="*/ 0 h 529"/>
                <a:gd name="T32" fmla="*/ 310 w 436"/>
                <a:gd name="T33" fmla="*/ 0 h 529"/>
                <a:gd name="T34" fmla="*/ 331 w 436"/>
                <a:gd name="T35" fmla="*/ 4 h 529"/>
                <a:gd name="T36" fmla="*/ 348 w 436"/>
                <a:gd name="T37" fmla="*/ 14 h 529"/>
                <a:gd name="T38" fmla="*/ 366 w 436"/>
                <a:gd name="T39" fmla="*/ 25 h 529"/>
                <a:gd name="T40" fmla="*/ 382 w 436"/>
                <a:gd name="T41" fmla="*/ 40 h 529"/>
                <a:gd name="T42" fmla="*/ 398 w 436"/>
                <a:gd name="T43" fmla="*/ 62 h 529"/>
                <a:gd name="T44" fmla="*/ 418 w 436"/>
                <a:gd name="T45" fmla="*/ 98 h 529"/>
                <a:gd name="T46" fmla="*/ 429 w 436"/>
                <a:gd name="T47" fmla="*/ 138 h 529"/>
                <a:gd name="T48" fmla="*/ 436 w 436"/>
                <a:gd name="T49" fmla="*/ 185 h 529"/>
                <a:gd name="T50" fmla="*/ 429 w 436"/>
                <a:gd name="T51" fmla="*/ 228 h 529"/>
                <a:gd name="T52" fmla="*/ 418 w 436"/>
                <a:gd name="T53" fmla="*/ 275 h 529"/>
                <a:gd name="T54" fmla="*/ 398 w 436"/>
                <a:gd name="T55" fmla="*/ 315 h 529"/>
                <a:gd name="T56" fmla="*/ 380 w 436"/>
                <a:gd name="T57" fmla="*/ 344 h 529"/>
                <a:gd name="T58" fmla="*/ 364 w 436"/>
                <a:gd name="T59" fmla="*/ 362 h 529"/>
                <a:gd name="T60" fmla="*/ 347 w 436"/>
                <a:gd name="T61" fmla="*/ 380 h 529"/>
                <a:gd name="T62" fmla="*/ 328 w 436"/>
                <a:gd name="T63" fmla="*/ 395 h 529"/>
                <a:gd name="T64" fmla="*/ 305 w 436"/>
                <a:gd name="T65" fmla="*/ 409 h 529"/>
                <a:gd name="T66" fmla="*/ 283 w 436"/>
                <a:gd name="T67" fmla="*/ 424 h 529"/>
                <a:gd name="T68" fmla="*/ 261 w 436"/>
                <a:gd name="T69" fmla="*/ 438 h 529"/>
                <a:gd name="T70" fmla="*/ 239 w 436"/>
                <a:gd name="T71" fmla="*/ 453 h 529"/>
                <a:gd name="T72" fmla="*/ 216 w 436"/>
                <a:gd name="T73" fmla="*/ 464 h 529"/>
                <a:gd name="T74" fmla="*/ 194 w 436"/>
                <a:gd name="T75" fmla="*/ 475 h 529"/>
                <a:gd name="T76" fmla="*/ 172 w 436"/>
                <a:gd name="T77" fmla="*/ 486 h 529"/>
                <a:gd name="T78" fmla="*/ 149 w 436"/>
                <a:gd name="T79" fmla="*/ 496 h 529"/>
                <a:gd name="T80" fmla="*/ 129 w 436"/>
                <a:gd name="T81" fmla="*/ 507 h 529"/>
                <a:gd name="T82" fmla="*/ 110 w 436"/>
                <a:gd name="T83" fmla="*/ 515 h 529"/>
                <a:gd name="T84" fmla="*/ 92 w 436"/>
                <a:gd name="T85" fmla="*/ 522 h 529"/>
                <a:gd name="T86" fmla="*/ 75 w 436"/>
                <a:gd name="T87" fmla="*/ 522 h 529"/>
                <a:gd name="T88" fmla="*/ 57 w 436"/>
                <a:gd name="T89" fmla="*/ 529 h 529"/>
                <a:gd name="T90" fmla="*/ 40 w 436"/>
                <a:gd name="T91" fmla="*/ 529 h 529"/>
                <a:gd name="T92" fmla="*/ 19 w 436"/>
                <a:gd name="T93" fmla="*/ 529 h 529"/>
                <a:gd name="T94" fmla="*/ 3 w 436"/>
                <a:gd name="T95" fmla="*/ 515 h 529"/>
                <a:gd name="T96" fmla="*/ 5 w 436"/>
                <a:gd name="T97" fmla="*/ 482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6" h="529">
                  <a:moveTo>
                    <a:pt x="5" y="482"/>
                  </a:moveTo>
                  <a:lnTo>
                    <a:pt x="6" y="475"/>
                  </a:lnTo>
                  <a:lnTo>
                    <a:pt x="11" y="460"/>
                  </a:lnTo>
                  <a:lnTo>
                    <a:pt x="14" y="446"/>
                  </a:lnTo>
                  <a:lnTo>
                    <a:pt x="21" y="431"/>
                  </a:lnTo>
                  <a:lnTo>
                    <a:pt x="25" y="417"/>
                  </a:lnTo>
                  <a:lnTo>
                    <a:pt x="32" y="399"/>
                  </a:lnTo>
                  <a:lnTo>
                    <a:pt x="38" y="380"/>
                  </a:lnTo>
                  <a:lnTo>
                    <a:pt x="48" y="359"/>
                  </a:lnTo>
                  <a:lnTo>
                    <a:pt x="51" y="348"/>
                  </a:lnTo>
                  <a:lnTo>
                    <a:pt x="56" y="337"/>
                  </a:lnTo>
                  <a:lnTo>
                    <a:pt x="60" y="326"/>
                  </a:lnTo>
                  <a:lnTo>
                    <a:pt x="65" y="315"/>
                  </a:lnTo>
                  <a:lnTo>
                    <a:pt x="70" y="301"/>
                  </a:lnTo>
                  <a:lnTo>
                    <a:pt x="75" y="290"/>
                  </a:lnTo>
                  <a:lnTo>
                    <a:pt x="80" y="279"/>
                  </a:lnTo>
                  <a:lnTo>
                    <a:pt x="86" y="268"/>
                  </a:lnTo>
                  <a:lnTo>
                    <a:pt x="91" y="257"/>
                  </a:lnTo>
                  <a:lnTo>
                    <a:pt x="95" y="243"/>
                  </a:lnTo>
                  <a:lnTo>
                    <a:pt x="102" y="232"/>
                  </a:lnTo>
                  <a:lnTo>
                    <a:pt x="108" y="221"/>
                  </a:lnTo>
                  <a:lnTo>
                    <a:pt x="113" y="210"/>
                  </a:lnTo>
                  <a:lnTo>
                    <a:pt x="119" y="199"/>
                  </a:lnTo>
                  <a:lnTo>
                    <a:pt x="126" y="185"/>
                  </a:lnTo>
                  <a:lnTo>
                    <a:pt x="132" y="174"/>
                  </a:lnTo>
                  <a:lnTo>
                    <a:pt x="137" y="163"/>
                  </a:lnTo>
                  <a:lnTo>
                    <a:pt x="143" y="149"/>
                  </a:lnTo>
                  <a:lnTo>
                    <a:pt x="149" y="138"/>
                  </a:lnTo>
                  <a:lnTo>
                    <a:pt x="157" y="130"/>
                  </a:lnTo>
                  <a:lnTo>
                    <a:pt x="164" y="116"/>
                  </a:lnTo>
                  <a:lnTo>
                    <a:pt x="170" y="109"/>
                  </a:lnTo>
                  <a:lnTo>
                    <a:pt x="177" y="98"/>
                  </a:lnTo>
                  <a:lnTo>
                    <a:pt x="183" y="91"/>
                  </a:lnTo>
                  <a:lnTo>
                    <a:pt x="189" y="76"/>
                  </a:lnTo>
                  <a:lnTo>
                    <a:pt x="197" y="69"/>
                  </a:lnTo>
                  <a:lnTo>
                    <a:pt x="204" y="62"/>
                  </a:lnTo>
                  <a:lnTo>
                    <a:pt x="212" y="54"/>
                  </a:lnTo>
                  <a:lnTo>
                    <a:pt x="218" y="43"/>
                  </a:lnTo>
                  <a:lnTo>
                    <a:pt x="224" y="36"/>
                  </a:lnTo>
                  <a:lnTo>
                    <a:pt x="232" y="33"/>
                  </a:lnTo>
                  <a:lnTo>
                    <a:pt x="239" y="25"/>
                  </a:lnTo>
                  <a:lnTo>
                    <a:pt x="246" y="18"/>
                  </a:lnTo>
                  <a:lnTo>
                    <a:pt x="253" y="14"/>
                  </a:lnTo>
                  <a:lnTo>
                    <a:pt x="259" y="11"/>
                  </a:lnTo>
                  <a:lnTo>
                    <a:pt x="267" y="7"/>
                  </a:lnTo>
                  <a:lnTo>
                    <a:pt x="274" y="4"/>
                  </a:lnTo>
                  <a:lnTo>
                    <a:pt x="281" y="0"/>
                  </a:lnTo>
                  <a:lnTo>
                    <a:pt x="288" y="0"/>
                  </a:lnTo>
                  <a:lnTo>
                    <a:pt x="296" y="0"/>
                  </a:lnTo>
                  <a:lnTo>
                    <a:pt x="302" y="0"/>
                  </a:lnTo>
                  <a:lnTo>
                    <a:pt x="310" y="0"/>
                  </a:lnTo>
                  <a:lnTo>
                    <a:pt x="316" y="0"/>
                  </a:lnTo>
                  <a:lnTo>
                    <a:pt x="324" y="4"/>
                  </a:lnTo>
                  <a:lnTo>
                    <a:pt x="331" y="4"/>
                  </a:lnTo>
                  <a:lnTo>
                    <a:pt x="337" y="7"/>
                  </a:lnTo>
                  <a:lnTo>
                    <a:pt x="343" y="11"/>
                  </a:lnTo>
                  <a:lnTo>
                    <a:pt x="348" y="14"/>
                  </a:lnTo>
                  <a:lnTo>
                    <a:pt x="355" y="18"/>
                  </a:lnTo>
                  <a:lnTo>
                    <a:pt x="361" y="22"/>
                  </a:lnTo>
                  <a:lnTo>
                    <a:pt x="366" y="25"/>
                  </a:lnTo>
                  <a:lnTo>
                    <a:pt x="372" y="33"/>
                  </a:lnTo>
                  <a:lnTo>
                    <a:pt x="377" y="36"/>
                  </a:lnTo>
                  <a:lnTo>
                    <a:pt x="382" y="40"/>
                  </a:lnTo>
                  <a:lnTo>
                    <a:pt x="386" y="43"/>
                  </a:lnTo>
                  <a:lnTo>
                    <a:pt x="391" y="51"/>
                  </a:lnTo>
                  <a:lnTo>
                    <a:pt x="398" y="62"/>
                  </a:lnTo>
                  <a:lnTo>
                    <a:pt x="407" y="76"/>
                  </a:lnTo>
                  <a:lnTo>
                    <a:pt x="412" y="87"/>
                  </a:lnTo>
                  <a:lnTo>
                    <a:pt x="418" y="98"/>
                  </a:lnTo>
                  <a:lnTo>
                    <a:pt x="423" y="112"/>
                  </a:lnTo>
                  <a:lnTo>
                    <a:pt x="428" y="127"/>
                  </a:lnTo>
                  <a:lnTo>
                    <a:pt x="429" y="138"/>
                  </a:lnTo>
                  <a:lnTo>
                    <a:pt x="433" y="156"/>
                  </a:lnTo>
                  <a:lnTo>
                    <a:pt x="434" y="170"/>
                  </a:lnTo>
                  <a:lnTo>
                    <a:pt x="436" y="185"/>
                  </a:lnTo>
                  <a:lnTo>
                    <a:pt x="434" y="199"/>
                  </a:lnTo>
                  <a:lnTo>
                    <a:pt x="433" y="214"/>
                  </a:lnTo>
                  <a:lnTo>
                    <a:pt x="429" y="228"/>
                  </a:lnTo>
                  <a:lnTo>
                    <a:pt x="428" y="243"/>
                  </a:lnTo>
                  <a:lnTo>
                    <a:pt x="423" y="257"/>
                  </a:lnTo>
                  <a:lnTo>
                    <a:pt x="418" y="275"/>
                  </a:lnTo>
                  <a:lnTo>
                    <a:pt x="412" y="290"/>
                  </a:lnTo>
                  <a:lnTo>
                    <a:pt x="405" y="304"/>
                  </a:lnTo>
                  <a:lnTo>
                    <a:pt x="398" y="315"/>
                  </a:lnTo>
                  <a:lnTo>
                    <a:pt x="390" y="330"/>
                  </a:lnTo>
                  <a:lnTo>
                    <a:pt x="385" y="337"/>
                  </a:lnTo>
                  <a:lnTo>
                    <a:pt x="380" y="344"/>
                  </a:lnTo>
                  <a:lnTo>
                    <a:pt x="375" y="348"/>
                  </a:lnTo>
                  <a:lnTo>
                    <a:pt x="371" y="355"/>
                  </a:lnTo>
                  <a:lnTo>
                    <a:pt x="364" y="362"/>
                  </a:lnTo>
                  <a:lnTo>
                    <a:pt x="359" y="370"/>
                  </a:lnTo>
                  <a:lnTo>
                    <a:pt x="353" y="373"/>
                  </a:lnTo>
                  <a:lnTo>
                    <a:pt x="347" y="380"/>
                  </a:lnTo>
                  <a:lnTo>
                    <a:pt x="339" y="384"/>
                  </a:lnTo>
                  <a:lnTo>
                    <a:pt x="334" y="391"/>
                  </a:lnTo>
                  <a:lnTo>
                    <a:pt x="328" y="395"/>
                  </a:lnTo>
                  <a:lnTo>
                    <a:pt x="321" y="402"/>
                  </a:lnTo>
                  <a:lnTo>
                    <a:pt x="313" y="406"/>
                  </a:lnTo>
                  <a:lnTo>
                    <a:pt x="305" y="409"/>
                  </a:lnTo>
                  <a:lnTo>
                    <a:pt x="297" y="417"/>
                  </a:lnTo>
                  <a:lnTo>
                    <a:pt x="291" y="420"/>
                  </a:lnTo>
                  <a:lnTo>
                    <a:pt x="283" y="424"/>
                  </a:lnTo>
                  <a:lnTo>
                    <a:pt x="275" y="428"/>
                  </a:lnTo>
                  <a:lnTo>
                    <a:pt x="267" y="435"/>
                  </a:lnTo>
                  <a:lnTo>
                    <a:pt x="261" y="438"/>
                  </a:lnTo>
                  <a:lnTo>
                    <a:pt x="253" y="442"/>
                  </a:lnTo>
                  <a:lnTo>
                    <a:pt x="246" y="446"/>
                  </a:lnTo>
                  <a:lnTo>
                    <a:pt x="239" y="453"/>
                  </a:lnTo>
                  <a:lnTo>
                    <a:pt x="231" y="457"/>
                  </a:lnTo>
                  <a:lnTo>
                    <a:pt x="223" y="460"/>
                  </a:lnTo>
                  <a:lnTo>
                    <a:pt x="216" y="464"/>
                  </a:lnTo>
                  <a:lnTo>
                    <a:pt x="208" y="467"/>
                  </a:lnTo>
                  <a:lnTo>
                    <a:pt x="202" y="475"/>
                  </a:lnTo>
                  <a:lnTo>
                    <a:pt x="194" y="475"/>
                  </a:lnTo>
                  <a:lnTo>
                    <a:pt x="186" y="478"/>
                  </a:lnTo>
                  <a:lnTo>
                    <a:pt x="178" y="482"/>
                  </a:lnTo>
                  <a:lnTo>
                    <a:pt x="172" y="486"/>
                  </a:lnTo>
                  <a:lnTo>
                    <a:pt x="164" y="489"/>
                  </a:lnTo>
                  <a:lnTo>
                    <a:pt x="157" y="493"/>
                  </a:lnTo>
                  <a:lnTo>
                    <a:pt x="149" y="496"/>
                  </a:lnTo>
                  <a:lnTo>
                    <a:pt x="143" y="500"/>
                  </a:lnTo>
                  <a:lnTo>
                    <a:pt x="135" y="500"/>
                  </a:lnTo>
                  <a:lnTo>
                    <a:pt x="129" y="507"/>
                  </a:lnTo>
                  <a:lnTo>
                    <a:pt x="122" y="507"/>
                  </a:lnTo>
                  <a:lnTo>
                    <a:pt x="116" y="511"/>
                  </a:lnTo>
                  <a:lnTo>
                    <a:pt x="110" y="515"/>
                  </a:lnTo>
                  <a:lnTo>
                    <a:pt x="103" y="515"/>
                  </a:lnTo>
                  <a:lnTo>
                    <a:pt x="97" y="518"/>
                  </a:lnTo>
                  <a:lnTo>
                    <a:pt x="92" y="522"/>
                  </a:lnTo>
                  <a:lnTo>
                    <a:pt x="86" y="522"/>
                  </a:lnTo>
                  <a:lnTo>
                    <a:pt x="80" y="522"/>
                  </a:lnTo>
                  <a:lnTo>
                    <a:pt x="75" y="522"/>
                  </a:lnTo>
                  <a:lnTo>
                    <a:pt x="70" y="525"/>
                  </a:lnTo>
                  <a:lnTo>
                    <a:pt x="64" y="525"/>
                  </a:lnTo>
                  <a:lnTo>
                    <a:pt x="57" y="529"/>
                  </a:lnTo>
                  <a:lnTo>
                    <a:pt x="54" y="529"/>
                  </a:lnTo>
                  <a:lnTo>
                    <a:pt x="49" y="529"/>
                  </a:lnTo>
                  <a:lnTo>
                    <a:pt x="40" y="529"/>
                  </a:lnTo>
                  <a:lnTo>
                    <a:pt x="32" y="529"/>
                  </a:lnTo>
                  <a:lnTo>
                    <a:pt x="24" y="529"/>
                  </a:lnTo>
                  <a:lnTo>
                    <a:pt x="19" y="529"/>
                  </a:lnTo>
                  <a:lnTo>
                    <a:pt x="13" y="522"/>
                  </a:lnTo>
                  <a:lnTo>
                    <a:pt x="8" y="518"/>
                  </a:lnTo>
                  <a:lnTo>
                    <a:pt x="3" y="515"/>
                  </a:lnTo>
                  <a:lnTo>
                    <a:pt x="2" y="511"/>
                  </a:lnTo>
                  <a:lnTo>
                    <a:pt x="0" y="496"/>
                  </a:lnTo>
                  <a:lnTo>
                    <a:pt x="5" y="482"/>
                  </a:lnTo>
                  <a:lnTo>
                    <a:pt x="5" y="482"/>
                  </a:lnTo>
                  <a:close/>
                </a:path>
              </a:pathLst>
            </a:custGeom>
            <a:solidFill>
              <a:srgbClr val="FFB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5" name="Freeform 455">
              <a:extLst>
                <a:ext uri="{FF2B5EF4-FFF2-40B4-BE49-F238E27FC236}">
                  <a16:creationId xmlns:a16="http://schemas.microsoft.com/office/drawing/2014/main" id="{F4E1057B-3704-4BEA-B2E8-E0B5A45FBCC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451" y="4106"/>
              <a:ext cx="68" cy="157"/>
            </a:xfrm>
            <a:custGeom>
              <a:avLst/>
              <a:gdLst>
                <a:gd name="T0" fmla="*/ 8 w 78"/>
                <a:gd name="T1" fmla="*/ 0 h 298"/>
                <a:gd name="T2" fmla="*/ 55 w 78"/>
                <a:gd name="T3" fmla="*/ 87 h 298"/>
                <a:gd name="T4" fmla="*/ 78 w 78"/>
                <a:gd name="T5" fmla="*/ 298 h 298"/>
                <a:gd name="T6" fmla="*/ 76 w 78"/>
                <a:gd name="T7" fmla="*/ 294 h 298"/>
                <a:gd name="T8" fmla="*/ 71 w 78"/>
                <a:gd name="T9" fmla="*/ 283 h 298"/>
                <a:gd name="T10" fmla="*/ 63 w 78"/>
                <a:gd name="T11" fmla="*/ 272 h 298"/>
                <a:gd name="T12" fmla="*/ 54 w 78"/>
                <a:gd name="T13" fmla="*/ 254 h 298"/>
                <a:gd name="T14" fmla="*/ 49 w 78"/>
                <a:gd name="T15" fmla="*/ 243 h 298"/>
                <a:gd name="T16" fmla="*/ 44 w 78"/>
                <a:gd name="T17" fmla="*/ 232 h 298"/>
                <a:gd name="T18" fmla="*/ 38 w 78"/>
                <a:gd name="T19" fmla="*/ 221 h 298"/>
                <a:gd name="T20" fmla="*/ 33 w 78"/>
                <a:gd name="T21" fmla="*/ 211 h 298"/>
                <a:gd name="T22" fmla="*/ 28 w 78"/>
                <a:gd name="T23" fmla="*/ 200 h 298"/>
                <a:gd name="T24" fmla="*/ 22 w 78"/>
                <a:gd name="T25" fmla="*/ 189 h 298"/>
                <a:gd name="T26" fmla="*/ 17 w 78"/>
                <a:gd name="T27" fmla="*/ 174 h 298"/>
                <a:gd name="T28" fmla="*/ 13 w 78"/>
                <a:gd name="T29" fmla="*/ 167 h 298"/>
                <a:gd name="T30" fmla="*/ 8 w 78"/>
                <a:gd name="T31" fmla="*/ 153 h 298"/>
                <a:gd name="T32" fmla="*/ 5 w 78"/>
                <a:gd name="T33" fmla="*/ 138 h 298"/>
                <a:gd name="T34" fmla="*/ 3 w 78"/>
                <a:gd name="T35" fmla="*/ 127 h 298"/>
                <a:gd name="T36" fmla="*/ 1 w 78"/>
                <a:gd name="T37" fmla="*/ 113 h 298"/>
                <a:gd name="T38" fmla="*/ 0 w 78"/>
                <a:gd name="T39" fmla="*/ 98 h 298"/>
                <a:gd name="T40" fmla="*/ 0 w 78"/>
                <a:gd name="T41" fmla="*/ 87 h 298"/>
                <a:gd name="T42" fmla="*/ 0 w 78"/>
                <a:gd name="T43" fmla="*/ 73 h 298"/>
                <a:gd name="T44" fmla="*/ 1 w 78"/>
                <a:gd name="T45" fmla="*/ 58 h 298"/>
                <a:gd name="T46" fmla="*/ 1 w 78"/>
                <a:gd name="T47" fmla="*/ 44 h 298"/>
                <a:gd name="T48" fmla="*/ 3 w 78"/>
                <a:gd name="T49" fmla="*/ 33 h 298"/>
                <a:gd name="T50" fmla="*/ 3 w 78"/>
                <a:gd name="T51" fmla="*/ 22 h 298"/>
                <a:gd name="T52" fmla="*/ 5 w 78"/>
                <a:gd name="T53" fmla="*/ 15 h 298"/>
                <a:gd name="T54" fmla="*/ 6 w 78"/>
                <a:gd name="T55" fmla="*/ 4 h 298"/>
                <a:gd name="T56" fmla="*/ 8 w 78"/>
                <a:gd name="T57" fmla="*/ 0 h 298"/>
                <a:gd name="T58" fmla="*/ 8 w 78"/>
                <a:gd name="T5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8" h="298">
                  <a:moveTo>
                    <a:pt x="8" y="0"/>
                  </a:moveTo>
                  <a:lnTo>
                    <a:pt x="55" y="87"/>
                  </a:lnTo>
                  <a:lnTo>
                    <a:pt x="78" y="298"/>
                  </a:lnTo>
                  <a:lnTo>
                    <a:pt x="76" y="294"/>
                  </a:lnTo>
                  <a:lnTo>
                    <a:pt x="71" y="283"/>
                  </a:lnTo>
                  <a:lnTo>
                    <a:pt x="63" y="272"/>
                  </a:lnTo>
                  <a:lnTo>
                    <a:pt x="54" y="254"/>
                  </a:lnTo>
                  <a:lnTo>
                    <a:pt x="49" y="243"/>
                  </a:lnTo>
                  <a:lnTo>
                    <a:pt x="44" y="232"/>
                  </a:lnTo>
                  <a:lnTo>
                    <a:pt x="38" y="221"/>
                  </a:lnTo>
                  <a:lnTo>
                    <a:pt x="33" y="211"/>
                  </a:lnTo>
                  <a:lnTo>
                    <a:pt x="28" y="200"/>
                  </a:lnTo>
                  <a:lnTo>
                    <a:pt x="22" y="189"/>
                  </a:lnTo>
                  <a:lnTo>
                    <a:pt x="17" y="174"/>
                  </a:lnTo>
                  <a:lnTo>
                    <a:pt x="13" y="167"/>
                  </a:lnTo>
                  <a:lnTo>
                    <a:pt x="8" y="153"/>
                  </a:lnTo>
                  <a:lnTo>
                    <a:pt x="5" y="138"/>
                  </a:lnTo>
                  <a:lnTo>
                    <a:pt x="3" y="127"/>
                  </a:lnTo>
                  <a:lnTo>
                    <a:pt x="1" y="113"/>
                  </a:lnTo>
                  <a:lnTo>
                    <a:pt x="0" y="98"/>
                  </a:lnTo>
                  <a:lnTo>
                    <a:pt x="0" y="87"/>
                  </a:lnTo>
                  <a:lnTo>
                    <a:pt x="0" y="73"/>
                  </a:lnTo>
                  <a:lnTo>
                    <a:pt x="1" y="58"/>
                  </a:lnTo>
                  <a:lnTo>
                    <a:pt x="1" y="44"/>
                  </a:lnTo>
                  <a:lnTo>
                    <a:pt x="3" y="33"/>
                  </a:lnTo>
                  <a:lnTo>
                    <a:pt x="3" y="22"/>
                  </a:lnTo>
                  <a:lnTo>
                    <a:pt x="5" y="15"/>
                  </a:lnTo>
                  <a:lnTo>
                    <a:pt x="6" y="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B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6" name="Freeform 456">
              <a:extLst>
                <a:ext uri="{FF2B5EF4-FFF2-40B4-BE49-F238E27FC236}">
                  <a16:creationId xmlns:a16="http://schemas.microsoft.com/office/drawing/2014/main" id="{F51C33A3-BDD5-4897-8431-6DBA6A3BC37A}"/>
                </a:ext>
              </a:extLst>
            </p:cNvPr>
            <p:cNvSpPr>
              <a:spLocks/>
            </p:cNvSpPr>
            <p:nvPr/>
          </p:nvSpPr>
          <p:spPr bwMode="auto">
            <a:xfrm rot="-4422643">
              <a:off x="2127" y="4154"/>
              <a:ext cx="339" cy="266"/>
            </a:xfrm>
            <a:custGeom>
              <a:avLst/>
              <a:gdLst>
                <a:gd name="T0" fmla="*/ 0 w 384"/>
                <a:gd name="T1" fmla="*/ 116 h 503"/>
                <a:gd name="T2" fmla="*/ 8 w 384"/>
                <a:gd name="T3" fmla="*/ 123 h 503"/>
                <a:gd name="T4" fmla="*/ 19 w 384"/>
                <a:gd name="T5" fmla="*/ 134 h 503"/>
                <a:gd name="T6" fmla="*/ 28 w 384"/>
                <a:gd name="T7" fmla="*/ 145 h 503"/>
                <a:gd name="T8" fmla="*/ 39 w 384"/>
                <a:gd name="T9" fmla="*/ 155 h 503"/>
                <a:gd name="T10" fmla="*/ 52 w 384"/>
                <a:gd name="T11" fmla="*/ 166 h 503"/>
                <a:gd name="T12" fmla="*/ 65 w 384"/>
                <a:gd name="T13" fmla="*/ 181 h 503"/>
                <a:gd name="T14" fmla="*/ 79 w 384"/>
                <a:gd name="T15" fmla="*/ 195 h 503"/>
                <a:gd name="T16" fmla="*/ 95 w 384"/>
                <a:gd name="T17" fmla="*/ 213 h 503"/>
                <a:gd name="T18" fmla="*/ 111 w 384"/>
                <a:gd name="T19" fmla="*/ 228 h 503"/>
                <a:gd name="T20" fmla="*/ 128 w 384"/>
                <a:gd name="T21" fmla="*/ 246 h 503"/>
                <a:gd name="T22" fmla="*/ 146 w 384"/>
                <a:gd name="T23" fmla="*/ 264 h 503"/>
                <a:gd name="T24" fmla="*/ 163 w 384"/>
                <a:gd name="T25" fmla="*/ 282 h 503"/>
                <a:gd name="T26" fmla="*/ 181 w 384"/>
                <a:gd name="T27" fmla="*/ 300 h 503"/>
                <a:gd name="T28" fmla="*/ 198 w 384"/>
                <a:gd name="T29" fmla="*/ 322 h 503"/>
                <a:gd name="T30" fmla="*/ 216 w 384"/>
                <a:gd name="T31" fmla="*/ 337 h 503"/>
                <a:gd name="T32" fmla="*/ 233 w 384"/>
                <a:gd name="T33" fmla="*/ 355 h 503"/>
                <a:gd name="T34" fmla="*/ 251 w 384"/>
                <a:gd name="T35" fmla="*/ 373 h 503"/>
                <a:gd name="T36" fmla="*/ 268 w 384"/>
                <a:gd name="T37" fmla="*/ 387 h 503"/>
                <a:gd name="T38" fmla="*/ 284 w 384"/>
                <a:gd name="T39" fmla="*/ 405 h 503"/>
                <a:gd name="T40" fmla="*/ 300 w 384"/>
                <a:gd name="T41" fmla="*/ 420 h 503"/>
                <a:gd name="T42" fmla="*/ 315 w 384"/>
                <a:gd name="T43" fmla="*/ 438 h 503"/>
                <a:gd name="T44" fmla="*/ 329 w 384"/>
                <a:gd name="T45" fmla="*/ 453 h 503"/>
                <a:gd name="T46" fmla="*/ 340 w 384"/>
                <a:gd name="T47" fmla="*/ 463 h 503"/>
                <a:gd name="T48" fmla="*/ 351 w 384"/>
                <a:gd name="T49" fmla="*/ 474 h 503"/>
                <a:gd name="T50" fmla="*/ 361 w 384"/>
                <a:gd name="T51" fmla="*/ 482 h 503"/>
                <a:gd name="T52" fmla="*/ 373 w 384"/>
                <a:gd name="T53" fmla="*/ 492 h 503"/>
                <a:gd name="T54" fmla="*/ 381 w 384"/>
                <a:gd name="T55" fmla="*/ 503 h 503"/>
                <a:gd name="T56" fmla="*/ 383 w 384"/>
                <a:gd name="T57" fmla="*/ 496 h 503"/>
                <a:gd name="T58" fmla="*/ 373 w 384"/>
                <a:gd name="T59" fmla="*/ 467 h 503"/>
                <a:gd name="T60" fmla="*/ 359 w 384"/>
                <a:gd name="T61" fmla="*/ 434 h 503"/>
                <a:gd name="T62" fmla="*/ 348 w 384"/>
                <a:gd name="T63" fmla="*/ 405 h 503"/>
                <a:gd name="T64" fmla="*/ 335 w 384"/>
                <a:gd name="T65" fmla="*/ 376 h 503"/>
                <a:gd name="T66" fmla="*/ 322 w 384"/>
                <a:gd name="T67" fmla="*/ 344 h 503"/>
                <a:gd name="T68" fmla="*/ 308 w 384"/>
                <a:gd name="T69" fmla="*/ 311 h 503"/>
                <a:gd name="T70" fmla="*/ 294 w 384"/>
                <a:gd name="T71" fmla="*/ 279 h 503"/>
                <a:gd name="T72" fmla="*/ 278 w 384"/>
                <a:gd name="T73" fmla="*/ 246 h 503"/>
                <a:gd name="T74" fmla="*/ 264 w 384"/>
                <a:gd name="T75" fmla="*/ 213 h 503"/>
                <a:gd name="T76" fmla="*/ 251 w 384"/>
                <a:gd name="T77" fmla="*/ 184 h 503"/>
                <a:gd name="T78" fmla="*/ 237 w 384"/>
                <a:gd name="T79" fmla="*/ 159 h 503"/>
                <a:gd name="T80" fmla="*/ 225 w 384"/>
                <a:gd name="T81" fmla="*/ 137 h 503"/>
                <a:gd name="T82" fmla="*/ 216 w 384"/>
                <a:gd name="T83" fmla="*/ 123 h 503"/>
                <a:gd name="T84" fmla="*/ 203 w 384"/>
                <a:gd name="T85" fmla="*/ 101 h 503"/>
                <a:gd name="T86" fmla="*/ 189 w 384"/>
                <a:gd name="T87" fmla="*/ 83 h 503"/>
                <a:gd name="T88" fmla="*/ 179 w 384"/>
                <a:gd name="T89" fmla="*/ 72 h 503"/>
                <a:gd name="T90" fmla="*/ 170 w 384"/>
                <a:gd name="T91" fmla="*/ 61 h 503"/>
                <a:gd name="T92" fmla="*/ 159 w 384"/>
                <a:gd name="T93" fmla="*/ 50 h 503"/>
                <a:gd name="T94" fmla="*/ 146 w 384"/>
                <a:gd name="T95" fmla="*/ 36 h 503"/>
                <a:gd name="T96" fmla="*/ 128 w 384"/>
                <a:gd name="T97" fmla="*/ 21 h 503"/>
                <a:gd name="T98" fmla="*/ 114 w 384"/>
                <a:gd name="T99" fmla="*/ 10 h 503"/>
                <a:gd name="T100" fmla="*/ 103 w 384"/>
                <a:gd name="T101" fmla="*/ 0 h 503"/>
                <a:gd name="T102" fmla="*/ 98 w 384"/>
                <a:gd name="T103" fmla="*/ 0 h 503"/>
                <a:gd name="T104" fmla="*/ 51 w 384"/>
                <a:gd name="T105" fmla="*/ 39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4" h="503">
                  <a:moveTo>
                    <a:pt x="51" y="39"/>
                  </a:moveTo>
                  <a:lnTo>
                    <a:pt x="0" y="116"/>
                  </a:lnTo>
                  <a:lnTo>
                    <a:pt x="3" y="119"/>
                  </a:lnTo>
                  <a:lnTo>
                    <a:pt x="8" y="123"/>
                  </a:lnTo>
                  <a:lnTo>
                    <a:pt x="16" y="130"/>
                  </a:lnTo>
                  <a:lnTo>
                    <a:pt x="19" y="134"/>
                  </a:lnTo>
                  <a:lnTo>
                    <a:pt x="24" y="137"/>
                  </a:lnTo>
                  <a:lnTo>
                    <a:pt x="28" y="145"/>
                  </a:lnTo>
                  <a:lnTo>
                    <a:pt x="35" y="148"/>
                  </a:lnTo>
                  <a:lnTo>
                    <a:pt x="39" y="155"/>
                  </a:lnTo>
                  <a:lnTo>
                    <a:pt x="46" y="163"/>
                  </a:lnTo>
                  <a:lnTo>
                    <a:pt x="52" y="166"/>
                  </a:lnTo>
                  <a:lnTo>
                    <a:pt x="59" y="177"/>
                  </a:lnTo>
                  <a:lnTo>
                    <a:pt x="65" y="181"/>
                  </a:lnTo>
                  <a:lnTo>
                    <a:pt x="73" y="188"/>
                  </a:lnTo>
                  <a:lnTo>
                    <a:pt x="79" y="195"/>
                  </a:lnTo>
                  <a:lnTo>
                    <a:pt x="87" y="203"/>
                  </a:lnTo>
                  <a:lnTo>
                    <a:pt x="95" y="213"/>
                  </a:lnTo>
                  <a:lnTo>
                    <a:pt x="103" y="221"/>
                  </a:lnTo>
                  <a:lnTo>
                    <a:pt x="111" y="228"/>
                  </a:lnTo>
                  <a:lnTo>
                    <a:pt x="121" y="239"/>
                  </a:lnTo>
                  <a:lnTo>
                    <a:pt x="128" y="246"/>
                  </a:lnTo>
                  <a:lnTo>
                    <a:pt x="136" y="257"/>
                  </a:lnTo>
                  <a:lnTo>
                    <a:pt x="146" y="264"/>
                  </a:lnTo>
                  <a:lnTo>
                    <a:pt x="154" y="275"/>
                  </a:lnTo>
                  <a:lnTo>
                    <a:pt x="163" y="282"/>
                  </a:lnTo>
                  <a:lnTo>
                    <a:pt x="171" y="293"/>
                  </a:lnTo>
                  <a:lnTo>
                    <a:pt x="181" y="300"/>
                  </a:lnTo>
                  <a:lnTo>
                    <a:pt x="190" y="311"/>
                  </a:lnTo>
                  <a:lnTo>
                    <a:pt x="198" y="322"/>
                  </a:lnTo>
                  <a:lnTo>
                    <a:pt x="208" y="329"/>
                  </a:lnTo>
                  <a:lnTo>
                    <a:pt x="216" y="337"/>
                  </a:lnTo>
                  <a:lnTo>
                    <a:pt x="225" y="347"/>
                  </a:lnTo>
                  <a:lnTo>
                    <a:pt x="233" y="355"/>
                  </a:lnTo>
                  <a:lnTo>
                    <a:pt x="243" y="366"/>
                  </a:lnTo>
                  <a:lnTo>
                    <a:pt x="251" y="373"/>
                  </a:lnTo>
                  <a:lnTo>
                    <a:pt x="260" y="384"/>
                  </a:lnTo>
                  <a:lnTo>
                    <a:pt x="268" y="387"/>
                  </a:lnTo>
                  <a:lnTo>
                    <a:pt x="276" y="398"/>
                  </a:lnTo>
                  <a:lnTo>
                    <a:pt x="284" y="405"/>
                  </a:lnTo>
                  <a:lnTo>
                    <a:pt x="292" y="416"/>
                  </a:lnTo>
                  <a:lnTo>
                    <a:pt x="300" y="420"/>
                  </a:lnTo>
                  <a:lnTo>
                    <a:pt x="308" y="427"/>
                  </a:lnTo>
                  <a:lnTo>
                    <a:pt x="315" y="438"/>
                  </a:lnTo>
                  <a:lnTo>
                    <a:pt x="322" y="445"/>
                  </a:lnTo>
                  <a:lnTo>
                    <a:pt x="329" y="453"/>
                  </a:lnTo>
                  <a:lnTo>
                    <a:pt x="335" y="456"/>
                  </a:lnTo>
                  <a:lnTo>
                    <a:pt x="340" y="463"/>
                  </a:lnTo>
                  <a:lnTo>
                    <a:pt x="346" y="471"/>
                  </a:lnTo>
                  <a:lnTo>
                    <a:pt x="351" y="474"/>
                  </a:lnTo>
                  <a:lnTo>
                    <a:pt x="357" y="478"/>
                  </a:lnTo>
                  <a:lnTo>
                    <a:pt x="361" y="482"/>
                  </a:lnTo>
                  <a:lnTo>
                    <a:pt x="367" y="489"/>
                  </a:lnTo>
                  <a:lnTo>
                    <a:pt x="373" y="492"/>
                  </a:lnTo>
                  <a:lnTo>
                    <a:pt x="380" y="496"/>
                  </a:lnTo>
                  <a:lnTo>
                    <a:pt x="381" y="503"/>
                  </a:lnTo>
                  <a:lnTo>
                    <a:pt x="384" y="503"/>
                  </a:lnTo>
                  <a:lnTo>
                    <a:pt x="383" y="496"/>
                  </a:lnTo>
                  <a:lnTo>
                    <a:pt x="380" y="482"/>
                  </a:lnTo>
                  <a:lnTo>
                    <a:pt x="373" y="467"/>
                  </a:lnTo>
                  <a:lnTo>
                    <a:pt x="365" y="445"/>
                  </a:lnTo>
                  <a:lnTo>
                    <a:pt x="359" y="434"/>
                  </a:lnTo>
                  <a:lnTo>
                    <a:pt x="354" y="420"/>
                  </a:lnTo>
                  <a:lnTo>
                    <a:pt x="348" y="405"/>
                  </a:lnTo>
                  <a:lnTo>
                    <a:pt x="343" y="391"/>
                  </a:lnTo>
                  <a:lnTo>
                    <a:pt x="335" y="376"/>
                  </a:lnTo>
                  <a:lnTo>
                    <a:pt x="329" y="362"/>
                  </a:lnTo>
                  <a:lnTo>
                    <a:pt x="322" y="344"/>
                  </a:lnTo>
                  <a:lnTo>
                    <a:pt x="316" y="329"/>
                  </a:lnTo>
                  <a:lnTo>
                    <a:pt x="308" y="311"/>
                  </a:lnTo>
                  <a:lnTo>
                    <a:pt x="302" y="297"/>
                  </a:lnTo>
                  <a:lnTo>
                    <a:pt x="294" y="279"/>
                  </a:lnTo>
                  <a:lnTo>
                    <a:pt x="286" y="261"/>
                  </a:lnTo>
                  <a:lnTo>
                    <a:pt x="278" y="246"/>
                  </a:lnTo>
                  <a:lnTo>
                    <a:pt x="272" y="232"/>
                  </a:lnTo>
                  <a:lnTo>
                    <a:pt x="264" y="213"/>
                  </a:lnTo>
                  <a:lnTo>
                    <a:pt x="259" y="203"/>
                  </a:lnTo>
                  <a:lnTo>
                    <a:pt x="251" y="184"/>
                  </a:lnTo>
                  <a:lnTo>
                    <a:pt x="245" y="170"/>
                  </a:lnTo>
                  <a:lnTo>
                    <a:pt x="237" y="159"/>
                  </a:lnTo>
                  <a:lnTo>
                    <a:pt x="232" y="148"/>
                  </a:lnTo>
                  <a:lnTo>
                    <a:pt x="225" y="137"/>
                  </a:lnTo>
                  <a:lnTo>
                    <a:pt x="221" y="130"/>
                  </a:lnTo>
                  <a:lnTo>
                    <a:pt x="216" y="123"/>
                  </a:lnTo>
                  <a:lnTo>
                    <a:pt x="213" y="116"/>
                  </a:lnTo>
                  <a:lnTo>
                    <a:pt x="203" y="101"/>
                  </a:lnTo>
                  <a:lnTo>
                    <a:pt x="194" y="90"/>
                  </a:lnTo>
                  <a:lnTo>
                    <a:pt x="189" y="83"/>
                  </a:lnTo>
                  <a:lnTo>
                    <a:pt x="184" y="76"/>
                  </a:lnTo>
                  <a:lnTo>
                    <a:pt x="179" y="72"/>
                  </a:lnTo>
                  <a:lnTo>
                    <a:pt x="175" y="68"/>
                  </a:lnTo>
                  <a:lnTo>
                    <a:pt x="170" y="61"/>
                  </a:lnTo>
                  <a:lnTo>
                    <a:pt x="165" y="54"/>
                  </a:lnTo>
                  <a:lnTo>
                    <a:pt x="159" y="50"/>
                  </a:lnTo>
                  <a:lnTo>
                    <a:pt x="156" y="47"/>
                  </a:lnTo>
                  <a:lnTo>
                    <a:pt x="146" y="36"/>
                  </a:lnTo>
                  <a:lnTo>
                    <a:pt x="138" y="32"/>
                  </a:lnTo>
                  <a:lnTo>
                    <a:pt x="128" y="21"/>
                  </a:lnTo>
                  <a:lnTo>
                    <a:pt x="121" y="18"/>
                  </a:lnTo>
                  <a:lnTo>
                    <a:pt x="114" y="10"/>
                  </a:lnTo>
                  <a:lnTo>
                    <a:pt x="108" y="7"/>
                  </a:lnTo>
                  <a:lnTo>
                    <a:pt x="103" y="0"/>
                  </a:lnTo>
                  <a:lnTo>
                    <a:pt x="100" y="0"/>
                  </a:lnTo>
                  <a:lnTo>
                    <a:pt x="98" y="0"/>
                  </a:lnTo>
                  <a:lnTo>
                    <a:pt x="51" y="39"/>
                  </a:lnTo>
                  <a:lnTo>
                    <a:pt x="51" y="39"/>
                  </a:lnTo>
                  <a:close/>
                </a:path>
              </a:pathLst>
            </a:custGeom>
            <a:solidFill>
              <a:srgbClr val="FFB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7" name="Freeform 457">
              <a:extLst>
                <a:ext uri="{FF2B5EF4-FFF2-40B4-BE49-F238E27FC236}">
                  <a16:creationId xmlns:a16="http://schemas.microsoft.com/office/drawing/2014/main" id="{A530CE5B-EEFC-48E1-92E7-E9848AC4828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861" y="4092"/>
              <a:ext cx="317" cy="349"/>
            </a:xfrm>
            <a:custGeom>
              <a:avLst/>
              <a:gdLst>
                <a:gd name="T0" fmla="*/ 3 w 363"/>
                <a:gd name="T1" fmla="*/ 660 h 663"/>
                <a:gd name="T2" fmla="*/ 19 w 363"/>
                <a:gd name="T3" fmla="*/ 645 h 663"/>
                <a:gd name="T4" fmla="*/ 35 w 363"/>
                <a:gd name="T5" fmla="*/ 634 h 663"/>
                <a:gd name="T6" fmla="*/ 53 w 363"/>
                <a:gd name="T7" fmla="*/ 620 h 663"/>
                <a:gd name="T8" fmla="*/ 72 w 363"/>
                <a:gd name="T9" fmla="*/ 602 h 663"/>
                <a:gd name="T10" fmla="*/ 95 w 363"/>
                <a:gd name="T11" fmla="*/ 583 h 663"/>
                <a:gd name="T12" fmla="*/ 119 w 363"/>
                <a:gd name="T13" fmla="*/ 562 h 663"/>
                <a:gd name="T14" fmla="*/ 145 w 363"/>
                <a:gd name="T15" fmla="*/ 536 h 663"/>
                <a:gd name="T16" fmla="*/ 170 w 363"/>
                <a:gd name="T17" fmla="*/ 511 h 663"/>
                <a:gd name="T18" fmla="*/ 197 w 363"/>
                <a:gd name="T19" fmla="*/ 486 h 663"/>
                <a:gd name="T20" fmla="*/ 223 w 363"/>
                <a:gd name="T21" fmla="*/ 457 h 663"/>
                <a:gd name="T22" fmla="*/ 248 w 363"/>
                <a:gd name="T23" fmla="*/ 424 h 663"/>
                <a:gd name="T24" fmla="*/ 272 w 363"/>
                <a:gd name="T25" fmla="*/ 395 h 663"/>
                <a:gd name="T26" fmla="*/ 293 w 363"/>
                <a:gd name="T27" fmla="*/ 359 h 663"/>
                <a:gd name="T28" fmla="*/ 313 w 363"/>
                <a:gd name="T29" fmla="*/ 330 h 663"/>
                <a:gd name="T30" fmla="*/ 331 w 363"/>
                <a:gd name="T31" fmla="*/ 294 h 663"/>
                <a:gd name="T32" fmla="*/ 345 w 363"/>
                <a:gd name="T33" fmla="*/ 261 h 663"/>
                <a:gd name="T34" fmla="*/ 355 w 363"/>
                <a:gd name="T35" fmla="*/ 228 h 663"/>
                <a:gd name="T36" fmla="*/ 361 w 363"/>
                <a:gd name="T37" fmla="*/ 192 h 663"/>
                <a:gd name="T38" fmla="*/ 363 w 363"/>
                <a:gd name="T39" fmla="*/ 159 h 663"/>
                <a:gd name="T40" fmla="*/ 359 w 363"/>
                <a:gd name="T41" fmla="*/ 123 h 663"/>
                <a:gd name="T42" fmla="*/ 353 w 363"/>
                <a:gd name="T43" fmla="*/ 87 h 663"/>
                <a:gd name="T44" fmla="*/ 340 w 363"/>
                <a:gd name="T45" fmla="*/ 43 h 663"/>
                <a:gd name="T46" fmla="*/ 324 w 363"/>
                <a:gd name="T47" fmla="*/ 14 h 663"/>
                <a:gd name="T48" fmla="*/ 307 w 363"/>
                <a:gd name="T49" fmla="*/ 4 h 663"/>
                <a:gd name="T50" fmla="*/ 288 w 363"/>
                <a:gd name="T51" fmla="*/ 4 h 663"/>
                <a:gd name="T52" fmla="*/ 266 w 363"/>
                <a:gd name="T53" fmla="*/ 14 h 663"/>
                <a:gd name="T54" fmla="*/ 243 w 363"/>
                <a:gd name="T55" fmla="*/ 33 h 663"/>
                <a:gd name="T56" fmla="*/ 223 w 363"/>
                <a:gd name="T57" fmla="*/ 62 h 663"/>
                <a:gd name="T58" fmla="*/ 200 w 363"/>
                <a:gd name="T59" fmla="*/ 91 h 663"/>
                <a:gd name="T60" fmla="*/ 180 w 363"/>
                <a:gd name="T61" fmla="*/ 127 h 663"/>
                <a:gd name="T62" fmla="*/ 161 w 363"/>
                <a:gd name="T63" fmla="*/ 167 h 663"/>
                <a:gd name="T64" fmla="*/ 140 w 363"/>
                <a:gd name="T65" fmla="*/ 214 h 663"/>
                <a:gd name="T66" fmla="*/ 118 w 363"/>
                <a:gd name="T67" fmla="*/ 268 h 663"/>
                <a:gd name="T68" fmla="*/ 99 w 363"/>
                <a:gd name="T69" fmla="*/ 330 h 663"/>
                <a:gd name="T70" fmla="*/ 76 w 363"/>
                <a:gd name="T71" fmla="*/ 395 h 663"/>
                <a:gd name="T72" fmla="*/ 64 w 363"/>
                <a:gd name="T73" fmla="*/ 438 h 663"/>
                <a:gd name="T74" fmla="*/ 51 w 363"/>
                <a:gd name="T75" fmla="*/ 478 h 663"/>
                <a:gd name="T76" fmla="*/ 35 w 363"/>
                <a:gd name="T77" fmla="*/ 536 h 663"/>
                <a:gd name="T78" fmla="*/ 19 w 363"/>
                <a:gd name="T79" fmla="*/ 583 h 663"/>
                <a:gd name="T80" fmla="*/ 10 w 363"/>
                <a:gd name="T81" fmla="*/ 623 h 663"/>
                <a:gd name="T82" fmla="*/ 0 w 363"/>
                <a:gd name="T83" fmla="*/ 656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3" h="663">
                  <a:moveTo>
                    <a:pt x="0" y="663"/>
                  </a:moveTo>
                  <a:lnTo>
                    <a:pt x="0" y="663"/>
                  </a:lnTo>
                  <a:lnTo>
                    <a:pt x="3" y="660"/>
                  </a:lnTo>
                  <a:lnTo>
                    <a:pt x="8" y="652"/>
                  </a:lnTo>
                  <a:lnTo>
                    <a:pt x="16" y="649"/>
                  </a:lnTo>
                  <a:lnTo>
                    <a:pt x="19" y="645"/>
                  </a:lnTo>
                  <a:lnTo>
                    <a:pt x="24" y="641"/>
                  </a:lnTo>
                  <a:lnTo>
                    <a:pt x="29" y="638"/>
                  </a:lnTo>
                  <a:lnTo>
                    <a:pt x="35" y="634"/>
                  </a:lnTo>
                  <a:lnTo>
                    <a:pt x="40" y="627"/>
                  </a:lnTo>
                  <a:lnTo>
                    <a:pt x="46" y="623"/>
                  </a:lnTo>
                  <a:lnTo>
                    <a:pt x="53" y="620"/>
                  </a:lnTo>
                  <a:lnTo>
                    <a:pt x="59" y="616"/>
                  </a:lnTo>
                  <a:lnTo>
                    <a:pt x="65" y="609"/>
                  </a:lnTo>
                  <a:lnTo>
                    <a:pt x="72" y="602"/>
                  </a:lnTo>
                  <a:lnTo>
                    <a:pt x="80" y="598"/>
                  </a:lnTo>
                  <a:lnTo>
                    <a:pt x="88" y="591"/>
                  </a:lnTo>
                  <a:lnTo>
                    <a:pt x="95" y="583"/>
                  </a:lnTo>
                  <a:lnTo>
                    <a:pt x="103" y="576"/>
                  </a:lnTo>
                  <a:lnTo>
                    <a:pt x="111" y="569"/>
                  </a:lnTo>
                  <a:lnTo>
                    <a:pt x="119" y="562"/>
                  </a:lnTo>
                  <a:lnTo>
                    <a:pt x="127" y="551"/>
                  </a:lnTo>
                  <a:lnTo>
                    <a:pt x="135" y="547"/>
                  </a:lnTo>
                  <a:lnTo>
                    <a:pt x="145" y="536"/>
                  </a:lnTo>
                  <a:lnTo>
                    <a:pt x="154" y="529"/>
                  </a:lnTo>
                  <a:lnTo>
                    <a:pt x="161" y="522"/>
                  </a:lnTo>
                  <a:lnTo>
                    <a:pt x="170" y="511"/>
                  </a:lnTo>
                  <a:lnTo>
                    <a:pt x="180" y="504"/>
                  </a:lnTo>
                  <a:lnTo>
                    <a:pt x="189" y="496"/>
                  </a:lnTo>
                  <a:lnTo>
                    <a:pt x="197" y="486"/>
                  </a:lnTo>
                  <a:lnTo>
                    <a:pt x="205" y="475"/>
                  </a:lnTo>
                  <a:lnTo>
                    <a:pt x="213" y="464"/>
                  </a:lnTo>
                  <a:lnTo>
                    <a:pt x="223" y="457"/>
                  </a:lnTo>
                  <a:lnTo>
                    <a:pt x="231" y="446"/>
                  </a:lnTo>
                  <a:lnTo>
                    <a:pt x="239" y="435"/>
                  </a:lnTo>
                  <a:lnTo>
                    <a:pt x="248" y="424"/>
                  </a:lnTo>
                  <a:lnTo>
                    <a:pt x="256" y="417"/>
                  </a:lnTo>
                  <a:lnTo>
                    <a:pt x="264" y="402"/>
                  </a:lnTo>
                  <a:lnTo>
                    <a:pt x="272" y="395"/>
                  </a:lnTo>
                  <a:lnTo>
                    <a:pt x="278" y="380"/>
                  </a:lnTo>
                  <a:lnTo>
                    <a:pt x="286" y="373"/>
                  </a:lnTo>
                  <a:lnTo>
                    <a:pt x="293" y="359"/>
                  </a:lnTo>
                  <a:lnTo>
                    <a:pt x="299" y="348"/>
                  </a:lnTo>
                  <a:lnTo>
                    <a:pt x="307" y="341"/>
                  </a:lnTo>
                  <a:lnTo>
                    <a:pt x="313" y="330"/>
                  </a:lnTo>
                  <a:lnTo>
                    <a:pt x="320" y="319"/>
                  </a:lnTo>
                  <a:lnTo>
                    <a:pt x="326" y="304"/>
                  </a:lnTo>
                  <a:lnTo>
                    <a:pt x="331" y="294"/>
                  </a:lnTo>
                  <a:lnTo>
                    <a:pt x="336" y="283"/>
                  </a:lnTo>
                  <a:lnTo>
                    <a:pt x="340" y="272"/>
                  </a:lnTo>
                  <a:lnTo>
                    <a:pt x="345" y="261"/>
                  </a:lnTo>
                  <a:lnTo>
                    <a:pt x="348" y="250"/>
                  </a:lnTo>
                  <a:lnTo>
                    <a:pt x="353" y="239"/>
                  </a:lnTo>
                  <a:lnTo>
                    <a:pt x="355" y="228"/>
                  </a:lnTo>
                  <a:lnTo>
                    <a:pt x="358" y="214"/>
                  </a:lnTo>
                  <a:lnTo>
                    <a:pt x="359" y="203"/>
                  </a:lnTo>
                  <a:lnTo>
                    <a:pt x="361" y="192"/>
                  </a:lnTo>
                  <a:lnTo>
                    <a:pt x="361" y="181"/>
                  </a:lnTo>
                  <a:lnTo>
                    <a:pt x="363" y="170"/>
                  </a:lnTo>
                  <a:lnTo>
                    <a:pt x="363" y="159"/>
                  </a:lnTo>
                  <a:lnTo>
                    <a:pt x="363" y="149"/>
                  </a:lnTo>
                  <a:lnTo>
                    <a:pt x="361" y="138"/>
                  </a:lnTo>
                  <a:lnTo>
                    <a:pt x="359" y="123"/>
                  </a:lnTo>
                  <a:lnTo>
                    <a:pt x="358" y="116"/>
                  </a:lnTo>
                  <a:lnTo>
                    <a:pt x="356" y="105"/>
                  </a:lnTo>
                  <a:lnTo>
                    <a:pt x="353" y="87"/>
                  </a:lnTo>
                  <a:lnTo>
                    <a:pt x="350" y="72"/>
                  </a:lnTo>
                  <a:lnTo>
                    <a:pt x="345" y="54"/>
                  </a:lnTo>
                  <a:lnTo>
                    <a:pt x="340" y="43"/>
                  </a:lnTo>
                  <a:lnTo>
                    <a:pt x="336" y="33"/>
                  </a:lnTo>
                  <a:lnTo>
                    <a:pt x="331" y="25"/>
                  </a:lnTo>
                  <a:lnTo>
                    <a:pt x="324" y="14"/>
                  </a:lnTo>
                  <a:lnTo>
                    <a:pt x="320" y="11"/>
                  </a:lnTo>
                  <a:lnTo>
                    <a:pt x="313" y="7"/>
                  </a:lnTo>
                  <a:lnTo>
                    <a:pt x="307" y="4"/>
                  </a:lnTo>
                  <a:lnTo>
                    <a:pt x="299" y="0"/>
                  </a:lnTo>
                  <a:lnTo>
                    <a:pt x="294" y="0"/>
                  </a:lnTo>
                  <a:lnTo>
                    <a:pt x="288" y="4"/>
                  </a:lnTo>
                  <a:lnTo>
                    <a:pt x="282" y="7"/>
                  </a:lnTo>
                  <a:lnTo>
                    <a:pt x="274" y="7"/>
                  </a:lnTo>
                  <a:lnTo>
                    <a:pt x="266" y="14"/>
                  </a:lnTo>
                  <a:lnTo>
                    <a:pt x="258" y="18"/>
                  </a:lnTo>
                  <a:lnTo>
                    <a:pt x="251" y="25"/>
                  </a:lnTo>
                  <a:lnTo>
                    <a:pt x="243" y="33"/>
                  </a:lnTo>
                  <a:lnTo>
                    <a:pt x="237" y="40"/>
                  </a:lnTo>
                  <a:lnTo>
                    <a:pt x="229" y="47"/>
                  </a:lnTo>
                  <a:lnTo>
                    <a:pt x="223" y="62"/>
                  </a:lnTo>
                  <a:lnTo>
                    <a:pt x="215" y="69"/>
                  </a:lnTo>
                  <a:lnTo>
                    <a:pt x="207" y="80"/>
                  </a:lnTo>
                  <a:lnTo>
                    <a:pt x="200" y="91"/>
                  </a:lnTo>
                  <a:lnTo>
                    <a:pt x="192" y="101"/>
                  </a:lnTo>
                  <a:lnTo>
                    <a:pt x="186" y="116"/>
                  </a:lnTo>
                  <a:lnTo>
                    <a:pt x="180" y="127"/>
                  </a:lnTo>
                  <a:lnTo>
                    <a:pt x="173" y="141"/>
                  </a:lnTo>
                  <a:lnTo>
                    <a:pt x="167" y="156"/>
                  </a:lnTo>
                  <a:lnTo>
                    <a:pt x="161" y="167"/>
                  </a:lnTo>
                  <a:lnTo>
                    <a:pt x="154" y="181"/>
                  </a:lnTo>
                  <a:lnTo>
                    <a:pt x="146" y="196"/>
                  </a:lnTo>
                  <a:lnTo>
                    <a:pt x="140" y="214"/>
                  </a:lnTo>
                  <a:lnTo>
                    <a:pt x="132" y="232"/>
                  </a:lnTo>
                  <a:lnTo>
                    <a:pt x="126" y="250"/>
                  </a:lnTo>
                  <a:lnTo>
                    <a:pt x="118" y="268"/>
                  </a:lnTo>
                  <a:lnTo>
                    <a:pt x="111" y="290"/>
                  </a:lnTo>
                  <a:lnTo>
                    <a:pt x="103" y="308"/>
                  </a:lnTo>
                  <a:lnTo>
                    <a:pt x="99" y="330"/>
                  </a:lnTo>
                  <a:lnTo>
                    <a:pt x="91" y="351"/>
                  </a:lnTo>
                  <a:lnTo>
                    <a:pt x="84" y="373"/>
                  </a:lnTo>
                  <a:lnTo>
                    <a:pt x="76" y="395"/>
                  </a:lnTo>
                  <a:lnTo>
                    <a:pt x="70" y="417"/>
                  </a:lnTo>
                  <a:lnTo>
                    <a:pt x="67" y="424"/>
                  </a:lnTo>
                  <a:lnTo>
                    <a:pt x="64" y="438"/>
                  </a:lnTo>
                  <a:lnTo>
                    <a:pt x="61" y="449"/>
                  </a:lnTo>
                  <a:lnTo>
                    <a:pt x="59" y="460"/>
                  </a:lnTo>
                  <a:lnTo>
                    <a:pt x="51" y="478"/>
                  </a:lnTo>
                  <a:lnTo>
                    <a:pt x="45" y="500"/>
                  </a:lnTo>
                  <a:lnTo>
                    <a:pt x="40" y="518"/>
                  </a:lnTo>
                  <a:lnTo>
                    <a:pt x="35" y="536"/>
                  </a:lnTo>
                  <a:lnTo>
                    <a:pt x="29" y="551"/>
                  </a:lnTo>
                  <a:lnTo>
                    <a:pt x="24" y="569"/>
                  </a:lnTo>
                  <a:lnTo>
                    <a:pt x="19" y="583"/>
                  </a:lnTo>
                  <a:lnTo>
                    <a:pt x="16" y="602"/>
                  </a:lnTo>
                  <a:lnTo>
                    <a:pt x="11" y="612"/>
                  </a:lnTo>
                  <a:lnTo>
                    <a:pt x="10" y="623"/>
                  </a:lnTo>
                  <a:lnTo>
                    <a:pt x="6" y="634"/>
                  </a:lnTo>
                  <a:lnTo>
                    <a:pt x="3" y="645"/>
                  </a:lnTo>
                  <a:lnTo>
                    <a:pt x="0" y="656"/>
                  </a:lnTo>
                  <a:lnTo>
                    <a:pt x="0" y="663"/>
                  </a:lnTo>
                  <a:lnTo>
                    <a:pt x="0" y="663"/>
                  </a:lnTo>
                  <a:close/>
                </a:path>
              </a:pathLst>
            </a:custGeom>
            <a:solidFill>
              <a:srgbClr val="FFB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8" name="Freeform 458">
              <a:extLst>
                <a:ext uri="{FF2B5EF4-FFF2-40B4-BE49-F238E27FC236}">
                  <a16:creationId xmlns:a16="http://schemas.microsoft.com/office/drawing/2014/main" id="{E5B5456A-7A5B-4B0C-95B1-1574B4CCBEE9}"/>
                </a:ext>
              </a:extLst>
            </p:cNvPr>
            <p:cNvSpPr>
              <a:spLocks/>
            </p:cNvSpPr>
            <p:nvPr/>
          </p:nvSpPr>
          <p:spPr bwMode="auto">
            <a:xfrm rot="-3530879">
              <a:off x="1531" y="4085"/>
              <a:ext cx="334" cy="171"/>
            </a:xfrm>
            <a:custGeom>
              <a:avLst/>
              <a:gdLst>
                <a:gd name="T0" fmla="*/ 299 w 300"/>
                <a:gd name="T1" fmla="*/ 265 h 338"/>
                <a:gd name="T2" fmla="*/ 296 w 300"/>
                <a:gd name="T3" fmla="*/ 247 h 338"/>
                <a:gd name="T4" fmla="*/ 289 w 300"/>
                <a:gd name="T5" fmla="*/ 211 h 338"/>
                <a:gd name="T6" fmla="*/ 278 w 300"/>
                <a:gd name="T7" fmla="*/ 174 h 338"/>
                <a:gd name="T8" fmla="*/ 269 w 300"/>
                <a:gd name="T9" fmla="*/ 142 h 338"/>
                <a:gd name="T10" fmla="*/ 261 w 300"/>
                <a:gd name="T11" fmla="*/ 120 h 338"/>
                <a:gd name="T12" fmla="*/ 248 w 300"/>
                <a:gd name="T13" fmla="*/ 87 h 338"/>
                <a:gd name="T14" fmla="*/ 234 w 300"/>
                <a:gd name="T15" fmla="*/ 62 h 338"/>
                <a:gd name="T16" fmla="*/ 223 w 300"/>
                <a:gd name="T17" fmla="*/ 48 h 338"/>
                <a:gd name="T18" fmla="*/ 211 w 300"/>
                <a:gd name="T19" fmla="*/ 37 h 338"/>
                <a:gd name="T20" fmla="*/ 199 w 300"/>
                <a:gd name="T21" fmla="*/ 29 h 338"/>
                <a:gd name="T22" fmla="*/ 186 w 300"/>
                <a:gd name="T23" fmla="*/ 26 h 338"/>
                <a:gd name="T24" fmla="*/ 172 w 300"/>
                <a:gd name="T25" fmla="*/ 22 h 338"/>
                <a:gd name="T26" fmla="*/ 159 w 300"/>
                <a:gd name="T27" fmla="*/ 19 h 338"/>
                <a:gd name="T28" fmla="*/ 146 w 300"/>
                <a:gd name="T29" fmla="*/ 19 h 338"/>
                <a:gd name="T30" fmla="*/ 132 w 300"/>
                <a:gd name="T31" fmla="*/ 15 h 338"/>
                <a:gd name="T32" fmla="*/ 119 w 300"/>
                <a:gd name="T33" fmla="*/ 15 h 338"/>
                <a:gd name="T34" fmla="*/ 106 w 300"/>
                <a:gd name="T35" fmla="*/ 15 h 338"/>
                <a:gd name="T36" fmla="*/ 94 w 300"/>
                <a:gd name="T37" fmla="*/ 15 h 338"/>
                <a:gd name="T38" fmla="*/ 83 w 300"/>
                <a:gd name="T39" fmla="*/ 11 h 338"/>
                <a:gd name="T40" fmla="*/ 72 w 300"/>
                <a:gd name="T41" fmla="*/ 11 h 338"/>
                <a:gd name="T42" fmla="*/ 60 w 300"/>
                <a:gd name="T43" fmla="*/ 11 h 338"/>
                <a:gd name="T44" fmla="*/ 51 w 300"/>
                <a:gd name="T45" fmla="*/ 11 h 338"/>
                <a:gd name="T46" fmla="*/ 38 w 300"/>
                <a:gd name="T47" fmla="*/ 8 h 338"/>
                <a:gd name="T48" fmla="*/ 25 w 300"/>
                <a:gd name="T49" fmla="*/ 4 h 338"/>
                <a:gd name="T50" fmla="*/ 17 w 300"/>
                <a:gd name="T51" fmla="*/ 0 h 338"/>
                <a:gd name="T52" fmla="*/ 13 w 300"/>
                <a:gd name="T53" fmla="*/ 15 h 338"/>
                <a:gd name="T54" fmla="*/ 8 w 300"/>
                <a:gd name="T55" fmla="*/ 37 h 338"/>
                <a:gd name="T56" fmla="*/ 6 w 300"/>
                <a:gd name="T57" fmla="*/ 62 h 338"/>
                <a:gd name="T58" fmla="*/ 5 w 300"/>
                <a:gd name="T59" fmla="*/ 84 h 338"/>
                <a:gd name="T60" fmla="*/ 3 w 300"/>
                <a:gd name="T61" fmla="*/ 109 h 338"/>
                <a:gd name="T62" fmla="*/ 2 w 300"/>
                <a:gd name="T63" fmla="*/ 135 h 338"/>
                <a:gd name="T64" fmla="*/ 0 w 300"/>
                <a:gd name="T65" fmla="*/ 160 h 338"/>
                <a:gd name="T66" fmla="*/ 0 w 300"/>
                <a:gd name="T67" fmla="*/ 185 h 338"/>
                <a:gd name="T68" fmla="*/ 0 w 300"/>
                <a:gd name="T69" fmla="*/ 211 h 338"/>
                <a:gd name="T70" fmla="*/ 0 w 300"/>
                <a:gd name="T71" fmla="*/ 243 h 338"/>
                <a:gd name="T72" fmla="*/ 3 w 300"/>
                <a:gd name="T73" fmla="*/ 276 h 338"/>
                <a:gd name="T74" fmla="*/ 8 w 300"/>
                <a:gd name="T75" fmla="*/ 294 h 338"/>
                <a:gd name="T76" fmla="*/ 17 w 300"/>
                <a:gd name="T77" fmla="*/ 305 h 338"/>
                <a:gd name="T78" fmla="*/ 30 w 300"/>
                <a:gd name="T79" fmla="*/ 316 h 338"/>
                <a:gd name="T80" fmla="*/ 40 w 300"/>
                <a:gd name="T81" fmla="*/ 319 h 338"/>
                <a:gd name="T82" fmla="*/ 49 w 300"/>
                <a:gd name="T83" fmla="*/ 323 h 338"/>
                <a:gd name="T84" fmla="*/ 62 w 300"/>
                <a:gd name="T85" fmla="*/ 327 h 338"/>
                <a:gd name="T86" fmla="*/ 73 w 300"/>
                <a:gd name="T87" fmla="*/ 334 h 338"/>
                <a:gd name="T88" fmla="*/ 84 w 300"/>
                <a:gd name="T89" fmla="*/ 334 h 338"/>
                <a:gd name="T90" fmla="*/ 95 w 300"/>
                <a:gd name="T91" fmla="*/ 334 h 338"/>
                <a:gd name="T92" fmla="*/ 108 w 300"/>
                <a:gd name="T93" fmla="*/ 334 h 338"/>
                <a:gd name="T94" fmla="*/ 121 w 300"/>
                <a:gd name="T95" fmla="*/ 330 h 338"/>
                <a:gd name="T96" fmla="*/ 132 w 300"/>
                <a:gd name="T97" fmla="*/ 327 h 338"/>
                <a:gd name="T98" fmla="*/ 143 w 300"/>
                <a:gd name="T99" fmla="*/ 319 h 338"/>
                <a:gd name="T100" fmla="*/ 153 w 300"/>
                <a:gd name="T101" fmla="*/ 312 h 338"/>
                <a:gd name="T102" fmla="*/ 167 w 300"/>
                <a:gd name="T103" fmla="*/ 301 h 338"/>
                <a:gd name="T104" fmla="*/ 181 w 300"/>
                <a:gd name="T105" fmla="*/ 290 h 338"/>
                <a:gd name="T106" fmla="*/ 191 w 300"/>
                <a:gd name="T107" fmla="*/ 290 h 338"/>
                <a:gd name="T108" fmla="*/ 205 w 300"/>
                <a:gd name="T109" fmla="*/ 290 h 338"/>
                <a:gd name="T110" fmla="*/ 224 w 300"/>
                <a:gd name="T111" fmla="*/ 298 h 338"/>
                <a:gd name="T112" fmla="*/ 240 w 300"/>
                <a:gd name="T113" fmla="*/ 305 h 338"/>
                <a:gd name="T114" fmla="*/ 254 w 300"/>
                <a:gd name="T115" fmla="*/ 316 h 338"/>
                <a:gd name="T116" fmla="*/ 265 w 300"/>
                <a:gd name="T117" fmla="*/ 327 h 338"/>
                <a:gd name="T118" fmla="*/ 270 w 300"/>
                <a:gd name="T119" fmla="*/ 334 h 338"/>
                <a:gd name="T120" fmla="*/ 300 w 300"/>
                <a:gd name="T121" fmla="*/ 269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00" h="338">
                  <a:moveTo>
                    <a:pt x="300" y="269"/>
                  </a:moveTo>
                  <a:lnTo>
                    <a:pt x="299" y="265"/>
                  </a:lnTo>
                  <a:lnTo>
                    <a:pt x="297" y="258"/>
                  </a:lnTo>
                  <a:lnTo>
                    <a:pt x="296" y="247"/>
                  </a:lnTo>
                  <a:lnTo>
                    <a:pt x="293" y="232"/>
                  </a:lnTo>
                  <a:lnTo>
                    <a:pt x="289" y="211"/>
                  </a:lnTo>
                  <a:lnTo>
                    <a:pt x="285" y="193"/>
                  </a:lnTo>
                  <a:lnTo>
                    <a:pt x="278" y="174"/>
                  </a:lnTo>
                  <a:lnTo>
                    <a:pt x="273" y="153"/>
                  </a:lnTo>
                  <a:lnTo>
                    <a:pt x="269" y="142"/>
                  </a:lnTo>
                  <a:lnTo>
                    <a:pt x="265" y="131"/>
                  </a:lnTo>
                  <a:lnTo>
                    <a:pt x="261" y="120"/>
                  </a:lnTo>
                  <a:lnTo>
                    <a:pt x="258" y="109"/>
                  </a:lnTo>
                  <a:lnTo>
                    <a:pt x="248" y="87"/>
                  </a:lnTo>
                  <a:lnTo>
                    <a:pt x="238" y="73"/>
                  </a:lnTo>
                  <a:lnTo>
                    <a:pt x="234" y="62"/>
                  </a:lnTo>
                  <a:lnTo>
                    <a:pt x="227" y="55"/>
                  </a:lnTo>
                  <a:lnTo>
                    <a:pt x="223" y="48"/>
                  </a:lnTo>
                  <a:lnTo>
                    <a:pt x="218" y="44"/>
                  </a:lnTo>
                  <a:lnTo>
                    <a:pt x="211" y="37"/>
                  </a:lnTo>
                  <a:lnTo>
                    <a:pt x="205" y="33"/>
                  </a:lnTo>
                  <a:lnTo>
                    <a:pt x="199" y="29"/>
                  </a:lnTo>
                  <a:lnTo>
                    <a:pt x="194" y="29"/>
                  </a:lnTo>
                  <a:lnTo>
                    <a:pt x="186" y="26"/>
                  </a:lnTo>
                  <a:lnTo>
                    <a:pt x="180" y="26"/>
                  </a:lnTo>
                  <a:lnTo>
                    <a:pt x="172" y="22"/>
                  </a:lnTo>
                  <a:lnTo>
                    <a:pt x="167" y="22"/>
                  </a:lnTo>
                  <a:lnTo>
                    <a:pt x="159" y="19"/>
                  </a:lnTo>
                  <a:lnTo>
                    <a:pt x="153" y="19"/>
                  </a:lnTo>
                  <a:lnTo>
                    <a:pt x="146" y="19"/>
                  </a:lnTo>
                  <a:lnTo>
                    <a:pt x="140" y="19"/>
                  </a:lnTo>
                  <a:lnTo>
                    <a:pt x="132" y="15"/>
                  </a:lnTo>
                  <a:lnTo>
                    <a:pt x="126" y="15"/>
                  </a:lnTo>
                  <a:lnTo>
                    <a:pt x="119" y="15"/>
                  </a:lnTo>
                  <a:lnTo>
                    <a:pt x="113" y="15"/>
                  </a:lnTo>
                  <a:lnTo>
                    <a:pt x="106" y="15"/>
                  </a:lnTo>
                  <a:lnTo>
                    <a:pt x="100" y="15"/>
                  </a:lnTo>
                  <a:lnTo>
                    <a:pt x="94" y="15"/>
                  </a:lnTo>
                  <a:lnTo>
                    <a:pt x="89" y="15"/>
                  </a:lnTo>
                  <a:lnTo>
                    <a:pt x="83" y="11"/>
                  </a:lnTo>
                  <a:lnTo>
                    <a:pt x="76" y="11"/>
                  </a:lnTo>
                  <a:lnTo>
                    <a:pt x="72" y="11"/>
                  </a:lnTo>
                  <a:lnTo>
                    <a:pt x="65" y="11"/>
                  </a:lnTo>
                  <a:lnTo>
                    <a:pt x="60" y="11"/>
                  </a:lnTo>
                  <a:lnTo>
                    <a:pt x="56" y="11"/>
                  </a:lnTo>
                  <a:lnTo>
                    <a:pt x="51" y="11"/>
                  </a:lnTo>
                  <a:lnTo>
                    <a:pt x="48" y="11"/>
                  </a:lnTo>
                  <a:lnTo>
                    <a:pt x="38" y="8"/>
                  </a:lnTo>
                  <a:lnTo>
                    <a:pt x="32" y="8"/>
                  </a:lnTo>
                  <a:lnTo>
                    <a:pt x="25" y="4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13" y="15"/>
                  </a:lnTo>
                  <a:lnTo>
                    <a:pt x="9" y="33"/>
                  </a:lnTo>
                  <a:lnTo>
                    <a:pt x="8" y="37"/>
                  </a:lnTo>
                  <a:lnTo>
                    <a:pt x="8" y="48"/>
                  </a:lnTo>
                  <a:lnTo>
                    <a:pt x="6" y="62"/>
                  </a:lnTo>
                  <a:lnTo>
                    <a:pt x="5" y="73"/>
                  </a:lnTo>
                  <a:lnTo>
                    <a:pt x="5" y="84"/>
                  </a:lnTo>
                  <a:lnTo>
                    <a:pt x="3" y="98"/>
                  </a:lnTo>
                  <a:lnTo>
                    <a:pt x="3" y="109"/>
                  </a:lnTo>
                  <a:lnTo>
                    <a:pt x="3" y="124"/>
                  </a:lnTo>
                  <a:lnTo>
                    <a:pt x="2" y="135"/>
                  </a:lnTo>
                  <a:lnTo>
                    <a:pt x="2" y="145"/>
                  </a:lnTo>
                  <a:lnTo>
                    <a:pt x="0" y="160"/>
                  </a:lnTo>
                  <a:lnTo>
                    <a:pt x="0" y="174"/>
                  </a:lnTo>
                  <a:lnTo>
                    <a:pt x="0" y="185"/>
                  </a:lnTo>
                  <a:lnTo>
                    <a:pt x="0" y="196"/>
                  </a:lnTo>
                  <a:lnTo>
                    <a:pt x="0" y="211"/>
                  </a:lnTo>
                  <a:lnTo>
                    <a:pt x="0" y="225"/>
                  </a:lnTo>
                  <a:lnTo>
                    <a:pt x="0" y="243"/>
                  </a:lnTo>
                  <a:lnTo>
                    <a:pt x="2" y="261"/>
                  </a:lnTo>
                  <a:lnTo>
                    <a:pt x="3" y="276"/>
                  </a:lnTo>
                  <a:lnTo>
                    <a:pt x="6" y="287"/>
                  </a:lnTo>
                  <a:lnTo>
                    <a:pt x="8" y="294"/>
                  </a:lnTo>
                  <a:lnTo>
                    <a:pt x="13" y="301"/>
                  </a:lnTo>
                  <a:lnTo>
                    <a:pt x="17" y="305"/>
                  </a:lnTo>
                  <a:lnTo>
                    <a:pt x="25" y="312"/>
                  </a:lnTo>
                  <a:lnTo>
                    <a:pt x="30" y="316"/>
                  </a:lnTo>
                  <a:lnTo>
                    <a:pt x="33" y="316"/>
                  </a:lnTo>
                  <a:lnTo>
                    <a:pt x="40" y="319"/>
                  </a:lnTo>
                  <a:lnTo>
                    <a:pt x="44" y="323"/>
                  </a:lnTo>
                  <a:lnTo>
                    <a:pt x="49" y="323"/>
                  </a:lnTo>
                  <a:lnTo>
                    <a:pt x="56" y="327"/>
                  </a:lnTo>
                  <a:lnTo>
                    <a:pt x="62" y="327"/>
                  </a:lnTo>
                  <a:lnTo>
                    <a:pt x="68" y="334"/>
                  </a:lnTo>
                  <a:lnTo>
                    <a:pt x="73" y="334"/>
                  </a:lnTo>
                  <a:lnTo>
                    <a:pt x="78" y="334"/>
                  </a:lnTo>
                  <a:lnTo>
                    <a:pt x="84" y="334"/>
                  </a:lnTo>
                  <a:lnTo>
                    <a:pt x="91" y="334"/>
                  </a:lnTo>
                  <a:lnTo>
                    <a:pt x="95" y="334"/>
                  </a:lnTo>
                  <a:lnTo>
                    <a:pt x="103" y="334"/>
                  </a:lnTo>
                  <a:lnTo>
                    <a:pt x="108" y="334"/>
                  </a:lnTo>
                  <a:lnTo>
                    <a:pt x="114" y="334"/>
                  </a:lnTo>
                  <a:lnTo>
                    <a:pt x="121" y="330"/>
                  </a:lnTo>
                  <a:lnTo>
                    <a:pt x="127" y="327"/>
                  </a:lnTo>
                  <a:lnTo>
                    <a:pt x="132" y="327"/>
                  </a:lnTo>
                  <a:lnTo>
                    <a:pt x="138" y="323"/>
                  </a:lnTo>
                  <a:lnTo>
                    <a:pt x="143" y="319"/>
                  </a:lnTo>
                  <a:lnTo>
                    <a:pt x="148" y="316"/>
                  </a:lnTo>
                  <a:lnTo>
                    <a:pt x="153" y="312"/>
                  </a:lnTo>
                  <a:lnTo>
                    <a:pt x="159" y="309"/>
                  </a:lnTo>
                  <a:lnTo>
                    <a:pt x="167" y="301"/>
                  </a:lnTo>
                  <a:lnTo>
                    <a:pt x="176" y="294"/>
                  </a:lnTo>
                  <a:lnTo>
                    <a:pt x="181" y="290"/>
                  </a:lnTo>
                  <a:lnTo>
                    <a:pt x="186" y="290"/>
                  </a:lnTo>
                  <a:lnTo>
                    <a:pt x="191" y="290"/>
                  </a:lnTo>
                  <a:lnTo>
                    <a:pt x="196" y="290"/>
                  </a:lnTo>
                  <a:lnTo>
                    <a:pt x="205" y="290"/>
                  </a:lnTo>
                  <a:lnTo>
                    <a:pt x="215" y="290"/>
                  </a:lnTo>
                  <a:lnTo>
                    <a:pt x="224" y="298"/>
                  </a:lnTo>
                  <a:lnTo>
                    <a:pt x="234" y="301"/>
                  </a:lnTo>
                  <a:lnTo>
                    <a:pt x="240" y="305"/>
                  </a:lnTo>
                  <a:lnTo>
                    <a:pt x="248" y="312"/>
                  </a:lnTo>
                  <a:lnTo>
                    <a:pt x="254" y="316"/>
                  </a:lnTo>
                  <a:lnTo>
                    <a:pt x="261" y="323"/>
                  </a:lnTo>
                  <a:lnTo>
                    <a:pt x="265" y="327"/>
                  </a:lnTo>
                  <a:lnTo>
                    <a:pt x="269" y="334"/>
                  </a:lnTo>
                  <a:lnTo>
                    <a:pt x="270" y="334"/>
                  </a:lnTo>
                  <a:lnTo>
                    <a:pt x="272" y="338"/>
                  </a:lnTo>
                  <a:lnTo>
                    <a:pt x="300" y="269"/>
                  </a:lnTo>
                  <a:lnTo>
                    <a:pt x="300" y="269"/>
                  </a:lnTo>
                  <a:close/>
                </a:path>
              </a:pathLst>
            </a:custGeom>
            <a:solidFill>
              <a:srgbClr val="8F2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29" name="Freeform 459">
              <a:extLst>
                <a:ext uri="{FF2B5EF4-FFF2-40B4-BE49-F238E27FC236}">
                  <a16:creationId xmlns:a16="http://schemas.microsoft.com/office/drawing/2014/main" id="{BF324F6A-37B7-4F6F-9BC6-29341241EE39}"/>
                </a:ext>
              </a:extLst>
            </p:cNvPr>
            <p:cNvSpPr>
              <a:spLocks/>
            </p:cNvSpPr>
            <p:nvPr/>
          </p:nvSpPr>
          <p:spPr bwMode="auto">
            <a:xfrm rot="-3594064">
              <a:off x="1719" y="3854"/>
              <a:ext cx="290" cy="178"/>
            </a:xfrm>
            <a:custGeom>
              <a:avLst/>
              <a:gdLst>
                <a:gd name="T0" fmla="*/ 262 w 263"/>
                <a:gd name="T1" fmla="*/ 228 h 344"/>
                <a:gd name="T2" fmla="*/ 260 w 263"/>
                <a:gd name="T3" fmla="*/ 214 h 344"/>
                <a:gd name="T4" fmla="*/ 256 w 263"/>
                <a:gd name="T5" fmla="*/ 185 h 344"/>
                <a:gd name="T6" fmla="*/ 249 w 263"/>
                <a:gd name="T7" fmla="*/ 156 h 344"/>
                <a:gd name="T8" fmla="*/ 238 w 263"/>
                <a:gd name="T9" fmla="*/ 120 h 344"/>
                <a:gd name="T10" fmla="*/ 222 w 263"/>
                <a:gd name="T11" fmla="*/ 80 h 344"/>
                <a:gd name="T12" fmla="*/ 208 w 263"/>
                <a:gd name="T13" fmla="*/ 54 h 344"/>
                <a:gd name="T14" fmla="*/ 197 w 263"/>
                <a:gd name="T15" fmla="*/ 40 h 344"/>
                <a:gd name="T16" fmla="*/ 184 w 263"/>
                <a:gd name="T17" fmla="*/ 29 h 344"/>
                <a:gd name="T18" fmla="*/ 171 w 263"/>
                <a:gd name="T19" fmla="*/ 14 h 344"/>
                <a:gd name="T20" fmla="*/ 157 w 263"/>
                <a:gd name="T21" fmla="*/ 7 h 344"/>
                <a:gd name="T22" fmla="*/ 141 w 263"/>
                <a:gd name="T23" fmla="*/ 0 h 344"/>
                <a:gd name="T24" fmla="*/ 127 w 263"/>
                <a:gd name="T25" fmla="*/ 0 h 344"/>
                <a:gd name="T26" fmla="*/ 114 w 263"/>
                <a:gd name="T27" fmla="*/ 0 h 344"/>
                <a:gd name="T28" fmla="*/ 101 w 263"/>
                <a:gd name="T29" fmla="*/ 4 h 344"/>
                <a:gd name="T30" fmla="*/ 87 w 263"/>
                <a:gd name="T31" fmla="*/ 11 h 344"/>
                <a:gd name="T32" fmla="*/ 76 w 263"/>
                <a:gd name="T33" fmla="*/ 18 h 344"/>
                <a:gd name="T34" fmla="*/ 66 w 263"/>
                <a:gd name="T35" fmla="*/ 29 h 344"/>
                <a:gd name="T36" fmla="*/ 57 w 263"/>
                <a:gd name="T37" fmla="*/ 36 h 344"/>
                <a:gd name="T38" fmla="*/ 46 w 263"/>
                <a:gd name="T39" fmla="*/ 51 h 344"/>
                <a:gd name="T40" fmla="*/ 33 w 263"/>
                <a:gd name="T41" fmla="*/ 69 h 344"/>
                <a:gd name="T42" fmla="*/ 20 w 263"/>
                <a:gd name="T43" fmla="*/ 98 h 344"/>
                <a:gd name="T44" fmla="*/ 11 w 263"/>
                <a:gd name="T45" fmla="*/ 130 h 344"/>
                <a:gd name="T46" fmla="*/ 4 w 263"/>
                <a:gd name="T47" fmla="*/ 159 h 344"/>
                <a:gd name="T48" fmla="*/ 1 w 263"/>
                <a:gd name="T49" fmla="*/ 192 h 344"/>
                <a:gd name="T50" fmla="*/ 0 w 263"/>
                <a:gd name="T51" fmla="*/ 225 h 344"/>
                <a:gd name="T52" fmla="*/ 1 w 263"/>
                <a:gd name="T53" fmla="*/ 257 h 344"/>
                <a:gd name="T54" fmla="*/ 3 w 263"/>
                <a:gd name="T55" fmla="*/ 286 h 344"/>
                <a:gd name="T56" fmla="*/ 7 w 263"/>
                <a:gd name="T57" fmla="*/ 308 h 344"/>
                <a:gd name="T58" fmla="*/ 14 w 263"/>
                <a:gd name="T59" fmla="*/ 337 h 344"/>
                <a:gd name="T60" fmla="*/ 22 w 263"/>
                <a:gd name="T61" fmla="*/ 341 h 344"/>
                <a:gd name="T62" fmla="*/ 30 w 263"/>
                <a:gd name="T63" fmla="*/ 341 h 344"/>
                <a:gd name="T64" fmla="*/ 41 w 263"/>
                <a:gd name="T65" fmla="*/ 333 h 344"/>
                <a:gd name="T66" fmla="*/ 50 w 263"/>
                <a:gd name="T67" fmla="*/ 326 h 344"/>
                <a:gd name="T68" fmla="*/ 62 w 263"/>
                <a:gd name="T69" fmla="*/ 319 h 344"/>
                <a:gd name="T70" fmla="*/ 71 w 263"/>
                <a:gd name="T71" fmla="*/ 312 h 344"/>
                <a:gd name="T72" fmla="*/ 82 w 263"/>
                <a:gd name="T73" fmla="*/ 304 h 344"/>
                <a:gd name="T74" fmla="*/ 263 w 263"/>
                <a:gd name="T75" fmla="*/ 23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63" h="344">
                  <a:moveTo>
                    <a:pt x="263" y="232"/>
                  </a:moveTo>
                  <a:lnTo>
                    <a:pt x="262" y="228"/>
                  </a:lnTo>
                  <a:lnTo>
                    <a:pt x="262" y="221"/>
                  </a:lnTo>
                  <a:lnTo>
                    <a:pt x="260" y="214"/>
                  </a:lnTo>
                  <a:lnTo>
                    <a:pt x="259" y="203"/>
                  </a:lnTo>
                  <a:lnTo>
                    <a:pt x="256" y="185"/>
                  </a:lnTo>
                  <a:lnTo>
                    <a:pt x="252" y="174"/>
                  </a:lnTo>
                  <a:lnTo>
                    <a:pt x="249" y="156"/>
                  </a:lnTo>
                  <a:lnTo>
                    <a:pt x="244" y="138"/>
                  </a:lnTo>
                  <a:lnTo>
                    <a:pt x="238" y="120"/>
                  </a:lnTo>
                  <a:lnTo>
                    <a:pt x="230" y="98"/>
                  </a:lnTo>
                  <a:lnTo>
                    <a:pt x="222" y="80"/>
                  </a:lnTo>
                  <a:lnTo>
                    <a:pt x="214" y="65"/>
                  </a:lnTo>
                  <a:lnTo>
                    <a:pt x="208" y="54"/>
                  </a:lnTo>
                  <a:lnTo>
                    <a:pt x="203" y="47"/>
                  </a:lnTo>
                  <a:lnTo>
                    <a:pt x="197" y="40"/>
                  </a:lnTo>
                  <a:lnTo>
                    <a:pt x="192" y="33"/>
                  </a:lnTo>
                  <a:lnTo>
                    <a:pt x="184" y="29"/>
                  </a:lnTo>
                  <a:lnTo>
                    <a:pt x="179" y="22"/>
                  </a:lnTo>
                  <a:lnTo>
                    <a:pt x="171" y="14"/>
                  </a:lnTo>
                  <a:lnTo>
                    <a:pt x="165" y="14"/>
                  </a:lnTo>
                  <a:lnTo>
                    <a:pt x="157" y="7"/>
                  </a:lnTo>
                  <a:lnTo>
                    <a:pt x="149" y="7"/>
                  </a:lnTo>
                  <a:lnTo>
                    <a:pt x="141" y="0"/>
                  </a:lnTo>
                  <a:lnTo>
                    <a:pt x="135" y="0"/>
                  </a:lnTo>
                  <a:lnTo>
                    <a:pt x="127" y="0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08" y="4"/>
                  </a:lnTo>
                  <a:lnTo>
                    <a:pt x="101" y="4"/>
                  </a:lnTo>
                  <a:lnTo>
                    <a:pt x="95" y="7"/>
                  </a:lnTo>
                  <a:lnTo>
                    <a:pt x="87" y="11"/>
                  </a:lnTo>
                  <a:lnTo>
                    <a:pt x="82" y="14"/>
                  </a:lnTo>
                  <a:lnTo>
                    <a:pt x="76" y="18"/>
                  </a:lnTo>
                  <a:lnTo>
                    <a:pt x="71" y="22"/>
                  </a:lnTo>
                  <a:lnTo>
                    <a:pt x="66" y="29"/>
                  </a:lnTo>
                  <a:lnTo>
                    <a:pt x="62" y="33"/>
                  </a:lnTo>
                  <a:lnTo>
                    <a:pt x="57" y="36"/>
                  </a:lnTo>
                  <a:lnTo>
                    <a:pt x="50" y="43"/>
                  </a:lnTo>
                  <a:lnTo>
                    <a:pt x="46" y="51"/>
                  </a:lnTo>
                  <a:lnTo>
                    <a:pt x="42" y="54"/>
                  </a:lnTo>
                  <a:lnTo>
                    <a:pt x="33" y="69"/>
                  </a:lnTo>
                  <a:lnTo>
                    <a:pt x="27" y="83"/>
                  </a:lnTo>
                  <a:lnTo>
                    <a:pt x="20" y="98"/>
                  </a:lnTo>
                  <a:lnTo>
                    <a:pt x="14" y="116"/>
                  </a:lnTo>
                  <a:lnTo>
                    <a:pt x="11" y="130"/>
                  </a:lnTo>
                  <a:lnTo>
                    <a:pt x="7" y="145"/>
                  </a:lnTo>
                  <a:lnTo>
                    <a:pt x="4" y="159"/>
                  </a:lnTo>
                  <a:lnTo>
                    <a:pt x="3" y="178"/>
                  </a:lnTo>
                  <a:lnTo>
                    <a:pt x="1" y="192"/>
                  </a:lnTo>
                  <a:lnTo>
                    <a:pt x="1" y="210"/>
                  </a:lnTo>
                  <a:lnTo>
                    <a:pt x="0" y="225"/>
                  </a:lnTo>
                  <a:lnTo>
                    <a:pt x="0" y="239"/>
                  </a:lnTo>
                  <a:lnTo>
                    <a:pt x="1" y="257"/>
                  </a:lnTo>
                  <a:lnTo>
                    <a:pt x="3" y="272"/>
                  </a:lnTo>
                  <a:lnTo>
                    <a:pt x="3" y="286"/>
                  </a:lnTo>
                  <a:lnTo>
                    <a:pt x="4" y="301"/>
                  </a:lnTo>
                  <a:lnTo>
                    <a:pt x="7" y="308"/>
                  </a:lnTo>
                  <a:lnTo>
                    <a:pt x="9" y="322"/>
                  </a:lnTo>
                  <a:lnTo>
                    <a:pt x="14" y="337"/>
                  </a:lnTo>
                  <a:lnTo>
                    <a:pt x="19" y="344"/>
                  </a:lnTo>
                  <a:lnTo>
                    <a:pt x="22" y="341"/>
                  </a:lnTo>
                  <a:lnTo>
                    <a:pt x="25" y="341"/>
                  </a:lnTo>
                  <a:lnTo>
                    <a:pt x="30" y="341"/>
                  </a:lnTo>
                  <a:lnTo>
                    <a:pt x="34" y="337"/>
                  </a:lnTo>
                  <a:lnTo>
                    <a:pt x="41" y="333"/>
                  </a:lnTo>
                  <a:lnTo>
                    <a:pt x="46" y="330"/>
                  </a:lnTo>
                  <a:lnTo>
                    <a:pt x="50" y="326"/>
                  </a:lnTo>
                  <a:lnTo>
                    <a:pt x="57" y="326"/>
                  </a:lnTo>
                  <a:lnTo>
                    <a:pt x="62" y="319"/>
                  </a:lnTo>
                  <a:lnTo>
                    <a:pt x="66" y="319"/>
                  </a:lnTo>
                  <a:lnTo>
                    <a:pt x="71" y="312"/>
                  </a:lnTo>
                  <a:lnTo>
                    <a:pt x="76" y="312"/>
                  </a:lnTo>
                  <a:lnTo>
                    <a:pt x="82" y="304"/>
                  </a:lnTo>
                  <a:lnTo>
                    <a:pt x="84" y="304"/>
                  </a:lnTo>
                  <a:lnTo>
                    <a:pt x="263" y="232"/>
                  </a:lnTo>
                  <a:lnTo>
                    <a:pt x="263" y="232"/>
                  </a:lnTo>
                  <a:close/>
                </a:path>
              </a:pathLst>
            </a:custGeom>
            <a:solidFill>
              <a:srgbClr val="B34D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0" name="Freeform 460">
              <a:extLst>
                <a:ext uri="{FF2B5EF4-FFF2-40B4-BE49-F238E27FC236}">
                  <a16:creationId xmlns:a16="http://schemas.microsoft.com/office/drawing/2014/main" id="{9E7B2BF6-AD7F-4643-BB40-933BB59BC1AA}"/>
                </a:ext>
              </a:extLst>
            </p:cNvPr>
            <p:cNvSpPr>
              <a:spLocks/>
            </p:cNvSpPr>
            <p:nvPr/>
          </p:nvSpPr>
          <p:spPr bwMode="auto">
            <a:xfrm rot="21026283">
              <a:off x="1834" y="3867"/>
              <a:ext cx="197" cy="221"/>
            </a:xfrm>
            <a:custGeom>
              <a:avLst/>
              <a:gdLst>
                <a:gd name="T0" fmla="*/ 167 w 183"/>
                <a:gd name="T1" fmla="*/ 69 h 428"/>
                <a:gd name="T2" fmla="*/ 161 w 183"/>
                <a:gd name="T3" fmla="*/ 44 h 428"/>
                <a:gd name="T4" fmla="*/ 147 w 183"/>
                <a:gd name="T5" fmla="*/ 22 h 428"/>
                <a:gd name="T6" fmla="*/ 136 w 183"/>
                <a:gd name="T7" fmla="*/ 11 h 428"/>
                <a:gd name="T8" fmla="*/ 121 w 183"/>
                <a:gd name="T9" fmla="*/ 4 h 428"/>
                <a:gd name="T10" fmla="*/ 112 w 183"/>
                <a:gd name="T11" fmla="*/ 0 h 428"/>
                <a:gd name="T12" fmla="*/ 99 w 183"/>
                <a:gd name="T13" fmla="*/ 0 h 428"/>
                <a:gd name="T14" fmla="*/ 86 w 183"/>
                <a:gd name="T15" fmla="*/ 4 h 428"/>
                <a:gd name="T16" fmla="*/ 72 w 183"/>
                <a:gd name="T17" fmla="*/ 7 h 428"/>
                <a:gd name="T18" fmla="*/ 58 w 183"/>
                <a:gd name="T19" fmla="*/ 15 h 428"/>
                <a:gd name="T20" fmla="*/ 47 w 183"/>
                <a:gd name="T21" fmla="*/ 22 h 428"/>
                <a:gd name="T22" fmla="*/ 35 w 183"/>
                <a:gd name="T23" fmla="*/ 33 h 428"/>
                <a:gd name="T24" fmla="*/ 23 w 183"/>
                <a:gd name="T25" fmla="*/ 51 h 428"/>
                <a:gd name="T26" fmla="*/ 12 w 183"/>
                <a:gd name="T27" fmla="*/ 83 h 428"/>
                <a:gd name="T28" fmla="*/ 5 w 183"/>
                <a:gd name="T29" fmla="*/ 116 h 428"/>
                <a:gd name="T30" fmla="*/ 0 w 183"/>
                <a:gd name="T31" fmla="*/ 156 h 428"/>
                <a:gd name="T32" fmla="*/ 0 w 183"/>
                <a:gd name="T33" fmla="*/ 185 h 428"/>
                <a:gd name="T34" fmla="*/ 2 w 183"/>
                <a:gd name="T35" fmla="*/ 217 h 428"/>
                <a:gd name="T36" fmla="*/ 5 w 183"/>
                <a:gd name="T37" fmla="*/ 239 h 428"/>
                <a:gd name="T38" fmla="*/ 10 w 183"/>
                <a:gd name="T39" fmla="*/ 268 h 428"/>
                <a:gd name="T40" fmla="*/ 18 w 183"/>
                <a:gd name="T41" fmla="*/ 297 h 428"/>
                <a:gd name="T42" fmla="*/ 29 w 183"/>
                <a:gd name="T43" fmla="*/ 330 h 428"/>
                <a:gd name="T44" fmla="*/ 40 w 183"/>
                <a:gd name="T45" fmla="*/ 362 h 428"/>
                <a:gd name="T46" fmla="*/ 51 w 183"/>
                <a:gd name="T47" fmla="*/ 388 h 428"/>
                <a:gd name="T48" fmla="*/ 62 w 183"/>
                <a:gd name="T49" fmla="*/ 410 h 428"/>
                <a:gd name="T50" fmla="*/ 72 w 183"/>
                <a:gd name="T51" fmla="*/ 424 h 428"/>
                <a:gd name="T52" fmla="*/ 80 w 183"/>
                <a:gd name="T53" fmla="*/ 424 h 428"/>
                <a:gd name="T54" fmla="*/ 90 w 183"/>
                <a:gd name="T55" fmla="*/ 420 h 428"/>
                <a:gd name="T56" fmla="*/ 99 w 183"/>
                <a:gd name="T57" fmla="*/ 410 h 428"/>
                <a:gd name="T58" fmla="*/ 112 w 183"/>
                <a:gd name="T59" fmla="*/ 399 h 428"/>
                <a:gd name="T60" fmla="*/ 123 w 183"/>
                <a:gd name="T61" fmla="*/ 381 h 428"/>
                <a:gd name="T62" fmla="*/ 134 w 183"/>
                <a:gd name="T63" fmla="*/ 362 h 428"/>
                <a:gd name="T64" fmla="*/ 144 w 183"/>
                <a:gd name="T65" fmla="*/ 348 h 428"/>
                <a:gd name="T66" fmla="*/ 153 w 183"/>
                <a:gd name="T67" fmla="*/ 337 h 428"/>
                <a:gd name="T68" fmla="*/ 164 w 183"/>
                <a:gd name="T69" fmla="*/ 315 h 428"/>
                <a:gd name="T70" fmla="*/ 171 w 183"/>
                <a:gd name="T71" fmla="*/ 286 h 428"/>
                <a:gd name="T72" fmla="*/ 175 w 183"/>
                <a:gd name="T73" fmla="*/ 261 h 428"/>
                <a:gd name="T74" fmla="*/ 179 w 183"/>
                <a:gd name="T75" fmla="*/ 239 h 428"/>
                <a:gd name="T76" fmla="*/ 180 w 183"/>
                <a:gd name="T77" fmla="*/ 214 h 428"/>
                <a:gd name="T78" fmla="*/ 182 w 183"/>
                <a:gd name="T79" fmla="*/ 196 h 428"/>
                <a:gd name="T80" fmla="*/ 167 w 183"/>
                <a:gd name="T81" fmla="*/ 76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3" h="428">
                  <a:moveTo>
                    <a:pt x="167" y="76"/>
                  </a:moveTo>
                  <a:lnTo>
                    <a:pt x="167" y="69"/>
                  </a:lnTo>
                  <a:lnTo>
                    <a:pt x="166" y="58"/>
                  </a:lnTo>
                  <a:lnTo>
                    <a:pt x="161" y="44"/>
                  </a:lnTo>
                  <a:lnTo>
                    <a:pt x="153" y="33"/>
                  </a:lnTo>
                  <a:lnTo>
                    <a:pt x="147" y="22"/>
                  </a:lnTo>
                  <a:lnTo>
                    <a:pt x="142" y="15"/>
                  </a:lnTo>
                  <a:lnTo>
                    <a:pt x="136" y="11"/>
                  </a:lnTo>
                  <a:lnTo>
                    <a:pt x="128" y="7"/>
                  </a:lnTo>
                  <a:lnTo>
                    <a:pt x="121" y="4"/>
                  </a:lnTo>
                  <a:lnTo>
                    <a:pt x="117" y="0"/>
                  </a:lnTo>
                  <a:lnTo>
                    <a:pt x="112" y="0"/>
                  </a:lnTo>
                  <a:lnTo>
                    <a:pt x="105" y="0"/>
                  </a:lnTo>
                  <a:lnTo>
                    <a:pt x="99" y="0"/>
                  </a:lnTo>
                  <a:lnTo>
                    <a:pt x="93" y="0"/>
                  </a:lnTo>
                  <a:lnTo>
                    <a:pt x="86" y="4"/>
                  </a:lnTo>
                  <a:lnTo>
                    <a:pt x="80" y="7"/>
                  </a:lnTo>
                  <a:lnTo>
                    <a:pt x="72" y="7"/>
                  </a:lnTo>
                  <a:lnTo>
                    <a:pt x="64" y="11"/>
                  </a:lnTo>
                  <a:lnTo>
                    <a:pt x="58" y="15"/>
                  </a:lnTo>
                  <a:lnTo>
                    <a:pt x="53" y="18"/>
                  </a:lnTo>
                  <a:lnTo>
                    <a:pt x="47" y="22"/>
                  </a:lnTo>
                  <a:lnTo>
                    <a:pt x="40" y="29"/>
                  </a:lnTo>
                  <a:lnTo>
                    <a:pt x="35" y="33"/>
                  </a:lnTo>
                  <a:lnTo>
                    <a:pt x="32" y="40"/>
                  </a:lnTo>
                  <a:lnTo>
                    <a:pt x="23" y="51"/>
                  </a:lnTo>
                  <a:lnTo>
                    <a:pt x="16" y="69"/>
                  </a:lnTo>
                  <a:lnTo>
                    <a:pt x="12" y="83"/>
                  </a:lnTo>
                  <a:lnTo>
                    <a:pt x="8" y="101"/>
                  </a:lnTo>
                  <a:lnTo>
                    <a:pt x="5" y="116"/>
                  </a:lnTo>
                  <a:lnTo>
                    <a:pt x="2" y="134"/>
                  </a:lnTo>
                  <a:lnTo>
                    <a:pt x="0" y="156"/>
                  </a:lnTo>
                  <a:lnTo>
                    <a:pt x="0" y="170"/>
                  </a:lnTo>
                  <a:lnTo>
                    <a:pt x="0" y="185"/>
                  </a:lnTo>
                  <a:lnTo>
                    <a:pt x="0" y="203"/>
                  </a:lnTo>
                  <a:lnTo>
                    <a:pt x="2" y="217"/>
                  </a:lnTo>
                  <a:lnTo>
                    <a:pt x="5" y="232"/>
                  </a:lnTo>
                  <a:lnTo>
                    <a:pt x="5" y="239"/>
                  </a:lnTo>
                  <a:lnTo>
                    <a:pt x="8" y="254"/>
                  </a:lnTo>
                  <a:lnTo>
                    <a:pt x="10" y="268"/>
                  </a:lnTo>
                  <a:lnTo>
                    <a:pt x="15" y="286"/>
                  </a:lnTo>
                  <a:lnTo>
                    <a:pt x="18" y="297"/>
                  </a:lnTo>
                  <a:lnTo>
                    <a:pt x="24" y="315"/>
                  </a:lnTo>
                  <a:lnTo>
                    <a:pt x="29" y="330"/>
                  </a:lnTo>
                  <a:lnTo>
                    <a:pt x="35" y="348"/>
                  </a:lnTo>
                  <a:lnTo>
                    <a:pt x="40" y="362"/>
                  </a:lnTo>
                  <a:lnTo>
                    <a:pt x="47" y="377"/>
                  </a:lnTo>
                  <a:lnTo>
                    <a:pt x="51" y="388"/>
                  </a:lnTo>
                  <a:lnTo>
                    <a:pt x="56" y="402"/>
                  </a:lnTo>
                  <a:lnTo>
                    <a:pt x="62" y="410"/>
                  </a:lnTo>
                  <a:lnTo>
                    <a:pt x="67" y="417"/>
                  </a:lnTo>
                  <a:lnTo>
                    <a:pt x="72" y="424"/>
                  </a:lnTo>
                  <a:lnTo>
                    <a:pt x="75" y="428"/>
                  </a:lnTo>
                  <a:lnTo>
                    <a:pt x="80" y="424"/>
                  </a:lnTo>
                  <a:lnTo>
                    <a:pt x="83" y="424"/>
                  </a:lnTo>
                  <a:lnTo>
                    <a:pt x="90" y="420"/>
                  </a:lnTo>
                  <a:lnTo>
                    <a:pt x="94" y="417"/>
                  </a:lnTo>
                  <a:lnTo>
                    <a:pt x="99" y="410"/>
                  </a:lnTo>
                  <a:lnTo>
                    <a:pt x="105" y="402"/>
                  </a:lnTo>
                  <a:lnTo>
                    <a:pt x="112" y="399"/>
                  </a:lnTo>
                  <a:lnTo>
                    <a:pt x="118" y="391"/>
                  </a:lnTo>
                  <a:lnTo>
                    <a:pt x="123" y="381"/>
                  </a:lnTo>
                  <a:lnTo>
                    <a:pt x="129" y="373"/>
                  </a:lnTo>
                  <a:lnTo>
                    <a:pt x="134" y="362"/>
                  </a:lnTo>
                  <a:lnTo>
                    <a:pt x="139" y="359"/>
                  </a:lnTo>
                  <a:lnTo>
                    <a:pt x="144" y="348"/>
                  </a:lnTo>
                  <a:lnTo>
                    <a:pt x="150" y="344"/>
                  </a:lnTo>
                  <a:lnTo>
                    <a:pt x="153" y="337"/>
                  </a:lnTo>
                  <a:lnTo>
                    <a:pt x="158" y="333"/>
                  </a:lnTo>
                  <a:lnTo>
                    <a:pt x="164" y="315"/>
                  </a:lnTo>
                  <a:lnTo>
                    <a:pt x="169" y="297"/>
                  </a:lnTo>
                  <a:lnTo>
                    <a:pt x="171" y="286"/>
                  </a:lnTo>
                  <a:lnTo>
                    <a:pt x="174" y="272"/>
                  </a:lnTo>
                  <a:lnTo>
                    <a:pt x="175" y="261"/>
                  </a:lnTo>
                  <a:lnTo>
                    <a:pt x="177" y="250"/>
                  </a:lnTo>
                  <a:lnTo>
                    <a:pt x="179" y="239"/>
                  </a:lnTo>
                  <a:lnTo>
                    <a:pt x="179" y="225"/>
                  </a:lnTo>
                  <a:lnTo>
                    <a:pt x="180" y="214"/>
                  </a:lnTo>
                  <a:lnTo>
                    <a:pt x="180" y="207"/>
                  </a:lnTo>
                  <a:lnTo>
                    <a:pt x="182" y="196"/>
                  </a:lnTo>
                  <a:lnTo>
                    <a:pt x="183" y="192"/>
                  </a:lnTo>
                  <a:lnTo>
                    <a:pt x="167" y="76"/>
                  </a:lnTo>
                  <a:lnTo>
                    <a:pt x="167" y="76"/>
                  </a:lnTo>
                  <a:close/>
                </a:path>
              </a:pathLst>
            </a:custGeom>
            <a:solidFill>
              <a:srgbClr val="FFB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1" name="Freeform 461">
              <a:extLst>
                <a:ext uri="{FF2B5EF4-FFF2-40B4-BE49-F238E27FC236}">
                  <a16:creationId xmlns:a16="http://schemas.microsoft.com/office/drawing/2014/main" id="{EC72A6AF-DA24-452D-8F61-C87753FB6F4F}"/>
                </a:ext>
              </a:extLst>
            </p:cNvPr>
            <p:cNvSpPr>
              <a:spLocks/>
            </p:cNvSpPr>
            <p:nvPr/>
          </p:nvSpPr>
          <p:spPr bwMode="auto">
            <a:xfrm rot="-2574590">
              <a:off x="1751" y="3902"/>
              <a:ext cx="154" cy="107"/>
            </a:xfrm>
            <a:custGeom>
              <a:avLst/>
              <a:gdLst>
                <a:gd name="T0" fmla="*/ 141 w 141"/>
                <a:gd name="T1" fmla="*/ 127 h 206"/>
                <a:gd name="T2" fmla="*/ 14 w 141"/>
                <a:gd name="T3" fmla="*/ 0 h 206"/>
                <a:gd name="T4" fmla="*/ 13 w 141"/>
                <a:gd name="T5" fmla="*/ 4 h 206"/>
                <a:gd name="T6" fmla="*/ 8 w 141"/>
                <a:gd name="T7" fmla="*/ 14 h 206"/>
                <a:gd name="T8" fmla="*/ 5 w 141"/>
                <a:gd name="T9" fmla="*/ 22 h 206"/>
                <a:gd name="T10" fmla="*/ 3 w 141"/>
                <a:gd name="T11" fmla="*/ 29 h 206"/>
                <a:gd name="T12" fmla="*/ 0 w 141"/>
                <a:gd name="T13" fmla="*/ 40 h 206"/>
                <a:gd name="T14" fmla="*/ 0 w 141"/>
                <a:gd name="T15" fmla="*/ 54 h 206"/>
                <a:gd name="T16" fmla="*/ 1 w 141"/>
                <a:gd name="T17" fmla="*/ 58 h 206"/>
                <a:gd name="T18" fmla="*/ 6 w 141"/>
                <a:gd name="T19" fmla="*/ 65 h 206"/>
                <a:gd name="T20" fmla="*/ 11 w 141"/>
                <a:gd name="T21" fmla="*/ 69 h 206"/>
                <a:gd name="T22" fmla="*/ 14 w 141"/>
                <a:gd name="T23" fmla="*/ 76 h 206"/>
                <a:gd name="T24" fmla="*/ 20 w 141"/>
                <a:gd name="T25" fmla="*/ 83 h 206"/>
                <a:gd name="T26" fmla="*/ 27 w 141"/>
                <a:gd name="T27" fmla="*/ 94 h 206"/>
                <a:gd name="T28" fmla="*/ 32 w 141"/>
                <a:gd name="T29" fmla="*/ 101 h 206"/>
                <a:gd name="T30" fmla="*/ 38 w 141"/>
                <a:gd name="T31" fmla="*/ 109 h 206"/>
                <a:gd name="T32" fmla="*/ 43 w 141"/>
                <a:gd name="T33" fmla="*/ 120 h 206"/>
                <a:gd name="T34" fmla="*/ 51 w 141"/>
                <a:gd name="T35" fmla="*/ 127 h 206"/>
                <a:gd name="T36" fmla="*/ 55 w 141"/>
                <a:gd name="T37" fmla="*/ 134 h 206"/>
                <a:gd name="T38" fmla="*/ 60 w 141"/>
                <a:gd name="T39" fmla="*/ 141 h 206"/>
                <a:gd name="T40" fmla="*/ 65 w 141"/>
                <a:gd name="T41" fmla="*/ 148 h 206"/>
                <a:gd name="T42" fmla="*/ 71 w 141"/>
                <a:gd name="T43" fmla="*/ 156 h 206"/>
                <a:gd name="T44" fmla="*/ 76 w 141"/>
                <a:gd name="T45" fmla="*/ 159 h 206"/>
                <a:gd name="T46" fmla="*/ 79 w 141"/>
                <a:gd name="T47" fmla="*/ 163 h 206"/>
                <a:gd name="T48" fmla="*/ 86 w 141"/>
                <a:gd name="T49" fmla="*/ 170 h 206"/>
                <a:gd name="T50" fmla="*/ 90 w 141"/>
                <a:gd name="T51" fmla="*/ 174 h 206"/>
                <a:gd name="T52" fmla="*/ 95 w 141"/>
                <a:gd name="T53" fmla="*/ 177 h 206"/>
                <a:gd name="T54" fmla="*/ 100 w 141"/>
                <a:gd name="T55" fmla="*/ 181 h 206"/>
                <a:gd name="T56" fmla="*/ 105 w 141"/>
                <a:gd name="T57" fmla="*/ 185 h 206"/>
                <a:gd name="T58" fmla="*/ 110 w 141"/>
                <a:gd name="T59" fmla="*/ 188 h 206"/>
                <a:gd name="T60" fmla="*/ 117 w 141"/>
                <a:gd name="T61" fmla="*/ 192 h 206"/>
                <a:gd name="T62" fmla="*/ 124 w 141"/>
                <a:gd name="T63" fmla="*/ 199 h 206"/>
                <a:gd name="T64" fmla="*/ 129 w 141"/>
                <a:gd name="T65" fmla="*/ 203 h 206"/>
                <a:gd name="T66" fmla="*/ 130 w 141"/>
                <a:gd name="T67" fmla="*/ 206 h 206"/>
                <a:gd name="T68" fmla="*/ 141 w 141"/>
                <a:gd name="T69" fmla="*/ 127 h 206"/>
                <a:gd name="T70" fmla="*/ 141 w 141"/>
                <a:gd name="T71" fmla="*/ 12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1" h="206">
                  <a:moveTo>
                    <a:pt x="141" y="127"/>
                  </a:moveTo>
                  <a:lnTo>
                    <a:pt x="14" y="0"/>
                  </a:lnTo>
                  <a:lnTo>
                    <a:pt x="13" y="4"/>
                  </a:lnTo>
                  <a:lnTo>
                    <a:pt x="8" y="14"/>
                  </a:lnTo>
                  <a:lnTo>
                    <a:pt x="5" y="22"/>
                  </a:lnTo>
                  <a:lnTo>
                    <a:pt x="3" y="29"/>
                  </a:lnTo>
                  <a:lnTo>
                    <a:pt x="0" y="40"/>
                  </a:lnTo>
                  <a:lnTo>
                    <a:pt x="0" y="54"/>
                  </a:lnTo>
                  <a:lnTo>
                    <a:pt x="1" y="58"/>
                  </a:lnTo>
                  <a:lnTo>
                    <a:pt x="6" y="65"/>
                  </a:lnTo>
                  <a:lnTo>
                    <a:pt x="11" y="69"/>
                  </a:lnTo>
                  <a:lnTo>
                    <a:pt x="14" y="76"/>
                  </a:lnTo>
                  <a:lnTo>
                    <a:pt x="20" y="83"/>
                  </a:lnTo>
                  <a:lnTo>
                    <a:pt x="27" y="94"/>
                  </a:lnTo>
                  <a:lnTo>
                    <a:pt x="32" y="101"/>
                  </a:lnTo>
                  <a:lnTo>
                    <a:pt x="38" y="109"/>
                  </a:lnTo>
                  <a:lnTo>
                    <a:pt x="43" y="120"/>
                  </a:lnTo>
                  <a:lnTo>
                    <a:pt x="51" y="127"/>
                  </a:lnTo>
                  <a:lnTo>
                    <a:pt x="55" y="134"/>
                  </a:lnTo>
                  <a:lnTo>
                    <a:pt x="60" y="141"/>
                  </a:lnTo>
                  <a:lnTo>
                    <a:pt x="65" y="148"/>
                  </a:lnTo>
                  <a:lnTo>
                    <a:pt x="71" y="156"/>
                  </a:lnTo>
                  <a:lnTo>
                    <a:pt x="76" y="159"/>
                  </a:lnTo>
                  <a:lnTo>
                    <a:pt x="79" y="163"/>
                  </a:lnTo>
                  <a:lnTo>
                    <a:pt x="86" y="170"/>
                  </a:lnTo>
                  <a:lnTo>
                    <a:pt x="90" y="174"/>
                  </a:lnTo>
                  <a:lnTo>
                    <a:pt x="95" y="177"/>
                  </a:lnTo>
                  <a:lnTo>
                    <a:pt x="100" y="181"/>
                  </a:lnTo>
                  <a:lnTo>
                    <a:pt x="105" y="185"/>
                  </a:lnTo>
                  <a:lnTo>
                    <a:pt x="110" y="188"/>
                  </a:lnTo>
                  <a:lnTo>
                    <a:pt x="117" y="192"/>
                  </a:lnTo>
                  <a:lnTo>
                    <a:pt x="124" y="199"/>
                  </a:lnTo>
                  <a:lnTo>
                    <a:pt x="129" y="203"/>
                  </a:lnTo>
                  <a:lnTo>
                    <a:pt x="130" y="206"/>
                  </a:lnTo>
                  <a:lnTo>
                    <a:pt x="141" y="127"/>
                  </a:lnTo>
                  <a:lnTo>
                    <a:pt x="141" y="127"/>
                  </a:lnTo>
                  <a:close/>
                </a:path>
              </a:pathLst>
            </a:custGeom>
            <a:solidFill>
              <a:srgbClr val="A18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2" name="Freeform 462">
              <a:extLst>
                <a:ext uri="{FF2B5EF4-FFF2-40B4-BE49-F238E27FC236}">
                  <a16:creationId xmlns:a16="http://schemas.microsoft.com/office/drawing/2014/main" id="{D660FEB5-A589-4C1F-941F-207BA5307ADD}"/>
                </a:ext>
              </a:extLst>
            </p:cNvPr>
            <p:cNvSpPr>
              <a:spLocks/>
            </p:cNvSpPr>
            <p:nvPr/>
          </p:nvSpPr>
          <p:spPr bwMode="auto">
            <a:xfrm rot="19686654">
              <a:off x="1861" y="3842"/>
              <a:ext cx="158" cy="110"/>
            </a:xfrm>
            <a:custGeom>
              <a:avLst/>
              <a:gdLst>
                <a:gd name="T0" fmla="*/ 145 w 147"/>
                <a:gd name="T1" fmla="*/ 69 h 214"/>
                <a:gd name="T2" fmla="*/ 137 w 147"/>
                <a:gd name="T3" fmla="*/ 51 h 214"/>
                <a:gd name="T4" fmla="*/ 129 w 147"/>
                <a:gd name="T5" fmla="*/ 36 h 214"/>
                <a:gd name="T6" fmla="*/ 118 w 147"/>
                <a:gd name="T7" fmla="*/ 22 h 214"/>
                <a:gd name="T8" fmla="*/ 105 w 147"/>
                <a:gd name="T9" fmla="*/ 11 h 214"/>
                <a:gd name="T10" fmla="*/ 90 w 147"/>
                <a:gd name="T11" fmla="*/ 0 h 214"/>
                <a:gd name="T12" fmla="*/ 72 w 147"/>
                <a:gd name="T13" fmla="*/ 0 h 214"/>
                <a:gd name="T14" fmla="*/ 58 w 147"/>
                <a:gd name="T15" fmla="*/ 0 h 214"/>
                <a:gd name="T16" fmla="*/ 48 w 147"/>
                <a:gd name="T17" fmla="*/ 4 h 214"/>
                <a:gd name="T18" fmla="*/ 35 w 147"/>
                <a:gd name="T19" fmla="*/ 15 h 214"/>
                <a:gd name="T20" fmla="*/ 21 w 147"/>
                <a:gd name="T21" fmla="*/ 36 h 214"/>
                <a:gd name="T22" fmla="*/ 10 w 147"/>
                <a:gd name="T23" fmla="*/ 62 h 214"/>
                <a:gd name="T24" fmla="*/ 4 w 147"/>
                <a:gd name="T25" fmla="*/ 87 h 214"/>
                <a:gd name="T26" fmla="*/ 0 w 147"/>
                <a:gd name="T27" fmla="*/ 116 h 214"/>
                <a:gd name="T28" fmla="*/ 2 w 147"/>
                <a:gd name="T29" fmla="*/ 138 h 214"/>
                <a:gd name="T30" fmla="*/ 8 w 147"/>
                <a:gd name="T31" fmla="*/ 159 h 214"/>
                <a:gd name="T32" fmla="*/ 18 w 147"/>
                <a:gd name="T33" fmla="*/ 170 h 214"/>
                <a:gd name="T34" fmla="*/ 28 w 147"/>
                <a:gd name="T35" fmla="*/ 174 h 214"/>
                <a:gd name="T36" fmla="*/ 42 w 147"/>
                <a:gd name="T37" fmla="*/ 174 h 214"/>
                <a:gd name="T38" fmla="*/ 59 w 147"/>
                <a:gd name="T39" fmla="*/ 170 h 214"/>
                <a:gd name="T40" fmla="*/ 75 w 147"/>
                <a:gd name="T41" fmla="*/ 167 h 214"/>
                <a:gd name="T42" fmla="*/ 85 w 147"/>
                <a:gd name="T43" fmla="*/ 170 h 214"/>
                <a:gd name="T44" fmla="*/ 96 w 147"/>
                <a:gd name="T45" fmla="*/ 188 h 214"/>
                <a:gd name="T46" fmla="*/ 105 w 147"/>
                <a:gd name="T47" fmla="*/ 203 h 214"/>
                <a:gd name="T48" fmla="*/ 117 w 147"/>
                <a:gd name="T49" fmla="*/ 214 h 214"/>
                <a:gd name="T50" fmla="*/ 131 w 147"/>
                <a:gd name="T51" fmla="*/ 207 h 214"/>
                <a:gd name="T52" fmla="*/ 140 w 147"/>
                <a:gd name="T53" fmla="*/ 174 h 214"/>
                <a:gd name="T54" fmla="*/ 144 w 147"/>
                <a:gd name="T55" fmla="*/ 149 h 214"/>
                <a:gd name="T56" fmla="*/ 145 w 147"/>
                <a:gd name="T57" fmla="*/ 130 h 214"/>
                <a:gd name="T58" fmla="*/ 145 w 147"/>
                <a:gd name="T59" fmla="*/ 105 h 214"/>
                <a:gd name="T60" fmla="*/ 147 w 147"/>
                <a:gd name="T61" fmla="*/ 80 h 214"/>
                <a:gd name="T62" fmla="*/ 147 w 147"/>
                <a:gd name="T63" fmla="*/ 72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7" h="214">
                  <a:moveTo>
                    <a:pt x="147" y="72"/>
                  </a:moveTo>
                  <a:lnTo>
                    <a:pt x="145" y="69"/>
                  </a:lnTo>
                  <a:lnTo>
                    <a:pt x="140" y="58"/>
                  </a:lnTo>
                  <a:lnTo>
                    <a:pt x="137" y="51"/>
                  </a:lnTo>
                  <a:lnTo>
                    <a:pt x="134" y="44"/>
                  </a:lnTo>
                  <a:lnTo>
                    <a:pt x="129" y="36"/>
                  </a:lnTo>
                  <a:lnTo>
                    <a:pt x="125" y="29"/>
                  </a:lnTo>
                  <a:lnTo>
                    <a:pt x="118" y="22"/>
                  </a:lnTo>
                  <a:lnTo>
                    <a:pt x="112" y="15"/>
                  </a:lnTo>
                  <a:lnTo>
                    <a:pt x="105" y="11"/>
                  </a:lnTo>
                  <a:lnTo>
                    <a:pt x="97" y="7"/>
                  </a:lnTo>
                  <a:lnTo>
                    <a:pt x="90" y="0"/>
                  </a:lnTo>
                  <a:lnTo>
                    <a:pt x="82" y="0"/>
                  </a:lnTo>
                  <a:lnTo>
                    <a:pt x="72" y="0"/>
                  </a:lnTo>
                  <a:lnTo>
                    <a:pt x="62" y="0"/>
                  </a:lnTo>
                  <a:lnTo>
                    <a:pt x="58" y="0"/>
                  </a:lnTo>
                  <a:lnTo>
                    <a:pt x="51" y="4"/>
                  </a:lnTo>
                  <a:lnTo>
                    <a:pt x="48" y="4"/>
                  </a:lnTo>
                  <a:lnTo>
                    <a:pt x="43" y="7"/>
                  </a:lnTo>
                  <a:lnTo>
                    <a:pt x="35" y="15"/>
                  </a:lnTo>
                  <a:lnTo>
                    <a:pt x="29" y="25"/>
                  </a:lnTo>
                  <a:lnTo>
                    <a:pt x="21" y="36"/>
                  </a:lnTo>
                  <a:lnTo>
                    <a:pt x="16" y="47"/>
                  </a:lnTo>
                  <a:lnTo>
                    <a:pt x="10" y="62"/>
                  </a:lnTo>
                  <a:lnTo>
                    <a:pt x="8" y="76"/>
                  </a:lnTo>
                  <a:lnTo>
                    <a:pt x="4" y="87"/>
                  </a:lnTo>
                  <a:lnTo>
                    <a:pt x="2" y="101"/>
                  </a:lnTo>
                  <a:lnTo>
                    <a:pt x="0" y="116"/>
                  </a:lnTo>
                  <a:lnTo>
                    <a:pt x="2" y="130"/>
                  </a:lnTo>
                  <a:lnTo>
                    <a:pt x="2" y="138"/>
                  </a:lnTo>
                  <a:lnTo>
                    <a:pt x="4" y="152"/>
                  </a:lnTo>
                  <a:lnTo>
                    <a:pt x="8" y="159"/>
                  </a:lnTo>
                  <a:lnTo>
                    <a:pt x="13" y="167"/>
                  </a:lnTo>
                  <a:lnTo>
                    <a:pt x="18" y="170"/>
                  </a:lnTo>
                  <a:lnTo>
                    <a:pt x="23" y="174"/>
                  </a:lnTo>
                  <a:lnTo>
                    <a:pt x="28" y="174"/>
                  </a:lnTo>
                  <a:lnTo>
                    <a:pt x="34" y="174"/>
                  </a:lnTo>
                  <a:lnTo>
                    <a:pt x="42" y="174"/>
                  </a:lnTo>
                  <a:lnTo>
                    <a:pt x="51" y="174"/>
                  </a:lnTo>
                  <a:lnTo>
                    <a:pt x="59" y="170"/>
                  </a:lnTo>
                  <a:lnTo>
                    <a:pt x="67" y="167"/>
                  </a:lnTo>
                  <a:lnTo>
                    <a:pt x="75" y="167"/>
                  </a:lnTo>
                  <a:lnTo>
                    <a:pt x="82" y="167"/>
                  </a:lnTo>
                  <a:lnTo>
                    <a:pt x="85" y="170"/>
                  </a:lnTo>
                  <a:lnTo>
                    <a:pt x="90" y="178"/>
                  </a:lnTo>
                  <a:lnTo>
                    <a:pt x="96" y="188"/>
                  </a:lnTo>
                  <a:lnTo>
                    <a:pt x="101" y="196"/>
                  </a:lnTo>
                  <a:lnTo>
                    <a:pt x="105" y="203"/>
                  </a:lnTo>
                  <a:lnTo>
                    <a:pt x="110" y="210"/>
                  </a:lnTo>
                  <a:lnTo>
                    <a:pt x="117" y="214"/>
                  </a:lnTo>
                  <a:lnTo>
                    <a:pt x="123" y="214"/>
                  </a:lnTo>
                  <a:lnTo>
                    <a:pt x="131" y="207"/>
                  </a:lnTo>
                  <a:lnTo>
                    <a:pt x="139" y="188"/>
                  </a:lnTo>
                  <a:lnTo>
                    <a:pt x="140" y="174"/>
                  </a:lnTo>
                  <a:lnTo>
                    <a:pt x="142" y="159"/>
                  </a:lnTo>
                  <a:lnTo>
                    <a:pt x="144" y="149"/>
                  </a:lnTo>
                  <a:lnTo>
                    <a:pt x="145" y="141"/>
                  </a:lnTo>
                  <a:lnTo>
                    <a:pt x="145" y="130"/>
                  </a:lnTo>
                  <a:lnTo>
                    <a:pt x="145" y="120"/>
                  </a:lnTo>
                  <a:lnTo>
                    <a:pt x="145" y="105"/>
                  </a:lnTo>
                  <a:lnTo>
                    <a:pt x="147" y="98"/>
                  </a:lnTo>
                  <a:lnTo>
                    <a:pt x="147" y="80"/>
                  </a:lnTo>
                  <a:lnTo>
                    <a:pt x="147" y="72"/>
                  </a:lnTo>
                  <a:lnTo>
                    <a:pt x="147" y="72"/>
                  </a:lnTo>
                  <a:close/>
                </a:path>
              </a:pathLst>
            </a:custGeom>
            <a:solidFill>
              <a:srgbClr val="8F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33" name="Freeform 463">
              <a:extLst>
                <a:ext uri="{FF2B5EF4-FFF2-40B4-BE49-F238E27FC236}">
                  <a16:creationId xmlns:a16="http://schemas.microsoft.com/office/drawing/2014/main" id="{FCE34634-A1D0-48A0-8A73-6C7EA60DE353}"/>
                </a:ext>
              </a:extLst>
            </p:cNvPr>
            <p:cNvSpPr>
              <a:spLocks/>
            </p:cNvSpPr>
            <p:nvPr/>
          </p:nvSpPr>
          <p:spPr bwMode="auto">
            <a:xfrm rot="21172405">
              <a:off x="1946" y="3684"/>
              <a:ext cx="154" cy="333"/>
            </a:xfrm>
            <a:custGeom>
              <a:avLst/>
              <a:gdLst>
                <a:gd name="T0" fmla="*/ 19 w 143"/>
                <a:gd name="T1" fmla="*/ 565 h 645"/>
                <a:gd name="T2" fmla="*/ 35 w 143"/>
                <a:gd name="T3" fmla="*/ 573 h 645"/>
                <a:gd name="T4" fmla="*/ 54 w 143"/>
                <a:gd name="T5" fmla="*/ 580 h 645"/>
                <a:gd name="T6" fmla="*/ 74 w 143"/>
                <a:gd name="T7" fmla="*/ 576 h 645"/>
                <a:gd name="T8" fmla="*/ 92 w 143"/>
                <a:gd name="T9" fmla="*/ 562 h 645"/>
                <a:gd name="T10" fmla="*/ 101 w 143"/>
                <a:gd name="T11" fmla="*/ 518 h 645"/>
                <a:gd name="T12" fmla="*/ 106 w 143"/>
                <a:gd name="T13" fmla="*/ 486 h 645"/>
                <a:gd name="T14" fmla="*/ 108 w 143"/>
                <a:gd name="T15" fmla="*/ 442 h 645"/>
                <a:gd name="T16" fmla="*/ 109 w 143"/>
                <a:gd name="T17" fmla="*/ 399 h 645"/>
                <a:gd name="T18" fmla="*/ 111 w 143"/>
                <a:gd name="T19" fmla="*/ 352 h 645"/>
                <a:gd name="T20" fmla="*/ 111 w 143"/>
                <a:gd name="T21" fmla="*/ 304 h 645"/>
                <a:gd name="T22" fmla="*/ 109 w 143"/>
                <a:gd name="T23" fmla="*/ 257 h 645"/>
                <a:gd name="T24" fmla="*/ 108 w 143"/>
                <a:gd name="T25" fmla="*/ 217 h 645"/>
                <a:gd name="T26" fmla="*/ 106 w 143"/>
                <a:gd name="T27" fmla="*/ 185 h 645"/>
                <a:gd name="T28" fmla="*/ 103 w 143"/>
                <a:gd name="T29" fmla="*/ 159 h 645"/>
                <a:gd name="T30" fmla="*/ 95 w 143"/>
                <a:gd name="T31" fmla="*/ 116 h 645"/>
                <a:gd name="T32" fmla="*/ 85 w 143"/>
                <a:gd name="T33" fmla="*/ 76 h 645"/>
                <a:gd name="T34" fmla="*/ 74 w 143"/>
                <a:gd name="T35" fmla="*/ 36 h 645"/>
                <a:gd name="T36" fmla="*/ 66 w 143"/>
                <a:gd name="T37" fmla="*/ 7 h 645"/>
                <a:gd name="T38" fmla="*/ 78 w 143"/>
                <a:gd name="T39" fmla="*/ 0 h 645"/>
                <a:gd name="T40" fmla="*/ 101 w 143"/>
                <a:gd name="T41" fmla="*/ 4 h 645"/>
                <a:gd name="T42" fmla="*/ 116 w 143"/>
                <a:gd name="T43" fmla="*/ 18 h 645"/>
                <a:gd name="T44" fmla="*/ 120 w 143"/>
                <a:gd name="T45" fmla="*/ 51 h 645"/>
                <a:gd name="T46" fmla="*/ 127 w 143"/>
                <a:gd name="T47" fmla="*/ 91 h 645"/>
                <a:gd name="T48" fmla="*/ 135 w 143"/>
                <a:gd name="T49" fmla="*/ 149 h 645"/>
                <a:gd name="T50" fmla="*/ 140 w 143"/>
                <a:gd name="T51" fmla="*/ 203 h 645"/>
                <a:gd name="T52" fmla="*/ 143 w 143"/>
                <a:gd name="T53" fmla="*/ 239 h 645"/>
                <a:gd name="T54" fmla="*/ 143 w 143"/>
                <a:gd name="T55" fmla="*/ 275 h 645"/>
                <a:gd name="T56" fmla="*/ 143 w 143"/>
                <a:gd name="T57" fmla="*/ 315 h 645"/>
                <a:gd name="T58" fmla="*/ 143 w 143"/>
                <a:gd name="T59" fmla="*/ 355 h 645"/>
                <a:gd name="T60" fmla="*/ 141 w 143"/>
                <a:gd name="T61" fmla="*/ 399 h 645"/>
                <a:gd name="T62" fmla="*/ 140 w 143"/>
                <a:gd name="T63" fmla="*/ 438 h 645"/>
                <a:gd name="T64" fmla="*/ 136 w 143"/>
                <a:gd name="T65" fmla="*/ 478 h 645"/>
                <a:gd name="T66" fmla="*/ 132 w 143"/>
                <a:gd name="T67" fmla="*/ 511 h 645"/>
                <a:gd name="T68" fmla="*/ 127 w 143"/>
                <a:gd name="T69" fmla="*/ 547 h 645"/>
                <a:gd name="T70" fmla="*/ 114 w 143"/>
                <a:gd name="T71" fmla="*/ 598 h 645"/>
                <a:gd name="T72" fmla="*/ 95 w 143"/>
                <a:gd name="T73" fmla="*/ 627 h 645"/>
                <a:gd name="T74" fmla="*/ 73 w 143"/>
                <a:gd name="T75" fmla="*/ 641 h 645"/>
                <a:gd name="T76" fmla="*/ 50 w 143"/>
                <a:gd name="T77" fmla="*/ 645 h 645"/>
                <a:gd name="T78" fmla="*/ 28 w 143"/>
                <a:gd name="T79" fmla="*/ 638 h 645"/>
                <a:gd name="T80" fmla="*/ 14 w 143"/>
                <a:gd name="T81" fmla="*/ 634 h 645"/>
                <a:gd name="T82" fmla="*/ 4 w 143"/>
                <a:gd name="T83" fmla="*/ 609 h 645"/>
                <a:gd name="T84" fmla="*/ 4 w 143"/>
                <a:gd name="T85" fmla="*/ 569 h 645"/>
                <a:gd name="T86" fmla="*/ 11 w 143"/>
                <a:gd name="T87" fmla="*/ 558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3" h="645">
                  <a:moveTo>
                    <a:pt x="11" y="558"/>
                  </a:moveTo>
                  <a:lnTo>
                    <a:pt x="12" y="558"/>
                  </a:lnTo>
                  <a:lnTo>
                    <a:pt x="19" y="565"/>
                  </a:lnTo>
                  <a:lnTo>
                    <a:pt x="23" y="565"/>
                  </a:lnTo>
                  <a:lnTo>
                    <a:pt x="28" y="569"/>
                  </a:lnTo>
                  <a:lnTo>
                    <a:pt x="35" y="573"/>
                  </a:lnTo>
                  <a:lnTo>
                    <a:pt x="43" y="576"/>
                  </a:lnTo>
                  <a:lnTo>
                    <a:pt x="47" y="580"/>
                  </a:lnTo>
                  <a:lnTo>
                    <a:pt x="54" y="580"/>
                  </a:lnTo>
                  <a:lnTo>
                    <a:pt x="62" y="580"/>
                  </a:lnTo>
                  <a:lnTo>
                    <a:pt x="68" y="580"/>
                  </a:lnTo>
                  <a:lnTo>
                    <a:pt x="74" y="576"/>
                  </a:lnTo>
                  <a:lnTo>
                    <a:pt x="81" y="573"/>
                  </a:lnTo>
                  <a:lnTo>
                    <a:pt x="85" y="569"/>
                  </a:lnTo>
                  <a:lnTo>
                    <a:pt x="92" y="562"/>
                  </a:lnTo>
                  <a:lnTo>
                    <a:pt x="95" y="547"/>
                  </a:lnTo>
                  <a:lnTo>
                    <a:pt x="100" y="533"/>
                  </a:lnTo>
                  <a:lnTo>
                    <a:pt x="101" y="518"/>
                  </a:lnTo>
                  <a:lnTo>
                    <a:pt x="103" y="511"/>
                  </a:lnTo>
                  <a:lnTo>
                    <a:pt x="105" y="496"/>
                  </a:lnTo>
                  <a:lnTo>
                    <a:pt x="106" y="486"/>
                  </a:lnTo>
                  <a:lnTo>
                    <a:pt x="106" y="471"/>
                  </a:lnTo>
                  <a:lnTo>
                    <a:pt x="108" y="457"/>
                  </a:lnTo>
                  <a:lnTo>
                    <a:pt x="108" y="442"/>
                  </a:lnTo>
                  <a:lnTo>
                    <a:pt x="109" y="428"/>
                  </a:lnTo>
                  <a:lnTo>
                    <a:pt x="109" y="413"/>
                  </a:lnTo>
                  <a:lnTo>
                    <a:pt x="109" y="399"/>
                  </a:lnTo>
                  <a:lnTo>
                    <a:pt x="111" y="384"/>
                  </a:lnTo>
                  <a:lnTo>
                    <a:pt x="111" y="370"/>
                  </a:lnTo>
                  <a:lnTo>
                    <a:pt x="111" y="352"/>
                  </a:lnTo>
                  <a:lnTo>
                    <a:pt x="111" y="333"/>
                  </a:lnTo>
                  <a:lnTo>
                    <a:pt x="111" y="319"/>
                  </a:lnTo>
                  <a:lnTo>
                    <a:pt x="111" y="304"/>
                  </a:lnTo>
                  <a:lnTo>
                    <a:pt x="109" y="290"/>
                  </a:lnTo>
                  <a:lnTo>
                    <a:pt x="109" y="275"/>
                  </a:lnTo>
                  <a:lnTo>
                    <a:pt x="109" y="257"/>
                  </a:lnTo>
                  <a:lnTo>
                    <a:pt x="109" y="246"/>
                  </a:lnTo>
                  <a:lnTo>
                    <a:pt x="109" y="232"/>
                  </a:lnTo>
                  <a:lnTo>
                    <a:pt x="108" y="217"/>
                  </a:lnTo>
                  <a:lnTo>
                    <a:pt x="108" y="207"/>
                  </a:lnTo>
                  <a:lnTo>
                    <a:pt x="106" y="196"/>
                  </a:lnTo>
                  <a:lnTo>
                    <a:pt x="106" y="185"/>
                  </a:lnTo>
                  <a:lnTo>
                    <a:pt x="105" y="174"/>
                  </a:lnTo>
                  <a:lnTo>
                    <a:pt x="103" y="167"/>
                  </a:lnTo>
                  <a:lnTo>
                    <a:pt x="103" y="159"/>
                  </a:lnTo>
                  <a:lnTo>
                    <a:pt x="101" y="145"/>
                  </a:lnTo>
                  <a:lnTo>
                    <a:pt x="98" y="130"/>
                  </a:lnTo>
                  <a:lnTo>
                    <a:pt x="95" y="116"/>
                  </a:lnTo>
                  <a:lnTo>
                    <a:pt x="93" y="101"/>
                  </a:lnTo>
                  <a:lnTo>
                    <a:pt x="90" y="91"/>
                  </a:lnTo>
                  <a:lnTo>
                    <a:pt x="85" y="76"/>
                  </a:lnTo>
                  <a:lnTo>
                    <a:pt x="84" y="65"/>
                  </a:lnTo>
                  <a:lnTo>
                    <a:pt x="81" y="54"/>
                  </a:lnTo>
                  <a:lnTo>
                    <a:pt x="74" y="36"/>
                  </a:lnTo>
                  <a:lnTo>
                    <a:pt x="70" y="22"/>
                  </a:lnTo>
                  <a:lnTo>
                    <a:pt x="66" y="11"/>
                  </a:lnTo>
                  <a:lnTo>
                    <a:pt x="66" y="7"/>
                  </a:lnTo>
                  <a:lnTo>
                    <a:pt x="66" y="7"/>
                  </a:lnTo>
                  <a:lnTo>
                    <a:pt x="71" y="4"/>
                  </a:lnTo>
                  <a:lnTo>
                    <a:pt x="78" y="0"/>
                  </a:lnTo>
                  <a:lnTo>
                    <a:pt x="85" y="0"/>
                  </a:lnTo>
                  <a:lnTo>
                    <a:pt x="93" y="0"/>
                  </a:lnTo>
                  <a:lnTo>
                    <a:pt x="101" y="4"/>
                  </a:lnTo>
                  <a:lnTo>
                    <a:pt x="108" y="7"/>
                  </a:lnTo>
                  <a:lnTo>
                    <a:pt x="116" y="18"/>
                  </a:lnTo>
                  <a:lnTo>
                    <a:pt x="116" y="18"/>
                  </a:lnTo>
                  <a:lnTo>
                    <a:pt x="117" y="33"/>
                  </a:lnTo>
                  <a:lnTo>
                    <a:pt x="119" y="40"/>
                  </a:lnTo>
                  <a:lnTo>
                    <a:pt x="120" y="51"/>
                  </a:lnTo>
                  <a:lnTo>
                    <a:pt x="124" y="62"/>
                  </a:lnTo>
                  <a:lnTo>
                    <a:pt x="125" y="76"/>
                  </a:lnTo>
                  <a:lnTo>
                    <a:pt x="127" y="91"/>
                  </a:lnTo>
                  <a:lnTo>
                    <a:pt x="130" y="109"/>
                  </a:lnTo>
                  <a:lnTo>
                    <a:pt x="132" y="127"/>
                  </a:lnTo>
                  <a:lnTo>
                    <a:pt x="135" y="149"/>
                  </a:lnTo>
                  <a:lnTo>
                    <a:pt x="136" y="167"/>
                  </a:lnTo>
                  <a:lnTo>
                    <a:pt x="140" y="188"/>
                  </a:lnTo>
                  <a:lnTo>
                    <a:pt x="140" y="203"/>
                  </a:lnTo>
                  <a:lnTo>
                    <a:pt x="141" y="214"/>
                  </a:lnTo>
                  <a:lnTo>
                    <a:pt x="141" y="225"/>
                  </a:lnTo>
                  <a:lnTo>
                    <a:pt x="143" y="239"/>
                  </a:lnTo>
                  <a:lnTo>
                    <a:pt x="143" y="254"/>
                  </a:lnTo>
                  <a:lnTo>
                    <a:pt x="143" y="265"/>
                  </a:lnTo>
                  <a:lnTo>
                    <a:pt x="143" y="275"/>
                  </a:lnTo>
                  <a:lnTo>
                    <a:pt x="143" y="290"/>
                  </a:lnTo>
                  <a:lnTo>
                    <a:pt x="143" y="301"/>
                  </a:lnTo>
                  <a:lnTo>
                    <a:pt x="143" y="315"/>
                  </a:lnTo>
                  <a:lnTo>
                    <a:pt x="143" y="330"/>
                  </a:lnTo>
                  <a:lnTo>
                    <a:pt x="143" y="344"/>
                  </a:lnTo>
                  <a:lnTo>
                    <a:pt x="143" y="355"/>
                  </a:lnTo>
                  <a:lnTo>
                    <a:pt x="143" y="370"/>
                  </a:lnTo>
                  <a:lnTo>
                    <a:pt x="141" y="384"/>
                  </a:lnTo>
                  <a:lnTo>
                    <a:pt x="141" y="399"/>
                  </a:lnTo>
                  <a:lnTo>
                    <a:pt x="141" y="409"/>
                  </a:lnTo>
                  <a:lnTo>
                    <a:pt x="140" y="424"/>
                  </a:lnTo>
                  <a:lnTo>
                    <a:pt x="140" y="438"/>
                  </a:lnTo>
                  <a:lnTo>
                    <a:pt x="140" y="453"/>
                  </a:lnTo>
                  <a:lnTo>
                    <a:pt x="136" y="464"/>
                  </a:lnTo>
                  <a:lnTo>
                    <a:pt x="136" y="478"/>
                  </a:lnTo>
                  <a:lnTo>
                    <a:pt x="135" y="489"/>
                  </a:lnTo>
                  <a:lnTo>
                    <a:pt x="133" y="500"/>
                  </a:lnTo>
                  <a:lnTo>
                    <a:pt x="132" y="511"/>
                  </a:lnTo>
                  <a:lnTo>
                    <a:pt x="130" y="522"/>
                  </a:lnTo>
                  <a:lnTo>
                    <a:pt x="128" y="533"/>
                  </a:lnTo>
                  <a:lnTo>
                    <a:pt x="127" y="547"/>
                  </a:lnTo>
                  <a:lnTo>
                    <a:pt x="124" y="565"/>
                  </a:lnTo>
                  <a:lnTo>
                    <a:pt x="119" y="580"/>
                  </a:lnTo>
                  <a:lnTo>
                    <a:pt x="114" y="598"/>
                  </a:lnTo>
                  <a:lnTo>
                    <a:pt x="109" y="612"/>
                  </a:lnTo>
                  <a:lnTo>
                    <a:pt x="101" y="620"/>
                  </a:lnTo>
                  <a:lnTo>
                    <a:pt x="95" y="627"/>
                  </a:lnTo>
                  <a:lnTo>
                    <a:pt x="87" y="631"/>
                  </a:lnTo>
                  <a:lnTo>
                    <a:pt x="81" y="638"/>
                  </a:lnTo>
                  <a:lnTo>
                    <a:pt x="73" y="641"/>
                  </a:lnTo>
                  <a:lnTo>
                    <a:pt x="65" y="641"/>
                  </a:lnTo>
                  <a:lnTo>
                    <a:pt x="57" y="641"/>
                  </a:lnTo>
                  <a:lnTo>
                    <a:pt x="50" y="645"/>
                  </a:lnTo>
                  <a:lnTo>
                    <a:pt x="43" y="641"/>
                  </a:lnTo>
                  <a:lnTo>
                    <a:pt x="35" y="641"/>
                  </a:lnTo>
                  <a:lnTo>
                    <a:pt x="28" y="638"/>
                  </a:lnTo>
                  <a:lnTo>
                    <a:pt x="23" y="638"/>
                  </a:lnTo>
                  <a:lnTo>
                    <a:pt x="15" y="634"/>
                  </a:lnTo>
                  <a:lnTo>
                    <a:pt x="14" y="634"/>
                  </a:lnTo>
                  <a:lnTo>
                    <a:pt x="12" y="631"/>
                  </a:lnTo>
                  <a:lnTo>
                    <a:pt x="9" y="623"/>
                  </a:lnTo>
                  <a:lnTo>
                    <a:pt x="4" y="609"/>
                  </a:lnTo>
                  <a:lnTo>
                    <a:pt x="1" y="594"/>
                  </a:lnTo>
                  <a:lnTo>
                    <a:pt x="0" y="576"/>
                  </a:lnTo>
                  <a:lnTo>
                    <a:pt x="4" y="569"/>
                  </a:lnTo>
                  <a:lnTo>
                    <a:pt x="8" y="558"/>
                  </a:lnTo>
                  <a:lnTo>
                    <a:pt x="11" y="558"/>
                  </a:lnTo>
                  <a:lnTo>
                    <a:pt x="11" y="558"/>
                  </a:lnTo>
                  <a:close/>
                </a:path>
              </a:pathLst>
            </a:custGeom>
            <a:solidFill>
              <a:srgbClr val="8F8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tângulo 35">
                <a:extLst>
                  <a:ext uri="{FF2B5EF4-FFF2-40B4-BE49-F238E27FC236}">
                    <a16:creationId xmlns:a16="http://schemas.microsoft.com/office/drawing/2014/main" id="{E442F3DD-D8A9-4BA5-990E-A349342D9E7C}"/>
                  </a:ext>
                </a:extLst>
              </p:cNvPr>
              <p:cNvSpPr/>
              <p:nvPr/>
            </p:nvSpPr>
            <p:spPr>
              <a:xfrm>
                <a:off x="2041112" y="1765658"/>
                <a:ext cx="9407755" cy="7257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expressão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𝑔h</m:t>
                    </m:r>
                  </m:oMath>
                </a14:m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fica: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𝑔h</m:t>
                    </m:r>
                  </m:oMath>
                </a14:m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</m:t>
                        </m:r>
                      </m:num>
                      <m:den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den>
                    </m:f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400</m:t>
                        </m:r>
                      </m:num>
                      <m:den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0,09</m:t>
                        </m:r>
                      </m:den>
                    </m:f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=4444,44</m:t>
                    </m:r>
                    <m:f>
                      <m:f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𝑁</m:t>
                        </m:r>
                      </m:num>
                      <m:den>
                        <m:sSup>
                          <m:sSupPr>
                            <m:ctrlP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tângulo 35">
                <a:extLst>
                  <a:ext uri="{FF2B5EF4-FFF2-40B4-BE49-F238E27FC236}">
                    <a16:creationId xmlns:a16="http://schemas.microsoft.com/office/drawing/2014/main" id="{E442F3DD-D8A9-4BA5-990E-A349342D9E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112" y="1765658"/>
                <a:ext cx="9407755" cy="725711"/>
              </a:xfrm>
              <a:prstGeom prst="rect">
                <a:avLst/>
              </a:prstGeom>
              <a:blipFill>
                <a:blip r:embed="rId2"/>
                <a:stretch>
                  <a:fillRect l="-713" b="-16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tângulo 36">
                <a:extLst>
                  <a:ext uri="{FF2B5EF4-FFF2-40B4-BE49-F238E27FC236}">
                    <a16:creationId xmlns:a16="http://schemas.microsoft.com/office/drawing/2014/main" id="{DEB96134-64AE-4F0F-82F6-7818FC1A2FFF}"/>
                  </a:ext>
                </a:extLst>
              </p:cNvPr>
              <p:cNvSpPr/>
              <p:nvPr/>
            </p:nvSpPr>
            <p:spPr>
              <a:xfrm>
                <a:off x="2002026" y="2361341"/>
                <a:ext cx="9407755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Substituindo pelo valor acima:  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4,44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⋅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1</m:t>
                    </m:r>
                    <m:sSup>
                      <m:sSup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𝑔h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⇒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h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4,44</m:t>
                        </m:r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sSup>
                          <m:sSupPr>
                            <m:ctrlP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sSup>
                          <m:sSupPr>
                            <m:ctrlP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.9,81</m:t>
                        </m:r>
                      </m:den>
                    </m:f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=0,45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</m:t>
                    </m:r>
                    <m:r>
                      <a:rPr lang="pt-B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=450 </m:t>
                    </m:r>
                    <m:r>
                      <m:rPr>
                        <m:nor/>
                      </m:rPr>
                      <a:rPr lang="pt-B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mm</m:t>
                    </m:r>
                  </m:oMath>
                </a14:m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Retângulo 36">
                <a:extLst>
                  <a:ext uri="{FF2B5EF4-FFF2-40B4-BE49-F238E27FC236}">
                    <a16:creationId xmlns:a16="http://schemas.microsoft.com/office/drawing/2014/main" id="{DEB96134-64AE-4F0F-82F6-7818FC1A2F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026" y="2361341"/>
                <a:ext cx="9407755" cy="784895"/>
              </a:xfrm>
              <a:prstGeom prst="rect">
                <a:avLst/>
              </a:prstGeom>
              <a:blipFill>
                <a:blip r:embed="rId3"/>
                <a:stretch>
                  <a:fillRect l="-648" b="-7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D20850F2-3776-4AD3-BC04-99EB00D32732}"/>
                  </a:ext>
                </a:extLst>
              </p:cNvPr>
              <p:cNvSpPr/>
              <p:nvPr/>
            </p:nvSpPr>
            <p:spPr>
              <a:xfrm>
                <a:off x="1724157" y="3094349"/>
                <a:ext cx="9673107" cy="7969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𝑔h</m:t>
                              </m:r>
                            </m:e>
                          </m:d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𝑎𝑔𝑢𝑎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𝑔h</m:t>
                              </m:r>
                            </m:e>
                          </m:d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𝐻𝑔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𝐻𝑔</m:t>
                          </m:r>
                        </m:sub>
                      </m:sSub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𝑎𝑔𝑢𝑎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𝐻𝑔</m:t>
                              </m:r>
                            </m:sub>
                          </m:sSub>
                        </m:den>
                      </m:f>
                      <m:r>
                        <a:rPr lang="pt-B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pt-BR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⋅450</m:t>
                          </m:r>
                        </m:num>
                        <m:den>
                          <m:r>
                            <a:rPr lang="pt-BR" sz="2000" i="0">
                              <a:latin typeface="Cambria Math" panose="02040503050406030204" pitchFamily="18" charset="0"/>
                            </a:rPr>
                            <m:t>13,6⋅1</m:t>
                          </m:r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pt-BR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pt-BR" sz="2000" i="0">
                          <a:latin typeface="Cambria Math" panose="02040503050406030204" pitchFamily="18" charset="0"/>
                        </a:rPr>
                        <m:t>=33 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pt-BR" sz="2000" i="0"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𝐻𝑔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D20850F2-3776-4AD3-BC04-99EB00D327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157" y="3094349"/>
                <a:ext cx="9673107" cy="7969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tângulo 38">
            <a:extLst>
              <a:ext uri="{FF2B5EF4-FFF2-40B4-BE49-F238E27FC236}">
                <a16:creationId xmlns:a16="http://schemas.microsoft.com/office/drawing/2014/main" id="{A5E41F2E-1B78-43F8-9E5B-4C3AE20B7947}"/>
              </a:ext>
            </a:extLst>
          </p:cNvPr>
          <p:cNvSpPr/>
          <p:nvPr/>
        </p:nvSpPr>
        <p:spPr>
          <a:xfrm>
            <a:off x="244749" y="3931913"/>
            <a:ext cx="11566249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 que equivale a uma pressão externa de 0,33 mm Hg acima da pressão atmosférica ou 1,04 </a:t>
            </a:r>
            <a:r>
              <a:rPr lang="pt-BR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atm</a:t>
            </a: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que equivale a um 4 % da pressão atmosférica.</a:t>
            </a:r>
            <a:endParaRPr lang="pt-B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tângulo 39">
                <a:extLst>
                  <a:ext uri="{FF2B5EF4-FFF2-40B4-BE49-F238E27FC236}">
                    <a16:creationId xmlns:a16="http://schemas.microsoft.com/office/drawing/2014/main" id="{94C00DCE-894C-4084-85E3-42BA867DC6FB}"/>
                  </a:ext>
                </a:extLst>
              </p:cNvPr>
              <p:cNvSpPr/>
              <p:nvPr/>
            </p:nvSpPr>
            <p:spPr>
              <a:xfrm>
                <a:off x="209224" y="4910154"/>
                <a:ext cx="11230301" cy="17875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Se o 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 = 4,44x10</a:t>
                </a:r>
                <a:r>
                  <a:rPr lang="pt-BR" sz="20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N/m</a:t>
                </a:r>
                <a:r>
                  <a:rPr lang="pt-BR" sz="20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pressão </a:t>
                </a:r>
                <a:r>
                  <a:rPr 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é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pt-B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&amp;</m:t>
                            </m:r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𝑝</m:t>
                            </m:r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=4,44×1</m:t>
                            </m:r>
                            <m:sSup>
                              <m:sSup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4,44×1</m:t>
                                </m:r>
                                <m:sSup>
                                  <m:sSup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+101,3</m:t>
                                </m:r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  <m:sSup>
                                  <m:sSup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d>
                            <m:f>
                              <m:f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𝑁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=105,74</m:t>
                            </m:r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  <m:sSup>
                              <m:sSup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𝑁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</m:t>
                            </m:r>
                          </m:e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&amp;  =105,74</m:t>
                            </m:r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  <m:sSup>
                              <m:sSup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𝑁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mbria Math" panose="02040503050406030204" pitchFamily="18" charset="0"/>
                              </a:rPr>
                              <m:t>⋅</m:t>
                            </m:r>
                            <m:f>
                              <m:f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760</m:t>
                                </m:r>
                                <m:r>
                                  <m:rPr>
                                    <m:nor/>
                                  </m:rPr>
                                  <a:rPr lang="pt-BR" sz="2000"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mmHg</m:t>
                                </m:r>
                              </m:num>
                              <m:den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101,3</m:t>
                                </m:r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  <m:sSup>
                                  <m:sSup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f>
                                  <m:f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pt-BR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pt-BR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den>
                            </m:f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=793</m:t>
                            </m:r>
                            <m:r>
                              <m:rPr>
                                <m:nor/>
                              </m:rPr>
                              <a:rPr lang="pt-BR" sz="2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mmHg</m:t>
                            </m:r>
                            <m:r>
                              <a:rPr lang="pt-BR" sz="2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105,74</m:t>
                                </m:r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  <m:sSup>
                                  <m:sSup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f>
                                  <m:f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pt-BR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pt-BR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num>
                              <m:den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101,3</m:t>
                                </m:r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</m:t>
                                </m:r>
                                <m:sSup>
                                  <m:sSup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f>
                                  <m:fPr>
                                    <m:ctrlP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pt-BR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pt-BR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den>
                            </m:f>
                            <m:r>
                              <a:rPr lang="pt-B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=1,04</m:t>
                            </m:r>
                            <m:r>
                              <m:rPr>
                                <m:nor/>
                              </m:rPr>
                              <a:rPr lang="pt-BR" sz="20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atm</m:t>
                            </m:r>
                          </m:e>
                        </m:eqArr>
                      </m:e>
                    </m:d>
                  </m:oMath>
                </a14:m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Retângulo 39">
                <a:extLst>
                  <a:ext uri="{FF2B5EF4-FFF2-40B4-BE49-F238E27FC236}">
                    <a16:creationId xmlns:a16="http://schemas.microsoft.com/office/drawing/2014/main" id="{94C00DCE-894C-4084-85E3-42BA867DC6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24" y="4910154"/>
                <a:ext cx="11230301" cy="1787541"/>
              </a:xfrm>
              <a:prstGeom prst="rect">
                <a:avLst/>
              </a:prstGeom>
              <a:blipFill>
                <a:blip r:embed="rId5"/>
                <a:stretch>
                  <a:fillRect l="-543" t="-20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139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878A550-BBCF-4413-ACF2-7AB57022A3BE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AB6377F2-5CF8-400C-BBB1-2A01B3FE3B4F}"/>
              </a:ext>
            </a:extLst>
          </p:cNvPr>
          <p:cNvSpPr/>
          <p:nvPr/>
        </p:nvSpPr>
        <p:spPr>
          <a:xfrm>
            <a:off x="436962" y="348734"/>
            <a:ext cx="23296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pt-B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íquido em rotação</a:t>
            </a:r>
            <a:endParaRPr lang="pt-BR" sz="2000" dirty="0"/>
          </a:p>
        </p:txBody>
      </p:sp>
      <p:grpSp>
        <p:nvGrpSpPr>
          <p:cNvPr id="48" name="Agrupar 47">
            <a:extLst>
              <a:ext uri="{FF2B5EF4-FFF2-40B4-BE49-F238E27FC236}">
                <a16:creationId xmlns:a16="http://schemas.microsoft.com/office/drawing/2014/main" id="{0344D71D-6FF4-4263-BD37-AEC347C39762}"/>
              </a:ext>
            </a:extLst>
          </p:cNvPr>
          <p:cNvGrpSpPr/>
          <p:nvPr/>
        </p:nvGrpSpPr>
        <p:grpSpPr>
          <a:xfrm>
            <a:off x="599757" y="852805"/>
            <a:ext cx="1638618" cy="2052320"/>
            <a:chOff x="0" y="0"/>
            <a:chExt cx="1086485" cy="1380490"/>
          </a:xfrm>
        </p:grpSpPr>
        <p:sp>
          <p:nvSpPr>
            <p:cNvPr id="49" name="Rectangle 558">
              <a:extLst>
                <a:ext uri="{FF2B5EF4-FFF2-40B4-BE49-F238E27FC236}">
                  <a16:creationId xmlns:a16="http://schemas.microsoft.com/office/drawing/2014/main" id="{3999A21F-1F2A-41A9-BA38-4F7D3758C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086485" cy="13804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0" name="Arc 560">
              <a:extLst>
                <a:ext uri="{FF2B5EF4-FFF2-40B4-BE49-F238E27FC236}">
                  <a16:creationId xmlns:a16="http://schemas.microsoft.com/office/drawing/2014/main" id="{05EC498E-E529-4A1B-96EF-6D54F37BDA4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635" y="504825"/>
              <a:ext cx="542925" cy="581025"/>
            </a:xfrm>
            <a:custGeom>
              <a:avLst/>
              <a:gdLst>
                <a:gd name="G0" fmla="+- 1625 0 0"/>
                <a:gd name="G1" fmla="+- 21600 0 0"/>
                <a:gd name="G2" fmla="+- 21600 0 0"/>
                <a:gd name="T0" fmla="*/ 0 w 23225"/>
                <a:gd name="T1" fmla="*/ 61 h 21600"/>
                <a:gd name="T2" fmla="*/ 23225 w 23225"/>
                <a:gd name="T3" fmla="*/ 21600 h 21600"/>
                <a:gd name="T4" fmla="*/ 1625 w 232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25" h="21600" fill="none" extrusionOk="0">
                  <a:moveTo>
                    <a:pt x="0" y="61"/>
                  </a:moveTo>
                  <a:cubicBezTo>
                    <a:pt x="540" y="20"/>
                    <a:pt x="1082" y="-1"/>
                    <a:pt x="1625" y="0"/>
                  </a:cubicBezTo>
                  <a:cubicBezTo>
                    <a:pt x="13554" y="0"/>
                    <a:pt x="23225" y="9670"/>
                    <a:pt x="23225" y="21600"/>
                  </a:cubicBezTo>
                </a:path>
                <a:path w="23225" h="21600" stroke="0" extrusionOk="0">
                  <a:moveTo>
                    <a:pt x="0" y="61"/>
                  </a:moveTo>
                  <a:cubicBezTo>
                    <a:pt x="540" y="20"/>
                    <a:pt x="1082" y="-1"/>
                    <a:pt x="1625" y="0"/>
                  </a:cubicBezTo>
                  <a:cubicBezTo>
                    <a:pt x="13554" y="0"/>
                    <a:pt x="23225" y="9670"/>
                    <a:pt x="23225" y="21600"/>
                  </a:cubicBezTo>
                  <a:lnTo>
                    <a:pt x="1625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sp>
          <p:nvSpPr>
            <p:cNvPr id="51" name="Arc 561">
              <a:extLst>
                <a:ext uri="{FF2B5EF4-FFF2-40B4-BE49-F238E27FC236}">
                  <a16:creationId xmlns:a16="http://schemas.microsoft.com/office/drawing/2014/main" id="{CA36133D-D31B-4A55-996D-3A6926BB0D3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42925" y="504825"/>
              <a:ext cx="542925" cy="581025"/>
            </a:xfrm>
            <a:custGeom>
              <a:avLst/>
              <a:gdLst>
                <a:gd name="G0" fmla="+- 1625 0 0"/>
                <a:gd name="G1" fmla="+- 21600 0 0"/>
                <a:gd name="G2" fmla="+- 21600 0 0"/>
                <a:gd name="T0" fmla="*/ 0 w 23225"/>
                <a:gd name="T1" fmla="*/ 61 h 21600"/>
                <a:gd name="T2" fmla="*/ 23225 w 23225"/>
                <a:gd name="T3" fmla="*/ 21600 h 21600"/>
                <a:gd name="T4" fmla="*/ 1625 w 2322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25" h="21600" fill="none" extrusionOk="0">
                  <a:moveTo>
                    <a:pt x="0" y="61"/>
                  </a:moveTo>
                  <a:cubicBezTo>
                    <a:pt x="540" y="20"/>
                    <a:pt x="1082" y="-1"/>
                    <a:pt x="1625" y="0"/>
                  </a:cubicBezTo>
                  <a:cubicBezTo>
                    <a:pt x="13554" y="0"/>
                    <a:pt x="23225" y="9670"/>
                    <a:pt x="23225" y="21600"/>
                  </a:cubicBezTo>
                </a:path>
                <a:path w="23225" h="21600" stroke="0" extrusionOk="0">
                  <a:moveTo>
                    <a:pt x="0" y="61"/>
                  </a:moveTo>
                  <a:cubicBezTo>
                    <a:pt x="540" y="20"/>
                    <a:pt x="1082" y="-1"/>
                    <a:pt x="1625" y="0"/>
                  </a:cubicBezTo>
                  <a:cubicBezTo>
                    <a:pt x="13554" y="0"/>
                    <a:pt x="23225" y="9670"/>
                    <a:pt x="23225" y="21600"/>
                  </a:cubicBezTo>
                  <a:lnTo>
                    <a:pt x="1625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cxnSp>
          <p:nvCxnSpPr>
            <p:cNvPr id="52" name="Line 562">
              <a:extLst>
                <a:ext uri="{FF2B5EF4-FFF2-40B4-BE49-F238E27FC236}">
                  <a16:creationId xmlns:a16="http://schemas.microsoft.com/office/drawing/2014/main" id="{460DFE77-B29A-4D4B-A512-D1AEB5E5CDD6}"/>
                </a:ext>
              </a:extLst>
            </p:cNvPr>
            <p:cNvCxnSpPr/>
            <p:nvPr/>
          </p:nvCxnSpPr>
          <p:spPr bwMode="auto">
            <a:xfrm>
              <a:off x="19685" y="1000125"/>
              <a:ext cx="476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Line 563">
              <a:extLst>
                <a:ext uri="{FF2B5EF4-FFF2-40B4-BE49-F238E27FC236}">
                  <a16:creationId xmlns:a16="http://schemas.microsoft.com/office/drawing/2014/main" id="{0A22F9A1-34FE-4983-9ED6-1A523B54340D}"/>
                </a:ext>
              </a:extLst>
            </p:cNvPr>
            <p:cNvCxnSpPr/>
            <p:nvPr/>
          </p:nvCxnSpPr>
          <p:spPr bwMode="auto">
            <a:xfrm>
              <a:off x="172085" y="100965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Line 564">
              <a:extLst>
                <a:ext uri="{FF2B5EF4-FFF2-40B4-BE49-F238E27FC236}">
                  <a16:creationId xmlns:a16="http://schemas.microsoft.com/office/drawing/2014/main" id="{B460B9BC-1CB2-4199-8382-DE215398F4D4}"/>
                </a:ext>
              </a:extLst>
            </p:cNvPr>
            <p:cNvCxnSpPr/>
            <p:nvPr/>
          </p:nvCxnSpPr>
          <p:spPr bwMode="auto">
            <a:xfrm>
              <a:off x="48260" y="87630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Line 565">
              <a:extLst>
                <a:ext uri="{FF2B5EF4-FFF2-40B4-BE49-F238E27FC236}">
                  <a16:creationId xmlns:a16="http://schemas.microsoft.com/office/drawing/2014/main" id="{4D315326-0F9B-439D-AF42-7975D74A02B6}"/>
                </a:ext>
              </a:extLst>
            </p:cNvPr>
            <p:cNvCxnSpPr/>
            <p:nvPr/>
          </p:nvCxnSpPr>
          <p:spPr bwMode="auto">
            <a:xfrm>
              <a:off x="57785" y="115252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566">
              <a:extLst>
                <a:ext uri="{FF2B5EF4-FFF2-40B4-BE49-F238E27FC236}">
                  <a16:creationId xmlns:a16="http://schemas.microsoft.com/office/drawing/2014/main" id="{CA31C65E-BD99-4575-903D-3A37D2ED82DE}"/>
                </a:ext>
              </a:extLst>
            </p:cNvPr>
            <p:cNvCxnSpPr/>
            <p:nvPr/>
          </p:nvCxnSpPr>
          <p:spPr bwMode="auto">
            <a:xfrm>
              <a:off x="238760" y="112395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Line 567">
              <a:extLst>
                <a:ext uri="{FF2B5EF4-FFF2-40B4-BE49-F238E27FC236}">
                  <a16:creationId xmlns:a16="http://schemas.microsoft.com/office/drawing/2014/main" id="{14C36BAF-B0B3-4F9D-8DE4-00B9D3ED7E38}"/>
                </a:ext>
              </a:extLst>
            </p:cNvPr>
            <p:cNvCxnSpPr/>
            <p:nvPr/>
          </p:nvCxnSpPr>
          <p:spPr bwMode="auto">
            <a:xfrm>
              <a:off x="19685" y="133350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Line 568">
              <a:extLst>
                <a:ext uri="{FF2B5EF4-FFF2-40B4-BE49-F238E27FC236}">
                  <a16:creationId xmlns:a16="http://schemas.microsoft.com/office/drawing/2014/main" id="{8B799CF0-D1DD-4021-8AF2-69919D89FF8D}"/>
                </a:ext>
              </a:extLst>
            </p:cNvPr>
            <p:cNvCxnSpPr/>
            <p:nvPr/>
          </p:nvCxnSpPr>
          <p:spPr bwMode="auto">
            <a:xfrm>
              <a:off x="200660" y="125730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Line 569">
              <a:extLst>
                <a:ext uri="{FF2B5EF4-FFF2-40B4-BE49-F238E27FC236}">
                  <a16:creationId xmlns:a16="http://schemas.microsoft.com/office/drawing/2014/main" id="{595C10C6-8868-435F-AE7A-68D0390B6323}"/>
                </a:ext>
              </a:extLst>
            </p:cNvPr>
            <p:cNvCxnSpPr/>
            <p:nvPr/>
          </p:nvCxnSpPr>
          <p:spPr bwMode="auto">
            <a:xfrm>
              <a:off x="400685" y="118110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Line 570">
              <a:extLst>
                <a:ext uri="{FF2B5EF4-FFF2-40B4-BE49-F238E27FC236}">
                  <a16:creationId xmlns:a16="http://schemas.microsoft.com/office/drawing/2014/main" id="{95A3A599-84B6-4FAA-8777-D7564F5D6DC5}"/>
                </a:ext>
              </a:extLst>
            </p:cNvPr>
            <p:cNvCxnSpPr/>
            <p:nvPr/>
          </p:nvCxnSpPr>
          <p:spPr bwMode="auto">
            <a:xfrm>
              <a:off x="276860" y="128587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Line 571">
              <a:extLst>
                <a:ext uri="{FF2B5EF4-FFF2-40B4-BE49-F238E27FC236}">
                  <a16:creationId xmlns:a16="http://schemas.microsoft.com/office/drawing/2014/main" id="{B6C81F4A-BF10-4B3B-A2A0-D8F4B1C5761A}"/>
                </a:ext>
              </a:extLst>
            </p:cNvPr>
            <p:cNvCxnSpPr/>
            <p:nvPr/>
          </p:nvCxnSpPr>
          <p:spPr bwMode="auto">
            <a:xfrm>
              <a:off x="48260" y="124777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Line 572">
              <a:extLst>
                <a:ext uri="{FF2B5EF4-FFF2-40B4-BE49-F238E27FC236}">
                  <a16:creationId xmlns:a16="http://schemas.microsoft.com/office/drawing/2014/main" id="{B2696D3D-584C-44C8-81F3-7538B5DAD66F}"/>
                </a:ext>
              </a:extLst>
            </p:cNvPr>
            <p:cNvCxnSpPr/>
            <p:nvPr/>
          </p:nvCxnSpPr>
          <p:spPr bwMode="auto">
            <a:xfrm>
              <a:off x="162560" y="135255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573">
              <a:extLst>
                <a:ext uri="{FF2B5EF4-FFF2-40B4-BE49-F238E27FC236}">
                  <a16:creationId xmlns:a16="http://schemas.microsoft.com/office/drawing/2014/main" id="{2D94EB2F-3463-4AC7-A8F1-1441EE2E17A5}"/>
                </a:ext>
              </a:extLst>
            </p:cNvPr>
            <p:cNvCxnSpPr/>
            <p:nvPr/>
          </p:nvCxnSpPr>
          <p:spPr bwMode="auto">
            <a:xfrm>
              <a:off x="400685" y="134302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Line 574">
              <a:extLst>
                <a:ext uri="{FF2B5EF4-FFF2-40B4-BE49-F238E27FC236}">
                  <a16:creationId xmlns:a16="http://schemas.microsoft.com/office/drawing/2014/main" id="{5B4EB3AC-1191-4CF9-8541-48639B36BF22}"/>
                </a:ext>
              </a:extLst>
            </p:cNvPr>
            <p:cNvCxnSpPr/>
            <p:nvPr/>
          </p:nvCxnSpPr>
          <p:spPr bwMode="auto">
            <a:xfrm>
              <a:off x="467360" y="126682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575">
              <a:extLst>
                <a:ext uri="{FF2B5EF4-FFF2-40B4-BE49-F238E27FC236}">
                  <a16:creationId xmlns:a16="http://schemas.microsoft.com/office/drawing/2014/main" id="{80FDB13D-BCC0-4BE3-B6CE-FA065B20F145}"/>
                </a:ext>
              </a:extLst>
            </p:cNvPr>
            <p:cNvCxnSpPr/>
            <p:nvPr/>
          </p:nvCxnSpPr>
          <p:spPr bwMode="auto">
            <a:xfrm flipH="1">
              <a:off x="857885" y="105727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Line 576">
              <a:extLst>
                <a:ext uri="{FF2B5EF4-FFF2-40B4-BE49-F238E27FC236}">
                  <a16:creationId xmlns:a16="http://schemas.microsoft.com/office/drawing/2014/main" id="{1F307323-B6B7-4734-B3E3-7586C07CC248}"/>
                </a:ext>
              </a:extLst>
            </p:cNvPr>
            <p:cNvCxnSpPr/>
            <p:nvPr/>
          </p:nvCxnSpPr>
          <p:spPr bwMode="auto">
            <a:xfrm flipH="1">
              <a:off x="991235" y="102870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Line 577">
              <a:extLst>
                <a:ext uri="{FF2B5EF4-FFF2-40B4-BE49-F238E27FC236}">
                  <a16:creationId xmlns:a16="http://schemas.microsoft.com/office/drawing/2014/main" id="{A000CB63-F27D-476D-9B20-39D8CC57B4D1}"/>
                </a:ext>
              </a:extLst>
            </p:cNvPr>
            <p:cNvCxnSpPr/>
            <p:nvPr/>
          </p:nvCxnSpPr>
          <p:spPr bwMode="auto">
            <a:xfrm flipH="1">
              <a:off x="1010285" y="86677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Line 578">
              <a:extLst>
                <a:ext uri="{FF2B5EF4-FFF2-40B4-BE49-F238E27FC236}">
                  <a16:creationId xmlns:a16="http://schemas.microsoft.com/office/drawing/2014/main" id="{8240508C-02B7-4FEB-9F2A-1955A08F1985}"/>
                </a:ext>
              </a:extLst>
            </p:cNvPr>
            <p:cNvCxnSpPr/>
            <p:nvPr/>
          </p:nvCxnSpPr>
          <p:spPr bwMode="auto">
            <a:xfrm flipH="1">
              <a:off x="619760" y="115252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Line 579">
              <a:extLst>
                <a:ext uri="{FF2B5EF4-FFF2-40B4-BE49-F238E27FC236}">
                  <a16:creationId xmlns:a16="http://schemas.microsoft.com/office/drawing/2014/main" id="{F9EF589A-A8D6-4A3F-AE4A-75D750DC4F88}"/>
                </a:ext>
              </a:extLst>
            </p:cNvPr>
            <p:cNvCxnSpPr/>
            <p:nvPr/>
          </p:nvCxnSpPr>
          <p:spPr bwMode="auto">
            <a:xfrm flipH="1">
              <a:off x="800735" y="112395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Line 580">
              <a:extLst>
                <a:ext uri="{FF2B5EF4-FFF2-40B4-BE49-F238E27FC236}">
                  <a16:creationId xmlns:a16="http://schemas.microsoft.com/office/drawing/2014/main" id="{5CB91FB3-D6DF-4190-9D1D-98CC65E20A41}"/>
                </a:ext>
              </a:extLst>
            </p:cNvPr>
            <p:cNvCxnSpPr/>
            <p:nvPr/>
          </p:nvCxnSpPr>
          <p:spPr bwMode="auto">
            <a:xfrm flipH="1">
              <a:off x="581660" y="133350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Line 581">
              <a:extLst>
                <a:ext uri="{FF2B5EF4-FFF2-40B4-BE49-F238E27FC236}">
                  <a16:creationId xmlns:a16="http://schemas.microsoft.com/office/drawing/2014/main" id="{852E4AE4-BB9B-479B-A114-82F7F6F85157}"/>
                </a:ext>
              </a:extLst>
            </p:cNvPr>
            <p:cNvCxnSpPr/>
            <p:nvPr/>
          </p:nvCxnSpPr>
          <p:spPr bwMode="auto">
            <a:xfrm flipH="1">
              <a:off x="762635" y="125730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582">
              <a:extLst>
                <a:ext uri="{FF2B5EF4-FFF2-40B4-BE49-F238E27FC236}">
                  <a16:creationId xmlns:a16="http://schemas.microsoft.com/office/drawing/2014/main" id="{2E2A71EB-1873-4496-B9DC-4039EF4B6001}"/>
                </a:ext>
              </a:extLst>
            </p:cNvPr>
            <p:cNvCxnSpPr/>
            <p:nvPr/>
          </p:nvCxnSpPr>
          <p:spPr bwMode="auto">
            <a:xfrm flipH="1">
              <a:off x="962660" y="118110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Line 583">
              <a:extLst>
                <a:ext uri="{FF2B5EF4-FFF2-40B4-BE49-F238E27FC236}">
                  <a16:creationId xmlns:a16="http://schemas.microsoft.com/office/drawing/2014/main" id="{0E7B1BB7-BD85-4C6F-8AA2-A033AB714E8A}"/>
                </a:ext>
              </a:extLst>
            </p:cNvPr>
            <p:cNvCxnSpPr/>
            <p:nvPr/>
          </p:nvCxnSpPr>
          <p:spPr bwMode="auto">
            <a:xfrm flipH="1">
              <a:off x="838835" y="128587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Line 584">
              <a:extLst>
                <a:ext uri="{FF2B5EF4-FFF2-40B4-BE49-F238E27FC236}">
                  <a16:creationId xmlns:a16="http://schemas.microsoft.com/office/drawing/2014/main" id="{336B36D8-85D2-439B-A7EB-291C8935428B}"/>
                </a:ext>
              </a:extLst>
            </p:cNvPr>
            <p:cNvCxnSpPr/>
            <p:nvPr/>
          </p:nvCxnSpPr>
          <p:spPr bwMode="auto">
            <a:xfrm flipH="1">
              <a:off x="610235" y="124777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Line 585">
              <a:extLst>
                <a:ext uri="{FF2B5EF4-FFF2-40B4-BE49-F238E27FC236}">
                  <a16:creationId xmlns:a16="http://schemas.microsoft.com/office/drawing/2014/main" id="{A2FFE79D-1172-4329-8088-4D0E6C9C4B67}"/>
                </a:ext>
              </a:extLst>
            </p:cNvPr>
            <p:cNvCxnSpPr/>
            <p:nvPr/>
          </p:nvCxnSpPr>
          <p:spPr bwMode="auto">
            <a:xfrm flipH="1">
              <a:off x="724535" y="1352550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Line 586">
              <a:extLst>
                <a:ext uri="{FF2B5EF4-FFF2-40B4-BE49-F238E27FC236}">
                  <a16:creationId xmlns:a16="http://schemas.microsoft.com/office/drawing/2014/main" id="{B8FD6FFD-A835-4EF9-9935-547608FF8383}"/>
                </a:ext>
              </a:extLst>
            </p:cNvPr>
            <p:cNvCxnSpPr/>
            <p:nvPr/>
          </p:nvCxnSpPr>
          <p:spPr bwMode="auto">
            <a:xfrm flipH="1">
              <a:off x="962660" y="134302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Line 587">
              <a:extLst>
                <a:ext uri="{FF2B5EF4-FFF2-40B4-BE49-F238E27FC236}">
                  <a16:creationId xmlns:a16="http://schemas.microsoft.com/office/drawing/2014/main" id="{A97E27D6-2326-49C1-ACC5-1CE4B63F7266}"/>
                </a:ext>
              </a:extLst>
            </p:cNvPr>
            <p:cNvCxnSpPr/>
            <p:nvPr/>
          </p:nvCxnSpPr>
          <p:spPr bwMode="auto">
            <a:xfrm flipH="1">
              <a:off x="1029335" y="1266825"/>
              <a:ext cx="47625" cy="6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Line 588">
              <a:extLst>
                <a:ext uri="{FF2B5EF4-FFF2-40B4-BE49-F238E27FC236}">
                  <a16:creationId xmlns:a16="http://schemas.microsoft.com/office/drawing/2014/main" id="{720CE3F5-B4C6-452F-B8CE-40F4DF65CACD}"/>
                </a:ext>
              </a:extLst>
            </p:cNvPr>
            <p:cNvCxnSpPr/>
            <p:nvPr/>
          </p:nvCxnSpPr>
          <p:spPr bwMode="auto">
            <a:xfrm flipH="1">
              <a:off x="177800" y="582295"/>
              <a:ext cx="190500" cy="3333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Text Box 589">
              <a:extLst>
                <a:ext uri="{FF2B5EF4-FFF2-40B4-BE49-F238E27FC236}">
                  <a16:creationId xmlns:a16="http://schemas.microsoft.com/office/drawing/2014/main" id="{413ED334-9203-4DC1-8EC2-A3531FA2B9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075" y="258445"/>
              <a:ext cx="832485" cy="29527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hangingPunct="0">
                <a:spcAft>
                  <a:spcPts val="0"/>
                </a:spcAft>
              </a:pPr>
              <a:r>
                <a:rPr lang="pt-BR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Superfície livre do fluido</a:t>
              </a:r>
            </a:p>
          </p:txBody>
        </p:sp>
      </p:grpSp>
      <p:sp>
        <p:nvSpPr>
          <p:cNvPr id="82" name="Rectangle 41">
            <a:extLst>
              <a:ext uri="{FF2B5EF4-FFF2-40B4-BE49-F238E27FC236}">
                <a16:creationId xmlns:a16="http://schemas.microsoft.com/office/drawing/2014/main" id="{673A1810-485E-44B1-9D6B-2EFF84CCB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683" y="631707"/>
            <a:ext cx="8960633" cy="280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um recipiente contendo um líquido estiver submetido a rotação uniforme com velocidade angular 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relação ao eixo vertical z, após um certo tempo o liquido gira rigidamente junto com o recipiente. Nestas condições, num referencial não inercial S’ que gira com o recipiente, o líquido está em equilíbrio. Em um exemplo como este, podemos identificar além da força da gravidade a de densidade de energia potencial (</a:t>
            </a:r>
            <a:r>
              <a:rPr kumimoji="0" lang="pt-BR" altLang="pt-BR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u=</a:t>
            </a:r>
            <a:r>
              <a:rPr kumimoji="0" lang="pt-BR" altLang="pt-BR" sz="20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ρgz</a:t>
            </a:r>
            <a:r>
              <a:rPr kumimoji="0" lang="pt-BR" altLang="pt-BR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kumimoji="0" lang="pt-BR" altLang="pt-BR" sz="20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ρgh</a:t>
            </a:r>
            <a:r>
              <a:rPr kumimoji="0" lang="pt-BR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), as forças centrífugas sobre o fluido. </a:t>
            </a:r>
          </a:p>
        </p:txBody>
      </p:sp>
      <p:sp>
        <p:nvSpPr>
          <p:cNvPr id="87" name="Retângulo 86">
            <a:extLst>
              <a:ext uri="{FF2B5EF4-FFF2-40B4-BE49-F238E27FC236}">
                <a16:creationId xmlns:a16="http://schemas.microsoft.com/office/drawing/2014/main" id="{F3BB6E43-9FFC-49AC-9D01-FD3CDA0808DD}"/>
              </a:ext>
            </a:extLst>
          </p:cNvPr>
          <p:cNvSpPr/>
          <p:nvPr/>
        </p:nvSpPr>
        <p:spPr>
          <a:xfrm>
            <a:off x="436962" y="3572203"/>
            <a:ext cx="11300702" cy="281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Da análise dessas forças, se chega a expressão que fornece a equação da superfície livre do fluido: </a:t>
            </a:r>
            <a:b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pt-BR" altLang="pt-BR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z=ω</a:t>
            </a:r>
            <a:r>
              <a:rPr lang="pt-BR" altLang="pt-BR" sz="20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altLang="pt-BR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*r</a:t>
            </a:r>
            <a:r>
              <a:rPr lang="pt-BR" altLang="pt-BR" sz="2000" b="1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pt-BR" altLang="pt-BR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/2g</a:t>
            </a: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que é um paraboloide de revolução. Esta propriedade já foi utilizada para construir um espelho parabólico de eixo vertical pela rotação de um recipiente com mercúrio.</a:t>
            </a:r>
            <a:endParaRPr lang="pt-BR" altLang="pt-BR" sz="20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rotação da terra também modifica a forma da superfície livre dos oceanos: em lugar de uma esfera. Tem-se um esferoide oblato.</a:t>
            </a:r>
            <a:endParaRPr lang="pt-BR" altLang="pt-BR" sz="20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4828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21E426D-5BB7-4950-8CAF-9243072A2EED}"/>
              </a:ext>
            </a:extLst>
          </p:cNvPr>
          <p:cNvSpPr/>
          <p:nvPr/>
        </p:nvSpPr>
        <p:spPr>
          <a:xfrm>
            <a:off x="8728953" y="6439534"/>
            <a:ext cx="3463047" cy="369332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José Luiz Lopes e Nora </a:t>
            </a:r>
            <a:r>
              <a:rPr lang="pt-BR" b="0" cap="none" spc="0" dirty="0" err="1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Lía</a:t>
            </a:r>
            <a:r>
              <a:rPr lang="pt-BR" b="0" cap="none" spc="0" dirty="0">
                <a:ln w="0"/>
                <a:solidFill>
                  <a:schemeClr val="accent1">
                    <a:lumMod val="75000"/>
                    <a:alpha val="2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Maidana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CED406E-C455-40A4-8AEC-0509E3C19B03}"/>
              </a:ext>
            </a:extLst>
          </p:cNvPr>
          <p:cNvSpPr/>
          <p:nvPr/>
        </p:nvSpPr>
        <p:spPr>
          <a:xfrm>
            <a:off x="238125" y="248335"/>
            <a:ext cx="242887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Aplicações</a:t>
            </a:r>
          </a:p>
          <a:p>
            <a:pPr algn="just" hangingPunct="0">
              <a:spcAft>
                <a:spcPts val="0"/>
              </a:spcAft>
            </a:pP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pt-B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Ppio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Pascal</a:t>
            </a:r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6063FA24-669A-478B-ADFE-543A8E24C3BD}"/>
                  </a:ext>
                </a:extLst>
              </p:cNvPr>
              <p:cNvSpPr/>
              <p:nvPr/>
            </p:nvSpPr>
            <p:spPr>
              <a:xfrm>
                <a:off x="238125" y="1318818"/>
                <a:ext cx="11363325" cy="5027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Pela lei de </a:t>
                </a:r>
                <a:r>
                  <a:rPr lang="pt-BR" sz="2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Stevin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 diferença de pressão entre dois pontos de um líquido homogêneo em equilíbrio é constante, depende apenas do desnível entre esses pontos. </a:t>
                </a:r>
                <a:r>
                  <a:rPr lang="pt-BR" sz="2000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Se produzirmos uma variação de pressão num ponto de um líquido em equilíbrio, essa variação se transmite a todo o líquido → todos os pontos do líquido sofrem a mesma variação de pressão.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</a:t>
                </a:r>
                <a:r>
                  <a:rPr lang="pt-BR" sz="2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ppio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Pascal)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Que foi aplicado à prensa hidráulica: Se um recipiente cheio de água com duas aberturas uma delas cem vezes maior que a outra, é colocado um pistão bem justo em cada uma, um homem empurrando o pistão pequeno, igualará a força de cem homens empurrando o pistão cem vezes maior... E qualquer que seja a proporção das aberturas, se as forças sobre os pistões estão entre si como as aberturas, estarão em equilíbrio.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Assim: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pt-BR" sz="28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pt-BR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pt-BR" sz="12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Vejam o seguinte vídeo </a:t>
                </a:r>
                <a:r>
                  <a:rPr lang="pt-BR" sz="1200" dirty="0">
                    <a:hlinkClick r:id="rId2"/>
                  </a:rPr>
                  <a:t>https://www.youtube.com/watch?v=Eb7P3mmZ6Pk</a:t>
                </a:r>
                <a:endParaRPr lang="pt-B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6063FA24-669A-478B-ADFE-543A8E24C3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" y="1318818"/>
                <a:ext cx="11363325" cy="5027530"/>
              </a:xfrm>
              <a:prstGeom prst="rect">
                <a:avLst/>
              </a:prstGeom>
              <a:blipFill>
                <a:blip r:embed="rId3"/>
                <a:stretch>
                  <a:fillRect l="-536" r="-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575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2688</Words>
  <Application>Microsoft Office PowerPoint</Application>
  <PresentationFormat>Widescreen</PresentationFormat>
  <Paragraphs>174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Bitstream Vera Sans Mono</vt:lpstr>
      <vt:lpstr>Calibri</vt:lpstr>
      <vt:lpstr>Calibri Light</vt:lpstr>
      <vt:lpstr>Cambria Math</vt:lpstr>
      <vt:lpstr>Symbol</vt:lpstr>
      <vt:lpstr>Times New Roman</vt:lpstr>
      <vt:lpstr>Tema do Office</vt:lpstr>
      <vt:lpstr>Disciplina 4300255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 4300255</dc:title>
  <dc:creator>Nora maidana</dc:creator>
  <cp:lastModifiedBy>Nora maidana</cp:lastModifiedBy>
  <cp:revision>48</cp:revision>
  <dcterms:created xsi:type="dcterms:W3CDTF">2020-05-14T19:22:58Z</dcterms:created>
  <dcterms:modified xsi:type="dcterms:W3CDTF">2020-05-18T12:21:59Z</dcterms:modified>
</cp:coreProperties>
</file>