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7" r:id="rId2"/>
    <p:sldId id="281" r:id="rId3"/>
    <p:sldId id="427" r:id="rId4"/>
    <p:sldId id="429" r:id="rId5"/>
    <p:sldId id="430" r:id="rId6"/>
    <p:sldId id="398" r:id="rId7"/>
    <p:sldId id="431" r:id="rId8"/>
    <p:sldId id="432" r:id="rId9"/>
    <p:sldId id="433" r:id="rId10"/>
    <p:sldId id="434" r:id="rId11"/>
    <p:sldId id="435" r:id="rId12"/>
    <p:sldId id="436" r:id="rId13"/>
    <p:sldId id="437" r:id="rId14"/>
    <p:sldId id="438" r:id="rId15"/>
    <p:sldId id="439" r:id="rId16"/>
    <p:sldId id="440" r:id="rId17"/>
    <p:sldId id="441" r:id="rId18"/>
    <p:sldId id="442" r:id="rId19"/>
    <p:sldId id="443" r:id="rId20"/>
    <p:sldId id="444" r:id="rId21"/>
    <p:sldId id="445" r:id="rId22"/>
    <p:sldId id="446" r:id="rId23"/>
    <p:sldId id="448" r:id="rId24"/>
    <p:sldId id="449" r:id="rId25"/>
    <p:sldId id="447" r:id="rId26"/>
    <p:sldId id="450" r:id="rId27"/>
    <p:sldId id="451" r:id="rId28"/>
    <p:sldId id="452" r:id="rId29"/>
    <p:sldId id="453" r:id="rId30"/>
    <p:sldId id="454" r:id="rId31"/>
    <p:sldId id="455" r:id="rId32"/>
    <p:sldId id="456" r:id="rId33"/>
    <p:sldId id="457" r:id="rId34"/>
    <p:sldId id="397" r:id="rId35"/>
  </p:sldIdLst>
  <p:sldSz cx="9144000" cy="6858000" type="screen4x3"/>
  <p:notesSz cx="6877050" cy="100028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B9631B5-78F2-41C9-869B-9F39066F8104}" styleName="Estilo Médio 3 - Ênfas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8FB837D-C827-4EFA-A057-4D05807E0F7C}" styleName="Estilo com Tema 1 - Ênfas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Estilo Claro 2 - Ênfas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Estilo Claro 1 - Ênfas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Estilo Claro 1 - Ênfas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6"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AC3F84-1FED-42EE-B8EE-8110F7B62DE3}" type="doc">
      <dgm:prSet loTypeId="urn:microsoft.com/office/officeart/2005/8/layout/orgChart1" loCatId="hierarchy" qsTypeId="urn:microsoft.com/office/officeart/2005/8/quickstyle/simple1" qsCatId="simple" csTypeId="urn:microsoft.com/office/officeart/2005/8/colors/accent3_3" csCatId="accent3" phldr="1"/>
      <dgm:spPr/>
      <dgm:t>
        <a:bodyPr/>
        <a:lstStyle/>
        <a:p>
          <a:endParaRPr lang="pt-BR"/>
        </a:p>
      </dgm:t>
    </dgm:pt>
    <dgm:pt modelId="{07C3350D-3A84-44F8-B92C-0AAF4A751309}">
      <dgm:prSet phldrT="[Texto]"/>
      <dgm:spPr/>
      <dgm:t>
        <a:bodyPr/>
        <a:lstStyle/>
        <a:p>
          <a:r>
            <a:rPr lang="pt-BR"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Atividades</a:t>
          </a:r>
          <a:endParaRPr lang="pt-BR"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A83F149A-4F75-4AE8-8305-A10A99418FB5}" type="parTrans" cxnId="{A66ADF7B-B1B2-4B38-ABF2-113301448AF4}">
      <dgm:prSet/>
      <dgm:spPr/>
      <dgm:t>
        <a:bodyPr/>
        <a:lstStyle/>
        <a:p>
          <a:endParaRPr lang="pt-B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C4ABE789-787B-477B-B2DF-A7ABC4B2B8D9}" type="sibTrans" cxnId="{A66ADF7B-B1B2-4B38-ABF2-113301448AF4}">
      <dgm:prSet/>
      <dgm:spPr/>
      <dgm:t>
        <a:bodyPr/>
        <a:lstStyle/>
        <a:p>
          <a:endParaRPr lang="pt-B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920382B4-2604-43D1-926E-820A3198A695}">
      <dgm:prSet phldrT="[Texto]"/>
      <dgm:spPr/>
      <dgm:t>
        <a:bodyPr/>
        <a:lstStyle/>
        <a:p>
          <a:r>
            <a:rPr lang="pt-BR"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Operacionais</a:t>
          </a:r>
          <a:endParaRPr lang="pt-BR"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EB7712E2-7407-4756-9703-2C6CBCC34FC7}" type="parTrans" cxnId="{EC4B4E0B-0C26-435B-95EF-820AED15B611}">
      <dgm:prSet/>
      <dgm:spPr/>
      <dgm:t>
        <a:bodyPr/>
        <a:lstStyle/>
        <a:p>
          <a:endParaRPr lang="pt-B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D9F14B3-10AE-4716-8F28-D6F1D38712F3}" type="sibTrans" cxnId="{EC4B4E0B-0C26-435B-95EF-820AED15B611}">
      <dgm:prSet/>
      <dgm:spPr/>
      <dgm:t>
        <a:bodyPr/>
        <a:lstStyle/>
        <a:p>
          <a:endParaRPr lang="pt-B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701A2C0F-E780-4459-8C37-ED4ADC924AC1}">
      <dgm:prSet phldrT="[Texto]"/>
      <dgm:spPr/>
      <dgm:t>
        <a:bodyPr/>
        <a:lstStyle/>
        <a:p>
          <a:r>
            <a:rPr lang="pt-BR"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Investimento</a:t>
          </a:r>
          <a:endParaRPr lang="pt-BR"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91FBB5D0-C8D8-4B3F-BC68-90E5F38E320B}" type="parTrans" cxnId="{7EBCC1FE-1330-4BD9-B7D5-C53919BF940F}">
      <dgm:prSet/>
      <dgm:spPr/>
      <dgm:t>
        <a:bodyPr/>
        <a:lstStyle/>
        <a:p>
          <a:endParaRPr lang="pt-B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76C33752-3CC6-4238-B06E-C933BF7DCE40}" type="sibTrans" cxnId="{7EBCC1FE-1330-4BD9-B7D5-C53919BF940F}">
      <dgm:prSet/>
      <dgm:spPr/>
      <dgm:t>
        <a:bodyPr/>
        <a:lstStyle/>
        <a:p>
          <a:endParaRPr lang="pt-B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DEE07F91-F916-443D-A9C3-6040C74F0BDB}">
      <dgm:prSet phldrT="[Texto]"/>
      <dgm:spPr/>
      <dgm:t>
        <a:bodyPr/>
        <a:lstStyle/>
        <a:p>
          <a:r>
            <a:rPr lang="pt-BR"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Financiamento</a:t>
          </a:r>
          <a:endParaRPr lang="pt-BR"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923F3D9F-36B6-43D1-B836-F1631EAD6799}" type="parTrans" cxnId="{C32A3E2B-0DF0-47AA-BF82-ADC598E4486F}">
      <dgm:prSet/>
      <dgm:spPr/>
      <dgm:t>
        <a:bodyPr/>
        <a:lstStyle/>
        <a:p>
          <a:endParaRPr lang="pt-B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8618C870-E71F-412D-82AE-7133EE8EB51F}" type="sibTrans" cxnId="{C32A3E2B-0DF0-47AA-BF82-ADC598E4486F}">
      <dgm:prSet/>
      <dgm:spPr/>
      <dgm:t>
        <a:bodyPr/>
        <a:lstStyle/>
        <a:p>
          <a:endParaRPr lang="pt-B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83EE8FDA-0287-482F-842B-D7CC668646DA}" type="pres">
      <dgm:prSet presAssocID="{DCAC3F84-1FED-42EE-B8EE-8110F7B62DE3}" presName="hierChild1" presStyleCnt="0">
        <dgm:presLayoutVars>
          <dgm:orgChart val="1"/>
          <dgm:chPref val="1"/>
          <dgm:dir/>
          <dgm:animOne val="branch"/>
          <dgm:animLvl val="lvl"/>
          <dgm:resizeHandles/>
        </dgm:presLayoutVars>
      </dgm:prSet>
      <dgm:spPr/>
      <dgm:t>
        <a:bodyPr/>
        <a:lstStyle/>
        <a:p>
          <a:endParaRPr lang="pt-BR"/>
        </a:p>
      </dgm:t>
    </dgm:pt>
    <dgm:pt modelId="{E36DC7E4-BDFC-4165-9821-EE1417BA4572}" type="pres">
      <dgm:prSet presAssocID="{07C3350D-3A84-44F8-B92C-0AAF4A751309}" presName="hierRoot1" presStyleCnt="0">
        <dgm:presLayoutVars>
          <dgm:hierBranch val="init"/>
        </dgm:presLayoutVars>
      </dgm:prSet>
      <dgm:spPr/>
    </dgm:pt>
    <dgm:pt modelId="{ACFA5DF0-90D6-4E81-BEEE-E837DE4E3C6C}" type="pres">
      <dgm:prSet presAssocID="{07C3350D-3A84-44F8-B92C-0AAF4A751309}" presName="rootComposite1" presStyleCnt="0"/>
      <dgm:spPr/>
    </dgm:pt>
    <dgm:pt modelId="{62B1EF74-461E-458C-B832-EE2A11C001CB}" type="pres">
      <dgm:prSet presAssocID="{07C3350D-3A84-44F8-B92C-0AAF4A751309}" presName="rootText1" presStyleLbl="node0" presStyleIdx="0" presStyleCnt="1">
        <dgm:presLayoutVars>
          <dgm:chPref val="3"/>
        </dgm:presLayoutVars>
      </dgm:prSet>
      <dgm:spPr/>
      <dgm:t>
        <a:bodyPr/>
        <a:lstStyle/>
        <a:p>
          <a:endParaRPr lang="pt-BR"/>
        </a:p>
      </dgm:t>
    </dgm:pt>
    <dgm:pt modelId="{8E4D826E-0B63-43A5-9CC9-36F7CE77D232}" type="pres">
      <dgm:prSet presAssocID="{07C3350D-3A84-44F8-B92C-0AAF4A751309}" presName="rootConnector1" presStyleLbl="node1" presStyleIdx="0" presStyleCnt="0"/>
      <dgm:spPr/>
      <dgm:t>
        <a:bodyPr/>
        <a:lstStyle/>
        <a:p>
          <a:endParaRPr lang="pt-BR"/>
        </a:p>
      </dgm:t>
    </dgm:pt>
    <dgm:pt modelId="{35869A55-6EA5-435C-9EE3-6E9E34D1AE54}" type="pres">
      <dgm:prSet presAssocID="{07C3350D-3A84-44F8-B92C-0AAF4A751309}" presName="hierChild2" presStyleCnt="0"/>
      <dgm:spPr/>
    </dgm:pt>
    <dgm:pt modelId="{88273334-3D73-4B2A-8AA0-D297D77E1705}" type="pres">
      <dgm:prSet presAssocID="{EB7712E2-7407-4756-9703-2C6CBCC34FC7}" presName="Name37" presStyleLbl="parChTrans1D2" presStyleIdx="0" presStyleCnt="3"/>
      <dgm:spPr/>
      <dgm:t>
        <a:bodyPr/>
        <a:lstStyle/>
        <a:p>
          <a:endParaRPr lang="pt-BR"/>
        </a:p>
      </dgm:t>
    </dgm:pt>
    <dgm:pt modelId="{2718A3A3-52B8-4BEC-8D7A-E6DC0170E8B7}" type="pres">
      <dgm:prSet presAssocID="{920382B4-2604-43D1-926E-820A3198A695}" presName="hierRoot2" presStyleCnt="0">
        <dgm:presLayoutVars>
          <dgm:hierBranch val="init"/>
        </dgm:presLayoutVars>
      </dgm:prSet>
      <dgm:spPr/>
    </dgm:pt>
    <dgm:pt modelId="{DBBB9063-463D-4884-9D5E-D2D3D691AB5B}" type="pres">
      <dgm:prSet presAssocID="{920382B4-2604-43D1-926E-820A3198A695}" presName="rootComposite" presStyleCnt="0"/>
      <dgm:spPr/>
    </dgm:pt>
    <dgm:pt modelId="{71FD2AF1-5642-4FAE-A091-9380F9F6D15C}" type="pres">
      <dgm:prSet presAssocID="{920382B4-2604-43D1-926E-820A3198A695}" presName="rootText" presStyleLbl="node2" presStyleIdx="0" presStyleCnt="3">
        <dgm:presLayoutVars>
          <dgm:chPref val="3"/>
        </dgm:presLayoutVars>
      </dgm:prSet>
      <dgm:spPr/>
      <dgm:t>
        <a:bodyPr/>
        <a:lstStyle/>
        <a:p>
          <a:endParaRPr lang="pt-BR"/>
        </a:p>
      </dgm:t>
    </dgm:pt>
    <dgm:pt modelId="{3DFDA81B-A241-44E6-85DB-7AFE22216A7F}" type="pres">
      <dgm:prSet presAssocID="{920382B4-2604-43D1-926E-820A3198A695}" presName="rootConnector" presStyleLbl="node2" presStyleIdx="0" presStyleCnt="3"/>
      <dgm:spPr/>
      <dgm:t>
        <a:bodyPr/>
        <a:lstStyle/>
        <a:p>
          <a:endParaRPr lang="pt-BR"/>
        </a:p>
      </dgm:t>
    </dgm:pt>
    <dgm:pt modelId="{260D5E2C-743E-4578-BF21-486ABC4550BB}" type="pres">
      <dgm:prSet presAssocID="{920382B4-2604-43D1-926E-820A3198A695}" presName="hierChild4" presStyleCnt="0"/>
      <dgm:spPr/>
    </dgm:pt>
    <dgm:pt modelId="{8B0BEBE7-EF8A-4F01-985B-9ECED1D57A26}" type="pres">
      <dgm:prSet presAssocID="{920382B4-2604-43D1-926E-820A3198A695}" presName="hierChild5" presStyleCnt="0"/>
      <dgm:spPr/>
    </dgm:pt>
    <dgm:pt modelId="{FA752D86-831D-46FE-B197-90C97E4EF825}" type="pres">
      <dgm:prSet presAssocID="{91FBB5D0-C8D8-4B3F-BC68-90E5F38E320B}" presName="Name37" presStyleLbl="parChTrans1D2" presStyleIdx="1" presStyleCnt="3"/>
      <dgm:spPr/>
      <dgm:t>
        <a:bodyPr/>
        <a:lstStyle/>
        <a:p>
          <a:endParaRPr lang="pt-BR"/>
        </a:p>
      </dgm:t>
    </dgm:pt>
    <dgm:pt modelId="{ED62D064-FFBF-4240-AB09-1264DB672751}" type="pres">
      <dgm:prSet presAssocID="{701A2C0F-E780-4459-8C37-ED4ADC924AC1}" presName="hierRoot2" presStyleCnt="0">
        <dgm:presLayoutVars>
          <dgm:hierBranch val="init"/>
        </dgm:presLayoutVars>
      </dgm:prSet>
      <dgm:spPr/>
    </dgm:pt>
    <dgm:pt modelId="{DA5EC67D-F653-4BC6-96CF-8D5266619FAE}" type="pres">
      <dgm:prSet presAssocID="{701A2C0F-E780-4459-8C37-ED4ADC924AC1}" presName="rootComposite" presStyleCnt="0"/>
      <dgm:spPr/>
    </dgm:pt>
    <dgm:pt modelId="{3FEBBE53-C948-467D-90F8-2927B94ABE66}" type="pres">
      <dgm:prSet presAssocID="{701A2C0F-E780-4459-8C37-ED4ADC924AC1}" presName="rootText" presStyleLbl="node2" presStyleIdx="1" presStyleCnt="3">
        <dgm:presLayoutVars>
          <dgm:chPref val="3"/>
        </dgm:presLayoutVars>
      </dgm:prSet>
      <dgm:spPr/>
      <dgm:t>
        <a:bodyPr/>
        <a:lstStyle/>
        <a:p>
          <a:endParaRPr lang="pt-BR"/>
        </a:p>
      </dgm:t>
    </dgm:pt>
    <dgm:pt modelId="{3DFC79F9-9721-44FB-B3B6-E092DB6B5A22}" type="pres">
      <dgm:prSet presAssocID="{701A2C0F-E780-4459-8C37-ED4ADC924AC1}" presName="rootConnector" presStyleLbl="node2" presStyleIdx="1" presStyleCnt="3"/>
      <dgm:spPr/>
      <dgm:t>
        <a:bodyPr/>
        <a:lstStyle/>
        <a:p>
          <a:endParaRPr lang="pt-BR"/>
        </a:p>
      </dgm:t>
    </dgm:pt>
    <dgm:pt modelId="{0A89AFF6-C213-44C8-92D0-A21899FE8948}" type="pres">
      <dgm:prSet presAssocID="{701A2C0F-E780-4459-8C37-ED4ADC924AC1}" presName="hierChild4" presStyleCnt="0"/>
      <dgm:spPr/>
    </dgm:pt>
    <dgm:pt modelId="{5C4D15FE-B516-42F4-B712-7449BC459355}" type="pres">
      <dgm:prSet presAssocID="{701A2C0F-E780-4459-8C37-ED4ADC924AC1}" presName="hierChild5" presStyleCnt="0"/>
      <dgm:spPr/>
    </dgm:pt>
    <dgm:pt modelId="{C7F4B20C-2D7C-458E-BCB9-A998E1BD9720}" type="pres">
      <dgm:prSet presAssocID="{923F3D9F-36B6-43D1-B836-F1631EAD6799}" presName="Name37" presStyleLbl="parChTrans1D2" presStyleIdx="2" presStyleCnt="3"/>
      <dgm:spPr/>
      <dgm:t>
        <a:bodyPr/>
        <a:lstStyle/>
        <a:p>
          <a:endParaRPr lang="pt-BR"/>
        </a:p>
      </dgm:t>
    </dgm:pt>
    <dgm:pt modelId="{ECE31BC3-E11F-44EA-A001-72BEE10ADEE9}" type="pres">
      <dgm:prSet presAssocID="{DEE07F91-F916-443D-A9C3-6040C74F0BDB}" presName="hierRoot2" presStyleCnt="0">
        <dgm:presLayoutVars>
          <dgm:hierBranch val="init"/>
        </dgm:presLayoutVars>
      </dgm:prSet>
      <dgm:spPr/>
    </dgm:pt>
    <dgm:pt modelId="{33AC0126-3FDF-4508-8794-6ED10AE2E39C}" type="pres">
      <dgm:prSet presAssocID="{DEE07F91-F916-443D-A9C3-6040C74F0BDB}" presName="rootComposite" presStyleCnt="0"/>
      <dgm:spPr/>
    </dgm:pt>
    <dgm:pt modelId="{C4D115B4-7F2B-40CC-ADED-A45A8E7E857A}" type="pres">
      <dgm:prSet presAssocID="{DEE07F91-F916-443D-A9C3-6040C74F0BDB}" presName="rootText" presStyleLbl="node2" presStyleIdx="2" presStyleCnt="3">
        <dgm:presLayoutVars>
          <dgm:chPref val="3"/>
        </dgm:presLayoutVars>
      </dgm:prSet>
      <dgm:spPr/>
      <dgm:t>
        <a:bodyPr/>
        <a:lstStyle/>
        <a:p>
          <a:endParaRPr lang="pt-BR"/>
        </a:p>
      </dgm:t>
    </dgm:pt>
    <dgm:pt modelId="{553D1C1A-65B5-4E04-AEE9-67506B6FDED6}" type="pres">
      <dgm:prSet presAssocID="{DEE07F91-F916-443D-A9C3-6040C74F0BDB}" presName="rootConnector" presStyleLbl="node2" presStyleIdx="2" presStyleCnt="3"/>
      <dgm:spPr/>
      <dgm:t>
        <a:bodyPr/>
        <a:lstStyle/>
        <a:p>
          <a:endParaRPr lang="pt-BR"/>
        </a:p>
      </dgm:t>
    </dgm:pt>
    <dgm:pt modelId="{9D4D5B0E-D8C8-4433-A1BC-5E3A9410E02F}" type="pres">
      <dgm:prSet presAssocID="{DEE07F91-F916-443D-A9C3-6040C74F0BDB}" presName="hierChild4" presStyleCnt="0"/>
      <dgm:spPr/>
    </dgm:pt>
    <dgm:pt modelId="{3E065F74-915C-4EDF-9339-1DDF3BB87E2C}" type="pres">
      <dgm:prSet presAssocID="{DEE07F91-F916-443D-A9C3-6040C74F0BDB}" presName="hierChild5" presStyleCnt="0"/>
      <dgm:spPr/>
    </dgm:pt>
    <dgm:pt modelId="{B4106DAA-01EC-48F8-A11C-AC8F8C4ACA19}" type="pres">
      <dgm:prSet presAssocID="{07C3350D-3A84-44F8-B92C-0AAF4A751309}" presName="hierChild3" presStyleCnt="0"/>
      <dgm:spPr/>
    </dgm:pt>
  </dgm:ptLst>
  <dgm:cxnLst>
    <dgm:cxn modelId="{688F233C-6247-4891-9549-F792AB5CF559}" type="presOf" srcId="{EB7712E2-7407-4756-9703-2C6CBCC34FC7}" destId="{88273334-3D73-4B2A-8AA0-D297D77E1705}" srcOrd="0" destOrd="0" presId="urn:microsoft.com/office/officeart/2005/8/layout/orgChart1"/>
    <dgm:cxn modelId="{F3EBE1AA-9B58-47DB-8EB6-DA3710F4483B}" type="presOf" srcId="{701A2C0F-E780-4459-8C37-ED4ADC924AC1}" destId="{3FEBBE53-C948-467D-90F8-2927B94ABE66}" srcOrd="0" destOrd="0" presId="urn:microsoft.com/office/officeart/2005/8/layout/orgChart1"/>
    <dgm:cxn modelId="{A85E1F0A-236F-48B8-B5B7-0EC26E603954}" type="presOf" srcId="{DEE07F91-F916-443D-A9C3-6040C74F0BDB}" destId="{553D1C1A-65B5-4E04-AEE9-67506B6FDED6}" srcOrd="1" destOrd="0" presId="urn:microsoft.com/office/officeart/2005/8/layout/orgChart1"/>
    <dgm:cxn modelId="{C32A3E2B-0DF0-47AA-BF82-ADC598E4486F}" srcId="{07C3350D-3A84-44F8-B92C-0AAF4A751309}" destId="{DEE07F91-F916-443D-A9C3-6040C74F0BDB}" srcOrd="2" destOrd="0" parTransId="{923F3D9F-36B6-43D1-B836-F1631EAD6799}" sibTransId="{8618C870-E71F-412D-82AE-7133EE8EB51F}"/>
    <dgm:cxn modelId="{7EBCC1FE-1330-4BD9-B7D5-C53919BF940F}" srcId="{07C3350D-3A84-44F8-B92C-0AAF4A751309}" destId="{701A2C0F-E780-4459-8C37-ED4ADC924AC1}" srcOrd="1" destOrd="0" parTransId="{91FBB5D0-C8D8-4B3F-BC68-90E5F38E320B}" sibTransId="{76C33752-3CC6-4238-B06E-C933BF7DCE40}"/>
    <dgm:cxn modelId="{EC4B4E0B-0C26-435B-95EF-820AED15B611}" srcId="{07C3350D-3A84-44F8-B92C-0AAF4A751309}" destId="{920382B4-2604-43D1-926E-820A3198A695}" srcOrd="0" destOrd="0" parTransId="{EB7712E2-7407-4756-9703-2C6CBCC34FC7}" sibTransId="{0D9F14B3-10AE-4716-8F28-D6F1D38712F3}"/>
    <dgm:cxn modelId="{2E59840D-3D05-4182-A671-D5D622A962B8}" type="presOf" srcId="{DCAC3F84-1FED-42EE-B8EE-8110F7B62DE3}" destId="{83EE8FDA-0287-482F-842B-D7CC668646DA}" srcOrd="0" destOrd="0" presId="urn:microsoft.com/office/officeart/2005/8/layout/orgChart1"/>
    <dgm:cxn modelId="{57F251A1-3BFA-43AB-9E8C-4FD023E292BA}" type="presOf" srcId="{923F3D9F-36B6-43D1-B836-F1631EAD6799}" destId="{C7F4B20C-2D7C-458E-BCB9-A998E1BD9720}" srcOrd="0" destOrd="0" presId="urn:microsoft.com/office/officeart/2005/8/layout/orgChart1"/>
    <dgm:cxn modelId="{46CDD800-AFA4-44ED-B909-E9EE5BA86A53}" type="presOf" srcId="{920382B4-2604-43D1-926E-820A3198A695}" destId="{71FD2AF1-5642-4FAE-A091-9380F9F6D15C}" srcOrd="0" destOrd="0" presId="urn:microsoft.com/office/officeart/2005/8/layout/orgChart1"/>
    <dgm:cxn modelId="{6DAB5BF2-76D9-4322-B10D-7808F4BE12B8}" type="presOf" srcId="{07C3350D-3A84-44F8-B92C-0AAF4A751309}" destId="{8E4D826E-0B63-43A5-9CC9-36F7CE77D232}" srcOrd="1" destOrd="0" presId="urn:microsoft.com/office/officeart/2005/8/layout/orgChart1"/>
    <dgm:cxn modelId="{A70C907A-A3D3-41EC-B765-7B95B90D9E38}" type="presOf" srcId="{07C3350D-3A84-44F8-B92C-0AAF4A751309}" destId="{62B1EF74-461E-458C-B832-EE2A11C001CB}" srcOrd="0" destOrd="0" presId="urn:microsoft.com/office/officeart/2005/8/layout/orgChart1"/>
    <dgm:cxn modelId="{A66ADF7B-B1B2-4B38-ABF2-113301448AF4}" srcId="{DCAC3F84-1FED-42EE-B8EE-8110F7B62DE3}" destId="{07C3350D-3A84-44F8-B92C-0AAF4A751309}" srcOrd="0" destOrd="0" parTransId="{A83F149A-4F75-4AE8-8305-A10A99418FB5}" sibTransId="{C4ABE789-787B-477B-B2DF-A7ABC4B2B8D9}"/>
    <dgm:cxn modelId="{4631512A-2A23-41ED-9CE9-052A05116D30}" type="presOf" srcId="{DEE07F91-F916-443D-A9C3-6040C74F0BDB}" destId="{C4D115B4-7F2B-40CC-ADED-A45A8E7E857A}" srcOrd="0" destOrd="0" presId="urn:microsoft.com/office/officeart/2005/8/layout/orgChart1"/>
    <dgm:cxn modelId="{77ABC59D-3576-41B9-8E6E-6DAE0605013B}" type="presOf" srcId="{701A2C0F-E780-4459-8C37-ED4ADC924AC1}" destId="{3DFC79F9-9721-44FB-B3B6-E092DB6B5A22}" srcOrd="1" destOrd="0" presId="urn:microsoft.com/office/officeart/2005/8/layout/orgChart1"/>
    <dgm:cxn modelId="{B244DB4A-9429-43A9-9022-DB28D8920058}" type="presOf" srcId="{91FBB5D0-C8D8-4B3F-BC68-90E5F38E320B}" destId="{FA752D86-831D-46FE-B197-90C97E4EF825}" srcOrd="0" destOrd="0" presId="urn:microsoft.com/office/officeart/2005/8/layout/orgChart1"/>
    <dgm:cxn modelId="{E122C7E4-1029-4AB7-9DE5-4900359A413B}" type="presOf" srcId="{920382B4-2604-43D1-926E-820A3198A695}" destId="{3DFDA81B-A241-44E6-85DB-7AFE22216A7F}" srcOrd="1" destOrd="0" presId="urn:microsoft.com/office/officeart/2005/8/layout/orgChart1"/>
    <dgm:cxn modelId="{80A23D09-2F25-4AE4-A6F1-746EE7F765FD}" type="presParOf" srcId="{83EE8FDA-0287-482F-842B-D7CC668646DA}" destId="{E36DC7E4-BDFC-4165-9821-EE1417BA4572}" srcOrd="0" destOrd="0" presId="urn:microsoft.com/office/officeart/2005/8/layout/orgChart1"/>
    <dgm:cxn modelId="{FE624354-C584-47CA-9996-08284C0B3989}" type="presParOf" srcId="{E36DC7E4-BDFC-4165-9821-EE1417BA4572}" destId="{ACFA5DF0-90D6-4E81-BEEE-E837DE4E3C6C}" srcOrd="0" destOrd="0" presId="urn:microsoft.com/office/officeart/2005/8/layout/orgChart1"/>
    <dgm:cxn modelId="{FBF9F941-F646-4B78-A3CC-DF76518689FD}" type="presParOf" srcId="{ACFA5DF0-90D6-4E81-BEEE-E837DE4E3C6C}" destId="{62B1EF74-461E-458C-B832-EE2A11C001CB}" srcOrd="0" destOrd="0" presId="urn:microsoft.com/office/officeart/2005/8/layout/orgChart1"/>
    <dgm:cxn modelId="{0E9906B3-D9B7-4253-ABDA-B2A58C938BED}" type="presParOf" srcId="{ACFA5DF0-90D6-4E81-BEEE-E837DE4E3C6C}" destId="{8E4D826E-0B63-43A5-9CC9-36F7CE77D232}" srcOrd="1" destOrd="0" presId="urn:microsoft.com/office/officeart/2005/8/layout/orgChart1"/>
    <dgm:cxn modelId="{96835EE8-CEA7-468D-B1CE-C1765826178F}" type="presParOf" srcId="{E36DC7E4-BDFC-4165-9821-EE1417BA4572}" destId="{35869A55-6EA5-435C-9EE3-6E9E34D1AE54}" srcOrd="1" destOrd="0" presId="urn:microsoft.com/office/officeart/2005/8/layout/orgChart1"/>
    <dgm:cxn modelId="{3DDCCB45-89A2-470A-AD97-AB5387EF1D24}" type="presParOf" srcId="{35869A55-6EA5-435C-9EE3-6E9E34D1AE54}" destId="{88273334-3D73-4B2A-8AA0-D297D77E1705}" srcOrd="0" destOrd="0" presId="urn:microsoft.com/office/officeart/2005/8/layout/orgChart1"/>
    <dgm:cxn modelId="{C106AB6B-98FC-4596-B6C5-1E3342C9C3C5}" type="presParOf" srcId="{35869A55-6EA5-435C-9EE3-6E9E34D1AE54}" destId="{2718A3A3-52B8-4BEC-8D7A-E6DC0170E8B7}" srcOrd="1" destOrd="0" presId="urn:microsoft.com/office/officeart/2005/8/layout/orgChart1"/>
    <dgm:cxn modelId="{A78C7435-82C4-4AC6-A839-8FBD6BD9989E}" type="presParOf" srcId="{2718A3A3-52B8-4BEC-8D7A-E6DC0170E8B7}" destId="{DBBB9063-463D-4884-9D5E-D2D3D691AB5B}" srcOrd="0" destOrd="0" presId="urn:microsoft.com/office/officeart/2005/8/layout/orgChart1"/>
    <dgm:cxn modelId="{0C1DD61E-FF48-4C06-A31C-05A31C8A7638}" type="presParOf" srcId="{DBBB9063-463D-4884-9D5E-D2D3D691AB5B}" destId="{71FD2AF1-5642-4FAE-A091-9380F9F6D15C}" srcOrd="0" destOrd="0" presId="urn:microsoft.com/office/officeart/2005/8/layout/orgChart1"/>
    <dgm:cxn modelId="{A0DCF798-11BF-4B4A-B439-7C46B58ABCBB}" type="presParOf" srcId="{DBBB9063-463D-4884-9D5E-D2D3D691AB5B}" destId="{3DFDA81B-A241-44E6-85DB-7AFE22216A7F}" srcOrd="1" destOrd="0" presId="urn:microsoft.com/office/officeart/2005/8/layout/orgChart1"/>
    <dgm:cxn modelId="{B5088A6B-51DB-4281-BA8B-172EE6B21529}" type="presParOf" srcId="{2718A3A3-52B8-4BEC-8D7A-E6DC0170E8B7}" destId="{260D5E2C-743E-4578-BF21-486ABC4550BB}" srcOrd="1" destOrd="0" presId="urn:microsoft.com/office/officeart/2005/8/layout/orgChart1"/>
    <dgm:cxn modelId="{7793B708-50B0-48FF-856D-0DF96D07408F}" type="presParOf" srcId="{2718A3A3-52B8-4BEC-8D7A-E6DC0170E8B7}" destId="{8B0BEBE7-EF8A-4F01-985B-9ECED1D57A26}" srcOrd="2" destOrd="0" presId="urn:microsoft.com/office/officeart/2005/8/layout/orgChart1"/>
    <dgm:cxn modelId="{85128B12-DE83-4CF1-9DBF-B9D003F473D0}" type="presParOf" srcId="{35869A55-6EA5-435C-9EE3-6E9E34D1AE54}" destId="{FA752D86-831D-46FE-B197-90C97E4EF825}" srcOrd="2" destOrd="0" presId="urn:microsoft.com/office/officeart/2005/8/layout/orgChart1"/>
    <dgm:cxn modelId="{AF2653C4-45E6-4B67-85BF-D6CF809C3756}" type="presParOf" srcId="{35869A55-6EA5-435C-9EE3-6E9E34D1AE54}" destId="{ED62D064-FFBF-4240-AB09-1264DB672751}" srcOrd="3" destOrd="0" presId="urn:microsoft.com/office/officeart/2005/8/layout/orgChart1"/>
    <dgm:cxn modelId="{7CB05781-C096-41F1-81B5-A30F19C1719C}" type="presParOf" srcId="{ED62D064-FFBF-4240-AB09-1264DB672751}" destId="{DA5EC67D-F653-4BC6-96CF-8D5266619FAE}" srcOrd="0" destOrd="0" presId="urn:microsoft.com/office/officeart/2005/8/layout/orgChart1"/>
    <dgm:cxn modelId="{42CFB579-1B72-4981-87A5-E0B77A7B23E2}" type="presParOf" srcId="{DA5EC67D-F653-4BC6-96CF-8D5266619FAE}" destId="{3FEBBE53-C948-467D-90F8-2927B94ABE66}" srcOrd="0" destOrd="0" presId="urn:microsoft.com/office/officeart/2005/8/layout/orgChart1"/>
    <dgm:cxn modelId="{9532B0C1-1130-4049-AD7B-6CB18BEB610D}" type="presParOf" srcId="{DA5EC67D-F653-4BC6-96CF-8D5266619FAE}" destId="{3DFC79F9-9721-44FB-B3B6-E092DB6B5A22}" srcOrd="1" destOrd="0" presId="urn:microsoft.com/office/officeart/2005/8/layout/orgChart1"/>
    <dgm:cxn modelId="{1096DD68-4444-4CDC-9137-FEA99310AA86}" type="presParOf" srcId="{ED62D064-FFBF-4240-AB09-1264DB672751}" destId="{0A89AFF6-C213-44C8-92D0-A21899FE8948}" srcOrd="1" destOrd="0" presId="urn:microsoft.com/office/officeart/2005/8/layout/orgChart1"/>
    <dgm:cxn modelId="{524F85AD-B559-44D6-B3A2-B6E2AF5261B6}" type="presParOf" srcId="{ED62D064-FFBF-4240-AB09-1264DB672751}" destId="{5C4D15FE-B516-42F4-B712-7449BC459355}" srcOrd="2" destOrd="0" presId="urn:microsoft.com/office/officeart/2005/8/layout/orgChart1"/>
    <dgm:cxn modelId="{96D3D9E4-1071-48A9-8E23-7C5EFDC8EA39}" type="presParOf" srcId="{35869A55-6EA5-435C-9EE3-6E9E34D1AE54}" destId="{C7F4B20C-2D7C-458E-BCB9-A998E1BD9720}" srcOrd="4" destOrd="0" presId="urn:microsoft.com/office/officeart/2005/8/layout/orgChart1"/>
    <dgm:cxn modelId="{F807264A-10CA-4FDC-BEDC-6FAB9EF31003}" type="presParOf" srcId="{35869A55-6EA5-435C-9EE3-6E9E34D1AE54}" destId="{ECE31BC3-E11F-44EA-A001-72BEE10ADEE9}" srcOrd="5" destOrd="0" presId="urn:microsoft.com/office/officeart/2005/8/layout/orgChart1"/>
    <dgm:cxn modelId="{CE5451B5-8C97-4323-A727-BFEFF961AE10}" type="presParOf" srcId="{ECE31BC3-E11F-44EA-A001-72BEE10ADEE9}" destId="{33AC0126-3FDF-4508-8794-6ED10AE2E39C}" srcOrd="0" destOrd="0" presId="urn:microsoft.com/office/officeart/2005/8/layout/orgChart1"/>
    <dgm:cxn modelId="{AE8D7CB3-A8E1-45E9-A4A1-76A0E518278E}" type="presParOf" srcId="{33AC0126-3FDF-4508-8794-6ED10AE2E39C}" destId="{C4D115B4-7F2B-40CC-ADED-A45A8E7E857A}" srcOrd="0" destOrd="0" presId="urn:microsoft.com/office/officeart/2005/8/layout/orgChart1"/>
    <dgm:cxn modelId="{27121C08-81A6-40CF-A54F-B44A3186B18C}" type="presParOf" srcId="{33AC0126-3FDF-4508-8794-6ED10AE2E39C}" destId="{553D1C1A-65B5-4E04-AEE9-67506B6FDED6}" srcOrd="1" destOrd="0" presId="urn:microsoft.com/office/officeart/2005/8/layout/orgChart1"/>
    <dgm:cxn modelId="{3E4BD953-6DE0-4F66-AF30-8D0701722A12}" type="presParOf" srcId="{ECE31BC3-E11F-44EA-A001-72BEE10ADEE9}" destId="{9D4D5B0E-D8C8-4433-A1BC-5E3A9410E02F}" srcOrd="1" destOrd="0" presId="urn:microsoft.com/office/officeart/2005/8/layout/orgChart1"/>
    <dgm:cxn modelId="{A3E6FC10-BD61-45E9-A054-1C78A3B4D43C}" type="presParOf" srcId="{ECE31BC3-E11F-44EA-A001-72BEE10ADEE9}" destId="{3E065F74-915C-4EDF-9339-1DDF3BB87E2C}" srcOrd="2" destOrd="0" presId="urn:microsoft.com/office/officeart/2005/8/layout/orgChart1"/>
    <dgm:cxn modelId="{408F57F3-B8AB-40D5-8EC3-EED96936D147}" type="presParOf" srcId="{E36DC7E4-BDFC-4165-9821-EE1417BA4572}" destId="{B4106DAA-01EC-48F8-A11C-AC8F8C4ACA1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4C0400-EA93-477E-9940-F62B8E786F1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pt-BR"/>
        </a:p>
      </dgm:t>
    </dgm:pt>
    <dgm:pt modelId="{9873D4F2-C4C9-406A-AB6F-037C4E4EAC62}">
      <dgm:prSet phldrT="[Texto]"/>
      <dgm:spPr/>
      <dgm:t>
        <a:bodyPr/>
        <a:lstStyle/>
        <a:p>
          <a:r>
            <a:rPr lang="pt-BR" dirty="0" smtClean="0"/>
            <a:t>Atividades</a:t>
          </a:r>
          <a:endParaRPr lang="pt-BR" dirty="0"/>
        </a:p>
      </dgm:t>
    </dgm:pt>
    <dgm:pt modelId="{29B57095-03A7-45D6-9E51-8E076CD0EC64}" type="parTrans" cxnId="{2DBBCC41-05CF-4959-AB98-AA5F1FAC035B}">
      <dgm:prSet/>
      <dgm:spPr/>
      <dgm:t>
        <a:bodyPr/>
        <a:lstStyle/>
        <a:p>
          <a:endParaRPr lang="pt-BR"/>
        </a:p>
      </dgm:t>
    </dgm:pt>
    <dgm:pt modelId="{AEA95E24-5A65-4245-86B5-0DF2CBF61E55}" type="sibTrans" cxnId="{2DBBCC41-05CF-4959-AB98-AA5F1FAC035B}">
      <dgm:prSet/>
      <dgm:spPr/>
      <dgm:t>
        <a:bodyPr/>
        <a:lstStyle/>
        <a:p>
          <a:endParaRPr lang="pt-BR"/>
        </a:p>
      </dgm:t>
    </dgm:pt>
    <dgm:pt modelId="{AE387FCA-744D-407A-87B0-E09563EBECC0}">
      <dgm:prSet phldrT="[Texto]"/>
      <dgm:spPr/>
      <dgm:t>
        <a:bodyPr/>
        <a:lstStyle/>
        <a:p>
          <a:pPr algn="ctr"/>
          <a:r>
            <a:rPr lang="pt-BR" dirty="0" smtClean="0"/>
            <a:t>Operacionais</a:t>
          </a:r>
          <a:endParaRPr lang="pt-BR" dirty="0"/>
        </a:p>
      </dgm:t>
    </dgm:pt>
    <dgm:pt modelId="{81472F0B-2549-424A-9121-2CD509442A30}" type="parTrans" cxnId="{1C62747F-9318-463E-8A70-8942D02C80B0}">
      <dgm:prSet/>
      <dgm:spPr/>
      <dgm:t>
        <a:bodyPr/>
        <a:lstStyle/>
        <a:p>
          <a:endParaRPr lang="pt-BR"/>
        </a:p>
      </dgm:t>
    </dgm:pt>
    <dgm:pt modelId="{FE3273E6-3028-48FE-AD0B-6565AED10361}" type="sibTrans" cxnId="{1C62747F-9318-463E-8A70-8942D02C80B0}">
      <dgm:prSet/>
      <dgm:spPr/>
      <dgm:t>
        <a:bodyPr/>
        <a:lstStyle/>
        <a:p>
          <a:endParaRPr lang="pt-BR"/>
        </a:p>
      </dgm:t>
    </dgm:pt>
    <dgm:pt modelId="{3BC26BA6-BB16-49F9-B3B5-29F042107181}">
      <dgm:prSet phldrT="[Texto]"/>
      <dgm:spPr/>
      <dgm:t>
        <a:bodyPr/>
        <a:lstStyle/>
        <a:p>
          <a:r>
            <a:rPr lang="pt-BR" dirty="0" smtClean="0"/>
            <a:t>Subgrupo associado</a:t>
          </a:r>
          <a:endParaRPr lang="pt-BR" dirty="0"/>
        </a:p>
      </dgm:t>
    </dgm:pt>
    <dgm:pt modelId="{3EF5ABB0-1D3B-459F-8A98-DB8D03029D6B}" type="parTrans" cxnId="{04CC6077-6E55-4A78-9EFF-ACE8DC8AD7FB}">
      <dgm:prSet/>
      <dgm:spPr/>
      <dgm:t>
        <a:bodyPr/>
        <a:lstStyle/>
        <a:p>
          <a:endParaRPr lang="pt-BR"/>
        </a:p>
      </dgm:t>
    </dgm:pt>
    <dgm:pt modelId="{1FF996A5-0A42-418E-BD61-DBD25679A14B}" type="sibTrans" cxnId="{04CC6077-6E55-4A78-9EFF-ACE8DC8AD7FB}">
      <dgm:prSet/>
      <dgm:spPr/>
      <dgm:t>
        <a:bodyPr/>
        <a:lstStyle/>
        <a:p>
          <a:endParaRPr lang="pt-BR"/>
        </a:p>
      </dgm:t>
    </dgm:pt>
    <dgm:pt modelId="{4F2E3617-5BE2-4D36-8B8F-ECC6EFCF1C65}">
      <dgm:prSet phldrT="[Texto]"/>
      <dgm:spPr/>
      <dgm:t>
        <a:bodyPr/>
        <a:lstStyle/>
        <a:p>
          <a:pPr algn="just"/>
          <a:r>
            <a:rPr lang="pt-BR" dirty="0" smtClean="0"/>
            <a:t>Ativo Circulante e Passivo Circulante</a:t>
          </a:r>
          <a:endParaRPr lang="pt-BR" dirty="0"/>
        </a:p>
      </dgm:t>
    </dgm:pt>
    <dgm:pt modelId="{454C0008-37C0-478B-BC6F-A3270086997F}" type="parTrans" cxnId="{18895C39-C905-403F-A3E6-8EF57EB6869F}">
      <dgm:prSet/>
      <dgm:spPr/>
      <dgm:t>
        <a:bodyPr/>
        <a:lstStyle/>
        <a:p>
          <a:endParaRPr lang="pt-BR"/>
        </a:p>
      </dgm:t>
    </dgm:pt>
    <dgm:pt modelId="{B4203842-F81A-4F9F-A496-5F4A9C92DD84}" type="sibTrans" cxnId="{18895C39-C905-403F-A3E6-8EF57EB6869F}">
      <dgm:prSet/>
      <dgm:spPr/>
      <dgm:t>
        <a:bodyPr/>
        <a:lstStyle/>
        <a:p>
          <a:endParaRPr lang="pt-BR"/>
        </a:p>
      </dgm:t>
    </dgm:pt>
    <dgm:pt modelId="{CB9D6900-22D3-4A9B-A911-C960786E9F4C}" type="pres">
      <dgm:prSet presAssocID="{F54C0400-EA93-477E-9940-F62B8E786F11}" presName="Name0" presStyleCnt="0">
        <dgm:presLayoutVars>
          <dgm:dir/>
          <dgm:animLvl val="lvl"/>
          <dgm:resizeHandles val="exact"/>
        </dgm:presLayoutVars>
      </dgm:prSet>
      <dgm:spPr/>
      <dgm:t>
        <a:bodyPr/>
        <a:lstStyle/>
        <a:p>
          <a:endParaRPr lang="pt-BR"/>
        </a:p>
      </dgm:t>
    </dgm:pt>
    <dgm:pt modelId="{97F239D4-8018-45B4-8211-192AA2C691A1}" type="pres">
      <dgm:prSet presAssocID="{9873D4F2-C4C9-406A-AB6F-037C4E4EAC62}" presName="composite" presStyleCnt="0"/>
      <dgm:spPr/>
    </dgm:pt>
    <dgm:pt modelId="{8D486CE5-A599-4479-8A8B-580745582D32}" type="pres">
      <dgm:prSet presAssocID="{9873D4F2-C4C9-406A-AB6F-037C4E4EAC62}" presName="parTx" presStyleLbl="alignNode1" presStyleIdx="0" presStyleCnt="2" custScaleX="68499">
        <dgm:presLayoutVars>
          <dgm:chMax val="0"/>
          <dgm:chPref val="0"/>
          <dgm:bulletEnabled val="1"/>
        </dgm:presLayoutVars>
      </dgm:prSet>
      <dgm:spPr/>
      <dgm:t>
        <a:bodyPr/>
        <a:lstStyle/>
        <a:p>
          <a:endParaRPr lang="pt-BR"/>
        </a:p>
      </dgm:t>
    </dgm:pt>
    <dgm:pt modelId="{04ED157A-7496-4997-A788-C9B5F81B5706}" type="pres">
      <dgm:prSet presAssocID="{9873D4F2-C4C9-406A-AB6F-037C4E4EAC62}" presName="desTx" presStyleLbl="alignAccFollowNode1" presStyleIdx="0" presStyleCnt="2" custScaleX="68499">
        <dgm:presLayoutVars>
          <dgm:bulletEnabled val="1"/>
        </dgm:presLayoutVars>
      </dgm:prSet>
      <dgm:spPr/>
      <dgm:t>
        <a:bodyPr/>
        <a:lstStyle/>
        <a:p>
          <a:endParaRPr lang="pt-BR"/>
        </a:p>
      </dgm:t>
    </dgm:pt>
    <dgm:pt modelId="{0147DEC2-D587-4694-86E9-48BFDD29458F}" type="pres">
      <dgm:prSet presAssocID="{AEA95E24-5A65-4245-86B5-0DF2CBF61E55}" presName="space" presStyleCnt="0"/>
      <dgm:spPr/>
    </dgm:pt>
    <dgm:pt modelId="{22A8C89D-A332-4910-B93F-5B7D46772460}" type="pres">
      <dgm:prSet presAssocID="{3BC26BA6-BB16-49F9-B3B5-29F042107181}" presName="composite" presStyleCnt="0"/>
      <dgm:spPr/>
    </dgm:pt>
    <dgm:pt modelId="{63340481-EC0A-47E5-B2C8-5852C4FACDF4}" type="pres">
      <dgm:prSet presAssocID="{3BC26BA6-BB16-49F9-B3B5-29F042107181}" presName="parTx" presStyleLbl="alignNode1" presStyleIdx="1" presStyleCnt="2" custScaleX="127670">
        <dgm:presLayoutVars>
          <dgm:chMax val="0"/>
          <dgm:chPref val="0"/>
          <dgm:bulletEnabled val="1"/>
        </dgm:presLayoutVars>
      </dgm:prSet>
      <dgm:spPr/>
      <dgm:t>
        <a:bodyPr/>
        <a:lstStyle/>
        <a:p>
          <a:endParaRPr lang="pt-BR"/>
        </a:p>
      </dgm:t>
    </dgm:pt>
    <dgm:pt modelId="{CBC99F4A-BDFF-46FF-A14D-F63409916731}" type="pres">
      <dgm:prSet presAssocID="{3BC26BA6-BB16-49F9-B3B5-29F042107181}" presName="desTx" presStyleLbl="alignAccFollowNode1" presStyleIdx="1" presStyleCnt="2" custScaleX="129934">
        <dgm:presLayoutVars>
          <dgm:bulletEnabled val="1"/>
        </dgm:presLayoutVars>
      </dgm:prSet>
      <dgm:spPr/>
      <dgm:t>
        <a:bodyPr/>
        <a:lstStyle/>
        <a:p>
          <a:endParaRPr lang="pt-BR"/>
        </a:p>
      </dgm:t>
    </dgm:pt>
  </dgm:ptLst>
  <dgm:cxnLst>
    <dgm:cxn modelId="{1C62747F-9318-463E-8A70-8942D02C80B0}" srcId="{9873D4F2-C4C9-406A-AB6F-037C4E4EAC62}" destId="{AE387FCA-744D-407A-87B0-E09563EBECC0}" srcOrd="0" destOrd="0" parTransId="{81472F0B-2549-424A-9121-2CD509442A30}" sibTransId="{FE3273E6-3028-48FE-AD0B-6565AED10361}"/>
    <dgm:cxn modelId="{04CC6077-6E55-4A78-9EFF-ACE8DC8AD7FB}" srcId="{F54C0400-EA93-477E-9940-F62B8E786F11}" destId="{3BC26BA6-BB16-49F9-B3B5-29F042107181}" srcOrd="1" destOrd="0" parTransId="{3EF5ABB0-1D3B-459F-8A98-DB8D03029D6B}" sibTransId="{1FF996A5-0A42-418E-BD61-DBD25679A14B}"/>
    <dgm:cxn modelId="{2DBBCC41-05CF-4959-AB98-AA5F1FAC035B}" srcId="{F54C0400-EA93-477E-9940-F62B8E786F11}" destId="{9873D4F2-C4C9-406A-AB6F-037C4E4EAC62}" srcOrd="0" destOrd="0" parTransId="{29B57095-03A7-45D6-9E51-8E076CD0EC64}" sibTransId="{AEA95E24-5A65-4245-86B5-0DF2CBF61E55}"/>
    <dgm:cxn modelId="{D70977C7-F4CA-4E40-8E07-01B82A4BAC4D}" type="presOf" srcId="{9873D4F2-C4C9-406A-AB6F-037C4E4EAC62}" destId="{8D486CE5-A599-4479-8A8B-580745582D32}" srcOrd="0" destOrd="0" presId="urn:microsoft.com/office/officeart/2005/8/layout/hList1"/>
    <dgm:cxn modelId="{ADD02CD6-2D7A-487C-9597-3FFFB8E2B17F}" type="presOf" srcId="{F54C0400-EA93-477E-9940-F62B8E786F11}" destId="{CB9D6900-22D3-4A9B-A911-C960786E9F4C}" srcOrd="0" destOrd="0" presId="urn:microsoft.com/office/officeart/2005/8/layout/hList1"/>
    <dgm:cxn modelId="{70C976F6-A248-402E-8242-974B3FFA8742}" type="presOf" srcId="{4F2E3617-5BE2-4D36-8B8F-ECC6EFCF1C65}" destId="{CBC99F4A-BDFF-46FF-A14D-F63409916731}" srcOrd="0" destOrd="0" presId="urn:microsoft.com/office/officeart/2005/8/layout/hList1"/>
    <dgm:cxn modelId="{FCA1CF8B-E027-4B20-A054-299C2245C192}" type="presOf" srcId="{3BC26BA6-BB16-49F9-B3B5-29F042107181}" destId="{63340481-EC0A-47E5-B2C8-5852C4FACDF4}" srcOrd="0" destOrd="0" presId="urn:microsoft.com/office/officeart/2005/8/layout/hList1"/>
    <dgm:cxn modelId="{18895C39-C905-403F-A3E6-8EF57EB6869F}" srcId="{3BC26BA6-BB16-49F9-B3B5-29F042107181}" destId="{4F2E3617-5BE2-4D36-8B8F-ECC6EFCF1C65}" srcOrd="0" destOrd="0" parTransId="{454C0008-37C0-478B-BC6F-A3270086997F}" sibTransId="{B4203842-F81A-4F9F-A496-5F4A9C92DD84}"/>
    <dgm:cxn modelId="{259711B1-1362-432A-A524-F952B1B8512F}" type="presOf" srcId="{AE387FCA-744D-407A-87B0-E09563EBECC0}" destId="{04ED157A-7496-4997-A788-C9B5F81B5706}" srcOrd="0" destOrd="0" presId="urn:microsoft.com/office/officeart/2005/8/layout/hList1"/>
    <dgm:cxn modelId="{FDA0F4DD-B28B-4911-B6DC-596468DD8837}" type="presParOf" srcId="{CB9D6900-22D3-4A9B-A911-C960786E9F4C}" destId="{97F239D4-8018-45B4-8211-192AA2C691A1}" srcOrd="0" destOrd="0" presId="urn:microsoft.com/office/officeart/2005/8/layout/hList1"/>
    <dgm:cxn modelId="{B5DBD6AB-6E34-4575-B3BC-81FB26A6B382}" type="presParOf" srcId="{97F239D4-8018-45B4-8211-192AA2C691A1}" destId="{8D486CE5-A599-4479-8A8B-580745582D32}" srcOrd="0" destOrd="0" presId="urn:microsoft.com/office/officeart/2005/8/layout/hList1"/>
    <dgm:cxn modelId="{B7910563-19CA-48FE-9EEE-CEA446A8CB75}" type="presParOf" srcId="{97F239D4-8018-45B4-8211-192AA2C691A1}" destId="{04ED157A-7496-4997-A788-C9B5F81B5706}" srcOrd="1" destOrd="0" presId="urn:microsoft.com/office/officeart/2005/8/layout/hList1"/>
    <dgm:cxn modelId="{CD93F31C-BB6A-44BD-8E30-2EEEB824076B}" type="presParOf" srcId="{CB9D6900-22D3-4A9B-A911-C960786E9F4C}" destId="{0147DEC2-D587-4694-86E9-48BFDD29458F}" srcOrd="1" destOrd="0" presId="urn:microsoft.com/office/officeart/2005/8/layout/hList1"/>
    <dgm:cxn modelId="{5DEA9737-BE3F-4A1F-A550-7F010A33389B}" type="presParOf" srcId="{CB9D6900-22D3-4A9B-A911-C960786E9F4C}" destId="{22A8C89D-A332-4910-B93F-5B7D46772460}" srcOrd="2" destOrd="0" presId="urn:microsoft.com/office/officeart/2005/8/layout/hList1"/>
    <dgm:cxn modelId="{237C8300-26D1-4628-8496-45D9AF522DBD}" type="presParOf" srcId="{22A8C89D-A332-4910-B93F-5B7D46772460}" destId="{63340481-EC0A-47E5-B2C8-5852C4FACDF4}" srcOrd="0" destOrd="0" presId="urn:microsoft.com/office/officeart/2005/8/layout/hList1"/>
    <dgm:cxn modelId="{84B8C93E-A39B-4A0A-A186-E43473C0991A}" type="presParOf" srcId="{22A8C89D-A332-4910-B93F-5B7D46772460}" destId="{CBC99F4A-BDFF-46FF-A14D-F6340991673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4C0400-EA93-477E-9940-F62B8E786F1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pt-BR"/>
        </a:p>
      </dgm:t>
    </dgm:pt>
    <dgm:pt modelId="{9873D4F2-C4C9-406A-AB6F-037C4E4EAC62}">
      <dgm:prSet phldrT="[Texto]"/>
      <dgm:spPr/>
      <dgm:t>
        <a:bodyPr/>
        <a:lstStyle/>
        <a:p>
          <a:r>
            <a:rPr lang="pt-BR" dirty="0" smtClean="0"/>
            <a:t>Atividades</a:t>
          </a:r>
          <a:endParaRPr lang="pt-BR" dirty="0"/>
        </a:p>
      </dgm:t>
    </dgm:pt>
    <dgm:pt modelId="{29B57095-03A7-45D6-9E51-8E076CD0EC64}" type="parTrans" cxnId="{2DBBCC41-05CF-4959-AB98-AA5F1FAC035B}">
      <dgm:prSet/>
      <dgm:spPr/>
      <dgm:t>
        <a:bodyPr/>
        <a:lstStyle/>
        <a:p>
          <a:endParaRPr lang="pt-BR"/>
        </a:p>
      </dgm:t>
    </dgm:pt>
    <dgm:pt modelId="{AEA95E24-5A65-4245-86B5-0DF2CBF61E55}" type="sibTrans" cxnId="{2DBBCC41-05CF-4959-AB98-AA5F1FAC035B}">
      <dgm:prSet/>
      <dgm:spPr/>
      <dgm:t>
        <a:bodyPr/>
        <a:lstStyle/>
        <a:p>
          <a:endParaRPr lang="pt-BR"/>
        </a:p>
      </dgm:t>
    </dgm:pt>
    <dgm:pt modelId="{AE387FCA-744D-407A-87B0-E09563EBECC0}">
      <dgm:prSet phldrT="[Texto]"/>
      <dgm:spPr/>
      <dgm:t>
        <a:bodyPr/>
        <a:lstStyle/>
        <a:p>
          <a:pPr algn="ctr"/>
          <a:r>
            <a:rPr lang="pt-BR" dirty="0" smtClean="0"/>
            <a:t>Investimento</a:t>
          </a:r>
          <a:endParaRPr lang="pt-BR" dirty="0"/>
        </a:p>
      </dgm:t>
    </dgm:pt>
    <dgm:pt modelId="{81472F0B-2549-424A-9121-2CD509442A30}" type="parTrans" cxnId="{1C62747F-9318-463E-8A70-8942D02C80B0}">
      <dgm:prSet/>
      <dgm:spPr/>
      <dgm:t>
        <a:bodyPr/>
        <a:lstStyle/>
        <a:p>
          <a:endParaRPr lang="pt-BR"/>
        </a:p>
      </dgm:t>
    </dgm:pt>
    <dgm:pt modelId="{FE3273E6-3028-48FE-AD0B-6565AED10361}" type="sibTrans" cxnId="{1C62747F-9318-463E-8A70-8942D02C80B0}">
      <dgm:prSet/>
      <dgm:spPr/>
      <dgm:t>
        <a:bodyPr/>
        <a:lstStyle/>
        <a:p>
          <a:endParaRPr lang="pt-BR"/>
        </a:p>
      </dgm:t>
    </dgm:pt>
    <dgm:pt modelId="{3BC26BA6-BB16-49F9-B3B5-29F042107181}">
      <dgm:prSet phldrT="[Texto]"/>
      <dgm:spPr/>
      <dgm:t>
        <a:bodyPr/>
        <a:lstStyle/>
        <a:p>
          <a:r>
            <a:rPr lang="pt-BR" dirty="0" smtClean="0"/>
            <a:t>Subgrupo associado</a:t>
          </a:r>
          <a:endParaRPr lang="pt-BR" dirty="0"/>
        </a:p>
      </dgm:t>
    </dgm:pt>
    <dgm:pt modelId="{3EF5ABB0-1D3B-459F-8A98-DB8D03029D6B}" type="parTrans" cxnId="{04CC6077-6E55-4A78-9EFF-ACE8DC8AD7FB}">
      <dgm:prSet/>
      <dgm:spPr/>
      <dgm:t>
        <a:bodyPr/>
        <a:lstStyle/>
        <a:p>
          <a:endParaRPr lang="pt-BR"/>
        </a:p>
      </dgm:t>
    </dgm:pt>
    <dgm:pt modelId="{1FF996A5-0A42-418E-BD61-DBD25679A14B}" type="sibTrans" cxnId="{04CC6077-6E55-4A78-9EFF-ACE8DC8AD7FB}">
      <dgm:prSet/>
      <dgm:spPr/>
      <dgm:t>
        <a:bodyPr/>
        <a:lstStyle/>
        <a:p>
          <a:endParaRPr lang="pt-BR"/>
        </a:p>
      </dgm:t>
    </dgm:pt>
    <dgm:pt modelId="{4F2E3617-5BE2-4D36-8B8F-ECC6EFCF1C65}">
      <dgm:prSet phldrT="[Texto]"/>
      <dgm:spPr/>
      <dgm:t>
        <a:bodyPr/>
        <a:lstStyle/>
        <a:p>
          <a:pPr algn="just"/>
          <a:r>
            <a:rPr lang="pt-BR" dirty="0" smtClean="0"/>
            <a:t>Ativo Não Circulante (ARLP e Permanente: Investimentos, Imobilizado e  Intangível)</a:t>
          </a:r>
          <a:endParaRPr lang="pt-BR" dirty="0"/>
        </a:p>
      </dgm:t>
    </dgm:pt>
    <dgm:pt modelId="{454C0008-37C0-478B-BC6F-A3270086997F}" type="parTrans" cxnId="{18895C39-C905-403F-A3E6-8EF57EB6869F}">
      <dgm:prSet/>
      <dgm:spPr/>
      <dgm:t>
        <a:bodyPr/>
        <a:lstStyle/>
        <a:p>
          <a:endParaRPr lang="pt-BR"/>
        </a:p>
      </dgm:t>
    </dgm:pt>
    <dgm:pt modelId="{B4203842-F81A-4F9F-A496-5F4A9C92DD84}" type="sibTrans" cxnId="{18895C39-C905-403F-A3E6-8EF57EB6869F}">
      <dgm:prSet/>
      <dgm:spPr/>
      <dgm:t>
        <a:bodyPr/>
        <a:lstStyle/>
        <a:p>
          <a:endParaRPr lang="pt-BR"/>
        </a:p>
      </dgm:t>
    </dgm:pt>
    <dgm:pt modelId="{CB9D6900-22D3-4A9B-A911-C960786E9F4C}" type="pres">
      <dgm:prSet presAssocID="{F54C0400-EA93-477E-9940-F62B8E786F11}" presName="Name0" presStyleCnt="0">
        <dgm:presLayoutVars>
          <dgm:dir/>
          <dgm:animLvl val="lvl"/>
          <dgm:resizeHandles val="exact"/>
        </dgm:presLayoutVars>
      </dgm:prSet>
      <dgm:spPr/>
      <dgm:t>
        <a:bodyPr/>
        <a:lstStyle/>
        <a:p>
          <a:endParaRPr lang="pt-BR"/>
        </a:p>
      </dgm:t>
    </dgm:pt>
    <dgm:pt modelId="{97F239D4-8018-45B4-8211-192AA2C691A1}" type="pres">
      <dgm:prSet presAssocID="{9873D4F2-C4C9-406A-AB6F-037C4E4EAC62}" presName="composite" presStyleCnt="0"/>
      <dgm:spPr/>
    </dgm:pt>
    <dgm:pt modelId="{8D486CE5-A599-4479-8A8B-580745582D32}" type="pres">
      <dgm:prSet presAssocID="{9873D4F2-C4C9-406A-AB6F-037C4E4EAC62}" presName="parTx" presStyleLbl="alignNode1" presStyleIdx="0" presStyleCnt="2" custScaleX="68499">
        <dgm:presLayoutVars>
          <dgm:chMax val="0"/>
          <dgm:chPref val="0"/>
          <dgm:bulletEnabled val="1"/>
        </dgm:presLayoutVars>
      </dgm:prSet>
      <dgm:spPr/>
      <dgm:t>
        <a:bodyPr/>
        <a:lstStyle/>
        <a:p>
          <a:endParaRPr lang="pt-BR"/>
        </a:p>
      </dgm:t>
    </dgm:pt>
    <dgm:pt modelId="{04ED157A-7496-4997-A788-C9B5F81B5706}" type="pres">
      <dgm:prSet presAssocID="{9873D4F2-C4C9-406A-AB6F-037C4E4EAC62}" presName="desTx" presStyleLbl="alignAccFollowNode1" presStyleIdx="0" presStyleCnt="2" custScaleX="68499">
        <dgm:presLayoutVars>
          <dgm:bulletEnabled val="1"/>
        </dgm:presLayoutVars>
      </dgm:prSet>
      <dgm:spPr/>
      <dgm:t>
        <a:bodyPr/>
        <a:lstStyle/>
        <a:p>
          <a:endParaRPr lang="pt-BR"/>
        </a:p>
      </dgm:t>
    </dgm:pt>
    <dgm:pt modelId="{0147DEC2-D587-4694-86E9-48BFDD29458F}" type="pres">
      <dgm:prSet presAssocID="{AEA95E24-5A65-4245-86B5-0DF2CBF61E55}" presName="space" presStyleCnt="0"/>
      <dgm:spPr/>
    </dgm:pt>
    <dgm:pt modelId="{22A8C89D-A332-4910-B93F-5B7D46772460}" type="pres">
      <dgm:prSet presAssocID="{3BC26BA6-BB16-49F9-B3B5-29F042107181}" presName="composite" presStyleCnt="0"/>
      <dgm:spPr/>
    </dgm:pt>
    <dgm:pt modelId="{63340481-EC0A-47E5-B2C8-5852C4FACDF4}" type="pres">
      <dgm:prSet presAssocID="{3BC26BA6-BB16-49F9-B3B5-29F042107181}" presName="parTx" presStyleLbl="alignNode1" presStyleIdx="1" presStyleCnt="2" custScaleX="127670">
        <dgm:presLayoutVars>
          <dgm:chMax val="0"/>
          <dgm:chPref val="0"/>
          <dgm:bulletEnabled val="1"/>
        </dgm:presLayoutVars>
      </dgm:prSet>
      <dgm:spPr/>
      <dgm:t>
        <a:bodyPr/>
        <a:lstStyle/>
        <a:p>
          <a:endParaRPr lang="pt-BR"/>
        </a:p>
      </dgm:t>
    </dgm:pt>
    <dgm:pt modelId="{CBC99F4A-BDFF-46FF-A14D-F63409916731}" type="pres">
      <dgm:prSet presAssocID="{3BC26BA6-BB16-49F9-B3B5-29F042107181}" presName="desTx" presStyleLbl="alignAccFollowNode1" presStyleIdx="1" presStyleCnt="2" custScaleX="129934">
        <dgm:presLayoutVars>
          <dgm:bulletEnabled val="1"/>
        </dgm:presLayoutVars>
      </dgm:prSet>
      <dgm:spPr/>
      <dgm:t>
        <a:bodyPr/>
        <a:lstStyle/>
        <a:p>
          <a:endParaRPr lang="pt-BR"/>
        </a:p>
      </dgm:t>
    </dgm:pt>
  </dgm:ptLst>
  <dgm:cxnLst>
    <dgm:cxn modelId="{84C74DE1-99DA-46D0-A860-AD77AC878EBA}" type="presOf" srcId="{9873D4F2-C4C9-406A-AB6F-037C4E4EAC62}" destId="{8D486CE5-A599-4479-8A8B-580745582D32}" srcOrd="0" destOrd="0" presId="urn:microsoft.com/office/officeart/2005/8/layout/hList1"/>
    <dgm:cxn modelId="{1C62747F-9318-463E-8A70-8942D02C80B0}" srcId="{9873D4F2-C4C9-406A-AB6F-037C4E4EAC62}" destId="{AE387FCA-744D-407A-87B0-E09563EBECC0}" srcOrd="0" destOrd="0" parTransId="{81472F0B-2549-424A-9121-2CD509442A30}" sibTransId="{FE3273E6-3028-48FE-AD0B-6565AED10361}"/>
    <dgm:cxn modelId="{04CC6077-6E55-4A78-9EFF-ACE8DC8AD7FB}" srcId="{F54C0400-EA93-477E-9940-F62B8E786F11}" destId="{3BC26BA6-BB16-49F9-B3B5-29F042107181}" srcOrd="1" destOrd="0" parTransId="{3EF5ABB0-1D3B-459F-8A98-DB8D03029D6B}" sibTransId="{1FF996A5-0A42-418E-BD61-DBD25679A14B}"/>
    <dgm:cxn modelId="{41FE1ACA-DB8F-4059-B56F-80B06B1CD377}" type="presOf" srcId="{3BC26BA6-BB16-49F9-B3B5-29F042107181}" destId="{63340481-EC0A-47E5-B2C8-5852C4FACDF4}" srcOrd="0" destOrd="0" presId="urn:microsoft.com/office/officeart/2005/8/layout/hList1"/>
    <dgm:cxn modelId="{2DBBCC41-05CF-4959-AB98-AA5F1FAC035B}" srcId="{F54C0400-EA93-477E-9940-F62B8E786F11}" destId="{9873D4F2-C4C9-406A-AB6F-037C4E4EAC62}" srcOrd="0" destOrd="0" parTransId="{29B57095-03A7-45D6-9E51-8E076CD0EC64}" sibTransId="{AEA95E24-5A65-4245-86B5-0DF2CBF61E55}"/>
    <dgm:cxn modelId="{A25F2D12-2DAD-4CB1-8768-DE0E13A23FA0}" type="presOf" srcId="{4F2E3617-5BE2-4D36-8B8F-ECC6EFCF1C65}" destId="{CBC99F4A-BDFF-46FF-A14D-F63409916731}" srcOrd="0" destOrd="0" presId="urn:microsoft.com/office/officeart/2005/8/layout/hList1"/>
    <dgm:cxn modelId="{18895C39-C905-403F-A3E6-8EF57EB6869F}" srcId="{3BC26BA6-BB16-49F9-B3B5-29F042107181}" destId="{4F2E3617-5BE2-4D36-8B8F-ECC6EFCF1C65}" srcOrd="0" destOrd="0" parTransId="{454C0008-37C0-478B-BC6F-A3270086997F}" sibTransId="{B4203842-F81A-4F9F-A496-5F4A9C92DD84}"/>
    <dgm:cxn modelId="{CFDC0959-9D91-4FF2-A22D-77B96FC7F079}" type="presOf" srcId="{AE387FCA-744D-407A-87B0-E09563EBECC0}" destId="{04ED157A-7496-4997-A788-C9B5F81B5706}" srcOrd="0" destOrd="0" presId="urn:microsoft.com/office/officeart/2005/8/layout/hList1"/>
    <dgm:cxn modelId="{BEF3B08A-63E6-4A7F-8E06-59793B0D15FC}" type="presOf" srcId="{F54C0400-EA93-477E-9940-F62B8E786F11}" destId="{CB9D6900-22D3-4A9B-A911-C960786E9F4C}" srcOrd="0" destOrd="0" presId="urn:microsoft.com/office/officeart/2005/8/layout/hList1"/>
    <dgm:cxn modelId="{0FDB5639-1B9F-45E2-A9AD-FBD7D5FD586B}" type="presParOf" srcId="{CB9D6900-22D3-4A9B-A911-C960786E9F4C}" destId="{97F239D4-8018-45B4-8211-192AA2C691A1}" srcOrd="0" destOrd="0" presId="urn:microsoft.com/office/officeart/2005/8/layout/hList1"/>
    <dgm:cxn modelId="{F5B06E45-DEBB-4AF9-8261-05462228420B}" type="presParOf" srcId="{97F239D4-8018-45B4-8211-192AA2C691A1}" destId="{8D486CE5-A599-4479-8A8B-580745582D32}" srcOrd="0" destOrd="0" presId="urn:microsoft.com/office/officeart/2005/8/layout/hList1"/>
    <dgm:cxn modelId="{5DFD69A6-F780-43D8-9ADD-9EB03F94B05B}" type="presParOf" srcId="{97F239D4-8018-45B4-8211-192AA2C691A1}" destId="{04ED157A-7496-4997-A788-C9B5F81B5706}" srcOrd="1" destOrd="0" presId="urn:microsoft.com/office/officeart/2005/8/layout/hList1"/>
    <dgm:cxn modelId="{1946E116-05D5-462A-8E84-6FA0D8EE0A61}" type="presParOf" srcId="{CB9D6900-22D3-4A9B-A911-C960786E9F4C}" destId="{0147DEC2-D587-4694-86E9-48BFDD29458F}" srcOrd="1" destOrd="0" presId="urn:microsoft.com/office/officeart/2005/8/layout/hList1"/>
    <dgm:cxn modelId="{D3C3AF71-7EAB-4C89-9C5A-E33F2582CF53}" type="presParOf" srcId="{CB9D6900-22D3-4A9B-A911-C960786E9F4C}" destId="{22A8C89D-A332-4910-B93F-5B7D46772460}" srcOrd="2" destOrd="0" presId="urn:microsoft.com/office/officeart/2005/8/layout/hList1"/>
    <dgm:cxn modelId="{325E0E66-5C7C-4215-B5C1-05AC7A7D52B7}" type="presParOf" srcId="{22A8C89D-A332-4910-B93F-5B7D46772460}" destId="{63340481-EC0A-47E5-B2C8-5852C4FACDF4}" srcOrd="0" destOrd="0" presId="urn:microsoft.com/office/officeart/2005/8/layout/hList1"/>
    <dgm:cxn modelId="{5AA2D498-6725-42DA-9501-099743B26B83}" type="presParOf" srcId="{22A8C89D-A332-4910-B93F-5B7D46772460}" destId="{CBC99F4A-BDFF-46FF-A14D-F6340991673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4C0400-EA93-477E-9940-F62B8E786F1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pt-BR"/>
        </a:p>
      </dgm:t>
    </dgm:pt>
    <dgm:pt modelId="{9873D4F2-C4C9-406A-AB6F-037C4E4EAC62}">
      <dgm:prSet phldrT="[Texto]"/>
      <dgm:spPr/>
      <dgm:t>
        <a:bodyPr/>
        <a:lstStyle/>
        <a:p>
          <a:r>
            <a:rPr lang="pt-BR" dirty="0" smtClean="0"/>
            <a:t>Atividades</a:t>
          </a:r>
          <a:endParaRPr lang="pt-BR" dirty="0"/>
        </a:p>
      </dgm:t>
    </dgm:pt>
    <dgm:pt modelId="{29B57095-03A7-45D6-9E51-8E076CD0EC64}" type="parTrans" cxnId="{2DBBCC41-05CF-4959-AB98-AA5F1FAC035B}">
      <dgm:prSet/>
      <dgm:spPr/>
      <dgm:t>
        <a:bodyPr/>
        <a:lstStyle/>
        <a:p>
          <a:endParaRPr lang="pt-BR"/>
        </a:p>
      </dgm:t>
    </dgm:pt>
    <dgm:pt modelId="{AEA95E24-5A65-4245-86B5-0DF2CBF61E55}" type="sibTrans" cxnId="{2DBBCC41-05CF-4959-AB98-AA5F1FAC035B}">
      <dgm:prSet/>
      <dgm:spPr/>
      <dgm:t>
        <a:bodyPr/>
        <a:lstStyle/>
        <a:p>
          <a:endParaRPr lang="pt-BR"/>
        </a:p>
      </dgm:t>
    </dgm:pt>
    <dgm:pt modelId="{AE387FCA-744D-407A-87B0-E09563EBECC0}">
      <dgm:prSet phldrT="[Texto]"/>
      <dgm:spPr/>
      <dgm:t>
        <a:bodyPr/>
        <a:lstStyle/>
        <a:p>
          <a:pPr algn="ctr"/>
          <a:r>
            <a:rPr lang="pt-BR" dirty="0" smtClean="0"/>
            <a:t>Financiamento</a:t>
          </a:r>
          <a:endParaRPr lang="pt-BR" dirty="0"/>
        </a:p>
      </dgm:t>
    </dgm:pt>
    <dgm:pt modelId="{81472F0B-2549-424A-9121-2CD509442A30}" type="parTrans" cxnId="{1C62747F-9318-463E-8A70-8942D02C80B0}">
      <dgm:prSet/>
      <dgm:spPr/>
      <dgm:t>
        <a:bodyPr/>
        <a:lstStyle/>
        <a:p>
          <a:endParaRPr lang="pt-BR"/>
        </a:p>
      </dgm:t>
    </dgm:pt>
    <dgm:pt modelId="{FE3273E6-3028-48FE-AD0B-6565AED10361}" type="sibTrans" cxnId="{1C62747F-9318-463E-8A70-8942D02C80B0}">
      <dgm:prSet/>
      <dgm:spPr/>
      <dgm:t>
        <a:bodyPr/>
        <a:lstStyle/>
        <a:p>
          <a:endParaRPr lang="pt-BR"/>
        </a:p>
      </dgm:t>
    </dgm:pt>
    <dgm:pt modelId="{3BC26BA6-BB16-49F9-B3B5-29F042107181}">
      <dgm:prSet phldrT="[Texto]"/>
      <dgm:spPr/>
      <dgm:t>
        <a:bodyPr/>
        <a:lstStyle/>
        <a:p>
          <a:r>
            <a:rPr lang="pt-BR" dirty="0" smtClean="0"/>
            <a:t>Subgrupo associado</a:t>
          </a:r>
          <a:endParaRPr lang="pt-BR" dirty="0"/>
        </a:p>
      </dgm:t>
    </dgm:pt>
    <dgm:pt modelId="{3EF5ABB0-1D3B-459F-8A98-DB8D03029D6B}" type="parTrans" cxnId="{04CC6077-6E55-4A78-9EFF-ACE8DC8AD7FB}">
      <dgm:prSet/>
      <dgm:spPr/>
      <dgm:t>
        <a:bodyPr/>
        <a:lstStyle/>
        <a:p>
          <a:endParaRPr lang="pt-BR"/>
        </a:p>
      </dgm:t>
    </dgm:pt>
    <dgm:pt modelId="{1FF996A5-0A42-418E-BD61-DBD25679A14B}" type="sibTrans" cxnId="{04CC6077-6E55-4A78-9EFF-ACE8DC8AD7FB}">
      <dgm:prSet/>
      <dgm:spPr/>
      <dgm:t>
        <a:bodyPr/>
        <a:lstStyle/>
        <a:p>
          <a:endParaRPr lang="pt-BR"/>
        </a:p>
      </dgm:t>
    </dgm:pt>
    <dgm:pt modelId="{4F2E3617-5BE2-4D36-8B8F-ECC6EFCF1C65}">
      <dgm:prSet phldrT="[Texto]"/>
      <dgm:spPr/>
      <dgm:t>
        <a:bodyPr/>
        <a:lstStyle/>
        <a:p>
          <a:pPr algn="just"/>
          <a:r>
            <a:rPr lang="pt-BR" dirty="0" smtClean="0"/>
            <a:t>Passivo Não Circulante e Patrimônio Líquido</a:t>
          </a:r>
          <a:endParaRPr lang="pt-BR" dirty="0"/>
        </a:p>
      </dgm:t>
    </dgm:pt>
    <dgm:pt modelId="{454C0008-37C0-478B-BC6F-A3270086997F}" type="parTrans" cxnId="{18895C39-C905-403F-A3E6-8EF57EB6869F}">
      <dgm:prSet/>
      <dgm:spPr/>
      <dgm:t>
        <a:bodyPr/>
        <a:lstStyle/>
        <a:p>
          <a:endParaRPr lang="pt-BR"/>
        </a:p>
      </dgm:t>
    </dgm:pt>
    <dgm:pt modelId="{B4203842-F81A-4F9F-A496-5F4A9C92DD84}" type="sibTrans" cxnId="{18895C39-C905-403F-A3E6-8EF57EB6869F}">
      <dgm:prSet/>
      <dgm:spPr/>
      <dgm:t>
        <a:bodyPr/>
        <a:lstStyle/>
        <a:p>
          <a:endParaRPr lang="pt-BR"/>
        </a:p>
      </dgm:t>
    </dgm:pt>
    <dgm:pt modelId="{CB9D6900-22D3-4A9B-A911-C960786E9F4C}" type="pres">
      <dgm:prSet presAssocID="{F54C0400-EA93-477E-9940-F62B8E786F11}" presName="Name0" presStyleCnt="0">
        <dgm:presLayoutVars>
          <dgm:dir/>
          <dgm:animLvl val="lvl"/>
          <dgm:resizeHandles val="exact"/>
        </dgm:presLayoutVars>
      </dgm:prSet>
      <dgm:spPr/>
      <dgm:t>
        <a:bodyPr/>
        <a:lstStyle/>
        <a:p>
          <a:endParaRPr lang="pt-BR"/>
        </a:p>
      </dgm:t>
    </dgm:pt>
    <dgm:pt modelId="{97F239D4-8018-45B4-8211-192AA2C691A1}" type="pres">
      <dgm:prSet presAssocID="{9873D4F2-C4C9-406A-AB6F-037C4E4EAC62}" presName="composite" presStyleCnt="0"/>
      <dgm:spPr/>
    </dgm:pt>
    <dgm:pt modelId="{8D486CE5-A599-4479-8A8B-580745582D32}" type="pres">
      <dgm:prSet presAssocID="{9873D4F2-C4C9-406A-AB6F-037C4E4EAC62}" presName="parTx" presStyleLbl="alignNode1" presStyleIdx="0" presStyleCnt="2" custScaleX="68499">
        <dgm:presLayoutVars>
          <dgm:chMax val="0"/>
          <dgm:chPref val="0"/>
          <dgm:bulletEnabled val="1"/>
        </dgm:presLayoutVars>
      </dgm:prSet>
      <dgm:spPr/>
      <dgm:t>
        <a:bodyPr/>
        <a:lstStyle/>
        <a:p>
          <a:endParaRPr lang="pt-BR"/>
        </a:p>
      </dgm:t>
    </dgm:pt>
    <dgm:pt modelId="{04ED157A-7496-4997-A788-C9B5F81B5706}" type="pres">
      <dgm:prSet presAssocID="{9873D4F2-C4C9-406A-AB6F-037C4E4EAC62}" presName="desTx" presStyleLbl="alignAccFollowNode1" presStyleIdx="0" presStyleCnt="2" custScaleX="68499">
        <dgm:presLayoutVars>
          <dgm:bulletEnabled val="1"/>
        </dgm:presLayoutVars>
      </dgm:prSet>
      <dgm:spPr/>
      <dgm:t>
        <a:bodyPr/>
        <a:lstStyle/>
        <a:p>
          <a:endParaRPr lang="pt-BR"/>
        </a:p>
      </dgm:t>
    </dgm:pt>
    <dgm:pt modelId="{0147DEC2-D587-4694-86E9-48BFDD29458F}" type="pres">
      <dgm:prSet presAssocID="{AEA95E24-5A65-4245-86B5-0DF2CBF61E55}" presName="space" presStyleCnt="0"/>
      <dgm:spPr/>
    </dgm:pt>
    <dgm:pt modelId="{22A8C89D-A332-4910-B93F-5B7D46772460}" type="pres">
      <dgm:prSet presAssocID="{3BC26BA6-BB16-49F9-B3B5-29F042107181}" presName="composite" presStyleCnt="0"/>
      <dgm:spPr/>
    </dgm:pt>
    <dgm:pt modelId="{63340481-EC0A-47E5-B2C8-5852C4FACDF4}" type="pres">
      <dgm:prSet presAssocID="{3BC26BA6-BB16-49F9-B3B5-29F042107181}" presName="parTx" presStyleLbl="alignNode1" presStyleIdx="1" presStyleCnt="2" custScaleX="127670">
        <dgm:presLayoutVars>
          <dgm:chMax val="0"/>
          <dgm:chPref val="0"/>
          <dgm:bulletEnabled val="1"/>
        </dgm:presLayoutVars>
      </dgm:prSet>
      <dgm:spPr/>
      <dgm:t>
        <a:bodyPr/>
        <a:lstStyle/>
        <a:p>
          <a:endParaRPr lang="pt-BR"/>
        </a:p>
      </dgm:t>
    </dgm:pt>
    <dgm:pt modelId="{CBC99F4A-BDFF-46FF-A14D-F63409916731}" type="pres">
      <dgm:prSet presAssocID="{3BC26BA6-BB16-49F9-B3B5-29F042107181}" presName="desTx" presStyleLbl="alignAccFollowNode1" presStyleIdx="1" presStyleCnt="2" custScaleX="129934">
        <dgm:presLayoutVars>
          <dgm:bulletEnabled val="1"/>
        </dgm:presLayoutVars>
      </dgm:prSet>
      <dgm:spPr/>
      <dgm:t>
        <a:bodyPr/>
        <a:lstStyle/>
        <a:p>
          <a:endParaRPr lang="pt-BR"/>
        </a:p>
      </dgm:t>
    </dgm:pt>
  </dgm:ptLst>
  <dgm:cxnLst>
    <dgm:cxn modelId="{6A500ED8-7A22-4528-83EE-23BA511BBB3B}" type="presOf" srcId="{AE387FCA-744D-407A-87B0-E09563EBECC0}" destId="{04ED157A-7496-4997-A788-C9B5F81B5706}" srcOrd="0" destOrd="0" presId="urn:microsoft.com/office/officeart/2005/8/layout/hList1"/>
    <dgm:cxn modelId="{1C62747F-9318-463E-8A70-8942D02C80B0}" srcId="{9873D4F2-C4C9-406A-AB6F-037C4E4EAC62}" destId="{AE387FCA-744D-407A-87B0-E09563EBECC0}" srcOrd="0" destOrd="0" parTransId="{81472F0B-2549-424A-9121-2CD509442A30}" sibTransId="{FE3273E6-3028-48FE-AD0B-6565AED10361}"/>
    <dgm:cxn modelId="{04CC6077-6E55-4A78-9EFF-ACE8DC8AD7FB}" srcId="{F54C0400-EA93-477E-9940-F62B8E786F11}" destId="{3BC26BA6-BB16-49F9-B3B5-29F042107181}" srcOrd="1" destOrd="0" parTransId="{3EF5ABB0-1D3B-459F-8A98-DB8D03029D6B}" sibTransId="{1FF996A5-0A42-418E-BD61-DBD25679A14B}"/>
    <dgm:cxn modelId="{3A4F6940-1943-43C8-A4D9-053F1E5D9AD0}" type="presOf" srcId="{3BC26BA6-BB16-49F9-B3B5-29F042107181}" destId="{63340481-EC0A-47E5-B2C8-5852C4FACDF4}" srcOrd="0" destOrd="0" presId="urn:microsoft.com/office/officeart/2005/8/layout/hList1"/>
    <dgm:cxn modelId="{2DBBCC41-05CF-4959-AB98-AA5F1FAC035B}" srcId="{F54C0400-EA93-477E-9940-F62B8E786F11}" destId="{9873D4F2-C4C9-406A-AB6F-037C4E4EAC62}" srcOrd="0" destOrd="0" parTransId="{29B57095-03A7-45D6-9E51-8E076CD0EC64}" sibTransId="{AEA95E24-5A65-4245-86B5-0DF2CBF61E55}"/>
    <dgm:cxn modelId="{65B94873-6214-4B76-9BA7-B2B9D2DA3EA8}" type="presOf" srcId="{4F2E3617-5BE2-4D36-8B8F-ECC6EFCF1C65}" destId="{CBC99F4A-BDFF-46FF-A14D-F63409916731}" srcOrd="0" destOrd="0" presId="urn:microsoft.com/office/officeart/2005/8/layout/hList1"/>
    <dgm:cxn modelId="{EBAD9319-B888-44B0-9A08-E1F4E5C8C7FF}" type="presOf" srcId="{9873D4F2-C4C9-406A-AB6F-037C4E4EAC62}" destId="{8D486CE5-A599-4479-8A8B-580745582D32}" srcOrd="0" destOrd="0" presId="urn:microsoft.com/office/officeart/2005/8/layout/hList1"/>
    <dgm:cxn modelId="{464578A4-F53E-43EF-BEFC-D0178129B7A4}" type="presOf" srcId="{F54C0400-EA93-477E-9940-F62B8E786F11}" destId="{CB9D6900-22D3-4A9B-A911-C960786E9F4C}" srcOrd="0" destOrd="0" presId="urn:microsoft.com/office/officeart/2005/8/layout/hList1"/>
    <dgm:cxn modelId="{18895C39-C905-403F-A3E6-8EF57EB6869F}" srcId="{3BC26BA6-BB16-49F9-B3B5-29F042107181}" destId="{4F2E3617-5BE2-4D36-8B8F-ECC6EFCF1C65}" srcOrd="0" destOrd="0" parTransId="{454C0008-37C0-478B-BC6F-A3270086997F}" sibTransId="{B4203842-F81A-4F9F-A496-5F4A9C92DD84}"/>
    <dgm:cxn modelId="{BA7A1164-9D2C-4EF3-B0FE-6D23D25F6666}" type="presParOf" srcId="{CB9D6900-22D3-4A9B-A911-C960786E9F4C}" destId="{97F239D4-8018-45B4-8211-192AA2C691A1}" srcOrd="0" destOrd="0" presId="urn:microsoft.com/office/officeart/2005/8/layout/hList1"/>
    <dgm:cxn modelId="{4C22CAE8-59A7-4099-896B-7676D2DEB460}" type="presParOf" srcId="{97F239D4-8018-45B4-8211-192AA2C691A1}" destId="{8D486CE5-A599-4479-8A8B-580745582D32}" srcOrd="0" destOrd="0" presId="urn:microsoft.com/office/officeart/2005/8/layout/hList1"/>
    <dgm:cxn modelId="{BFA30C78-6E18-46F2-83BA-A0A0797B9186}" type="presParOf" srcId="{97F239D4-8018-45B4-8211-192AA2C691A1}" destId="{04ED157A-7496-4997-A788-C9B5F81B5706}" srcOrd="1" destOrd="0" presId="urn:microsoft.com/office/officeart/2005/8/layout/hList1"/>
    <dgm:cxn modelId="{485E441D-B1FE-4018-A07D-36AEC29A29EC}" type="presParOf" srcId="{CB9D6900-22D3-4A9B-A911-C960786E9F4C}" destId="{0147DEC2-D587-4694-86E9-48BFDD29458F}" srcOrd="1" destOrd="0" presId="urn:microsoft.com/office/officeart/2005/8/layout/hList1"/>
    <dgm:cxn modelId="{D95168E3-B992-4D95-8886-CAAE223FD95C}" type="presParOf" srcId="{CB9D6900-22D3-4A9B-A911-C960786E9F4C}" destId="{22A8C89D-A332-4910-B93F-5B7D46772460}" srcOrd="2" destOrd="0" presId="urn:microsoft.com/office/officeart/2005/8/layout/hList1"/>
    <dgm:cxn modelId="{D9F388E1-8E48-436E-B2D8-184AF4A03C97}" type="presParOf" srcId="{22A8C89D-A332-4910-B93F-5B7D46772460}" destId="{63340481-EC0A-47E5-B2C8-5852C4FACDF4}" srcOrd="0" destOrd="0" presId="urn:microsoft.com/office/officeart/2005/8/layout/hList1"/>
    <dgm:cxn modelId="{B2626C87-B0C1-4E24-A492-85D5BF453F96}" type="presParOf" srcId="{22A8C89D-A332-4910-B93F-5B7D46772460}" destId="{CBC99F4A-BDFF-46FF-A14D-F6340991673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3AAA7B-462C-4F35-BAF0-274DB62F5187}" type="doc">
      <dgm:prSet loTypeId="urn:microsoft.com/office/officeart/2005/8/layout/hierarchy2" loCatId="hierarchy" qsTypeId="urn:microsoft.com/office/officeart/2005/8/quickstyle/simple1" qsCatId="simple" csTypeId="urn:microsoft.com/office/officeart/2005/8/colors/accent0_3" csCatId="mainScheme" phldr="1"/>
      <dgm:spPr/>
      <dgm:t>
        <a:bodyPr/>
        <a:lstStyle/>
        <a:p>
          <a:endParaRPr lang="pt-BR"/>
        </a:p>
      </dgm:t>
    </dgm:pt>
    <dgm:pt modelId="{C24CB1F5-DD07-41ED-9DD7-F8E14BD6CFC2}">
      <dgm:prSet phldrT="[Texto]" custT="1"/>
      <dgm:spPr/>
      <dgm:t>
        <a:bodyPr/>
        <a:lstStyle/>
        <a:p>
          <a:r>
            <a:rPr lang="pt-BR" sz="2400" dirty="0" smtClean="0">
              <a:latin typeface="Times New Roman" pitchFamily="18" charset="0"/>
              <a:cs typeface="Times New Roman" pitchFamily="18" charset="0"/>
            </a:rPr>
            <a:t>Atividades Operacionais</a:t>
          </a:r>
          <a:endParaRPr lang="pt-BR" sz="2400" dirty="0">
            <a:latin typeface="Times New Roman" pitchFamily="18" charset="0"/>
            <a:cs typeface="Times New Roman" pitchFamily="18" charset="0"/>
          </a:endParaRPr>
        </a:p>
      </dgm:t>
    </dgm:pt>
    <dgm:pt modelId="{74CCE4B6-FEA5-452E-8E9F-356941BFD447}" type="parTrans" cxnId="{84A2FCB6-3D13-4CD7-AD28-00AD72C03585}">
      <dgm:prSet/>
      <dgm:spPr/>
      <dgm:t>
        <a:bodyPr/>
        <a:lstStyle/>
        <a:p>
          <a:endParaRPr lang="pt-BR"/>
        </a:p>
      </dgm:t>
    </dgm:pt>
    <dgm:pt modelId="{189817E8-BD27-4CDE-B015-C7A9096B5D58}" type="sibTrans" cxnId="{84A2FCB6-3D13-4CD7-AD28-00AD72C03585}">
      <dgm:prSet/>
      <dgm:spPr/>
      <dgm:t>
        <a:bodyPr/>
        <a:lstStyle/>
        <a:p>
          <a:endParaRPr lang="pt-BR"/>
        </a:p>
      </dgm:t>
    </dgm:pt>
    <dgm:pt modelId="{331E3AA2-5ECD-41A6-B312-5360E5286C56}">
      <dgm:prSet phldrT="[Texto]" custT="1"/>
      <dgm:spPr/>
      <dgm:t>
        <a:bodyPr/>
        <a:lstStyle/>
        <a:p>
          <a:r>
            <a:rPr lang="pt-BR" sz="2400" dirty="0" smtClean="0">
              <a:latin typeface="Times New Roman" pitchFamily="18" charset="0"/>
              <a:cs typeface="Times New Roman" pitchFamily="18" charset="0"/>
            </a:rPr>
            <a:t>Financiamentos</a:t>
          </a:r>
          <a:endParaRPr lang="pt-BR" sz="2400" dirty="0">
            <a:latin typeface="Times New Roman" pitchFamily="18" charset="0"/>
            <a:cs typeface="Times New Roman" pitchFamily="18" charset="0"/>
          </a:endParaRPr>
        </a:p>
      </dgm:t>
    </dgm:pt>
    <dgm:pt modelId="{5D9FB9A2-5FEC-4718-B0BC-DE43F5343ACE}" type="parTrans" cxnId="{D4A2DC10-BC3C-4EAE-B542-26255FF68420}">
      <dgm:prSet/>
      <dgm:spPr/>
      <dgm:t>
        <a:bodyPr/>
        <a:lstStyle/>
        <a:p>
          <a:endParaRPr lang="pt-BR"/>
        </a:p>
      </dgm:t>
    </dgm:pt>
    <dgm:pt modelId="{3C3171F2-7662-4654-8156-B1F58D320320}" type="sibTrans" cxnId="{D4A2DC10-BC3C-4EAE-B542-26255FF68420}">
      <dgm:prSet/>
      <dgm:spPr/>
      <dgm:t>
        <a:bodyPr/>
        <a:lstStyle/>
        <a:p>
          <a:endParaRPr lang="pt-BR"/>
        </a:p>
      </dgm:t>
    </dgm:pt>
    <dgm:pt modelId="{6F88179C-50DE-4510-AA9C-529FBB52E914}">
      <dgm:prSet phldrT="[Texto]" custT="1"/>
      <dgm:spPr/>
      <dgm:t>
        <a:bodyPr/>
        <a:lstStyle/>
        <a:p>
          <a:r>
            <a:rPr lang="pt-BR" sz="2400" dirty="0" smtClean="0">
              <a:latin typeface="Times New Roman" pitchFamily="18" charset="0"/>
              <a:cs typeface="Times New Roman" pitchFamily="18" charset="0"/>
            </a:rPr>
            <a:t>Método Indireto</a:t>
          </a:r>
          <a:endParaRPr lang="pt-BR" sz="2400" dirty="0">
            <a:latin typeface="Times New Roman" pitchFamily="18" charset="0"/>
            <a:cs typeface="Times New Roman" pitchFamily="18" charset="0"/>
          </a:endParaRPr>
        </a:p>
      </dgm:t>
    </dgm:pt>
    <dgm:pt modelId="{E021B8F4-5167-45F4-9B67-01C136FB6E08}" type="parTrans" cxnId="{2B72F8DC-8D56-42B9-B0FF-B62141A1AA5E}">
      <dgm:prSet/>
      <dgm:spPr/>
      <dgm:t>
        <a:bodyPr/>
        <a:lstStyle/>
        <a:p>
          <a:endParaRPr lang="pt-BR"/>
        </a:p>
      </dgm:t>
    </dgm:pt>
    <dgm:pt modelId="{B13C2CB2-0154-47A7-8FB1-A13804923246}" type="sibTrans" cxnId="{2B72F8DC-8D56-42B9-B0FF-B62141A1AA5E}">
      <dgm:prSet/>
      <dgm:spPr/>
      <dgm:t>
        <a:bodyPr/>
        <a:lstStyle/>
        <a:p>
          <a:endParaRPr lang="pt-BR"/>
        </a:p>
      </dgm:t>
    </dgm:pt>
    <dgm:pt modelId="{68BFFEB3-AE71-44C8-8354-AAA6AAD782D6}">
      <dgm:prSet phldrT="[Texto]" custT="1"/>
      <dgm:spPr/>
      <dgm:t>
        <a:bodyPr/>
        <a:lstStyle/>
        <a:p>
          <a:r>
            <a:rPr lang="pt-BR" sz="2400" dirty="0" smtClean="0">
              <a:latin typeface="Times New Roman" pitchFamily="18" charset="0"/>
              <a:cs typeface="Times New Roman" pitchFamily="18" charset="0"/>
            </a:rPr>
            <a:t>Método Direto</a:t>
          </a:r>
          <a:endParaRPr lang="pt-BR" sz="2400" dirty="0">
            <a:latin typeface="Times New Roman" pitchFamily="18" charset="0"/>
            <a:cs typeface="Times New Roman" pitchFamily="18" charset="0"/>
          </a:endParaRPr>
        </a:p>
      </dgm:t>
    </dgm:pt>
    <dgm:pt modelId="{20F06ECF-C79E-44D4-A306-7ACBC3EEA3D4}" type="parTrans" cxnId="{3C1D6F97-BA50-4A3C-9DAF-753596071B42}">
      <dgm:prSet/>
      <dgm:spPr/>
      <dgm:t>
        <a:bodyPr/>
        <a:lstStyle/>
        <a:p>
          <a:endParaRPr lang="pt-BR"/>
        </a:p>
      </dgm:t>
    </dgm:pt>
    <dgm:pt modelId="{A7E4D393-F7EA-409B-ACF0-F635F4D55E40}" type="sibTrans" cxnId="{3C1D6F97-BA50-4A3C-9DAF-753596071B42}">
      <dgm:prSet/>
      <dgm:spPr/>
      <dgm:t>
        <a:bodyPr/>
        <a:lstStyle/>
        <a:p>
          <a:endParaRPr lang="pt-BR"/>
        </a:p>
      </dgm:t>
    </dgm:pt>
    <dgm:pt modelId="{0D929BFC-34F1-4072-94F8-F98EC30367B7}">
      <dgm:prSet phldrT="[Texto]" custT="1"/>
      <dgm:spPr/>
      <dgm:t>
        <a:bodyPr/>
        <a:lstStyle/>
        <a:p>
          <a:r>
            <a:rPr lang="pt-BR" sz="2400" dirty="0" smtClean="0">
              <a:latin typeface="Times New Roman" pitchFamily="18" charset="0"/>
              <a:cs typeface="Times New Roman" pitchFamily="18" charset="0"/>
            </a:rPr>
            <a:t>Investimentos</a:t>
          </a:r>
          <a:endParaRPr lang="pt-BR" sz="2400" dirty="0">
            <a:latin typeface="Times New Roman" pitchFamily="18" charset="0"/>
            <a:cs typeface="Times New Roman" pitchFamily="18" charset="0"/>
          </a:endParaRPr>
        </a:p>
      </dgm:t>
    </dgm:pt>
    <dgm:pt modelId="{5CF862B9-991C-4F55-B79A-0D0D2F60FEA6}" type="parTrans" cxnId="{5601D483-9421-453C-A3DD-EFF82AF43295}">
      <dgm:prSet/>
      <dgm:spPr/>
      <dgm:t>
        <a:bodyPr/>
        <a:lstStyle/>
        <a:p>
          <a:endParaRPr lang="pt-BR"/>
        </a:p>
      </dgm:t>
    </dgm:pt>
    <dgm:pt modelId="{F4D1AAC9-D376-46C5-AB08-FD628E7EC7D5}" type="sibTrans" cxnId="{5601D483-9421-453C-A3DD-EFF82AF43295}">
      <dgm:prSet/>
      <dgm:spPr/>
      <dgm:t>
        <a:bodyPr/>
        <a:lstStyle/>
        <a:p>
          <a:endParaRPr lang="pt-BR"/>
        </a:p>
      </dgm:t>
    </dgm:pt>
    <dgm:pt modelId="{B02873DC-CBA2-47FF-B8CF-1C0E6CCEC611}" type="pres">
      <dgm:prSet presAssocID="{B83AAA7B-462C-4F35-BAF0-274DB62F5187}" presName="diagram" presStyleCnt="0">
        <dgm:presLayoutVars>
          <dgm:chPref val="1"/>
          <dgm:dir/>
          <dgm:animOne val="branch"/>
          <dgm:animLvl val="lvl"/>
          <dgm:resizeHandles val="exact"/>
        </dgm:presLayoutVars>
      </dgm:prSet>
      <dgm:spPr/>
      <dgm:t>
        <a:bodyPr/>
        <a:lstStyle/>
        <a:p>
          <a:endParaRPr lang="pt-BR"/>
        </a:p>
      </dgm:t>
    </dgm:pt>
    <dgm:pt modelId="{BD2C861B-8C76-4D4D-AAD7-9BA27E87BF06}" type="pres">
      <dgm:prSet presAssocID="{C24CB1F5-DD07-41ED-9DD7-F8E14BD6CFC2}" presName="root1" presStyleCnt="0"/>
      <dgm:spPr/>
    </dgm:pt>
    <dgm:pt modelId="{4112C1FE-0D32-4CA5-860F-4A2694B94F52}" type="pres">
      <dgm:prSet presAssocID="{C24CB1F5-DD07-41ED-9DD7-F8E14BD6CFC2}" presName="LevelOneTextNode" presStyleLbl="node0" presStyleIdx="0" presStyleCnt="3">
        <dgm:presLayoutVars>
          <dgm:chPref val="3"/>
        </dgm:presLayoutVars>
      </dgm:prSet>
      <dgm:spPr/>
      <dgm:t>
        <a:bodyPr/>
        <a:lstStyle/>
        <a:p>
          <a:endParaRPr lang="pt-BR"/>
        </a:p>
      </dgm:t>
    </dgm:pt>
    <dgm:pt modelId="{499E782D-0049-4E2C-B79A-3514987E1A43}" type="pres">
      <dgm:prSet presAssocID="{C24CB1F5-DD07-41ED-9DD7-F8E14BD6CFC2}" presName="level2hierChild" presStyleCnt="0"/>
      <dgm:spPr/>
    </dgm:pt>
    <dgm:pt modelId="{0DD7070B-4B19-4A2E-B9F0-15032FDEEB56}" type="pres">
      <dgm:prSet presAssocID="{20F06ECF-C79E-44D4-A306-7ACBC3EEA3D4}" presName="conn2-1" presStyleLbl="parChTrans1D2" presStyleIdx="0" presStyleCnt="2"/>
      <dgm:spPr/>
      <dgm:t>
        <a:bodyPr/>
        <a:lstStyle/>
        <a:p>
          <a:endParaRPr lang="pt-BR"/>
        </a:p>
      </dgm:t>
    </dgm:pt>
    <dgm:pt modelId="{EE67D170-D5BB-4EC7-A37F-37F7E4C80C31}" type="pres">
      <dgm:prSet presAssocID="{20F06ECF-C79E-44D4-A306-7ACBC3EEA3D4}" presName="connTx" presStyleLbl="parChTrans1D2" presStyleIdx="0" presStyleCnt="2"/>
      <dgm:spPr/>
      <dgm:t>
        <a:bodyPr/>
        <a:lstStyle/>
        <a:p>
          <a:endParaRPr lang="pt-BR"/>
        </a:p>
      </dgm:t>
    </dgm:pt>
    <dgm:pt modelId="{7823B3DB-EDE3-4B95-8771-779B1BD5F012}" type="pres">
      <dgm:prSet presAssocID="{68BFFEB3-AE71-44C8-8354-AAA6AAD782D6}" presName="root2" presStyleCnt="0"/>
      <dgm:spPr/>
    </dgm:pt>
    <dgm:pt modelId="{A05C21BF-787F-413B-97DA-344B5C79A27B}" type="pres">
      <dgm:prSet presAssocID="{68BFFEB3-AE71-44C8-8354-AAA6AAD782D6}" presName="LevelTwoTextNode" presStyleLbl="node2" presStyleIdx="0" presStyleCnt="2" custLinFactNeighborX="618" custLinFactNeighborY="-189">
        <dgm:presLayoutVars>
          <dgm:chPref val="3"/>
        </dgm:presLayoutVars>
      </dgm:prSet>
      <dgm:spPr/>
      <dgm:t>
        <a:bodyPr/>
        <a:lstStyle/>
        <a:p>
          <a:endParaRPr lang="pt-BR"/>
        </a:p>
      </dgm:t>
    </dgm:pt>
    <dgm:pt modelId="{EF88E679-AC2E-463F-984F-E713941AC234}" type="pres">
      <dgm:prSet presAssocID="{68BFFEB3-AE71-44C8-8354-AAA6AAD782D6}" presName="level3hierChild" presStyleCnt="0"/>
      <dgm:spPr/>
    </dgm:pt>
    <dgm:pt modelId="{6A97562C-CF2C-4959-9E40-1F3E974C88F3}" type="pres">
      <dgm:prSet presAssocID="{E021B8F4-5167-45F4-9B67-01C136FB6E08}" presName="conn2-1" presStyleLbl="parChTrans1D2" presStyleIdx="1" presStyleCnt="2"/>
      <dgm:spPr/>
      <dgm:t>
        <a:bodyPr/>
        <a:lstStyle/>
        <a:p>
          <a:endParaRPr lang="pt-BR"/>
        </a:p>
      </dgm:t>
    </dgm:pt>
    <dgm:pt modelId="{D7DC4B58-5494-472D-8F62-809F4858ED09}" type="pres">
      <dgm:prSet presAssocID="{E021B8F4-5167-45F4-9B67-01C136FB6E08}" presName="connTx" presStyleLbl="parChTrans1D2" presStyleIdx="1" presStyleCnt="2"/>
      <dgm:spPr/>
      <dgm:t>
        <a:bodyPr/>
        <a:lstStyle/>
        <a:p>
          <a:endParaRPr lang="pt-BR"/>
        </a:p>
      </dgm:t>
    </dgm:pt>
    <dgm:pt modelId="{4C6CE251-A01F-4D28-9A0E-1E25E1707988}" type="pres">
      <dgm:prSet presAssocID="{6F88179C-50DE-4510-AA9C-529FBB52E914}" presName="root2" presStyleCnt="0"/>
      <dgm:spPr/>
    </dgm:pt>
    <dgm:pt modelId="{0E5FE8D3-3953-4B97-8A85-013A73544768}" type="pres">
      <dgm:prSet presAssocID="{6F88179C-50DE-4510-AA9C-529FBB52E914}" presName="LevelTwoTextNode" presStyleLbl="node2" presStyleIdx="1" presStyleCnt="2" custLinFactNeighborX="618" custLinFactNeighborY="-5227">
        <dgm:presLayoutVars>
          <dgm:chPref val="3"/>
        </dgm:presLayoutVars>
      </dgm:prSet>
      <dgm:spPr/>
      <dgm:t>
        <a:bodyPr/>
        <a:lstStyle/>
        <a:p>
          <a:endParaRPr lang="pt-BR"/>
        </a:p>
      </dgm:t>
    </dgm:pt>
    <dgm:pt modelId="{596649F3-1A84-4AE2-B9FA-5056328914F9}" type="pres">
      <dgm:prSet presAssocID="{6F88179C-50DE-4510-AA9C-529FBB52E914}" presName="level3hierChild" presStyleCnt="0"/>
      <dgm:spPr/>
    </dgm:pt>
    <dgm:pt modelId="{E6B0C82D-7CBC-40F8-9B67-F84D82C0D50E}" type="pres">
      <dgm:prSet presAssocID="{0D929BFC-34F1-4072-94F8-F98EC30367B7}" presName="root1" presStyleCnt="0"/>
      <dgm:spPr/>
    </dgm:pt>
    <dgm:pt modelId="{62B910D5-42E0-49A0-9387-F2E60F32D2DD}" type="pres">
      <dgm:prSet presAssocID="{0D929BFC-34F1-4072-94F8-F98EC30367B7}" presName="LevelOneTextNode" presStyleLbl="node0" presStyleIdx="1" presStyleCnt="3" custLinFactNeighborX="-271" custLinFactNeighborY="-6241">
        <dgm:presLayoutVars>
          <dgm:chPref val="3"/>
        </dgm:presLayoutVars>
      </dgm:prSet>
      <dgm:spPr/>
      <dgm:t>
        <a:bodyPr/>
        <a:lstStyle/>
        <a:p>
          <a:endParaRPr lang="pt-BR"/>
        </a:p>
      </dgm:t>
    </dgm:pt>
    <dgm:pt modelId="{1793C055-ABC3-4C81-8C31-1FC1A62BD6BB}" type="pres">
      <dgm:prSet presAssocID="{0D929BFC-34F1-4072-94F8-F98EC30367B7}" presName="level2hierChild" presStyleCnt="0"/>
      <dgm:spPr/>
    </dgm:pt>
    <dgm:pt modelId="{8C281685-981D-4AF9-8362-75AB61A4319B}" type="pres">
      <dgm:prSet presAssocID="{331E3AA2-5ECD-41A6-B312-5360E5286C56}" presName="root1" presStyleCnt="0"/>
      <dgm:spPr/>
    </dgm:pt>
    <dgm:pt modelId="{D1C617B2-A00E-43F4-B2C8-A0DEAC53F0EC}" type="pres">
      <dgm:prSet presAssocID="{331E3AA2-5ECD-41A6-B312-5360E5286C56}" presName="LevelOneTextNode" presStyleLbl="node0" presStyleIdx="2" presStyleCnt="3" custLinFactNeighborX="-271" custLinFactNeighborY="189">
        <dgm:presLayoutVars>
          <dgm:chPref val="3"/>
        </dgm:presLayoutVars>
      </dgm:prSet>
      <dgm:spPr/>
      <dgm:t>
        <a:bodyPr/>
        <a:lstStyle/>
        <a:p>
          <a:endParaRPr lang="pt-BR"/>
        </a:p>
      </dgm:t>
    </dgm:pt>
    <dgm:pt modelId="{2A5C3E2A-7758-4043-B44B-78531BFDF6DA}" type="pres">
      <dgm:prSet presAssocID="{331E3AA2-5ECD-41A6-B312-5360E5286C56}" presName="level2hierChild" presStyleCnt="0"/>
      <dgm:spPr/>
    </dgm:pt>
  </dgm:ptLst>
  <dgm:cxnLst>
    <dgm:cxn modelId="{E9FDD9FE-BD5D-4BD0-8636-10B5B24B9CEA}" type="presOf" srcId="{0D929BFC-34F1-4072-94F8-F98EC30367B7}" destId="{62B910D5-42E0-49A0-9387-F2E60F32D2DD}" srcOrd="0" destOrd="0" presId="urn:microsoft.com/office/officeart/2005/8/layout/hierarchy2"/>
    <dgm:cxn modelId="{84A2FCB6-3D13-4CD7-AD28-00AD72C03585}" srcId="{B83AAA7B-462C-4F35-BAF0-274DB62F5187}" destId="{C24CB1F5-DD07-41ED-9DD7-F8E14BD6CFC2}" srcOrd="0" destOrd="0" parTransId="{74CCE4B6-FEA5-452E-8E9F-356941BFD447}" sibTransId="{189817E8-BD27-4CDE-B015-C7A9096B5D58}"/>
    <dgm:cxn modelId="{BC9DF523-12C2-4C82-95B6-0712D0FD6F04}" type="presOf" srcId="{331E3AA2-5ECD-41A6-B312-5360E5286C56}" destId="{D1C617B2-A00E-43F4-B2C8-A0DEAC53F0EC}" srcOrd="0" destOrd="0" presId="urn:microsoft.com/office/officeart/2005/8/layout/hierarchy2"/>
    <dgm:cxn modelId="{24044CD5-BC7F-4B69-9E45-5C981FD5E3B9}" type="presOf" srcId="{20F06ECF-C79E-44D4-A306-7ACBC3EEA3D4}" destId="{0DD7070B-4B19-4A2E-B9F0-15032FDEEB56}" srcOrd="0" destOrd="0" presId="urn:microsoft.com/office/officeart/2005/8/layout/hierarchy2"/>
    <dgm:cxn modelId="{19A6E352-9935-4129-A8CE-63C1DE6CCBF0}" type="presOf" srcId="{E021B8F4-5167-45F4-9B67-01C136FB6E08}" destId="{6A97562C-CF2C-4959-9E40-1F3E974C88F3}" srcOrd="0" destOrd="0" presId="urn:microsoft.com/office/officeart/2005/8/layout/hierarchy2"/>
    <dgm:cxn modelId="{439C2172-1466-409C-B86D-691590161AD4}" type="presOf" srcId="{6F88179C-50DE-4510-AA9C-529FBB52E914}" destId="{0E5FE8D3-3953-4B97-8A85-013A73544768}" srcOrd="0" destOrd="0" presId="urn:microsoft.com/office/officeart/2005/8/layout/hierarchy2"/>
    <dgm:cxn modelId="{2B72F8DC-8D56-42B9-B0FF-B62141A1AA5E}" srcId="{C24CB1F5-DD07-41ED-9DD7-F8E14BD6CFC2}" destId="{6F88179C-50DE-4510-AA9C-529FBB52E914}" srcOrd="1" destOrd="0" parTransId="{E021B8F4-5167-45F4-9B67-01C136FB6E08}" sibTransId="{B13C2CB2-0154-47A7-8FB1-A13804923246}"/>
    <dgm:cxn modelId="{DBB4945B-3791-4C52-AF7B-0C800C63F871}" type="presOf" srcId="{20F06ECF-C79E-44D4-A306-7ACBC3EEA3D4}" destId="{EE67D170-D5BB-4EC7-A37F-37F7E4C80C31}" srcOrd="1" destOrd="0" presId="urn:microsoft.com/office/officeart/2005/8/layout/hierarchy2"/>
    <dgm:cxn modelId="{5601D483-9421-453C-A3DD-EFF82AF43295}" srcId="{B83AAA7B-462C-4F35-BAF0-274DB62F5187}" destId="{0D929BFC-34F1-4072-94F8-F98EC30367B7}" srcOrd="1" destOrd="0" parTransId="{5CF862B9-991C-4F55-B79A-0D0D2F60FEA6}" sibTransId="{F4D1AAC9-D376-46C5-AB08-FD628E7EC7D5}"/>
    <dgm:cxn modelId="{AA8B4719-9434-422B-BF75-7F4D921495AE}" type="presOf" srcId="{E021B8F4-5167-45F4-9B67-01C136FB6E08}" destId="{D7DC4B58-5494-472D-8F62-809F4858ED09}" srcOrd="1" destOrd="0" presId="urn:microsoft.com/office/officeart/2005/8/layout/hierarchy2"/>
    <dgm:cxn modelId="{A62D1C72-A8B3-4597-B9B6-62BD4BA3B7DD}" type="presOf" srcId="{68BFFEB3-AE71-44C8-8354-AAA6AAD782D6}" destId="{A05C21BF-787F-413B-97DA-344B5C79A27B}" srcOrd="0" destOrd="0" presId="urn:microsoft.com/office/officeart/2005/8/layout/hierarchy2"/>
    <dgm:cxn modelId="{E54DCC47-A24B-41A0-898C-09584530AE4F}" type="presOf" srcId="{B83AAA7B-462C-4F35-BAF0-274DB62F5187}" destId="{B02873DC-CBA2-47FF-B8CF-1C0E6CCEC611}" srcOrd="0" destOrd="0" presId="urn:microsoft.com/office/officeart/2005/8/layout/hierarchy2"/>
    <dgm:cxn modelId="{D4A2DC10-BC3C-4EAE-B542-26255FF68420}" srcId="{B83AAA7B-462C-4F35-BAF0-274DB62F5187}" destId="{331E3AA2-5ECD-41A6-B312-5360E5286C56}" srcOrd="2" destOrd="0" parTransId="{5D9FB9A2-5FEC-4718-B0BC-DE43F5343ACE}" sibTransId="{3C3171F2-7662-4654-8156-B1F58D320320}"/>
    <dgm:cxn modelId="{3C1D6F97-BA50-4A3C-9DAF-753596071B42}" srcId="{C24CB1F5-DD07-41ED-9DD7-F8E14BD6CFC2}" destId="{68BFFEB3-AE71-44C8-8354-AAA6AAD782D6}" srcOrd="0" destOrd="0" parTransId="{20F06ECF-C79E-44D4-A306-7ACBC3EEA3D4}" sibTransId="{A7E4D393-F7EA-409B-ACF0-F635F4D55E40}"/>
    <dgm:cxn modelId="{30604F99-3ADD-4634-B96D-CAD627BCE722}" type="presOf" srcId="{C24CB1F5-DD07-41ED-9DD7-F8E14BD6CFC2}" destId="{4112C1FE-0D32-4CA5-860F-4A2694B94F52}" srcOrd="0" destOrd="0" presId="urn:microsoft.com/office/officeart/2005/8/layout/hierarchy2"/>
    <dgm:cxn modelId="{25468331-7367-43C0-A0AB-B15423C3583B}" type="presParOf" srcId="{B02873DC-CBA2-47FF-B8CF-1C0E6CCEC611}" destId="{BD2C861B-8C76-4D4D-AAD7-9BA27E87BF06}" srcOrd="0" destOrd="0" presId="urn:microsoft.com/office/officeart/2005/8/layout/hierarchy2"/>
    <dgm:cxn modelId="{4774FB8E-DEEE-4C7B-B4D8-FF241530BA1C}" type="presParOf" srcId="{BD2C861B-8C76-4D4D-AAD7-9BA27E87BF06}" destId="{4112C1FE-0D32-4CA5-860F-4A2694B94F52}" srcOrd="0" destOrd="0" presId="urn:microsoft.com/office/officeart/2005/8/layout/hierarchy2"/>
    <dgm:cxn modelId="{2E255102-B357-4952-97D4-6D4B3A99E122}" type="presParOf" srcId="{BD2C861B-8C76-4D4D-AAD7-9BA27E87BF06}" destId="{499E782D-0049-4E2C-B79A-3514987E1A43}" srcOrd="1" destOrd="0" presId="urn:microsoft.com/office/officeart/2005/8/layout/hierarchy2"/>
    <dgm:cxn modelId="{0059F6AD-CBED-467E-AC75-8CCA2CE4EF51}" type="presParOf" srcId="{499E782D-0049-4E2C-B79A-3514987E1A43}" destId="{0DD7070B-4B19-4A2E-B9F0-15032FDEEB56}" srcOrd="0" destOrd="0" presId="urn:microsoft.com/office/officeart/2005/8/layout/hierarchy2"/>
    <dgm:cxn modelId="{CDC1EA67-CCA0-4D9F-B7AA-62B0B20888A1}" type="presParOf" srcId="{0DD7070B-4B19-4A2E-B9F0-15032FDEEB56}" destId="{EE67D170-D5BB-4EC7-A37F-37F7E4C80C31}" srcOrd="0" destOrd="0" presId="urn:microsoft.com/office/officeart/2005/8/layout/hierarchy2"/>
    <dgm:cxn modelId="{78CD75EF-FBB8-4619-AF48-1A503F34C75A}" type="presParOf" srcId="{499E782D-0049-4E2C-B79A-3514987E1A43}" destId="{7823B3DB-EDE3-4B95-8771-779B1BD5F012}" srcOrd="1" destOrd="0" presId="urn:microsoft.com/office/officeart/2005/8/layout/hierarchy2"/>
    <dgm:cxn modelId="{6486FC92-2162-4C5F-AA26-3B7867B868CB}" type="presParOf" srcId="{7823B3DB-EDE3-4B95-8771-779B1BD5F012}" destId="{A05C21BF-787F-413B-97DA-344B5C79A27B}" srcOrd="0" destOrd="0" presId="urn:microsoft.com/office/officeart/2005/8/layout/hierarchy2"/>
    <dgm:cxn modelId="{B12D10D2-D6B6-40C1-B2C6-D355810BF3CD}" type="presParOf" srcId="{7823B3DB-EDE3-4B95-8771-779B1BD5F012}" destId="{EF88E679-AC2E-463F-984F-E713941AC234}" srcOrd="1" destOrd="0" presId="urn:microsoft.com/office/officeart/2005/8/layout/hierarchy2"/>
    <dgm:cxn modelId="{F16E538D-B4AC-4D73-8A7A-F3F7530E4D09}" type="presParOf" srcId="{499E782D-0049-4E2C-B79A-3514987E1A43}" destId="{6A97562C-CF2C-4959-9E40-1F3E974C88F3}" srcOrd="2" destOrd="0" presId="urn:microsoft.com/office/officeart/2005/8/layout/hierarchy2"/>
    <dgm:cxn modelId="{D06FFD22-4FB8-4790-AFE6-C2BECD2D9205}" type="presParOf" srcId="{6A97562C-CF2C-4959-9E40-1F3E974C88F3}" destId="{D7DC4B58-5494-472D-8F62-809F4858ED09}" srcOrd="0" destOrd="0" presId="urn:microsoft.com/office/officeart/2005/8/layout/hierarchy2"/>
    <dgm:cxn modelId="{18D2B2FE-C0B1-4462-B18C-54FCA90C1EB0}" type="presParOf" srcId="{499E782D-0049-4E2C-B79A-3514987E1A43}" destId="{4C6CE251-A01F-4D28-9A0E-1E25E1707988}" srcOrd="3" destOrd="0" presId="urn:microsoft.com/office/officeart/2005/8/layout/hierarchy2"/>
    <dgm:cxn modelId="{127050AE-0FDA-418E-9829-4A93BA229838}" type="presParOf" srcId="{4C6CE251-A01F-4D28-9A0E-1E25E1707988}" destId="{0E5FE8D3-3953-4B97-8A85-013A73544768}" srcOrd="0" destOrd="0" presId="urn:microsoft.com/office/officeart/2005/8/layout/hierarchy2"/>
    <dgm:cxn modelId="{0CB7D385-AAEB-4D86-AAC0-80DACD1C4CB4}" type="presParOf" srcId="{4C6CE251-A01F-4D28-9A0E-1E25E1707988}" destId="{596649F3-1A84-4AE2-B9FA-5056328914F9}" srcOrd="1" destOrd="0" presId="urn:microsoft.com/office/officeart/2005/8/layout/hierarchy2"/>
    <dgm:cxn modelId="{B7359B5E-0640-4822-BC8E-6349E81644BA}" type="presParOf" srcId="{B02873DC-CBA2-47FF-B8CF-1C0E6CCEC611}" destId="{E6B0C82D-7CBC-40F8-9B67-F84D82C0D50E}" srcOrd="1" destOrd="0" presId="urn:microsoft.com/office/officeart/2005/8/layout/hierarchy2"/>
    <dgm:cxn modelId="{CBC7461B-BAC2-4917-AEFC-E1D54279F25F}" type="presParOf" srcId="{E6B0C82D-7CBC-40F8-9B67-F84D82C0D50E}" destId="{62B910D5-42E0-49A0-9387-F2E60F32D2DD}" srcOrd="0" destOrd="0" presId="urn:microsoft.com/office/officeart/2005/8/layout/hierarchy2"/>
    <dgm:cxn modelId="{4A41136F-71E3-4262-9307-03581CAFDCFF}" type="presParOf" srcId="{E6B0C82D-7CBC-40F8-9B67-F84D82C0D50E}" destId="{1793C055-ABC3-4C81-8C31-1FC1A62BD6BB}" srcOrd="1" destOrd="0" presId="urn:microsoft.com/office/officeart/2005/8/layout/hierarchy2"/>
    <dgm:cxn modelId="{5345E71D-EF41-4439-8D04-54A7F4A5AE48}" type="presParOf" srcId="{B02873DC-CBA2-47FF-B8CF-1C0E6CCEC611}" destId="{8C281685-981D-4AF9-8362-75AB61A4319B}" srcOrd="2" destOrd="0" presId="urn:microsoft.com/office/officeart/2005/8/layout/hierarchy2"/>
    <dgm:cxn modelId="{1E19726F-BF31-42D8-B0F1-35549DE8648C}" type="presParOf" srcId="{8C281685-981D-4AF9-8362-75AB61A4319B}" destId="{D1C617B2-A00E-43F4-B2C8-A0DEAC53F0EC}" srcOrd="0" destOrd="0" presId="urn:microsoft.com/office/officeart/2005/8/layout/hierarchy2"/>
    <dgm:cxn modelId="{DC14231B-C686-4427-95F4-6BFE1CBA497F}" type="presParOf" srcId="{8C281685-981D-4AF9-8362-75AB61A4319B}" destId="{2A5C3E2A-7758-4043-B44B-78531BFDF6D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F6BF6F-95DA-4714-8562-8A15A223D29D}"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pt-BR"/>
        </a:p>
      </dgm:t>
    </dgm:pt>
    <dgm:pt modelId="{1A309D94-FF24-4408-BD23-C49BD2B49D5A}">
      <dgm:prSet phldrT="[Texto]" custT="1"/>
      <dgm:spPr/>
      <dgm:t>
        <a:bodyPr/>
        <a:lstStyle/>
        <a:p>
          <a:r>
            <a:rPr lang="pt-BR" sz="2000" dirty="0" smtClean="0">
              <a:latin typeface="Times New Roman" pitchFamily="18" charset="0"/>
              <a:cs typeface="Times New Roman" pitchFamily="18" charset="0"/>
            </a:rPr>
            <a:t>Aumento de Ativo Circulante</a:t>
          </a:r>
          <a:endParaRPr lang="pt-BR" sz="2000" dirty="0">
            <a:latin typeface="Times New Roman" pitchFamily="18" charset="0"/>
            <a:cs typeface="Times New Roman" pitchFamily="18" charset="0"/>
          </a:endParaRPr>
        </a:p>
      </dgm:t>
    </dgm:pt>
    <dgm:pt modelId="{B8BCCFD4-9E99-48E5-AEEB-EB4B629164EE}" type="parTrans" cxnId="{3DD885E9-F4B0-40F5-9F69-C74B74B7EF63}">
      <dgm:prSet/>
      <dgm:spPr/>
      <dgm:t>
        <a:bodyPr/>
        <a:lstStyle/>
        <a:p>
          <a:endParaRPr lang="pt-BR"/>
        </a:p>
      </dgm:t>
    </dgm:pt>
    <dgm:pt modelId="{DA12EE6A-3BF5-40AF-988B-42BD9EED1B5D}" type="sibTrans" cxnId="{3DD885E9-F4B0-40F5-9F69-C74B74B7EF63}">
      <dgm:prSet/>
      <dgm:spPr/>
      <dgm:t>
        <a:bodyPr/>
        <a:lstStyle/>
        <a:p>
          <a:endParaRPr lang="pt-BR"/>
        </a:p>
      </dgm:t>
    </dgm:pt>
    <dgm:pt modelId="{360033FC-BD46-456E-81F6-C7608241DD25}">
      <dgm:prSet phldrT="[Texto]" custT="1"/>
      <dgm:spPr/>
      <dgm:t>
        <a:bodyPr/>
        <a:lstStyle/>
        <a:p>
          <a:r>
            <a:rPr lang="pt-BR" sz="2000" dirty="0" smtClean="0">
              <a:latin typeface="Times New Roman" pitchFamily="18" charset="0"/>
              <a:cs typeface="Times New Roman" pitchFamily="18" charset="0"/>
            </a:rPr>
            <a:t>Aplicações de Recursos</a:t>
          </a:r>
          <a:endParaRPr lang="pt-BR" sz="2000" dirty="0">
            <a:latin typeface="Times New Roman" pitchFamily="18" charset="0"/>
            <a:cs typeface="Times New Roman" pitchFamily="18" charset="0"/>
          </a:endParaRPr>
        </a:p>
      </dgm:t>
    </dgm:pt>
    <dgm:pt modelId="{693408D2-17EE-4B72-95F3-8895A4897E03}" type="parTrans" cxnId="{8060446D-641F-419B-9C2A-8371070C7287}">
      <dgm:prSet/>
      <dgm:spPr/>
      <dgm:t>
        <a:bodyPr/>
        <a:lstStyle/>
        <a:p>
          <a:endParaRPr lang="pt-BR"/>
        </a:p>
      </dgm:t>
    </dgm:pt>
    <dgm:pt modelId="{B7D68AA6-3936-4BF2-9467-B5F9192D7167}" type="sibTrans" cxnId="{8060446D-641F-419B-9C2A-8371070C7287}">
      <dgm:prSet/>
      <dgm:spPr/>
      <dgm:t>
        <a:bodyPr/>
        <a:lstStyle/>
        <a:p>
          <a:endParaRPr lang="pt-BR"/>
        </a:p>
      </dgm:t>
    </dgm:pt>
    <dgm:pt modelId="{4111EEAF-85DC-49C1-BFB5-1C0D69C58581}">
      <dgm:prSet phldrT="[Texto]" custT="1"/>
      <dgm:spPr/>
      <dgm:t>
        <a:bodyPr/>
        <a:lstStyle/>
        <a:p>
          <a:r>
            <a:rPr lang="pt-BR" sz="2000" dirty="0" smtClean="0">
              <a:latin typeface="Times New Roman" pitchFamily="18" charset="0"/>
              <a:cs typeface="Times New Roman" pitchFamily="18" charset="0"/>
            </a:rPr>
            <a:t>Saída de Caixa (Desembolsos)</a:t>
          </a:r>
          <a:endParaRPr lang="pt-BR" sz="2000" dirty="0">
            <a:latin typeface="Times New Roman" pitchFamily="18" charset="0"/>
            <a:cs typeface="Times New Roman" pitchFamily="18" charset="0"/>
          </a:endParaRPr>
        </a:p>
      </dgm:t>
    </dgm:pt>
    <dgm:pt modelId="{03187FA7-7649-481E-9C22-4D270C5D7409}" type="parTrans" cxnId="{27923BC7-C193-4C22-A9BD-56F7295A19E3}">
      <dgm:prSet/>
      <dgm:spPr/>
      <dgm:t>
        <a:bodyPr/>
        <a:lstStyle/>
        <a:p>
          <a:endParaRPr lang="pt-BR"/>
        </a:p>
      </dgm:t>
    </dgm:pt>
    <dgm:pt modelId="{A8472C3D-7C93-4B41-AC29-419A11F0830A}" type="sibTrans" cxnId="{27923BC7-C193-4C22-A9BD-56F7295A19E3}">
      <dgm:prSet/>
      <dgm:spPr/>
      <dgm:t>
        <a:bodyPr/>
        <a:lstStyle/>
        <a:p>
          <a:endParaRPr lang="pt-BR"/>
        </a:p>
      </dgm:t>
    </dgm:pt>
    <dgm:pt modelId="{5B9484AD-5678-4DA7-B058-DCD0CAAC4372}">
      <dgm:prSet phldrT="[Texto]" custT="1"/>
      <dgm:spPr/>
      <dgm:t>
        <a:bodyPr/>
        <a:lstStyle/>
        <a:p>
          <a:r>
            <a:rPr lang="pt-BR" sz="2000" dirty="0" smtClean="0">
              <a:latin typeface="Times New Roman" pitchFamily="18" charset="0"/>
              <a:cs typeface="Times New Roman" pitchFamily="18" charset="0"/>
            </a:rPr>
            <a:t>Redução de Ativo Circulante</a:t>
          </a:r>
          <a:endParaRPr lang="pt-BR" sz="2000" dirty="0">
            <a:latin typeface="Times New Roman" pitchFamily="18" charset="0"/>
            <a:cs typeface="Times New Roman" pitchFamily="18" charset="0"/>
          </a:endParaRPr>
        </a:p>
      </dgm:t>
    </dgm:pt>
    <dgm:pt modelId="{FA7E98A9-E2AA-42A7-8183-1607582D763C}" type="parTrans" cxnId="{8C1DB226-6C46-4AD5-93E5-E6FDB9891411}">
      <dgm:prSet/>
      <dgm:spPr/>
      <dgm:t>
        <a:bodyPr/>
        <a:lstStyle/>
        <a:p>
          <a:endParaRPr lang="pt-BR"/>
        </a:p>
      </dgm:t>
    </dgm:pt>
    <dgm:pt modelId="{85704317-EC28-45A1-80FD-C5803D2617A6}" type="sibTrans" cxnId="{8C1DB226-6C46-4AD5-93E5-E6FDB9891411}">
      <dgm:prSet/>
      <dgm:spPr/>
      <dgm:t>
        <a:bodyPr/>
        <a:lstStyle/>
        <a:p>
          <a:endParaRPr lang="pt-BR"/>
        </a:p>
      </dgm:t>
    </dgm:pt>
    <dgm:pt modelId="{9CDD1D46-285A-4FE3-B14E-A37CC2487C4D}">
      <dgm:prSet phldrT="[Texto]" custT="1"/>
      <dgm:spPr/>
      <dgm:t>
        <a:bodyPr/>
        <a:lstStyle/>
        <a:p>
          <a:r>
            <a:rPr lang="pt-BR" sz="2000" dirty="0" smtClean="0">
              <a:latin typeface="Times New Roman" pitchFamily="18" charset="0"/>
              <a:cs typeface="Times New Roman" pitchFamily="18" charset="0"/>
            </a:rPr>
            <a:t>Origem de Recursos</a:t>
          </a:r>
          <a:endParaRPr lang="pt-BR" sz="2000" dirty="0">
            <a:latin typeface="Times New Roman" pitchFamily="18" charset="0"/>
            <a:cs typeface="Times New Roman" pitchFamily="18" charset="0"/>
          </a:endParaRPr>
        </a:p>
      </dgm:t>
    </dgm:pt>
    <dgm:pt modelId="{F2028FA2-A862-4EB6-B1B6-82EDFF053055}" type="parTrans" cxnId="{3A3BB4B3-DA95-48BA-8DD1-A71E7DA7D4E4}">
      <dgm:prSet/>
      <dgm:spPr/>
      <dgm:t>
        <a:bodyPr/>
        <a:lstStyle/>
        <a:p>
          <a:endParaRPr lang="pt-BR"/>
        </a:p>
      </dgm:t>
    </dgm:pt>
    <dgm:pt modelId="{61A47360-5DAF-435A-97D0-638EE53D0482}" type="sibTrans" cxnId="{3A3BB4B3-DA95-48BA-8DD1-A71E7DA7D4E4}">
      <dgm:prSet/>
      <dgm:spPr/>
      <dgm:t>
        <a:bodyPr/>
        <a:lstStyle/>
        <a:p>
          <a:endParaRPr lang="pt-BR"/>
        </a:p>
      </dgm:t>
    </dgm:pt>
    <dgm:pt modelId="{84106C6F-5A66-4753-B0B5-39DC052660A3}">
      <dgm:prSet phldrT="[Texto]" custT="1"/>
      <dgm:spPr/>
      <dgm:t>
        <a:bodyPr/>
        <a:lstStyle/>
        <a:p>
          <a:r>
            <a:rPr lang="pt-BR" sz="2000" dirty="0" smtClean="0">
              <a:latin typeface="Times New Roman" pitchFamily="18" charset="0"/>
              <a:cs typeface="Times New Roman" pitchFamily="18" charset="0"/>
            </a:rPr>
            <a:t>Entrada de Caixa (Embolsos)</a:t>
          </a:r>
          <a:endParaRPr lang="pt-BR" sz="2000" dirty="0">
            <a:latin typeface="Times New Roman" pitchFamily="18" charset="0"/>
            <a:cs typeface="Times New Roman" pitchFamily="18" charset="0"/>
          </a:endParaRPr>
        </a:p>
      </dgm:t>
    </dgm:pt>
    <dgm:pt modelId="{1BD4AF53-9269-4D49-A441-99A38EF3DD43}" type="parTrans" cxnId="{A945D805-57FD-4031-8EB1-FB6FA61F99C4}">
      <dgm:prSet/>
      <dgm:spPr/>
      <dgm:t>
        <a:bodyPr/>
        <a:lstStyle/>
        <a:p>
          <a:endParaRPr lang="pt-BR"/>
        </a:p>
      </dgm:t>
    </dgm:pt>
    <dgm:pt modelId="{701DF7B0-2C96-456A-9051-33788CA2420D}" type="sibTrans" cxnId="{A945D805-57FD-4031-8EB1-FB6FA61F99C4}">
      <dgm:prSet/>
      <dgm:spPr/>
      <dgm:t>
        <a:bodyPr/>
        <a:lstStyle/>
        <a:p>
          <a:endParaRPr lang="pt-BR"/>
        </a:p>
      </dgm:t>
    </dgm:pt>
    <dgm:pt modelId="{DE1E599D-0A37-4A8A-B3E7-1DE7912625A5}">
      <dgm:prSet phldrT="[Texto]" custT="1"/>
      <dgm:spPr/>
      <dgm:t>
        <a:bodyPr/>
        <a:lstStyle/>
        <a:p>
          <a:r>
            <a:rPr lang="pt-BR" sz="2000" dirty="0" smtClean="0">
              <a:latin typeface="Times New Roman" pitchFamily="18" charset="0"/>
              <a:cs typeface="Times New Roman" pitchFamily="18" charset="0"/>
            </a:rPr>
            <a:t>Aumento de Passivo Circulante</a:t>
          </a:r>
          <a:endParaRPr lang="pt-BR" sz="2000" dirty="0">
            <a:latin typeface="Times New Roman" pitchFamily="18" charset="0"/>
            <a:cs typeface="Times New Roman" pitchFamily="18" charset="0"/>
          </a:endParaRPr>
        </a:p>
      </dgm:t>
    </dgm:pt>
    <dgm:pt modelId="{0A4E03E1-0EE2-461B-AD79-E48439C31574}" type="parTrans" cxnId="{C056A0C1-6D35-4AEA-8F13-21D50A72C5DC}">
      <dgm:prSet/>
      <dgm:spPr/>
      <dgm:t>
        <a:bodyPr/>
        <a:lstStyle/>
        <a:p>
          <a:endParaRPr lang="pt-BR"/>
        </a:p>
      </dgm:t>
    </dgm:pt>
    <dgm:pt modelId="{A346D818-88B4-42EB-88C3-304AA4C2E4C6}" type="sibTrans" cxnId="{C056A0C1-6D35-4AEA-8F13-21D50A72C5DC}">
      <dgm:prSet/>
      <dgm:spPr/>
      <dgm:t>
        <a:bodyPr/>
        <a:lstStyle/>
        <a:p>
          <a:endParaRPr lang="pt-BR"/>
        </a:p>
      </dgm:t>
    </dgm:pt>
    <dgm:pt modelId="{C2A879E0-F5A5-4140-A70E-4782FDD7C7EA}">
      <dgm:prSet phldrT="[Texto]" custT="1"/>
      <dgm:spPr/>
      <dgm:t>
        <a:bodyPr/>
        <a:lstStyle/>
        <a:p>
          <a:r>
            <a:rPr lang="pt-BR" sz="2000" dirty="0" smtClean="0">
              <a:latin typeface="Times New Roman" pitchFamily="18" charset="0"/>
              <a:cs typeface="Times New Roman" pitchFamily="18" charset="0"/>
            </a:rPr>
            <a:t>Origem de Recursos</a:t>
          </a:r>
          <a:endParaRPr lang="pt-BR" sz="2000" dirty="0">
            <a:latin typeface="Times New Roman" pitchFamily="18" charset="0"/>
            <a:cs typeface="Times New Roman" pitchFamily="18" charset="0"/>
          </a:endParaRPr>
        </a:p>
      </dgm:t>
    </dgm:pt>
    <dgm:pt modelId="{921810BA-3303-45FF-99AC-85259D14CF5F}" type="parTrans" cxnId="{35DEB08A-4C04-4636-9031-D763CDA76BE6}">
      <dgm:prSet/>
      <dgm:spPr/>
      <dgm:t>
        <a:bodyPr/>
        <a:lstStyle/>
        <a:p>
          <a:endParaRPr lang="pt-BR"/>
        </a:p>
      </dgm:t>
    </dgm:pt>
    <dgm:pt modelId="{0ED64A6B-D7A5-4368-98C0-021FF8CE9D3F}" type="sibTrans" cxnId="{35DEB08A-4C04-4636-9031-D763CDA76BE6}">
      <dgm:prSet/>
      <dgm:spPr/>
      <dgm:t>
        <a:bodyPr/>
        <a:lstStyle/>
        <a:p>
          <a:endParaRPr lang="pt-BR"/>
        </a:p>
      </dgm:t>
    </dgm:pt>
    <dgm:pt modelId="{9947C85F-ADCE-4282-B843-5187095F1FAC}">
      <dgm:prSet phldrT="[Texto]" custT="1"/>
      <dgm:spPr/>
      <dgm:t>
        <a:bodyPr/>
        <a:lstStyle/>
        <a:p>
          <a:r>
            <a:rPr lang="pt-BR" sz="2000" dirty="0" smtClean="0">
              <a:latin typeface="Times New Roman" pitchFamily="18" charset="0"/>
              <a:cs typeface="Times New Roman" pitchFamily="18" charset="0"/>
            </a:rPr>
            <a:t>Entrada de Caixa (Embolsos)</a:t>
          </a:r>
          <a:endParaRPr lang="pt-BR" sz="2000" dirty="0">
            <a:latin typeface="Times New Roman" pitchFamily="18" charset="0"/>
            <a:cs typeface="Times New Roman" pitchFamily="18" charset="0"/>
          </a:endParaRPr>
        </a:p>
      </dgm:t>
    </dgm:pt>
    <dgm:pt modelId="{3549E118-17FC-4408-A4FC-299C8C54070B}" type="parTrans" cxnId="{BEDD6146-DE70-4529-9F24-3A15FBD387FF}">
      <dgm:prSet/>
      <dgm:spPr/>
      <dgm:t>
        <a:bodyPr/>
        <a:lstStyle/>
        <a:p>
          <a:endParaRPr lang="pt-BR"/>
        </a:p>
      </dgm:t>
    </dgm:pt>
    <dgm:pt modelId="{F828CEC6-20F2-4D7E-B97A-2A1E8FD9B2A6}" type="sibTrans" cxnId="{BEDD6146-DE70-4529-9F24-3A15FBD387FF}">
      <dgm:prSet/>
      <dgm:spPr/>
      <dgm:t>
        <a:bodyPr/>
        <a:lstStyle/>
        <a:p>
          <a:endParaRPr lang="pt-BR"/>
        </a:p>
      </dgm:t>
    </dgm:pt>
    <dgm:pt modelId="{82166E74-D16B-4EE9-B871-5FB87FD1F625}">
      <dgm:prSet phldrT="[Texto]" custT="1"/>
      <dgm:spPr/>
      <dgm:t>
        <a:bodyPr/>
        <a:lstStyle/>
        <a:p>
          <a:r>
            <a:rPr lang="pt-BR" sz="2000" dirty="0" smtClean="0">
              <a:latin typeface="Times New Roman" pitchFamily="18" charset="0"/>
              <a:cs typeface="Times New Roman" pitchFamily="18" charset="0"/>
            </a:rPr>
            <a:t>Diminuição de Passivo Circulante</a:t>
          </a:r>
          <a:endParaRPr lang="pt-BR" sz="2000" dirty="0">
            <a:latin typeface="Times New Roman" pitchFamily="18" charset="0"/>
            <a:cs typeface="Times New Roman" pitchFamily="18" charset="0"/>
          </a:endParaRPr>
        </a:p>
      </dgm:t>
    </dgm:pt>
    <dgm:pt modelId="{4D2485D4-98EA-45F0-9400-8A61F99ADD7A}" type="parTrans" cxnId="{2270A4FC-8C80-4AF9-BB81-37C05F7F911D}">
      <dgm:prSet/>
      <dgm:spPr/>
      <dgm:t>
        <a:bodyPr/>
        <a:lstStyle/>
        <a:p>
          <a:endParaRPr lang="pt-BR"/>
        </a:p>
      </dgm:t>
    </dgm:pt>
    <dgm:pt modelId="{C67632CB-9779-4D3D-AF3D-91FE84BDC0C2}" type="sibTrans" cxnId="{2270A4FC-8C80-4AF9-BB81-37C05F7F911D}">
      <dgm:prSet/>
      <dgm:spPr/>
      <dgm:t>
        <a:bodyPr/>
        <a:lstStyle/>
        <a:p>
          <a:endParaRPr lang="pt-BR"/>
        </a:p>
      </dgm:t>
    </dgm:pt>
    <dgm:pt modelId="{BB237255-75E0-421B-A1BC-E397ACEB8B2F}">
      <dgm:prSet phldrT="[Texto]" custT="1"/>
      <dgm:spPr/>
      <dgm:t>
        <a:bodyPr/>
        <a:lstStyle/>
        <a:p>
          <a:r>
            <a:rPr lang="pt-BR" sz="2000" dirty="0" smtClean="0">
              <a:latin typeface="Times New Roman" pitchFamily="18" charset="0"/>
              <a:cs typeface="Times New Roman" pitchFamily="18" charset="0"/>
            </a:rPr>
            <a:t>Aplicação de Recursos</a:t>
          </a:r>
          <a:endParaRPr lang="pt-BR" sz="2000" dirty="0">
            <a:latin typeface="Times New Roman" pitchFamily="18" charset="0"/>
            <a:cs typeface="Times New Roman" pitchFamily="18" charset="0"/>
          </a:endParaRPr>
        </a:p>
      </dgm:t>
    </dgm:pt>
    <dgm:pt modelId="{B7DE4EF3-CAB9-4426-974F-3720BD2F7AEE}" type="parTrans" cxnId="{65E2A9AA-0F0B-457D-B4D5-A1BAF52C0B40}">
      <dgm:prSet/>
      <dgm:spPr/>
      <dgm:t>
        <a:bodyPr/>
        <a:lstStyle/>
        <a:p>
          <a:endParaRPr lang="pt-BR"/>
        </a:p>
      </dgm:t>
    </dgm:pt>
    <dgm:pt modelId="{E4A84F7B-5819-4497-8B2F-53B0B2D74C80}" type="sibTrans" cxnId="{65E2A9AA-0F0B-457D-B4D5-A1BAF52C0B40}">
      <dgm:prSet/>
      <dgm:spPr/>
      <dgm:t>
        <a:bodyPr/>
        <a:lstStyle/>
        <a:p>
          <a:endParaRPr lang="pt-BR"/>
        </a:p>
      </dgm:t>
    </dgm:pt>
    <dgm:pt modelId="{930387BC-9796-4FB0-AAB9-6FC916DD1585}">
      <dgm:prSet phldrT="[Texto]" custT="1"/>
      <dgm:spPr/>
      <dgm:t>
        <a:bodyPr/>
        <a:lstStyle/>
        <a:p>
          <a:r>
            <a:rPr lang="pt-BR" sz="2000" dirty="0" smtClean="0">
              <a:latin typeface="Times New Roman" pitchFamily="18" charset="0"/>
              <a:cs typeface="Times New Roman" pitchFamily="18" charset="0"/>
            </a:rPr>
            <a:t>Saída de Caixa (Desembolsos)</a:t>
          </a:r>
          <a:endParaRPr lang="pt-BR" sz="2000" dirty="0">
            <a:latin typeface="Times New Roman" pitchFamily="18" charset="0"/>
            <a:cs typeface="Times New Roman" pitchFamily="18" charset="0"/>
          </a:endParaRPr>
        </a:p>
      </dgm:t>
    </dgm:pt>
    <dgm:pt modelId="{05C7987D-E59C-471A-965D-467934F6CCAB}" type="parTrans" cxnId="{EDFFE461-E897-4608-815D-5F6838DD3ABC}">
      <dgm:prSet/>
      <dgm:spPr/>
      <dgm:t>
        <a:bodyPr/>
        <a:lstStyle/>
        <a:p>
          <a:endParaRPr lang="pt-BR"/>
        </a:p>
      </dgm:t>
    </dgm:pt>
    <dgm:pt modelId="{9DA036F6-5C0D-40F2-BF1C-293FCE9F29C3}" type="sibTrans" cxnId="{EDFFE461-E897-4608-815D-5F6838DD3ABC}">
      <dgm:prSet/>
      <dgm:spPr/>
      <dgm:t>
        <a:bodyPr/>
        <a:lstStyle/>
        <a:p>
          <a:endParaRPr lang="pt-BR"/>
        </a:p>
      </dgm:t>
    </dgm:pt>
    <dgm:pt modelId="{C19F8DA3-5324-4C51-B433-A0C1B1ED0FE9}" type="pres">
      <dgm:prSet presAssocID="{EBF6BF6F-95DA-4714-8562-8A15A223D29D}" presName="Name0" presStyleCnt="0">
        <dgm:presLayoutVars>
          <dgm:dir/>
          <dgm:animLvl val="lvl"/>
          <dgm:resizeHandles val="exact"/>
        </dgm:presLayoutVars>
      </dgm:prSet>
      <dgm:spPr/>
      <dgm:t>
        <a:bodyPr/>
        <a:lstStyle/>
        <a:p>
          <a:endParaRPr lang="pt-BR"/>
        </a:p>
      </dgm:t>
    </dgm:pt>
    <dgm:pt modelId="{3D130720-C5BD-49F7-B3C9-C8A0E63ED2E8}" type="pres">
      <dgm:prSet presAssocID="{1A309D94-FF24-4408-BD23-C49BD2B49D5A}" presName="linNode" presStyleCnt="0"/>
      <dgm:spPr/>
    </dgm:pt>
    <dgm:pt modelId="{C70C74B9-ECE1-4FBC-84DD-6CC5F8284D48}" type="pres">
      <dgm:prSet presAssocID="{1A309D94-FF24-4408-BD23-C49BD2B49D5A}" presName="parentText" presStyleLbl="node1" presStyleIdx="0" presStyleCnt="4">
        <dgm:presLayoutVars>
          <dgm:chMax val="1"/>
          <dgm:bulletEnabled val="1"/>
        </dgm:presLayoutVars>
      </dgm:prSet>
      <dgm:spPr/>
      <dgm:t>
        <a:bodyPr/>
        <a:lstStyle/>
        <a:p>
          <a:endParaRPr lang="pt-BR"/>
        </a:p>
      </dgm:t>
    </dgm:pt>
    <dgm:pt modelId="{02AE3DC6-A905-4F15-A84C-B87C0C91BC0B}" type="pres">
      <dgm:prSet presAssocID="{1A309D94-FF24-4408-BD23-C49BD2B49D5A}" presName="descendantText" presStyleLbl="alignAccFollowNode1" presStyleIdx="0" presStyleCnt="4">
        <dgm:presLayoutVars>
          <dgm:bulletEnabled val="1"/>
        </dgm:presLayoutVars>
      </dgm:prSet>
      <dgm:spPr/>
      <dgm:t>
        <a:bodyPr/>
        <a:lstStyle/>
        <a:p>
          <a:endParaRPr lang="pt-BR"/>
        </a:p>
      </dgm:t>
    </dgm:pt>
    <dgm:pt modelId="{38A0E7CD-7D5E-4C90-8D73-E1C0B2AFD436}" type="pres">
      <dgm:prSet presAssocID="{DA12EE6A-3BF5-40AF-988B-42BD9EED1B5D}" presName="sp" presStyleCnt="0"/>
      <dgm:spPr/>
    </dgm:pt>
    <dgm:pt modelId="{5082C05C-0F15-4620-8F76-86104EF467EE}" type="pres">
      <dgm:prSet presAssocID="{5B9484AD-5678-4DA7-B058-DCD0CAAC4372}" presName="linNode" presStyleCnt="0"/>
      <dgm:spPr/>
    </dgm:pt>
    <dgm:pt modelId="{5CB340FB-F56C-40F0-B1A5-E68A1693B0F7}" type="pres">
      <dgm:prSet presAssocID="{5B9484AD-5678-4DA7-B058-DCD0CAAC4372}" presName="parentText" presStyleLbl="node1" presStyleIdx="1" presStyleCnt="4">
        <dgm:presLayoutVars>
          <dgm:chMax val="1"/>
          <dgm:bulletEnabled val="1"/>
        </dgm:presLayoutVars>
      </dgm:prSet>
      <dgm:spPr/>
      <dgm:t>
        <a:bodyPr/>
        <a:lstStyle/>
        <a:p>
          <a:endParaRPr lang="pt-BR"/>
        </a:p>
      </dgm:t>
    </dgm:pt>
    <dgm:pt modelId="{210CB3CB-420C-43D9-849D-BA1CECDCB4FF}" type="pres">
      <dgm:prSet presAssocID="{5B9484AD-5678-4DA7-B058-DCD0CAAC4372}" presName="descendantText" presStyleLbl="alignAccFollowNode1" presStyleIdx="1" presStyleCnt="4">
        <dgm:presLayoutVars>
          <dgm:bulletEnabled val="1"/>
        </dgm:presLayoutVars>
      </dgm:prSet>
      <dgm:spPr/>
      <dgm:t>
        <a:bodyPr/>
        <a:lstStyle/>
        <a:p>
          <a:endParaRPr lang="pt-BR"/>
        </a:p>
      </dgm:t>
    </dgm:pt>
    <dgm:pt modelId="{7E14B619-4AE9-4063-8C2C-23EF508133EC}" type="pres">
      <dgm:prSet presAssocID="{85704317-EC28-45A1-80FD-C5803D2617A6}" presName="sp" presStyleCnt="0"/>
      <dgm:spPr/>
    </dgm:pt>
    <dgm:pt modelId="{4711AF94-B0BE-4DD7-9282-C02EEF24ED3E}" type="pres">
      <dgm:prSet presAssocID="{DE1E599D-0A37-4A8A-B3E7-1DE7912625A5}" presName="linNode" presStyleCnt="0"/>
      <dgm:spPr/>
    </dgm:pt>
    <dgm:pt modelId="{E7226795-85BF-43E4-9582-F58078DA2800}" type="pres">
      <dgm:prSet presAssocID="{DE1E599D-0A37-4A8A-B3E7-1DE7912625A5}" presName="parentText" presStyleLbl="node1" presStyleIdx="2" presStyleCnt="4">
        <dgm:presLayoutVars>
          <dgm:chMax val="1"/>
          <dgm:bulletEnabled val="1"/>
        </dgm:presLayoutVars>
      </dgm:prSet>
      <dgm:spPr/>
      <dgm:t>
        <a:bodyPr/>
        <a:lstStyle/>
        <a:p>
          <a:endParaRPr lang="pt-BR"/>
        </a:p>
      </dgm:t>
    </dgm:pt>
    <dgm:pt modelId="{76D36D97-CE72-494E-8317-510F4D8126E8}" type="pres">
      <dgm:prSet presAssocID="{DE1E599D-0A37-4A8A-B3E7-1DE7912625A5}" presName="descendantText" presStyleLbl="alignAccFollowNode1" presStyleIdx="2" presStyleCnt="4">
        <dgm:presLayoutVars>
          <dgm:bulletEnabled val="1"/>
        </dgm:presLayoutVars>
      </dgm:prSet>
      <dgm:spPr/>
      <dgm:t>
        <a:bodyPr/>
        <a:lstStyle/>
        <a:p>
          <a:endParaRPr lang="pt-BR"/>
        </a:p>
      </dgm:t>
    </dgm:pt>
    <dgm:pt modelId="{17706B88-D7FB-401D-83FF-D2D4AF20FFE8}" type="pres">
      <dgm:prSet presAssocID="{A346D818-88B4-42EB-88C3-304AA4C2E4C6}" presName="sp" presStyleCnt="0"/>
      <dgm:spPr/>
    </dgm:pt>
    <dgm:pt modelId="{4F41A7E4-0468-4574-A0B6-78BFE7B93B46}" type="pres">
      <dgm:prSet presAssocID="{82166E74-D16B-4EE9-B871-5FB87FD1F625}" presName="linNode" presStyleCnt="0"/>
      <dgm:spPr/>
    </dgm:pt>
    <dgm:pt modelId="{478F2404-EF4B-40CF-9DE8-307E628D510D}" type="pres">
      <dgm:prSet presAssocID="{82166E74-D16B-4EE9-B871-5FB87FD1F625}" presName="parentText" presStyleLbl="node1" presStyleIdx="3" presStyleCnt="4">
        <dgm:presLayoutVars>
          <dgm:chMax val="1"/>
          <dgm:bulletEnabled val="1"/>
        </dgm:presLayoutVars>
      </dgm:prSet>
      <dgm:spPr/>
      <dgm:t>
        <a:bodyPr/>
        <a:lstStyle/>
        <a:p>
          <a:endParaRPr lang="pt-BR"/>
        </a:p>
      </dgm:t>
    </dgm:pt>
    <dgm:pt modelId="{6620D0EA-11C3-4DD3-9362-DC5779A36012}" type="pres">
      <dgm:prSet presAssocID="{82166E74-D16B-4EE9-B871-5FB87FD1F625}" presName="descendantText" presStyleLbl="alignAccFollowNode1" presStyleIdx="3" presStyleCnt="4">
        <dgm:presLayoutVars>
          <dgm:bulletEnabled val="1"/>
        </dgm:presLayoutVars>
      </dgm:prSet>
      <dgm:spPr/>
      <dgm:t>
        <a:bodyPr/>
        <a:lstStyle/>
        <a:p>
          <a:endParaRPr lang="pt-BR"/>
        </a:p>
      </dgm:t>
    </dgm:pt>
  </dgm:ptLst>
  <dgm:cxnLst>
    <dgm:cxn modelId="{3E939C06-1FF9-42A0-97AA-3D0D5AB1983A}" type="presOf" srcId="{930387BC-9796-4FB0-AAB9-6FC916DD1585}" destId="{6620D0EA-11C3-4DD3-9362-DC5779A36012}" srcOrd="0" destOrd="1" presId="urn:microsoft.com/office/officeart/2005/8/layout/vList5"/>
    <dgm:cxn modelId="{12547EEA-D5FC-47CB-9B38-7E231B140518}" type="presOf" srcId="{82166E74-D16B-4EE9-B871-5FB87FD1F625}" destId="{478F2404-EF4B-40CF-9DE8-307E628D510D}" srcOrd="0" destOrd="0" presId="urn:microsoft.com/office/officeart/2005/8/layout/vList5"/>
    <dgm:cxn modelId="{A945D805-57FD-4031-8EB1-FB6FA61F99C4}" srcId="{5B9484AD-5678-4DA7-B058-DCD0CAAC4372}" destId="{84106C6F-5A66-4753-B0B5-39DC052660A3}" srcOrd="1" destOrd="0" parTransId="{1BD4AF53-9269-4D49-A441-99A38EF3DD43}" sibTransId="{701DF7B0-2C96-456A-9051-33788CA2420D}"/>
    <dgm:cxn modelId="{27923BC7-C193-4C22-A9BD-56F7295A19E3}" srcId="{1A309D94-FF24-4408-BD23-C49BD2B49D5A}" destId="{4111EEAF-85DC-49C1-BFB5-1C0D69C58581}" srcOrd="1" destOrd="0" parTransId="{03187FA7-7649-481E-9C22-4D270C5D7409}" sibTransId="{A8472C3D-7C93-4B41-AC29-419A11F0830A}"/>
    <dgm:cxn modelId="{8C1DB226-6C46-4AD5-93E5-E6FDB9891411}" srcId="{EBF6BF6F-95DA-4714-8562-8A15A223D29D}" destId="{5B9484AD-5678-4DA7-B058-DCD0CAAC4372}" srcOrd="1" destOrd="0" parTransId="{FA7E98A9-E2AA-42A7-8183-1607582D763C}" sibTransId="{85704317-EC28-45A1-80FD-C5803D2617A6}"/>
    <dgm:cxn modelId="{EDFFE461-E897-4608-815D-5F6838DD3ABC}" srcId="{82166E74-D16B-4EE9-B871-5FB87FD1F625}" destId="{930387BC-9796-4FB0-AAB9-6FC916DD1585}" srcOrd="1" destOrd="0" parTransId="{05C7987D-E59C-471A-965D-467934F6CCAB}" sibTransId="{9DA036F6-5C0D-40F2-BF1C-293FCE9F29C3}"/>
    <dgm:cxn modelId="{65E2A9AA-0F0B-457D-B4D5-A1BAF52C0B40}" srcId="{82166E74-D16B-4EE9-B871-5FB87FD1F625}" destId="{BB237255-75E0-421B-A1BC-E397ACEB8B2F}" srcOrd="0" destOrd="0" parTransId="{B7DE4EF3-CAB9-4426-974F-3720BD2F7AEE}" sibTransId="{E4A84F7B-5819-4497-8B2F-53B0B2D74C80}"/>
    <dgm:cxn modelId="{C056A0C1-6D35-4AEA-8F13-21D50A72C5DC}" srcId="{EBF6BF6F-95DA-4714-8562-8A15A223D29D}" destId="{DE1E599D-0A37-4A8A-B3E7-1DE7912625A5}" srcOrd="2" destOrd="0" parTransId="{0A4E03E1-0EE2-461B-AD79-E48439C31574}" sibTransId="{A346D818-88B4-42EB-88C3-304AA4C2E4C6}"/>
    <dgm:cxn modelId="{2270A4FC-8C80-4AF9-BB81-37C05F7F911D}" srcId="{EBF6BF6F-95DA-4714-8562-8A15A223D29D}" destId="{82166E74-D16B-4EE9-B871-5FB87FD1F625}" srcOrd="3" destOrd="0" parTransId="{4D2485D4-98EA-45F0-9400-8A61F99ADD7A}" sibTransId="{C67632CB-9779-4D3D-AF3D-91FE84BDC0C2}"/>
    <dgm:cxn modelId="{BEDD6146-DE70-4529-9F24-3A15FBD387FF}" srcId="{DE1E599D-0A37-4A8A-B3E7-1DE7912625A5}" destId="{9947C85F-ADCE-4282-B843-5187095F1FAC}" srcOrd="1" destOrd="0" parTransId="{3549E118-17FC-4408-A4FC-299C8C54070B}" sibTransId="{F828CEC6-20F2-4D7E-B97A-2A1E8FD9B2A6}"/>
    <dgm:cxn modelId="{FA10AD16-578E-4E95-9A17-6DDE58DFBC9A}" type="presOf" srcId="{BB237255-75E0-421B-A1BC-E397ACEB8B2F}" destId="{6620D0EA-11C3-4DD3-9362-DC5779A36012}" srcOrd="0" destOrd="0" presId="urn:microsoft.com/office/officeart/2005/8/layout/vList5"/>
    <dgm:cxn modelId="{3687F815-5B62-45EC-83B2-9583E9417B61}" type="presOf" srcId="{1A309D94-FF24-4408-BD23-C49BD2B49D5A}" destId="{C70C74B9-ECE1-4FBC-84DD-6CC5F8284D48}" srcOrd="0" destOrd="0" presId="urn:microsoft.com/office/officeart/2005/8/layout/vList5"/>
    <dgm:cxn modelId="{3A3BB4B3-DA95-48BA-8DD1-A71E7DA7D4E4}" srcId="{5B9484AD-5678-4DA7-B058-DCD0CAAC4372}" destId="{9CDD1D46-285A-4FE3-B14E-A37CC2487C4D}" srcOrd="0" destOrd="0" parTransId="{F2028FA2-A862-4EB6-B1B6-82EDFF053055}" sibTransId="{61A47360-5DAF-435A-97D0-638EE53D0482}"/>
    <dgm:cxn modelId="{8060446D-641F-419B-9C2A-8371070C7287}" srcId="{1A309D94-FF24-4408-BD23-C49BD2B49D5A}" destId="{360033FC-BD46-456E-81F6-C7608241DD25}" srcOrd="0" destOrd="0" parTransId="{693408D2-17EE-4B72-95F3-8895A4897E03}" sibTransId="{B7D68AA6-3936-4BF2-9467-B5F9192D7167}"/>
    <dgm:cxn modelId="{8CAB2FA6-CFAF-49FB-8912-46BE1973BE94}" type="presOf" srcId="{9947C85F-ADCE-4282-B843-5187095F1FAC}" destId="{76D36D97-CE72-494E-8317-510F4D8126E8}" srcOrd="0" destOrd="1" presId="urn:microsoft.com/office/officeart/2005/8/layout/vList5"/>
    <dgm:cxn modelId="{E3A8F7C8-E01B-4C57-9736-EE0608CAEAA4}" type="presOf" srcId="{4111EEAF-85DC-49C1-BFB5-1C0D69C58581}" destId="{02AE3DC6-A905-4F15-A84C-B87C0C91BC0B}" srcOrd="0" destOrd="1" presId="urn:microsoft.com/office/officeart/2005/8/layout/vList5"/>
    <dgm:cxn modelId="{F1D9E1F8-C022-417B-B305-91F507BBC57D}" type="presOf" srcId="{9CDD1D46-285A-4FE3-B14E-A37CC2487C4D}" destId="{210CB3CB-420C-43D9-849D-BA1CECDCB4FF}" srcOrd="0" destOrd="0" presId="urn:microsoft.com/office/officeart/2005/8/layout/vList5"/>
    <dgm:cxn modelId="{0F358B56-509D-422C-B053-2B5E78427B48}" type="presOf" srcId="{C2A879E0-F5A5-4140-A70E-4782FDD7C7EA}" destId="{76D36D97-CE72-494E-8317-510F4D8126E8}" srcOrd="0" destOrd="0" presId="urn:microsoft.com/office/officeart/2005/8/layout/vList5"/>
    <dgm:cxn modelId="{09B8ABB6-7C64-41FE-9815-01CCA139436B}" type="presOf" srcId="{EBF6BF6F-95DA-4714-8562-8A15A223D29D}" destId="{C19F8DA3-5324-4C51-B433-A0C1B1ED0FE9}" srcOrd="0" destOrd="0" presId="urn:microsoft.com/office/officeart/2005/8/layout/vList5"/>
    <dgm:cxn modelId="{DC7E4CEC-AC0F-41EA-91CA-04655D89D930}" type="presOf" srcId="{DE1E599D-0A37-4A8A-B3E7-1DE7912625A5}" destId="{E7226795-85BF-43E4-9582-F58078DA2800}" srcOrd="0" destOrd="0" presId="urn:microsoft.com/office/officeart/2005/8/layout/vList5"/>
    <dgm:cxn modelId="{FCB169DB-F945-497F-B4C7-D69694194DB0}" type="presOf" srcId="{5B9484AD-5678-4DA7-B058-DCD0CAAC4372}" destId="{5CB340FB-F56C-40F0-B1A5-E68A1693B0F7}" srcOrd="0" destOrd="0" presId="urn:microsoft.com/office/officeart/2005/8/layout/vList5"/>
    <dgm:cxn modelId="{E0D2CFC4-8EF2-4CF6-A23B-DC38613482EC}" type="presOf" srcId="{84106C6F-5A66-4753-B0B5-39DC052660A3}" destId="{210CB3CB-420C-43D9-849D-BA1CECDCB4FF}" srcOrd="0" destOrd="1" presId="urn:microsoft.com/office/officeart/2005/8/layout/vList5"/>
    <dgm:cxn modelId="{35DEB08A-4C04-4636-9031-D763CDA76BE6}" srcId="{DE1E599D-0A37-4A8A-B3E7-1DE7912625A5}" destId="{C2A879E0-F5A5-4140-A70E-4782FDD7C7EA}" srcOrd="0" destOrd="0" parTransId="{921810BA-3303-45FF-99AC-85259D14CF5F}" sibTransId="{0ED64A6B-D7A5-4368-98C0-021FF8CE9D3F}"/>
    <dgm:cxn modelId="{959B339A-88CA-41E3-9CC7-E64D081D0127}" type="presOf" srcId="{360033FC-BD46-456E-81F6-C7608241DD25}" destId="{02AE3DC6-A905-4F15-A84C-B87C0C91BC0B}" srcOrd="0" destOrd="0" presId="urn:microsoft.com/office/officeart/2005/8/layout/vList5"/>
    <dgm:cxn modelId="{3DD885E9-F4B0-40F5-9F69-C74B74B7EF63}" srcId="{EBF6BF6F-95DA-4714-8562-8A15A223D29D}" destId="{1A309D94-FF24-4408-BD23-C49BD2B49D5A}" srcOrd="0" destOrd="0" parTransId="{B8BCCFD4-9E99-48E5-AEEB-EB4B629164EE}" sibTransId="{DA12EE6A-3BF5-40AF-988B-42BD9EED1B5D}"/>
    <dgm:cxn modelId="{91110EA8-0112-4DDB-BF22-AABC92D36F73}" type="presParOf" srcId="{C19F8DA3-5324-4C51-B433-A0C1B1ED0FE9}" destId="{3D130720-C5BD-49F7-B3C9-C8A0E63ED2E8}" srcOrd="0" destOrd="0" presId="urn:microsoft.com/office/officeart/2005/8/layout/vList5"/>
    <dgm:cxn modelId="{ACF2613A-B7F2-4066-898F-808EABF020C3}" type="presParOf" srcId="{3D130720-C5BD-49F7-B3C9-C8A0E63ED2E8}" destId="{C70C74B9-ECE1-4FBC-84DD-6CC5F8284D48}" srcOrd="0" destOrd="0" presId="urn:microsoft.com/office/officeart/2005/8/layout/vList5"/>
    <dgm:cxn modelId="{6B9ED2FC-01C9-41E0-82F1-40041CC4AED9}" type="presParOf" srcId="{3D130720-C5BD-49F7-B3C9-C8A0E63ED2E8}" destId="{02AE3DC6-A905-4F15-A84C-B87C0C91BC0B}" srcOrd="1" destOrd="0" presId="urn:microsoft.com/office/officeart/2005/8/layout/vList5"/>
    <dgm:cxn modelId="{E8B1DF5E-0E39-4E02-8E05-AD2E44455639}" type="presParOf" srcId="{C19F8DA3-5324-4C51-B433-A0C1B1ED0FE9}" destId="{38A0E7CD-7D5E-4C90-8D73-E1C0B2AFD436}" srcOrd="1" destOrd="0" presId="urn:microsoft.com/office/officeart/2005/8/layout/vList5"/>
    <dgm:cxn modelId="{458AF9B3-77D1-466C-BF12-BE9681E39249}" type="presParOf" srcId="{C19F8DA3-5324-4C51-B433-A0C1B1ED0FE9}" destId="{5082C05C-0F15-4620-8F76-86104EF467EE}" srcOrd="2" destOrd="0" presId="urn:microsoft.com/office/officeart/2005/8/layout/vList5"/>
    <dgm:cxn modelId="{911347A9-E5D8-4005-AC47-D9ED86619C30}" type="presParOf" srcId="{5082C05C-0F15-4620-8F76-86104EF467EE}" destId="{5CB340FB-F56C-40F0-B1A5-E68A1693B0F7}" srcOrd="0" destOrd="0" presId="urn:microsoft.com/office/officeart/2005/8/layout/vList5"/>
    <dgm:cxn modelId="{0635ABF0-2F67-4E41-89CE-8FAF36F40C70}" type="presParOf" srcId="{5082C05C-0F15-4620-8F76-86104EF467EE}" destId="{210CB3CB-420C-43D9-849D-BA1CECDCB4FF}" srcOrd="1" destOrd="0" presId="urn:microsoft.com/office/officeart/2005/8/layout/vList5"/>
    <dgm:cxn modelId="{CAB0A0A1-2E99-41DF-ADC0-BB1E0DD24358}" type="presParOf" srcId="{C19F8DA3-5324-4C51-B433-A0C1B1ED0FE9}" destId="{7E14B619-4AE9-4063-8C2C-23EF508133EC}" srcOrd="3" destOrd="0" presId="urn:microsoft.com/office/officeart/2005/8/layout/vList5"/>
    <dgm:cxn modelId="{6268FCDA-3B82-4895-B380-9CEC88FDBB3B}" type="presParOf" srcId="{C19F8DA3-5324-4C51-B433-A0C1B1ED0FE9}" destId="{4711AF94-B0BE-4DD7-9282-C02EEF24ED3E}" srcOrd="4" destOrd="0" presId="urn:microsoft.com/office/officeart/2005/8/layout/vList5"/>
    <dgm:cxn modelId="{4CCCAF27-1A03-41AF-B747-40D8D979B4BC}" type="presParOf" srcId="{4711AF94-B0BE-4DD7-9282-C02EEF24ED3E}" destId="{E7226795-85BF-43E4-9582-F58078DA2800}" srcOrd="0" destOrd="0" presId="urn:microsoft.com/office/officeart/2005/8/layout/vList5"/>
    <dgm:cxn modelId="{2DEDE288-3C59-4B68-A36F-D55274BA753C}" type="presParOf" srcId="{4711AF94-B0BE-4DD7-9282-C02EEF24ED3E}" destId="{76D36D97-CE72-494E-8317-510F4D8126E8}" srcOrd="1" destOrd="0" presId="urn:microsoft.com/office/officeart/2005/8/layout/vList5"/>
    <dgm:cxn modelId="{40E8B22F-D6D1-4DBB-AA05-10CF3836A5E0}" type="presParOf" srcId="{C19F8DA3-5324-4C51-B433-A0C1B1ED0FE9}" destId="{17706B88-D7FB-401D-83FF-D2D4AF20FFE8}" srcOrd="5" destOrd="0" presId="urn:microsoft.com/office/officeart/2005/8/layout/vList5"/>
    <dgm:cxn modelId="{ABEACFC4-EFDB-4144-9C7A-6A715EDBF0DE}" type="presParOf" srcId="{C19F8DA3-5324-4C51-B433-A0C1B1ED0FE9}" destId="{4F41A7E4-0468-4574-A0B6-78BFE7B93B46}" srcOrd="6" destOrd="0" presId="urn:microsoft.com/office/officeart/2005/8/layout/vList5"/>
    <dgm:cxn modelId="{638A2F96-8222-4886-B2BA-6998785E9212}" type="presParOf" srcId="{4F41A7E4-0468-4574-A0B6-78BFE7B93B46}" destId="{478F2404-EF4B-40CF-9DE8-307E628D510D}" srcOrd="0" destOrd="0" presId="urn:microsoft.com/office/officeart/2005/8/layout/vList5"/>
    <dgm:cxn modelId="{BF6ACD82-C150-46ED-9D15-233F78D1CF33}" type="presParOf" srcId="{4F41A7E4-0468-4574-A0B6-78BFE7B93B46}" destId="{6620D0EA-11C3-4DD3-9362-DC5779A3601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F4B20C-2D7C-458E-BCB9-A998E1BD9720}">
      <dsp:nvSpPr>
        <dsp:cNvPr id="0" name=""/>
        <dsp:cNvSpPr/>
      </dsp:nvSpPr>
      <dsp:spPr>
        <a:xfrm>
          <a:off x="3960440" y="2068991"/>
          <a:ext cx="2802040" cy="486304"/>
        </a:xfrm>
        <a:custGeom>
          <a:avLst/>
          <a:gdLst/>
          <a:ahLst/>
          <a:cxnLst/>
          <a:rect l="0" t="0" r="0" b="0"/>
          <a:pathLst>
            <a:path>
              <a:moveTo>
                <a:pt x="0" y="0"/>
              </a:moveTo>
              <a:lnTo>
                <a:pt x="0" y="243152"/>
              </a:lnTo>
              <a:lnTo>
                <a:pt x="2802040" y="243152"/>
              </a:lnTo>
              <a:lnTo>
                <a:pt x="2802040" y="486304"/>
              </a:lnTo>
            </a:path>
          </a:pathLst>
        </a:custGeom>
        <a:noFill/>
        <a:ln w="15875" cap="flat" cmpd="sng"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752D86-831D-46FE-B197-90C97E4EF825}">
      <dsp:nvSpPr>
        <dsp:cNvPr id="0" name=""/>
        <dsp:cNvSpPr/>
      </dsp:nvSpPr>
      <dsp:spPr>
        <a:xfrm>
          <a:off x="3914720" y="2068991"/>
          <a:ext cx="91440" cy="486304"/>
        </a:xfrm>
        <a:custGeom>
          <a:avLst/>
          <a:gdLst/>
          <a:ahLst/>
          <a:cxnLst/>
          <a:rect l="0" t="0" r="0" b="0"/>
          <a:pathLst>
            <a:path>
              <a:moveTo>
                <a:pt x="45720" y="0"/>
              </a:moveTo>
              <a:lnTo>
                <a:pt x="45720" y="486304"/>
              </a:lnTo>
            </a:path>
          </a:pathLst>
        </a:custGeom>
        <a:noFill/>
        <a:ln w="15875" cap="flat" cmpd="sng"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273334-3D73-4B2A-8AA0-D297D77E1705}">
      <dsp:nvSpPr>
        <dsp:cNvPr id="0" name=""/>
        <dsp:cNvSpPr/>
      </dsp:nvSpPr>
      <dsp:spPr>
        <a:xfrm>
          <a:off x="1158399" y="2068991"/>
          <a:ext cx="2802040" cy="486304"/>
        </a:xfrm>
        <a:custGeom>
          <a:avLst/>
          <a:gdLst/>
          <a:ahLst/>
          <a:cxnLst/>
          <a:rect l="0" t="0" r="0" b="0"/>
          <a:pathLst>
            <a:path>
              <a:moveTo>
                <a:pt x="2802040" y="0"/>
              </a:moveTo>
              <a:lnTo>
                <a:pt x="2802040" y="243152"/>
              </a:lnTo>
              <a:lnTo>
                <a:pt x="0" y="243152"/>
              </a:lnTo>
              <a:lnTo>
                <a:pt x="0" y="486304"/>
              </a:lnTo>
            </a:path>
          </a:pathLst>
        </a:custGeom>
        <a:noFill/>
        <a:ln w="15875" cap="flat" cmpd="sng" algn="ctr">
          <a:solidFill>
            <a:schemeClr val="accent3">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B1EF74-461E-458C-B832-EE2A11C001CB}">
      <dsp:nvSpPr>
        <dsp:cNvPr id="0" name=""/>
        <dsp:cNvSpPr/>
      </dsp:nvSpPr>
      <dsp:spPr>
        <a:xfrm>
          <a:off x="2802572" y="911123"/>
          <a:ext cx="2315735" cy="1157867"/>
        </a:xfrm>
        <a:prstGeom prst="rect">
          <a:avLst/>
        </a:prstGeom>
        <a:solidFill>
          <a:schemeClr val="accent3">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pt-BR" sz="29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Atividades</a:t>
          </a:r>
          <a:endParaRPr lang="pt-BR" sz="29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2802572" y="911123"/>
        <a:ext cx="2315735" cy="1157867"/>
      </dsp:txXfrm>
    </dsp:sp>
    <dsp:sp modelId="{71FD2AF1-5642-4FAE-A091-9380F9F6D15C}">
      <dsp:nvSpPr>
        <dsp:cNvPr id="0" name=""/>
        <dsp:cNvSpPr/>
      </dsp:nvSpPr>
      <dsp:spPr>
        <a:xfrm>
          <a:off x="531" y="2555296"/>
          <a:ext cx="2315735" cy="1157867"/>
        </a:xfrm>
        <a:prstGeom prst="rect">
          <a:avLst/>
        </a:prstGeom>
        <a:solidFill>
          <a:schemeClr val="accent3">
            <a:tint val="99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pt-BR" sz="29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Operacionais</a:t>
          </a:r>
          <a:endParaRPr lang="pt-BR" sz="29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531" y="2555296"/>
        <a:ext cx="2315735" cy="1157867"/>
      </dsp:txXfrm>
    </dsp:sp>
    <dsp:sp modelId="{3FEBBE53-C948-467D-90F8-2927B94ABE66}">
      <dsp:nvSpPr>
        <dsp:cNvPr id="0" name=""/>
        <dsp:cNvSpPr/>
      </dsp:nvSpPr>
      <dsp:spPr>
        <a:xfrm>
          <a:off x="2802572" y="2555296"/>
          <a:ext cx="2315735" cy="1157867"/>
        </a:xfrm>
        <a:prstGeom prst="rect">
          <a:avLst/>
        </a:prstGeom>
        <a:solidFill>
          <a:schemeClr val="accent3">
            <a:tint val="99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pt-BR" sz="29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Investimento</a:t>
          </a:r>
          <a:endParaRPr lang="pt-BR" sz="29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2802572" y="2555296"/>
        <a:ext cx="2315735" cy="1157867"/>
      </dsp:txXfrm>
    </dsp:sp>
    <dsp:sp modelId="{C4D115B4-7F2B-40CC-ADED-A45A8E7E857A}">
      <dsp:nvSpPr>
        <dsp:cNvPr id="0" name=""/>
        <dsp:cNvSpPr/>
      </dsp:nvSpPr>
      <dsp:spPr>
        <a:xfrm>
          <a:off x="5604612" y="2555296"/>
          <a:ext cx="2315735" cy="1157867"/>
        </a:xfrm>
        <a:prstGeom prst="rect">
          <a:avLst/>
        </a:prstGeom>
        <a:solidFill>
          <a:schemeClr val="accent3">
            <a:tint val="99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pt-BR" sz="29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Financiamento</a:t>
          </a:r>
          <a:endParaRPr lang="pt-BR" sz="29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5604612" y="2555296"/>
        <a:ext cx="2315735" cy="11578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486CE5-A599-4479-8A8B-580745582D32}">
      <dsp:nvSpPr>
        <dsp:cNvPr id="0" name=""/>
        <dsp:cNvSpPr/>
      </dsp:nvSpPr>
      <dsp:spPr>
        <a:xfrm>
          <a:off x="217" y="17221"/>
          <a:ext cx="1965514" cy="4896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pt-BR" sz="1700" kern="1200" dirty="0" smtClean="0"/>
            <a:t>Atividades</a:t>
          </a:r>
          <a:endParaRPr lang="pt-BR" sz="1700" kern="1200" dirty="0"/>
        </a:p>
      </dsp:txBody>
      <dsp:txXfrm>
        <a:off x="217" y="17221"/>
        <a:ext cx="1965514" cy="489600"/>
      </dsp:txXfrm>
    </dsp:sp>
    <dsp:sp modelId="{04ED157A-7496-4997-A788-C9B5F81B5706}">
      <dsp:nvSpPr>
        <dsp:cNvPr id="0" name=""/>
        <dsp:cNvSpPr/>
      </dsp:nvSpPr>
      <dsp:spPr>
        <a:xfrm>
          <a:off x="217" y="506822"/>
          <a:ext cx="1965514" cy="74663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ctr" defTabSz="755650">
            <a:lnSpc>
              <a:spcPct val="90000"/>
            </a:lnSpc>
            <a:spcBef>
              <a:spcPct val="0"/>
            </a:spcBef>
            <a:spcAft>
              <a:spcPct val="15000"/>
            </a:spcAft>
            <a:buChar char="••"/>
          </a:pPr>
          <a:r>
            <a:rPr lang="pt-BR" sz="1700" kern="1200" dirty="0" smtClean="0"/>
            <a:t>Operacionais</a:t>
          </a:r>
          <a:endParaRPr lang="pt-BR" sz="1700" kern="1200" dirty="0"/>
        </a:p>
      </dsp:txBody>
      <dsp:txXfrm>
        <a:off x="217" y="506822"/>
        <a:ext cx="1965514" cy="746639"/>
      </dsp:txXfrm>
    </dsp:sp>
    <dsp:sp modelId="{63340481-EC0A-47E5-B2C8-5852C4FACDF4}">
      <dsp:nvSpPr>
        <dsp:cNvPr id="0" name=""/>
        <dsp:cNvSpPr/>
      </dsp:nvSpPr>
      <dsp:spPr>
        <a:xfrm>
          <a:off x="2399930" y="17221"/>
          <a:ext cx="3663370" cy="4896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pt-BR" sz="1700" kern="1200" dirty="0" smtClean="0"/>
            <a:t>Subgrupo associado</a:t>
          </a:r>
          <a:endParaRPr lang="pt-BR" sz="1700" kern="1200" dirty="0"/>
        </a:p>
      </dsp:txBody>
      <dsp:txXfrm>
        <a:off x="2399930" y="17221"/>
        <a:ext cx="3663370" cy="489600"/>
      </dsp:txXfrm>
    </dsp:sp>
    <dsp:sp modelId="{CBC99F4A-BDFF-46FF-A14D-F63409916731}">
      <dsp:nvSpPr>
        <dsp:cNvPr id="0" name=""/>
        <dsp:cNvSpPr/>
      </dsp:nvSpPr>
      <dsp:spPr>
        <a:xfrm>
          <a:off x="2367448" y="506822"/>
          <a:ext cx="3728334" cy="74663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just" defTabSz="755650">
            <a:lnSpc>
              <a:spcPct val="90000"/>
            </a:lnSpc>
            <a:spcBef>
              <a:spcPct val="0"/>
            </a:spcBef>
            <a:spcAft>
              <a:spcPct val="15000"/>
            </a:spcAft>
            <a:buChar char="••"/>
          </a:pPr>
          <a:r>
            <a:rPr lang="pt-BR" sz="1700" kern="1200" dirty="0" smtClean="0"/>
            <a:t>Ativo Circulante e Passivo Circulante</a:t>
          </a:r>
          <a:endParaRPr lang="pt-BR" sz="1700" kern="1200" dirty="0"/>
        </a:p>
      </dsp:txBody>
      <dsp:txXfrm>
        <a:off x="2367448" y="506822"/>
        <a:ext cx="3728334" cy="7466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486CE5-A599-4479-8A8B-580745582D32}">
      <dsp:nvSpPr>
        <dsp:cNvPr id="0" name=""/>
        <dsp:cNvSpPr/>
      </dsp:nvSpPr>
      <dsp:spPr>
        <a:xfrm>
          <a:off x="276" y="31417"/>
          <a:ext cx="2507470" cy="576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pt-BR" sz="2000" kern="1200" dirty="0" smtClean="0"/>
            <a:t>Atividades</a:t>
          </a:r>
          <a:endParaRPr lang="pt-BR" sz="2000" kern="1200" dirty="0"/>
        </a:p>
      </dsp:txBody>
      <dsp:txXfrm>
        <a:off x="276" y="31417"/>
        <a:ext cx="2507470" cy="576000"/>
      </dsp:txXfrm>
    </dsp:sp>
    <dsp:sp modelId="{04ED157A-7496-4997-A788-C9B5F81B5706}">
      <dsp:nvSpPr>
        <dsp:cNvPr id="0" name=""/>
        <dsp:cNvSpPr/>
      </dsp:nvSpPr>
      <dsp:spPr>
        <a:xfrm>
          <a:off x="276" y="607417"/>
          <a:ext cx="2507470" cy="112012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ctr" defTabSz="889000">
            <a:lnSpc>
              <a:spcPct val="90000"/>
            </a:lnSpc>
            <a:spcBef>
              <a:spcPct val="0"/>
            </a:spcBef>
            <a:spcAft>
              <a:spcPct val="15000"/>
            </a:spcAft>
            <a:buChar char="••"/>
          </a:pPr>
          <a:r>
            <a:rPr lang="pt-BR" sz="2000" kern="1200" dirty="0" smtClean="0"/>
            <a:t>Investimento</a:t>
          </a:r>
          <a:endParaRPr lang="pt-BR" sz="2000" kern="1200" dirty="0"/>
        </a:p>
      </dsp:txBody>
      <dsp:txXfrm>
        <a:off x="276" y="607417"/>
        <a:ext cx="2507470" cy="1120129"/>
      </dsp:txXfrm>
    </dsp:sp>
    <dsp:sp modelId="{63340481-EC0A-47E5-B2C8-5852C4FACDF4}">
      <dsp:nvSpPr>
        <dsp:cNvPr id="0" name=""/>
        <dsp:cNvSpPr/>
      </dsp:nvSpPr>
      <dsp:spPr>
        <a:xfrm>
          <a:off x="3061668" y="31417"/>
          <a:ext cx="4673480" cy="576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pt-BR" sz="2000" kern="1200" dirty="0" smtClean="0"/>
            <a:t>Subgrupo associado</a:t>
          </a:r>
          <a:endParaRPr lang="pt-BR" sz="2000" kern="1200" dirty="0"/>
        </a:p>
      </dsp:txBody>
      <dsp:txXfrm>
        <a:off x="3061668" y="31417"/>
        <a:ext cx="4673480" cy="576000"/>
      </dsp:txXfrm>
    </dsp:sp>
    <dsp:sp modelId="{CBC99F4A-BDFF-46FF-A14D-F63409916731}">
      <dsp:nvSpPr>
        <dsp:cNvPr id="0" name=""/>
        <dsp:cNvSpPr/>
      </dsp:nvSpPr>
      <dsp:spPr>
        <a:xfrm>
          <a:off x="3020230" y="607417"/>
          <a:ext cx="4756356" cy="112012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just" defTabSz="889000">
            <a:lnSpc>
              <a:spcPct val="90000"/>
            </a:lnSpc>
            <a:spcBef>
              <a:spcPct val="0"/>
            </a:spcBef>
            <a:spcAft>
              <a:spcPct val="15000"/>
            </a:spcAft>
            <a:buChar char="••"/>
          </a:pPr>
          <a:r>
            <a:rPr lang="pt-BR" sz="2000" kern="1200" dirty="0" smtClean="0"/>
            <a:t>Ativo Não Circulante (ARLP e Permanente: Investimentos, Imobilizado e  Intangível)</a:t>
          </a:r>
          <a:endParaRPr lang="pt-BR" sz="2000" kern="1200" dirty="0"/>
        </a:p>
      </dsp:txBody>
      <dsp:txXfrm>
        <a:off x="3020230" y="607417"/>
        <a:ext cx="4756356" cy="11201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486CE5-A599-4479-8A8B-580745582D32}">
      <dsp:nvSpPr>
        <dsp:cNvPr id="0" name=""/>
        <dsp:cNvSpPr/>
      </dsp:nvSpPr>
      <dsp:spPr>
        <a:xfrm>
          <a:off x="217" y="17221"/>
          <a:ext cx="1965514" cy="4896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pt-BR" sz="1700" kern="1200" dirty="0" smtClean="0"/>
            <a:t>Atividades</a:t>
          </a:r>
          <a:endParaRPr lang="pt-BR" sz="1700" kern="1200" dirty="0"/>
        </a:p>
      </dsp:txBody>
      <dsp:txXfrm>
        <a:off x="217" y="17221"/>
        <a:ext cx="1965514" cy="489600"/>
      </dsp:txXfrm>
    </dsp:sp>
    <dsp:sp modelId="{04ED157A-7496-4997-A788-C9B5F81B5706}">
      <dsp:nvSpPr>
        <dsp:cNvPr id="0" name=""/>
        <dsp:cNvSpPr/>
      </dsp:nvSpPr>
      <dsp:spPr>
        <a:xfrm>
          <a:off x="217" y="506822"/>
          <a:ext cx="1965514" cy="74663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ctr" defTabSz="755650">
            <a:lnSpc>
              <a:spcPct val="90000"/>
            </a:lnSpc>
            <a:spcBef>
              <a:spcPct val="0"/>
            </a:spcBef>
            <a:spcAft>
              <a:spcPct val="15000"/>
            </a:spcAft>
            <a:buChar char="••"/>
          </a:pPr>
          <a:r>
            <a:rPr lang="pt-BR" sz="1700" kern="1200" dirty="0" smtClean="0"/>
            <a:t>Financiamento</a:t>
          </a:r>
          <a:endParaRPr lang="pt-BR" sz="1700" kern="1200" dirty="0"/>
        </a:p>
      </dsp:txBody>
      <dsp:txXfrm>
        <a:off x="217" y="506822"/>
        <a:ext cx="1965514" cy="746639"/>
      </dsp:txXfrm>
    </dsp:sp>
    <dsp:sp modelId="{63340481-EC0A-47E5-B2C8-5852C4FACDF4}">
      <dsp:nvSpPr>
        <dsp:cNvPr id="0" name=""/>
        <dsp:cNvSpPr/>
      </dsp:nvSpPr>
      <dsp:spPr>
        <a:xfrm>
          <a:off x="2399930" y="17221"/>
          <a:ext cx="3663370" cy="4896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pt-BR" sz="1700" kern="1200" dirty="0" smtClean="0"/>
            <a:t>Subgrupo associado</a:t>
          </a:r>
          <a:endParaRPr lang="pt-BR" sz="1700" kern="1200" dirty="0"/>
        </a:p>
      </dsp:txBody>
      <dsp:txXfrm>
        <a:off x="2399930" y="17221"/>
        <a:ext cx="3663370" cy="489600"/>
      </dsp:txXfrm>
    </dsp:sp>
    <dsp:sp modelId="{CBC99F4A-BDFF-46FF-A14D-F63409916731}">
      <dsp:nvSpPr>
        <dsp:cNvPr id="0" name=""/>
        <dsp:cNvSpPr/>
      </dsp:nvSpPr>
      <dsp:spPr>
        <a:xfrm>
          <a:off x="2367448" y="506822"/>
          <a:ext cx="3728334" cy="74663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just" defTabSz="755650">
            <a:lnSpc>
              <a:spcPct val="90000"/>
            </a:lnSpc>
            <a:spcBef>
              <a:spcPct val="0"/>
            </a:spcBef>
            <a:spcAft>
              <a:spcPct val="15000"/>
            </a:spcAft>
            <a:buChar char="••"/>
          </a:pPr>
          <a:r>
            <a:rPr lang="pt-BR" sz="1700" kern="1200" dirty="0" smtClean="0"/>
            <a:t>Passivo Não Circulante e Patrimônio Líquido</a:t>
          </a:r>
          <a:endParaRPr lang="pt-BR" sz="1700" kern="1200" dirty="0"/>
        </a:p>
      </dsp:txBody>
      <dsp:txXfrm>
        <a:off x="2367448" y="506822"/>
        <a:ext cx="3728334" cy="7466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12C1FE-0D32-4CA5-860F-4A2694B94F52}">
      <dsp:nvSpPr>
        <dsp:cNvPr id="0" name=""/>
        <dsp:cNvSpPr/>
      </dsp:nvSpPr>
      <dsp:spPr>
        <a:xfrm>
          <a:off x="1259689" y="631877"/>
          <a:ext cx="2190618" cy="1095309"/>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pt-BR" sz="2400" kern="1200" dirty="0" smtClean="0">
              <a:latin typeface="Times New Roman" pitchFamily="18" charset="0"/>
              <a:cs typeface="Times New Roman" pitchFamily="18" charset="0"/>
            </a:rPr>
            <a:t>Atividades Operacionais</a:t>
          </a:r>
          <a:endParaRPr lang="pt-BR" sz="2400" kern="1200" dirty="0">
            <a:latin typeface="Times New Roman" pitchFamily="18" charset="0"/>
            <a:cs typeface="Times New Roman" pitchFamily="18" charset="0"/>
          </a:endParaRPr>
        </a:p>
      </dsp:txBody>
      <dsp:txXfrm>
        <a:off x="1291770" y="663958"/>
        <a:ext cx="2126456" cy="1031147"/>
      </dsp:txXfrm>
    </dsp:sp>
    <dsp:sp modelId="{0DD7070B-4B19-4A2E-B9F0-15032FDEEB56}">
      <dsp:nvSpPr>
        <dsp:cNvPr id="0" name=""/>
        <dsp:cNvSpPr/>
      </dsp:nvSpPr>
      <dsp:spPr>
        <a:xfrm rot="19477193">
          <a:off x="3349540" y="840392"/>
          <a:ext cx="1091320" cy="46406"/>
        </a:xfrm>
        <a:custGeom>
          <a:avLst/>
          <a:gdLst/>
          <a:ahLst/>
          <a:cxnLst/>
          <a:rect l="0" t="0" r="0" b="0"/>
          <a:pathLst>
            <a:path>
              <a:moveTo>
                <a:pt x="0" y="23203"/>
              </a:moveTo>
              <a:lnTo>
                <a:pt x="1091320" y="23203"/>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3867917" y="836312"/>
        <a:ext cx="54566" cy="54566"/>
      </dsp:txXfrm>
    </dsp:sp>
    <dsp:sp modelId="{A05C21BF-787F-413B-97DA-344B5C79A27B}">
      <dsp:nvSpPr>
        <dsp:cNvPr id="0" name=""/>
        <dsp:cNvSpPr/>
      </dsp:nvSpPr>
      <dsp:spPr>
        <a:xfrm>
          <a:off x="4340093" y="4"/>
          <a:ext cx="2190618" cy="1095309"/>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pt-BR" sz="2400" kern="1200" dirty="0" smtClean="0">
              <a:latin typeface="Times New Roman" pitchFamily="18" charset="0"/>
              <a:cs typeface="Times New Roman" pitchFamily="18" charset="0"/>
            </a:rPr>
            <a:t>Método Direto</a:t>
          </a:r>
          <a:endParaRPr lang="pt-BR" sz="2400" kern="1200" dirty="0">
            <a:latin typeface="Times New Roman" pitchFamily="18" charset="0"/>
            <a:cs typeface="Times New Roman" pitchFamily="18" charset="0"/>
          </a:endParaRPr>
        </a:p>
      </dsp:txBody>
      <dsp:txXfrm>
        <a:off x="4372174" y="32085"/>
        <a:ext cx="2126456" cy="1031147"/>
      </dsp:txXfrm>
    </dsp:sp>
    <dsp:sp modelId="{6A97562C-CF2C-4959-9E40-1F3E974C88F3}">
      <dsp:nvSpPr>
        <dsp:cNvPr id="0" name=""/>
        <dsp:cNvSpPr/>
      </dsp:nvSpPr>
      <dsp:spPr>
        <a:xfrm rot="1965606">
          <a:off x="3366161" y="1442604"/>
          <a:ext cx="1058079" cy="46406"/>
        </a:xfrm>
        <a:custGeom>
          <a:avLst/>
          <a:gdLst/>
          <a:ahLst/>
          <a:cxnLst/>
          <a:rect l="0" t="0" r="0" b="0"/>
          <a:pathLst>
            <a:path>
              <a:moveTo>
                <a:pt x="0" y="23203"/>
              </a:moveTo>
              <a:lnTo>
                <a:pt x="1058079" y="23203"/>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3868749" y="1439355"/>
        <a:ext cx="52903" cy="52903"/>
      </dsp:txXfrm>
    </dsp:sp>
    <dsp:sp modelId="{0E5FE8D3-3953-4B97-8A85-013A73544768}">
      <dsp:nvSpPr>
        <dsp:cNvPr id="0" name=""/>
        <dsp:cNvSpPr/>
      </dsp:nvSpPr>
      <dsp:spPr>
        <a:xfrm>
          <a:off x="4340093" y="1204428"/>
          <a:ext cx="2190618" cy="1095309"/>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pt-BR" sz="2400" kern="1200" dirty="0" smtClean="0">
              <a:latin typeface="Times New Roman" pitchFamily="18" charset="0"/>
              <a:cs typeface="Times New Roman" pitchFamily="18" charset="0"/>
            </a:rPr>
            <a:t>Método Indireto</a:t>
          </a:r>
          <a:endParaRPr lang="pt-BR" sz="2400" kern="1200" dirty="0">
            <a:latin typeface="Times New Roman" pitchFamily="18" charset="0"/>
            <a:cs typeface="Times New Roman" pitchFamily="18" charset="0"/>
          </a:endParaRPr>
        </a:p>
      </dsp:txBody>
      <dsp:txXfrm>
        <a:off x="4372174" y="1236509"/>
        <a:ext cx="2126456" cy="1031147"/>
      </dsp:txXfrm>
    </dsp:sp>
    <dsp:sp modelId="{62B910D5-42E0-49A0-9387-F2E60F32D2DD}">
      <dsp:nvSpPr>
        <dsp:cNvPr id="0" name=""/>
        <dsp:cNvSpPr/>
      </dsp:nvSpPr>
      <dsp:spPr>
        <a:xfrm>
          <a:off x="1253753" y="1823124"/>
          <a:ext cx="2190618" cy="1095309"/>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pt-BR" sz="2400" kern="1200" dirty="0" smtClean="0">
              <a:latin typeface="Times New Roman" pitchFamily="18" charset="0"/>
              <a:cs typeface="Times New Roman" pitchFamily="18" charset="0"/>
            </a:rPr>
            <a:t>Investimentos</a:t>
          </a:r>
          <a:endParaRPr lang="pt-BR" sz="2400" kern="1200" dirty="0">
            <a:latin typeface="Times New Roman" pitchFamily="18" charset="0"/>
            <a:cs typeface="Times New Roman" pitchFamily="18" charset="0"/>
          </a:endParaRPr>
        </a:p>
      </dsp:txBody>
      <dsp:txXfrm>
        <a:off x="1285834" y="1855205"/>
        <a:ext cx="2126456" cy="1031147"/>
      </dsp:txXfrm>
    </dsp:sp>
    <dsp:sp modelId="{D1C617B2-A00E-43F4-B2C8-A0DEAC53F0EC}">
      <dsp:nvSpPr>
        <dsp:cNvPr id="0" name=""/>
        <dsp:cNvSpPr/>
      </dsp:nvSpPr>
      <dsp:spPr>
        <a:xfrm>
          <a:off x="1253753" y="3153158"/>
          <a:ext cx="2190618" cy="1095309"/>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pt-BR" sz="2400" kern="1200" dirty="0" smtClean="0">
              <a:latin typeface="Times New Roman" pitchFamily="18" charset="0"/>
              <a:cs typeface="Times New Roman" pitchFamily="18" charset="0"/>
            </a:rPr>
            <a:t>Financiamentos</a:t>
          </a:r>
          <a:endParaRPr lang="pt-BR" sz="2400" kern="1200" dirty="0">
            <a:latin typeface="Times New Roman" pitchFamily="18" charset="0"/>
            <a:cs typeface="Times New Roman" pitchFamily="18" charset="0"/>
          </a:endParaRPr>
        </a:p>
      </dsp:txBody>
      <dsp:txXfrm>
        <a:off x="1285834" y="3185239"/>
        <a:ext cx="2126456" cy="103114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AE3DC6-A905-4F15-A84C-B87C0C91BC0B}">
      <dsp:nvSpPr>
        <dsp:cNvPr id="0" name=""/>
        <dsp:cNvSpPr/>
      </dsp:nvSpPr>
      <dsp:spPr>
        <a:xfrm rot="5400000">
          <a:off x="4758074" y="-1976774"/>
          <a:ext cx="668662" cy="4792852"/>
        </a:xfrm>
        <a:prstGeom prst="round2Same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pt-BR" sz="2000" kern="1200" dirty="0" smtClean="0">
              <a:latin typeface="Times New Roman" pitchFamily="18" charset="0"/>
              <a:cs typeface="Times New Roman" pitchFamily="18" charset="0"/>
            </a:rPr>
            <a:t>Aplicações de Recursos</a:t>
          </a:r>
          <a:endParaRPr lang="pt-BR" sz="200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pt-BR" sz="2000" kern="1200" dirty="0" smtClean="0">
              <a:latin typeface="Times New Roman" pitchFamily="18" charset="0"/>
              <a:cs typeface="Times New Roman" pitchFamily="18" charset="0"/>
            </a:rPr>
            <a:t>Saída de Caixa (Desembolsos)</a:t>
          </a:r>
          <a:endParaRPr lang="pt-BR" sz="2000" kern="1200" dirty="0">
            <a:latin typeface="Times New Roman" pitchFamily="18" charset="0"/>
            <a:cs typeface="Times New Roman" pitchFamily="18" charset="0"/>
          </a:endParaRPr>
        </a:p>
      </dsp:txBody>
      <dsp:txXfrm rot="-5400000">
        <a:off x="2695980" y="117961"/>
        <a:ext cx="4760211" cy="603380"/>
      </dsp:txXfrm>
    </dsp:sp>
    <dsp:sp modelId="{C70C74B9-ECE1-4FBC-84DD-6CC5F8284D48}">
      <dsp:nvSpPr>
        <dsp:cNvPr id="0" name=""/>
        <dsp:cNvSpPr/>
      </dsp:nvSpPr>
      <dsp:spPr>
        <a:xfrm>
          <a:off x="0" y="1737"/>
          <a:ext cx="2695979" cy="83582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pt-BR" sz="2000" kern="1200" dirty="0" smtClean="0">
              <a:latin typeface="Times New Roman" pitchFamily="18" charset="0"/>
              <a:cs typeface="Times New Roman" pitchFamily="18" charset="0"/>
            </a:rPr>
            <a:t>Aumento de Ativo Circulante</a:t>
          </a:r>
          <a:endParaRPr lang="pt-BR" sz="2000" kern="1200" dirty="0">
            <a:latin typeface="Times New Roman" pitchFamily="18" charset="0"/>
            <a:cs typeface="Times New Roman" pitchFamily="18" charset="0"/>
          </a:endParaRPr>
        </a:p>
      </dsp:txBody>
      <dsp:txXfrm>
        <a:off x="40802" y="42539"/>
        <a:ext cx="2614375" cy="754223"/>
      </dsp:txXfrm>
    </dsp:sp>
    <dsp:sp modelId="{210CB3CB-420C-43D9-849D-BA1CECDCB4FF}">
      <dsp:nvSpPr>
        <dsp:cNvPr id="0" name=""/>
        <dsp:cNvSpPr/>
      </dsp:nvSpPr>
      <dsp:spPr>
        <a:xfrm rot="5400000">
          <a:off x="4758074" y="-1099155"/>
          <a:ext cx="668662" cy="4792852"/>
        </a:xfrm>
        <a:prstGeom prst="round2Same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pt-BR" sz="2000" kern="1200" dirty="0" smtClean="0">
              <a:latin typeface="Times New Roman" pitchFamily="18" charset="0"/>
              <a:cs typeface="Times New Roman" pitchFamily="18" charset="0"/>
            </a:rPr>
            <a:t>Origem de Recursos</a:t>
          </a:r>
          <a:endParaRPr lang="pt-BR" sz="200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pt-BR" sz="2000" kern="1200" dirty="0" smtClean="0">
              <a:latin typeface="Times New Roman" pitchFamily="18" charset="0"/>
              <a:cs typeface="Times New Roman" pitchFamily="18" charset="0"/>
            </a:rPr>
            <a:t>Entrada de Caixa (Embolsos)</a:t>
          </a:r>
          <a:endParaRPr lang="pt-BR" sz="2000" kern="1200" dirty="0">
            <a:latin typeface="Times New Roman" pitchFamily="18" charset="0"/>
            <a:cs typeface="Times New Roman" pitchFamily="18" charset="0"/>
          </a:endParaRPr>
        </a:p>
      </dsp:txBody>
      <dsp:txXfrm rot="-5400000">
        <a:off x="2695980" y="995580"/>
        <a:ext cx="4760211" cy="603380"/>
      </dsp:txXfrm>
    </dsp:sp>
    <dsp:sp modelId="{5CB340FB-F56C-40F0-B1A5-E68A1693B0F7}">
      <dsp:nvSpPr>
        <dsp:cNvPr id="0" name=""/>
        <dsp:cNvSpPr/>
      </dsp:nvSpPr>
      <dsp:spPr>
        <a:xfrm>
          <a:off x="0" y="879356"/>
          <a:ext cx="2695979" cy="835827"/>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pt-BR" sz="2000" kern="1200" dirty="0" smtClean="0">
              <a:latin typeface="Times New Roman" pitchFamily="18" charset="0"/>
              <a:cs typeface="Times New Roman" pitchFamily="18" charset="0"/>
            </a:rPr>
            <a:t>Redução de Ativo Circulante</a:t>
          </a:r>
          <a:endParaRPr lang="pt-BR" sz="2000" kern="1200" dirty="0">
            <a:latin typeface="Times New Roman" pitchFamily="18" charset="0"/>
            <a:cs typeface="Times New Roman" pitchFamily="18" charset="0"/>
          </a:endParaRPr>
        </a:p>
      </dsp:txBody>
      <dsp:txXfrm>
        <a:off x="40802" y="920158"/>
        <a:ext cx="2614375" cy="754223"/>
      </dsp:txXfrm>
    </dsp:sp>
    <dsp:sp modelId="{76D36D97-CE72-494E-8317-510F4D8126E8}">
      <dsp:nvSpPr>
        <dsp:cNvPr id="0" name=""/>
        <dsp:cNvSpPr/>
      </dsp:nvSpPr>
      <dsp:spPr>
        <a:xfrm rot="5400000">
          <a:off x="4758074" y="-221536"/>
          <a:ext cx="668662" cy="4792852"/>
        </a:xfrm>
        <a:prstGeom prst="round2SameRect">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pt-BR" sz="2000" kern="1200" dirty="0" smtClean="0">
              <a:latin typeface="Times New Roman" pitchFamily="18" charset="0"/>
              <a:cs typeface="Times New Roman" pitchFamily="18" charset="0"/>
            </a:rPr>
            <a:t>Origem de Recursos</a:t>
          </a:r>
          <a:endParaRPr lang="pt-BR" sz="200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pt-BR" sz="2000" kern="1200" dirty="0" smtClean="0">
              <a:latin typeface="Times New Roman" pitchFamily="18" charset="0"/>
              <a:cs typeface="Times New Roman" pitchFamily="18" charset="0"/>
            </a:rPr>
            <a:t>Entrada de Caixa (Embolsos)</a:t>
          </a:r>
          <a:endParaRPr lang="pt-BR" sz="2000" kern="1200" dirty="0">
            <a:latin typeface="Times New Roman" pitchFamily="18" charset="0"/>
            <a:cs typeface="Times New Roman" pitchFamily="18" charset="0"/>
          </a:endParaRPr>
        </a:p>
      </dsp:txBody>
      <dsp:txXfrm rot="-5400000">
        <a:off x="2695980" y="1873199"/>
        <a:ext cx="4760211" cy="603380"/>
      </dsp:txXfrm>
    </dsp:sp>
    <dsp:sp modelId="{E7226795-85BF-43E4-9582-F58078DA2800}">
      <dsp:nvSpPr>
        <dsp:cNvPr id="0" name=""/>
        <dsp:cNvSpPr/>
      </dsp:nvSpPr>
      <dsp:spPr>
        <a:xfrm>
          <a:off x="0" y="1756975"/>
          <a:ext cx="2695979" cy="835827"/>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pt-BR" sz="2000" kern="1200" dirty="0" smtClean="0">
              <a:latin typeface="Times New Roman" pitchFamily="18" charset="0"/>
              <a:cs typeface="Times New Roman" pitchFamily="18" charset="0"/>
            </a:rPr>
            <a:t>Aumento de Passivo Circulante</a:t>
          </a:r>
          <a:endParaRPr lang="pt-BR" sz="2000" kern="1200" dirty="0">
            <a:latin typeface="Times New Roman" pitchFamily="18" charset="0"/>
            <a:cs typeface="Times New Roman" pitchFamily="18" charset="0"/>
          </a:endParaRPr>
        </a:p>
      </dsp:txBody>
      <dsp:txXfrm>
        <a:off x="40802" y="1797777"/>
        <a:ext cx="2614375" cy="754223"/>
      </dsp:txXfrm>
    </dsp:sp>
    <dsp:sp modelId="{6620D0EA-11C3-4DD3-9362-DC5779A36012}">
      <dsp:nvSpPr>
        <dsp:cNvPr id="0" name=""/>
        <dsp:cNvSpPr/>
      </dsp:nvSpPr>
      <dsp:spPr>
        <a:xfrm rot="5400000">
          <a:off x="4758074" y="656082"/>
          <a:ext cx="668662" cy="4792852"/>
        </a:xfrm>
        <a:prstGeom prst="round2SameRect">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pt-BR" sz="2000" kern="1200" dirty="0" smtClean="0">
              <a:latin typeface="Times New Roman" pitchFamily="18" charset="0"/>
              <a:cs typeface="Times New Roman" pitchFamily="18" charset="0"/>
            </a:rPr>
            <a:t>Aplicação de Recursos</a:t>
          </a:r>
          <a:endParaRPr lang="pt-BR" sz="200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pt-BR" sz="2000" kern="1200" dirty="0" smtClean="0">
              <a:latin typeface="Times New Roman" pitchFamily="18" charset="0"/>
              <a:cs typeface="Times New Roman" pitchFamily="18" charset="0"/>
            </a:rPr>
            <a:t>Saída de Caixa (Desembolsos)</a:t>
          </a:r>
          <a:endParaRPr lang="pt-BR" sz="2000" kern="1200" dirty="0">
            <a:latin typeface="Times New Roman" pitchFamily="18" charset="0"/>
            <a:cs typeface="Times New Roman" pitchFamily="18" charset="0"/>
          </a:endParaRPr>
        </a:p>
      </dsp:txBody>
      <dsp:txXfrm rot="-5400000">
        <a:off x="2695980" y="2750818"/>
        <a:ext cx="4760211" cy="603380"/>
      </dsp:txXfrm>
    </dsp:sp>
    <dsp:sp modelId="{478F2404-EF4B-40CF-9DE8-307E628D510D}">
      <dsp:nvSpPr>
        <dsp:cNvPr id="0" name=""/>
        <dsp:cNvSpPr/>
      </dsp:nvSpPr>
      <dsp:spPr>
        <a:xfrm>
          <a:off x="0" y="2634594"/>
          <a:ext cx="2695979" cy="835827"/>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pt-BR" sz="2000" kern="1200" dirty="0" smtClean="0">
              <a:latin typeface="Times New Roman" pitchFamily="18" charset="0"/>
              <a:cs typeface="Times New Roman" pitchFamily="18" charset="0"/>
            </a:rPr>
            <a:t>Diminuição de Passivo Circulante</a:t>
          </a:r>
          <a:endParaRPr lang="pt-BR" sz="2000" kern="1200" dirty="0">
            <a:latin typeface="Times New Roman" pitchFamily="18" charset="0"/>
            <a:cs typeface="Times New Roman" pitchFamily="18" charset="0"/>
          </a:endParaRPr>
        </a:p>
      </dsp:txBody>
      <dsp:txXfrm>
        <a:off x="40802" y="2675396"/>
        <a:ext cx="2614375" cy="75422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0055" cy="500142"/>
          </a:xfrm>
          <a:prstGeom prst="rect">
            <a:avLst/>
          </a:prstGeom>
        </p:spPr>
        <p:txBody>
          <a:bodyPr vert="horz" lIns="96451" tIns="48225" rIns="96451" bIns="48225" rtlCol="0"/>
          <a:lstStyle>
            <a:lvl1pPr algn="l">
              <a:defRPr sz="1300"/>
            </a:lvl1pPr>
          </a:lstStyle>
          <a:p>
            <a:endParaRPr lang="pt-BR"/>
          </a:p>
        </p:txBody>
      </p:sp>
      <p:sp>
        <p:nvSpPr>
          <p:cNvPr id="3" name="Espaço Reservado para Data 2"/>
          <p:cNvSpPr>
            <a:spLocks noGrp="1"/>
          </p:cNvSpPr>
          <p:nvPr>
            <p:ph type="dt" idx="1"/>
          </p:nvPr>
        </p:nvSpPr>
        <p:spPr>
          <a:xfrm>
            <a:off x="3895404" y="0"/>
            <a:ext cx="2980055" cy="500142"/>
          </a:xfrm>
          <a:prstGeom prst="rect">
            <a:avLst/>
          </a:prstGeom>
        </p:spPr>
        <p:txBody>
          <a:bodyPr vert="horz" lIns="96451" tIns="48225" rIns="96451" bIns="48225" rtlCol="0"/>
          <a:lstStyle>
            <a:lvl1pPr algn="r">
              <a:defRPr sz="1300"/>
            </a:lvl1pPr>
          </a:lstStyle>
          <a:p>
            <a:fld id="{1B356DCB-7F23-473D-AFB2-E42237D33938}" type="datetimeFigureOut">
              <a:rPr lang="pt-BR" smtClean="0"/>
              <a:t>17/05/2020</a:t>
            </a:fld>
            <a:endParaRPr lang="pt-BR"/>
          </a:p>
        </p:txBody>
      </p:sp>
      <p:sp>
        <p:nvSpPr>
          <p:cNvPr id="4" name="Espaço Reservado para Imagem de Slide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51" tIns="48225" rIns="96451" bIns="48225" rtlCol="0" anchor="ctr"/>
          <a:lstStyle/>
          <a:p>
            <a:endParaRPr lang="pt-BR"/>
          </a:p>
        </p:txBody>
      </p:sp>
      <p:sp>
        <p:nvSpPr>
          <p:cNvPr id="5" name="Espaço Reservado para Anotações 4"/>
          <p:cNvSpPr>
            <a:spLocks noGrp="1"/>
          </p:cNvSpPr>
          <p:nvPr>
            <p:ph type="body" sz="quarter" idx="3"/>
          </p:nvPr>
        </p:nvSpPr>
        <p:spPr>
          <a:xfrm>
            <a:off x="687705" y="4751348"/>
            <a:ext cx="5501640" cy="4501277"/>
          </a:xfrm>
          <a:prstGeom prst="rect">
            <a:avLst/>
          </a:prstGeom>
        </p:spPr>
        <p:txBody>
          <a:bodyPr vert="horz" lIns="96451" tIns="48225" rIns="96451" bIns="48225"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500960"/>
            <a:ext cx="2980055" cy="500142"/>
          </a:xfrm>
          <a:prstGeom prst="rect">
            <a:avLst/>
          </a:prstGeom>
        </p:spPr>
        <p:txBody>
          <a:bodyPr vert="horz" lIns="96451" tIns="48225" rIns="96451" bIns="48225" rtlCol="0" anchor="b"/>
          <a:lstStyle>
            <a:lvl1pPr algn="l">
              <a:defRPr sz="1300"/>
            </a:lvl1pPr>
          </a:lstStyle>
          <a:p>
            <a:endParaRPr lang="pt-BR"/>
          </a:p>
        </p:txBody>
      </p:sp>
      <p:sp>
        <p:nvSpPr>
          <p:cNvPr id="7" name="Espaço Reservado para Número de Slide 6"/>
          <p:cNvSpPr>
            <a:spLocks noGrp="1"/>
          </p:cNvSpPr>
          <p:nvPr>
            <p:ph type="sldNum" sz="quarter" idx="5"/>
          </p:nvPr>
        </p:nvSpPr>
        <p:spPr>
          <a:xfrm>
            <a:off x="3895404" y="9500960"/>
            <a:ext cx="2980055" cy="500142"/>
          </a:xfrm>
          <a:prstGeom prst="rect">
            <a:avLst/>
          </a:prstGeom>
        </p:spPr>
        <p:txBody>
          <a:bodyPr vert="horz" lIns="96451" tIns="48225" rIns="96451" bIns="48225" rtlCol="0" anchor="b"/>
          <a:lstStyle>
            <a:lvl1pPr algn="r">
              <a:defRPr sz="1300"/>
            </a:lvl1pPr>
          </a:lstStyle>
          <a:p>
            <a:fld id="{D939FFDA-2992-47CA-A198-2AB69B3375B2}" type="slidenum">
              <a:rPr lang="pt-BR" smtClean="0"/>
              <a:t>‹nº›</a:t>
            </a:fld>
            <a:endParaRPr lang="pt-BR"/>
          </a:p>
        </p:txBody>
      </p:sp>
    </p:spTree>
    <p:extLst>
      <p:ext uri="{BB962C8B-B14F-4D97-AF65-F5344CB8AC3E}">
        <p14:creationId xmlns:p14="http://schemas.microsoft.com/office/powerpoint/2010/main" val="3518396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939800" y="750888"/>
            <a:ext cx="4997450" cy="3749675"/>
          </a:xfrm>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0821480F-040B-48DA-959A-6F3DDF6077CA}" type="slidenum">
              <a:rPr lang="pt-BR" smtClean="0">
                <a:solidFill>
                  <a:prstClr val="black"/>
                </a:solidFill>
              </a:rPr>
              <a:pPr/>
              <a:t>1</a:t>
            </a:fld>
            <a:endParaRPr lang="pt-BR">
              <a:solidFill>
                <a:prstClr val="black"/>
              </a:solidFill>
            </a:endParaRPr>
          </a:p>
        </p:txBody>
      </p:sp>
    </p:spTree>
    <p:extLst>
      <p:ext uri="{BB962C8B-B14F-4D97-AF65-F5344CB8AC3E}">
        <p14:creationId xmlns:p14="http://schemas.microsoft.com/office/powerpoint/2010/main" val="3891825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9144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D109EC3B-BB9A-4599-8393-E33D1E49BFC4}" type="datetime1">
              <a:rPr lang="pt-BR" smtClean="0"/>
              <a:pPr/>
              <a:t>17/05/2020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5DDF8AC-2C33-4924-81A8-68D9F9E3DABD}" type="slidenum">
              <a:rPr lang="pt-BR" smtClean="0"/>
              <a:pPr/>
              <a:t>‹nº›</a:t>
            </a:fld>
            <a:endParaRPr lang="pt-B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38044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D470E93B-4411-4806-B34C-AF8F1534C0E6}" type="datetime1">
              <a:rPr lang="pt-BR" smtClean="0"/>
              <a:pPr/>
              <a:t>17/05/2020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5DDF8AC-2C33-4924-81A8-68D9F9E3DABD}" type="slidenum">
              <a:rPr lang="pt-BR" smtClean="0"/>
              <a:pPr/>
              <a:t>‹nº›</a:t>
            </a:fld>
            <a:endParaRPr lang="pt-BR"/>
          </a:p>
        </p:txBody>
      </p:sp>
    </p:spTree>
    <p:extLst>
      <p:ext uri="{BB962C8B-B14F-4D97-AF65-F5344CB8AC3E}">
        <p14:creationId xmlns:p14="http://schemas.microsoft.com/office/powerpoint/2010/main" val="202447030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7" name="Rectangle 6"/>
          <p:cNvSpPr/>
          <p:nvPr/>
        </p:nvSpPr>
        <p:spPr>
          <a:xfrm>
            <a:off x="2390"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9"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412302"/>
            <a:ext cx="1971675" cy="5759898"/>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28652" y="412302"/>
            <a:ext cx="5800725" cy="5759898"/>
          </a:xfrm>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7D44352-662B-4580-AC3E-4B980A1A1E1D}" type="datetime1">
              <a:rPr lang="pt-BR" smtClean="0"/>
              <a:pPr/>
              <a:t>17/05/2020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5DDF8AC-2C33-4924-81A8-68D9F9E3DABD}" type="slidenum">
              <a:rPr lang="pt-BR" smtClean="0"/>
              <a:pPr/>
              <a:t>‹nº›</a:t>
            </a:fld>
            <a:endParaRPr lang="pt-BR"/>
          </a:p>
        </p:txBody>
      </p:sp>
    </p:spTree>
    <p:extLst>
      <p:ext uri="{BB962C8B-B14F-4D97-AF65-F5344CB8AC3E}">
        <p14:creationId xmlns:p14="http://schemas.microsoft.com/office/powerpoint/2010/main" val="374103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7D697A8-C39B-439F-976E-ADB6D1A1DB8A}" type="datetime1">
              <a:rPr lang="pt-BR" smtClean="0"/>
              <a:pPr/>
              <a:t>17/05/2020</a:t>
            </a:fld>
            <a:endParaRPr lang="pt-BR" dirty="0"/>
          </a:p>
        </p:txBody>
      </p:sp>
      <p:sp>
        <p:nvSpPr>
          <p:cNvPr id="5" name="Footer Placeholder 4"/>
          <p:cNvSpPr>
            <a:spLocks noGrp="1"/>
          </p:cNvSpPr>
          <p:nvPr>
            <p:ph type="ftr" sz="quarter" idx="11"/>
          </p:nvPr>
        </p:nvSpPr>
        <p:spPr/>
        <p:txBody>
          <a:bodyPr/>
          <a:lstStyle>
            <a:lvl1pPr>
              <a:defRPr/>
            </a:lvl1pPr>
          </a:lstStyle>
          <a:p>
            <a:endParaRPr lang="pt-BR"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85DDF8AC-2C33-4924-81A8-68D9F9E3DABD}" type="slidenum">
              <a:rPr lang="pt-BR" smtClean="0">
                <a:solidFill>
                  <a:prstClr val="white"/>
                </a:solidFill>
              </a:rPr>
              <a:pPr/>
              <a:t>‹nº›</a:t>
            </a:fld>
            <a:endParaRPr lang="pt-BR" dirty="0">
              <a:solidFill>
                <a:prstClr val="white"/>
              </a:solidFill>
            </a:endParaRPr>
          </a:p>
        </p:txBody>
      </p:sp>
    </p:spTree>
    <p:extLst>
      <p:ext uri="{BB962C8B-B14F-4D97-AF65-F5344CB8AC3E}">
        <p14:creationId xmlns:p14="http://schemas.microsoft.com/office/powerpoint/2010/main" val="32662509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90"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9"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38A3018-8634-4B8B-B59E-2FB0A1C52BF8}" type="datetime1">
              <a:rPr lang="pt-BR" smtClean="0"/>
              <a:pPr/>
              <a:t>17/05/2020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5DDF8AC-2C33-4924-81A8-68D9F9E3DABD}" type="slidenum">
              <a:rPr lang="pt-BR" smtClean="0"/>
              <a:pPr/>
              <a:t>‹nº›</a:t>
            </a:fld>
            <a:endParaRPr lang="pt-B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13133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7"/>
            <a:ext cx="7543800" cy="1450757"/>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822960" y="1845742"/>
            <a:ext cx="3703320" cy="4023359"/>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E4B71C04-997F-44BF-B990-B08D4B735DF8}" type="datetime1">
              <a:rPr lang="pt-BR" smtClean="0"/>
              <a:pPr/>
              <a:t>17/05/2020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5DDF8AC-2C33-4924-81A8-68D9F9E3DABD}" type="slidenum">
              <a:rPr lang="pt-BR" smtClean="0"/>
              <a:pPr/>
              <a:t>‹nº›</a:t>
            </a:fld>
            <a:endParaRPr lang="pt-BR"/>
          </a:p>
        </p:txBody>
      </p:sp>
    </p:spTree>
    <p:extLst>
      <p:ext uri="{BB962C8B-B14F-4D97-AF65-F5344CB8AC3E}">
        <p14:creationId xmlns:p14="http://schemas.microsoft.com/office/powerpoint/2010/main" val="17330440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7"/>
            <a:ext cx="7543800" cy="1450757"/>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822960" y="2582335"/>
            <a:ext cx="3703320" cy="32867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63440" y="2582334"/>
            <a:ext cx="3703320" cy="32867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72E3425F-4C7C-4B53-85AE-12EDA4CC679D}" type="datetime1">
              <a:rPr lang="pt-BR" smtClean="0"/>
              <a:pPr/>
              <a:t>17/05/2020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85DDF8AC-2C33-4924-81A8-68D9F9E3DABD}" type="slidenum">
              <a:rPr lang="pt-BR" smtClean="0"/>
              <a:pPr/>
              <a:t>‹nº›</a:t>
            </a:fld>
            <a:endParaRPr lang="pt-BR"/>
          </a:p>
        </p:txBody>
      </p:sp>
    </p:spTree>
    <p:extLst>
      <p:ext uri="{BB962C8B-B14F-4D97-AF65-F5344CB8AC3E}">
        <p14:creationId xmlns:p14="http://schemas.microsoft.com/office/powerpoint/2010/main" val="45050472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E04B2FC7-46EC-4EA9-B745-CAB25789D48A}" type="datetime1">
              <a:rPr lang="pt-BR" smtClean="0"/>
              <a:pPr/>
              <a:t>17/05/2020</a:t>
            </a:fld>
            <a:endParaRPr lang="pt-BR"/>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85DDF8AC-2C33-4924-81A8-68D9F9E3DABD}" type="slidenum">
              <a:rPr lang="pt-BR" smtClean="0"/>
              <a:pPr/>
              <a:t>‹nº›</a:t>
            </a:fld>
            <a:endParaRPr lang="pt-BR"/>
          </a:p>
        </p:txBody>
      </p:sp>
    </p:spTree>
    <p:extLst>
      <p:ext uri="{BB962C8B-B14F-4D97-AF65-F5344CB8AC3E}">
        <p14:creationId xmlns:p14="http://schemas.microsoft.com/office/powerpoint/2010/main" val="350368542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2390"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29"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4947A12-4FB9-418B-918A-B953DED6B018}" type="datetime1">
              <a:rPr lang="pt-BR" smtClean="0"/>
              <a:pPr/>
              <a:t>17/05/2020</a:t>
            </a:fld>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a:p>
        </p:txBody>
      </p:sp>
      <p:sp>
        <p:nvSpPr>
          <p:cNvPr id="9" name="Slide Number Placeholder 8"/>
          <p:cNvSpPr>
            <a:spLocks noGrp="1"/>
          </p:cNvSpPr>
          <p:nvPr>
            <p:ph type="sldNum" sz="quarter" idx="12"/>
          </p:nvPr>
        </p:nvSpPr>
        <p:spPr/>
        <p:txBody>
          <a:bodyPr/>
          <a:lstStyle/>
          <a:p>
            <a:fld id="{85DDF8AC-2C33-4924-81A8-68D9F9E3DABD}" type="slidenum">
              <a:rPr lang="pt-BR" smtClean="0"/>
              <a:pPr/>
              <a:t>‹nº›</a:t>
            </a:fld>
            <a:endParaRPr lang="pt-BR"/>
          </a:p>
        </p:txBody>
      </p:sp>
    </p:spTree>
    <p:extLst>
      <p:ext uri="{BB962C8B-B14F-4D97-AF65-F5344CB8AC3E}">
        <p14:creationId xmlns:p14="http://schemas.microsoft.com/office/powerpoint/2010/main" val="14581971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31"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a:xfrm>
            <a:off x="349152" y="6459822"/>
            <a:ext cx="1963883" cy="365125"/>
          </a:xfrm>
        </p:spPr>
        <p:txBody>
          <a:bodyPr/>
          <a:lstStyle>
            <a:lvl1pPr algn="l">
              <a:defRPr/>
            </a:lvl1pPr>
          </a:lstStyle>
          <a:p>
            <a:fld id="{C4E92A2D-7BDC-43A5-A48E-97E652262A00}" type="datetime1">
              <a:rPr lang="pt-BR" smtClean="0"/>
              <a:pPr/>
              <a:t>17/05/2020</a:t>
            </a:fld>
            <a:endParaRPr lang="pt-BR"/>
          </a:p>
        </p:txBody>
      </p:sp>
      <p:sp>
        <p:nvSpPr>
          <p:cNvPr id="6" name="Footer Placeholder 5"/>
          <p:cNvSpPr>
            <a:spLocks noGrp="1"/>
          </p:cNvSpPr>
          <p:nvPr>
            <p:ph type="ftr" sz="quarter" idx="11"/>
          </p:nvPr>
        </p:nvSpPr>
        <p:spPr>
          <a:xfrm>
            <a:off x="3600450" y="6459822"/>
            <a:ext cx="3486150" cy="365125"/>
          </a:xfrm>
        </p:spPr>
        <p:txBody>
          <a:bodyPr/>
          <a:lstStyle>
            <a:lvl1pPr algn="l">
              <a:defRPr>
                <a:solidFill>
                  <a:schemeClr val="tx2"/>
                </a:solidFill>
              </a:defRPr>
            </a:lvl1pPr>
          </a:lstStyle>
          <a:p>
            <a:endParaRPr lang="pt-BR">
              <a:solidFill>
                <a:srgbClr val="344068"/>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5DDF8AC-2C33-4924-81A8-68D9F9E3DABD}" type="slidenum">
              <a:rPr lang="pt-BR" smtClean="0">
                <a:solidFill>
                  <a:srgbClr val="344068"/>
                </a:solidFill>
              </a:rPr>
              <a:pPr/>
              <a:t>‹nº›</a:t>
            </a:fld>
            <a:endParaRPr lang="pt-BR">
              <a:solidFill>
                <a:srgbClr val="344068"/>
              </a:solidFill>
            </a:endParaRPr>
          </a:p>
        </p:txBody>
      </p:sp>
    </p:spTree>
    <p:extLst>
      <p:ext uri="{BB962C8B-B14F-4D97-AF65-F5344CB8AC3E}">
        <p14:creationId xmlns:p14="http://schemas.microsoft.com/office/powerpoint/2010/main" val="28089464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18"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9"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9"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22960" y="5907024"/>
            <a:ext cx="7584948"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C7A83A0F-28F4-4FA8-BC28-D2DAAFA66D26}" type="datetime1">
              <a:rPr lang="pt-BR" smtClean="0"/>
              <a:pPr/>
              <a:t>17/05/2020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5DDF8AC-2C33-4924-81A8-68D9F9E3DABD}" type="slidenum">
              <a:rPr lang="pt-BR" smtClean="0"/>
              <a:pPr/>
              <a:t>‹nº›</a:t>
            </a:fld>
            <a:endParaRPr lang="pt-BR"/>
          </a:p>
        </p:txBody>
      </p:sp>
    </p:spTree>
    <p:extLst>
      <p:ext uri="{BB962C8B-B14F-4D97-AF65-F5344CB8AC3E}">
        <p14:creationId xmlns:p14="http://schemas.microsoft.com/office/powerpoint/2010/main" val="37934275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390"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9"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7"/>
            <a:ext cx="7543800" cy="1450757"/>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822979" y="6459822"/>
            <a:ext cx="1854203" cy="365125"/>
          </a:xfrm>
          <a:prstGeom prst="rect">
            <a:avLst/>
          </a:prstGeom>
        </p:spPr>
        <p:txBody>
          <a:bodyPr vert="horz" lIns="91440" tIns="45720" rIns="91440" bIns="45720" rtlCol="0" anchor="ctr"/>
          <a:lstStyle>
            <a:lvl1pPr algn="l">
              <a:defRPr sz="900">
                <a:solidFill>
                  <a:srgbClr val="FFFFFF"/>
                </a:solidFill>
              </a:defRPr>
            </a:lvl1pPr>
          </a:lstStyle>
          <a:p>
            <a:fld id="{225FC7A4-156E-4610-A6B4-182FE5D63B6D}" type="datetime1">
              <a:rPr lang="pt-BR" smtClean="0"/>
              <a:pPr/>
              <a:t>17/05/2020</a:t>
            </a:fld>
            <a:endParaRPr lang="pt-BR"/>
          </a:p>
        </p:txBody>
      </p:sp>
      <p:sp>
        <p:nvSpPr>
          <p:cNvPr id="5" name="Footer Placeholder 4"/>
          <p:cNvSpPr>
            <a:spLocks noGrp="1"/>
          </p:cNvSpPr>
          <p:nvPr>
            <p:ph type="ftr" sz="quarter" idx="3"/>
          </p:nvPr>
        </p:nvSpPr>
        <p:spPr>
          <a:xfrm>
            <a:off x="2764640" y="6459822"/>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a:p>
        </p:txBody>
      </p:sp>
      <p:sp>
        <p:nvSpPr>
          <p:cNvPr id="6" name="Slide Number Placeholder 5"/>
          <p:cNvSpPr>
            <a:spLocks noGrp="1"/>
          </p:cNvSpPr>
          <p:nvPr>
            <p:ph type="sldNum" sz="quarter" idx="4"/>
          </p:nvPr>
        </p:nvSpPr>
        <p:spPr>
          <a:xfrm>
            <a:off x="7425362" y="6459822"/>
            <a:ext cx="984019" cy="365125"/>
          </a:xfrm>
          <a:prstGeom prst="rect">
            <a:avLst/>
          </a:prstGeom>
        </p:spPr>
        <p:txBody>
          <a:bodyPr vert="horz" lIns="91440" tIns="45720" rIns="91440" bIns="45720" rtlCol="0" anchor="ctr"/>
          <a:lstStyle>
            <a:lvl1pPr algn="r">
              <a:defRPr sz="1050">
                <a:solidFill>
                  <a:srgbClr val="FFFFFF"/>
                </a:solidFill>
              </a:defRPr>
            </a:lvl1pPr>
          </a:lstStyle>
          <a:p>
            <a:fld id="{85DDF8AC-2C33-4924-81A8-68D9F9E3DABD}" type="slidenum">
              <a:rPr lang="pt-BR" smtClean="0"/>
              <a:pPr/>
              <a:t>‹nº›</a:t>
            </a:fld>
            <a:endParaRPr lang="pt-B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4773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normaslegais.com.br/legislacao/lei11638_2007.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27584" y="2204864"/>
            <a:ext cx="7704856" cy="1152128"/>
          </a:xfrm>
        </p:spPr>
        <p:txBody>
          <a:bodyPr>
            <a:normAutofit/>
          </a:bodyPr>
          <a:lstStyle/>
          <a:p>
            <a:pPr algn="ctr"/>
            <a:r>
              <a:rPr lang="en-US" sz="4000" b="1" dirty="0" err="1" smtClean="0">
                <a:latin typeface="Times New Roman" pitchFamily="18" charset="0"/>
                <a:cs typeface="Times New Roman" pitchFamily="18" charset="0"/>
              </a:rPr>
              <a:t>Demonstração</a:t>
            </a:r>
            <a:r>
              <a:rPr lang="en-US" sz="4000" b="1" dirty="0" smtClean="0">
                <a:latin typeface="Times New Roman" pitchFamily="18" charset="0"/>
                <a:cs typeface="Times New Roman" pitchFamily="18" charset="0"/>
              </a:rPr>
              <a:t> dos </a:t>
            </a:r>
            <a:r>
              <a:rPr lang="en-US" sz="4000" b="1" dirty="0" err="1">
                <a:latin typeface="Times New Roman" pitchFamily="18" charset="0"/>
                <a:cs typeface="Times New Roman" pitchFamily="18" charset="0"/>
              </a:rPr>
              <a:t>F</a:t>
            </a:r>
            <a:r>
              <a:rPr lang="en-US" sz="4000" b="1" dirty="0" err="1" smtClean="0">
                <a:latin typeface="Times New Roman" pitchFamily="18" charset="0"/>
                <a:cs typeface="Times New Roman" pitchFamily="18" charset="0"/>
              </a:rPr>
              <a:t>luxos</a:t>
            </a:r>
            <a:r>
              <a:rPr lang="en-US" sz="4000" b="1" dirty="0" smtClean="0">
                <a:latin typeface="Times New Roman" pitchFamily="18" charset="0"/>
                <a:cs typeface="Times New Roman" pitchFamily="18" charset="0"/>
              </a:rPr>
              <a:t> de </a:t>
            </a:r>
            <a:r>
              <a:rPr lang="en-US" sz="4000" b="1" dirty="0" err="1" smtClean="0">
                <a:latin typeface="Times New Roman" pitchFamily="18" charset="0"/>
                <a:cs typeface="Times New Roman" pitchFamily="18" charset="0"/>
              </a:rPr>
              <a:t>Caixa</a:t>
            </a:r>
            <a:endParaRPr lang="pt-BR" sz="4000" b="1" dirty="0">
              <a:latin typeface="Times New Roman" pitchFamily="18" charset="0"/>
              <a:cs typeface="Times New Roman" pitchFamily="18" charset="0"/>
            </a:endParaRPr>
          </a:p>
        </p:txBody>
      </p:sp>
      <p:sp>
        <p:nvSpPr>
          <p:cNvPr id="3" name="Subtítulo 2"/>
          <p:cNvSpPr>
            <a:spLocks noGrp="1"/>
          </p:cNvSpPr>
          <p:nvPr>
            <p:ph type="subTitle" idx="1"/>
          </p:nvPr>
        </p:nvSpPr>
        <p:spPr>
          <a:xfrm>
            <a:off x="825038" y="4455658"/>
            <a:ext cx="7543800" cy="2279717"/>
          </a:xfrm>
        </p:spPr>
        <p:txBody>
          <a:bodyPr>
            <a:normAutofit/>
          </a:bodyPr>
          <a:lstStyle/>
          <a:p>
            <a:r>
              <a:rPr lang="pt-BR" dirty="0" smtClean="0"/>
              <a:t>                                   Prof.  Dr. Bruno </a:t>
            </a:r>
            <a:r>
              <a:rPr lang="pt-BR" dirty="0" err="1" smtClean="0"/>
              <a:t>Figlioli</a:t>
            </a:r>
            <a:endParaRPr lang="pt-BR" dirty="0" smtClean="0"/>
          </a:p>
          <a:p>
            <a:pPr algn="ctr"/>
            <a:endParaRPr lang="pt-BR" dirty="0" smtClean="0"/>
          </a:p>
          <a:p>
            <a:pPr algn="ctr"/>
            <a:endParaRPr lang="pt-BR" dirty="0"/>
          </a:p>
          <a:p>
            <a:pPr algn="ctr"/>
            <a:r>
              <a:rPr lang="pt-BR" dirty="0" smtClean="0"/>
              <a:t>2020</a:t>
            </a:r>
          </a:p>
        </p:txBody>
      </p:sp>
      <p:pic>
        <p:nvPicPr>
          <p:cNvPr id="1026" name="Picture 2" descr="FEA-RP/US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6052" y="360363"/>
            <a:ext cx="5741117" cy="1078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501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10</a:t>
            </a:fld>
            <a:endParaRPr lang="pt-BR" dirty="0">
              <a:solidFill>
                <a:prstClr val="white"/>
              </a:solidFill>
            </a:endParaRPr>
          </a:p>
        </p:txBody>
      </p:sp>
      <p:sp>
        <p:nvSpPr>
          <p:cNvPr id="5" name="CaixaDeTexto 4"/>
          <p:cNvSpPr txBox="1"/>
          <p:nvPr/>
        </p:nvSpPr>
        <p:spPr>
          <a:xfrm>
            <a:off x="395536" y="404664"/>
            <a:ext cx="8280920" cy="3323987"/>
          </a:xfrm>
          <a:prstGeom prst="rect">
            <a:avLst/>
          </a:prstGeom>
          <a:noFill/>
          <a:effectLst>
            <a:softEdge rad="31750"/>
          </a:effectLst>
        </p:spPr>
        <p:txBody>
          <a:bodyPr wrap="square" rtlCol="0">
            <a:spAutoFit/>
          </a:bodyPr>
          <a:lstStyle/>
          <a:p>
            <a:pPr>
              <a:lnSpc>
                <a:spcPct val="150000"/>
              </a:lnSpc>
            </a:pPr>
            <a:r>
              <a:rPr lang="pt-BR" sz="4000" b="1" dirty="0" smtClean="0">
                <a:solidFill>
                  <a:srgbClr val="1E2C76"/>
                </a:solidFill>
                <a:latin typeface="+mj-lt"/>
              </a:rPr>
              <a:t>Atividades de Investimento</a:t>
            </a:r>
            <a:endParaRPr lang="pt-BR" sz="4000" b="1" dirty="0">
              <a:solidFill>
                <a:srgbClr val="1E2C76"/>
              </a:solidFill>
              <a:latin typeface="+mj-lt"/>
            </a:endParaRPr>
          </a:p>
          <a:p>
            <a:pPr>
              <a:lnSpc>
                <a:spcPct val="150000"/>
              </a:lnSpc>
            </a:pPr>
            <a:endParaRPr lang="pt-BR" sz="2000" dirty="0">
              <a:solidFill>
                <a:srgbClr val="1E2C76"/>
              </a:solidFill>
            </a:endParaRPr>
          </a:p>
          <a:p>
            <a:pPr marL="342900" indent="-342900" algn="just">
              <a:lnSpc>
                <a:spcPct val="150000"/>
              </a:lnSpc>
              <a:buFont typeface="Arial" pitchFamily="34" charset="0"/>
              <a:buChar char="•"/>
            </a:pPr>
            <a:r>
              <a:rPr lang="pt-BR" sz="2000" b="1" dirty="0" smtClean="0">
                <a:solidFill>
                  <a:srgbClr val="002060"/>
                </a:solidFill>
              </a:rPr>
              <a:t>Definição: Atividades de Investimento </a:t>
            </a:r>
            <a:r>
              <a:rPr lang="pt-BR" sz="2000" dirty="0" smtClean="0">
                <a:solidFill>
                  <a:srgbClr val="002060"/>
                </a:solidFill>
              </a:rPr>
              <a:t>relaciona-se normalmente com operações envolvendo </a:t>
            </a:r>
            <a:r>
              <a:rPr lang="pt-BR" sz="2000" dirty="0">
                <a:solidFill>
                  <a:srgbClr val="002060"/>
                </a:solidFill>
              </a:rPr>
              <a:t>a aquisição ou alienação de ativos de longo prazo e outros investimentos não incluídos em equivalentes de caixa.</a:t>
            </a:r>
          </a:p>
          <a:p>
            <a:pPr marL="342900" indent="-342900" algn="just">
              <a:lnSpc>
                <a:spcPct val="150000"/>
              </a:lnSpc>
              <a:buFont typeface="Arial" pitchFamily="34" charset="0"/>
              <a:buChar char="•"/>
            </a:pPr>
            <a:endParaRPr lang="pt-BR" sz="2000" dirty="0">
              <a:solidFill>
                <a:srgbClr val="1E2C76"/>
              </a:solidFill>
              <a:latin typeface="+mj-lt"/>
            </a:endParaRPr>
          </a:p>
        </p:txBody>
      </p:sp>
      <p:graphicFrame>
        <p:nvGraphicFramePr>
          <p:cNvPr id="2" name="Diagrama 1"/>
          <p:cNvGraphicFramePr/>
          <p:nvPr>
            <p:extLst>
              <p:ext uri="{D42A27DB-BD31-4B8C-83A1-F6EECF244321}">
                <p14:modId xmlns:p14="http://schemas.microsoft.com/office/powerpoint/2010/main" val="3827856906"/>
              </p:ext>
            </p:extLst>
          </p:nvPr>
        </p:nvGraphicFramePr>
        <p:xfrm>
          <a:off x="755576" y="3728651"/>
          <a:ext cx="7776864" cy="17589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1266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11</a:t>
            </a:fld>
            <a:endParaRPr lang="pt-BR" dirty="0">
              <a:solidFill>
                <a:prstClr val="white"/>
              </a:solidFill>
            </a:endParaRPr>
          </a:p>
        </p:txBody>
      </p:sp>
      <p:sp>
        <p:nvSpPr>
          <p:cNvPr id="5" name="CaixaDeTexto 4"/>
          <p:cNvSpPr txBox="1"/>
          <p:nvPr/>
        </p:nvSpPr>
        <p:spPr>
          <a:xfrm>
            <a:off x="395536" y="-27384"/>
            <a:ext cx="8280920" cy="6694140"/>
          </a:xfrm>
          <a:prstGeom prst="rect">
            <a:avLst/>
          </a:prstGeom>
          <a:noFill/>
          <a:effectLst>
            <a:softEdge rad="31750"/>
          </a:effectLst>
        </p:spPr>
        <p:txBody>
          <a:bodyPr wrap="square" rtlCol="0">
            <a:spAutoFit/>
          </a:bodyPr>
          <a:lstStyle/>
          <a:p>
            <a:pPr>
              <a:lnSpc>
                <a:spcPct val="150000"/>
              </a:lnSpc>
            </a:pPr>
            <a:r>
              <a:rPr lang="pt-BR" sz="4000" b="1" dirty="0" smtClean="0">
                <a:solidFill>
                  <a:srgbClr val="1E2C76"/>
                </a:solidFill>
                <a:latin typeface="+mj-lt"/>
              </a:rPr>
              <a:t>Atividades de Investimento</a:t>
            </a:r>
            <a:endParaRPr lang="pt-BR" sz="4000" b="1" dirty="0">
              <a:solidFill>
                <a:srgbClr val="1E2C76"/>
              </a:solidFill>
              <a:latin typeface="+mj-lt"/>
            </a:endParaRPr>
          </a:p>
          <a:p>
            <a:pPr lvl="1"/>
            <a:r>
              <a:rPr lang="pt-BR" sz="2100" dirty="0">
                <a:solidFill>
                  <a:srgbClr val="002060"/>
                </a:solidFill>
                <a:latin typeface="Times New Roman" pitchFamily="18" charset="0"/>
                <a:cs typeface="Times New Roman" pitchFamily="18" charset="0"/>
              </a:rPr>
              <a:t>Mostra se a empresa tem investido na compra de ativos permanentes e ações.</a:t>
            </a:r>
          </a:p>
          <a:p>
            <a:pPr lvl="1" algn="just">
              <a:spcBef>
                <a:spcPts val="1200"/>
              </a:spcBef>
            </a:pPr>
            <a:r>
              <a:rPr lang="pt-BR" sz="2100" dirty="0">
                <a:solidFill>
                  <a:srgbClr val="002060"/>
                </a:solidFill>
                <a:latin typeface="Times New Roman" pitchFamily="18" charset="0"/>
                <a:cs typeface="Times New Roman" pitchFamily="18" charset="0"/>
              </a:rPr>
              <a:t>ENTRADAS DE CAIXA DE INVESTIMENTO (na verdade, desinvestimento):</a:t>
            </a:r>
          </a:p>
          <a:p>
            <a:pPr lvl="2"/>
            <a:r>
              <a:rPr lang="pt-BR" sz="2100" dirty="0" smtClean="0">
                <a:solidFill>
                  <a:srgbClr val="002060"/>
                </a:solidFill>
                <a:latin typeface="Times New Roman" pitchFamily="18" charset="0"/>
                <a:cs typeface="Times New Roman" pitchFamily="18" charset="0"/>
              </a:rPr>
              <a:t>Recebimento </a:t>
            </a:r>
            <a:r>
              <a:rPr lang="pt-BR" sz="2100" dirty="0">
                <a:solidFill>
                  <a:srgbClr val="002060"/>
                </a:solidFill>
                <a:latin typeface="Times New Roman" pitchFamily="18" charset="0"/>
                <a:cs typeface="Times New Roman" pitchFamily="18" charset="0"/>
              </a:rPr>
              <a:t>pelas vendas de máquinas, equipamentos;</a:t>
            </a:r>
          </a:p>
          <a:p>
            <a:pPr lvl="2"/>
            <a:r>
              <a:rPr lang="pt-BR" sz="2100" dirty="0" smtClean="0">
                <a:solidFill>
                  <a:srgbClr val="002060"/>
                </a:solidFill>
                <a:latin typeface="Times New Roman" pitchFamily="18" charset="0"/>
                <a:cs typeface="Times New Roman" pitchFamily="18" charset="0"/>
              </a:rPr>
              <a:t>Recebimento </a:t>
            </a:r>
            <a:r>
              <a:rPr lang="pt-BR" sz="2100" dirty="0">
                <a:solidFill>
                  <a:srgbClr val="002060"/>
                </a:solidFill>
                <a:latin typeface="Times New Roman" pitchFamily="18" charset="0"/>
                <a:cs typeface="Times New Roman" pitchFamily="18" charset="0"/>
              </a:rPr>
              <a:t>pela venda de ações ou títulos e valores mobiliários.</a:t>
            </a:r>
          </a:p>
          <a:p>
            <a:pPr lvl="1">
              <a:spcBef>
                <a:spcPts val="1200"/>
              </a:spcBef>
            </a:pPr>
            <a:r>
              <a:rPr lang="pt-BR" sz="2100" dirty="0">
                <a:solidFill>
                  <a:srgbClr val="002060"/>
                </a:solidFill>
                <a:latin typeface="Times New Roman" pitchFamily="18" charset="0"/>
                <a:cs typeface="Times New Roman" pitchFamily="18" charset="0"/>
              </a:rPr>
              <a:t> SAÍDAS DE CAIXA DE INVESTIMENTO INCLUEM:</a:t>
            </a:r>
          </a:p>
          <a:p>
            <a:pPr lvl="2" algn="just"/>
            <a:r>
              <a:rPr lang="pt-BR" sz="2100" dirty="0" smtClean="0">
                <a:solidFill>
                  <a:srgbClr val="002060"/>
                </a:solidFill>
                <a:latin typeface="Times New Roman" pitchFamily="18" charset="0"/>
                <a:cs typeface="Times New Roman" pitchFamily="18" charset="0"/>
              </a:rPr>
              <a:t>Pagamento </a:t>
            </a:r>
            <a:r>
              <a:rPr lang="pt-BR" sz="2100" dirty="0">
                <a:solidFill>
                  <a:srgbClr val="002060"/>
                </a:solidFill>
                <a:latin typeface="Times New Roman" pitchFamily="18" charset="0"/>
                <a:cs typeface="Times New Roman" pitchFamily="18" charset="0"/>
              </a:rPr>
              <a:t>pelas compras de novos equipamentos, máquinas, imóveis;</a:t>
            </a:r>
          </a:p>
          <a:p>
            <a:pPr lvl="2" algn="just"/>
            <a:r>
              <a:rPr lang="pt-BR" sz="2100" dirty="0" smtClean="0">
                <a:solidFill>
                  <a:srgbClr val="002060"/>
                </a:solidFill>
                <a:latin typeface="Times New Roman" pitchFamily="18" charset="0"/>
                <a:cs typeface="Times New Roman" pitchFamily="18" charset="0"/>
              </a:rPr>
              <a:t>Pagamento </a:t>
            </a:r>
            <a:r>
              <a:rPr lang="pt-BR" sz="2100" dirty="0">
                <a:solidFill>
                  <a:srgbClr val="002060"/>
                </a:solidFill>
                <a:latin typeface="Times New Roman" pitchFamily="18" charset="0"/>
                <a:cs typeface="Times New Roman" pitchFamily="18" charset="0"/>
              </a:rPr>
              <a:t>pelas compras de ações de empresas ligadas ou investimentos temporários.</a:t>
            </a:r>
          </a:p>
          <a:p>
            <a:pPr lvl="1"/>
            <a:endParaRPr lang="pt-BR" sz="2100" dirty="0" smtClean="0">
              <a:solidFill>
                <a:srgbClr val="002060"/>
              </a:solidFill>
              <a:latin typeface="Times New Roman" pitchFamily="18" charset="0"/>
              <a:cs typeface="Times New Roman" pitchFamily="18" charset="0"/>
            </a:endParaRPr>
          </a:p>
          <a:p>
            <a:pPr lvl="1" algn="just"/>
            <a:r>
              <a:rPr lang="pt-BR" sz="2100" dirty="0" smtClean="0">
                <a:solidFill>
                  <a:srgbClr val="002060"/>
                </a:solidFill>
                <a:latin typeface="Times New Roman" pitchFamily="18" charset="0"/>
                <a:cs typeface="Times New Roman" pitchFamily="18" charset="0"/>
              </a:rPr>
              <a:t>Normalmente</a:t>
            </a:r>
            <a:r>
              <a:rPr lang="pt-BR" sz="2100" dirty="0">
                <a:solidFill>
                  <a:srgbClr val="002060"/>
                </a:solidFill>
                <a:latin typeface="Times New Roman" pitchFamily="18" charset="0"/>
                <a:cs typeface="Times New Roman" pitchFamily="18" charset="0"/>
              </a:rPr>
              <a:t>, espera-se que o fluxo de caixa de investimento das empresas seja negativo, indicando investimento em crescimento da infraestrutura e/ou em títulos</a:t>
            </a:r>
            <a:r>
              <a:rPr lang="pt-BR" sz="2500" dirty="0">
                <a:solidFill>
                  <a:srgbClr val="002060"/>
                </a:solidFill>
              </a:rPr>
              <a:t>.</a:t>
            </a:r>
          </a:p>
          <a:p>
            <a:pPr>
              <a:lnSpc>
                <a:spcPct val="150000"/>
              </a:lnSpc>
            </a:pPr>
            <a:endParaRPr lang="pt-BR" sz="2000" dirty="0">
              <a:solidFill>
                <a:srgbClr val="1E2C76"/>
              </a:solidFill>
            </a:endParaRPr>
          </a:p>
        </p:txBody>
      </p:sp>
      <p:sp>
        <p:nvSpPr>
          <p:cNvPr id="3" name="Retângulo 2"/>
          <p:cNvSpPr/>
          <p:nvPr/>
        </p:nvSpPr>
        <p:spPr>
          <a:xfrm>
            <a:off x="395536" y="836712"/>
            <a:ext cx="8676456" cy="446276"/>
          </a:xfrm>
          <a:prstGeom prst="rect">
            <a:avLst/>
          </a:prstGeom>
        </p:spPr>
        <p:txBody>
          <a:bodyPr wrap="square">
            <a:spAutoFit/>
          </a:bodyPr>
          <a:lstStyle/>
          <a:p>
            <a:pPr lvl="1" algn="just"/>
            <a:endParaRPr lang="pt-BR" sz="23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399768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12</a:t>
            </a:fld>
            <a:endParaRPr lang="pt-BR" dirty="0">
              <a:solidFill>
                <a:prstClr val="white"/>
              </a:solidFill>
            </a:endParaRPr>
          </a:p>
        </p:txBody>
      </p:sp>
      <p:sp>
        <p:nvSpPr>
          <p:cNvPr id="5" name="CaixaDeTexto 4"/>
          <p:cNvSpPr txBox="1"/>
          <p:nvPr/>
        </p:nvSpPr>
        <p:spPr>
          <a:xfrm>
            <a:off x="395536" y="404664"/>
            <a:ext cx="8280920" cy="3323987"/>
          </a:xfrm>
          <a:prstGeom prst="rect">
            <a:avLst/>
          </a:prstGeom>
          <a:noFill/>
          <a:effectLst>
            <a:softEdge rad="31750"/>
          </a:effectLst>
        </p:spPr>
        <p:txBody>
          <a:bodyPr wrap="square" rtlCol="0">
            <a:spAutoFit/>
          </a:bodyPr>
          <a:lstStyle/>
          <a:p>
            <a:pPr>
              <a:lnSpc>
                <a:spcPct val="150000"/>
              </a:lnSpc>
            </a:pPr>
            <a:r>
              <a:rPr lang="pt-BR" sz="4000" b="1" dirty="0" smtClean="0">
                <a:solidFill>
                  <a:srgbClr val="1E2C76"/>
                </a:solidFill>
                <a:latin typeface="+mj-lt"/>
              </a:rPr>
              <a:t>Atividades de Financiamento</a:t>
            </a:r>
            <a:endParaRPr lang="pt-BR" sz="4000" b="1" dirty="0">
              <a:solidFill>
                <a:srgbClr val="1E2C76"/>
              </a:solidFill>
              <a:latin typeface="+mj-lt"/>
            </a:endParaRPr>
          </a:p>
          <a:p>
            <a:pPr>
              <a:lnSpc>
                <a:spcPct val="150000"/>
              </a:lnSpc>
            </a:pPr>
            <a:endParaRPr lang="pt-BR" sz="2000" dirty="0">
              <a:solidFill>
                <a:srgbClr val="1E2C76"/>
              </a:solidFill>
            </a:endParaRPr>
          </a:p>
          <a:p>
            <a:pPr marL="342900" indent="-342900" algn="just">
              <a:lnSpc>
                <a:spcPct val="150000"/>
              </a:lnSpc>
              <a:buFont typeface="Arial" pitchFamily="34" charset="0"/>
              <a:buChar char="•"/>
            </a:pPr>
            <a:r>
              <a:rPr lang="pt-BR" sz="2000" b="1" dirty="0" smtClean="0">
                <a:solidFill>
                  <a:srgbClr val="002060"/>
                </a:solidFill>
              </a:rPr>
              <a:t>Definição: Atividades de Financiamento </a:t>
            </a:r>
            <a:r>
              <a:rPr lang="pt-BR" sz="2000" dirty="0" smtClean="0">
                <a:solidFill>
                  <a:srgbClr val="002060"/>
                </a:solidFill>
              </a:rPr>
              <a:t>são </a:t>
            </a:r>
            <a:r>
              <a:rPr lang="pt-BR" sz="2000" dirty="0">
                <a:solidFill>
                  <a:srgbClr val="002060"/>
                </a:solidFill>
              </a:rPr>
              <a:t>as atividades que resultam das alterações no tamanho e na composição do patrimônio líquido e dos empréstimos da entidade.</a:t>
            </a:r>
          </a:p>
          <a:p>
            <a:pPr marL="342900" indent="-342900" algn="just">
              <a:lnSpc>
                <a:spcPct val="150000"/>
              </a:lnSpc>
              <a:buFont typeface="Arial" pitchFamily="34" charset="0"/>
              <a:buChar char="•"/>
            </a:pPr>
            <a:endParaRPr lang="pt-BR" sz="2000" dirty="0">
              <a:solidFill>
                <a:srgbClr val="1E2C76"/>
              </a:solidFill>
              <a:latin typeface="+mj-lt"/>
            </a:endParaRPr>
          </a:p>
        </p:txBody>
      </p:sp>
      <p:graphicFrame>
        <p:nvGraphicFramePr>
          <p:cNvPr id="2" name="Diagrama 1"/>
          <p:cNvGraphicFramePr/>
          <p:nvPr>
            <p:extLst>
              <p:ext uri="{D42A27DB-BD31-4B8C-83A1-F6EECF244321}">
                <p14:modId xmlns:p14="http://schemas.microsoft.com/office/powerpoint/2010/main" val="3631574731"/>
              </p:ext>
            </p:extLst>
          </p:nvPr>
        </p:nvGraphicFramePr>
        <p:xfrm>
          <a:off x="1524000" y="4190316"/>
          <a:ext cx="6096000" cy="12706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834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13</a:t>
            </a:fld>
            <a:endParaRPr lang="pt-BR" dirty="0">
              <a:solidFill>
                <a:prstClr val="white"/>
              </a:solidFill>
            </a:endParaRPr>
          </a:p>
        </p:txBody>
      </p:sp>
      <p:sp>
        <p:nvSpPr>
          <p:cNvPr id="5" name="CaixaDeTexto 4"/>
          <p:cNvSpPr txBox="1"/>
          <p:nvPr/>
        </p:nvSpPr>
        <p:spPr>
          <a:xfrm>
            <a:off x="395536" y="-27384"/>
            <a:ext cx="8280920" cy="6124754"/>
          </a:xfrm>
          <a:prstGeom prst="rect">
            <a:avLst/>
          </a:prstGeom>
          <a:noFill/>
          <a:effectLst>
            <a:softEdge rad="31750"/>
          </a:effectLst>
        </p:spPr>
        <p:txBody>
          <a:bodyPr wrap="square" rtlCol="0">
            <a:spAutoFit/>
          </a:bodyPr>
          <a:lstStyle/>
          <a:p>
            <a:pPr>
              <a:lnSpc>
                <a:spcPct val="150000"/>
              </a:lnSpc>
            </a:pPr>
            <a:r>
              <a:rPr lang="pt-BR" sz="4000" b="1" dirty="0" smtClean="0">
                <a:solidFill>
                  <a:srgbClr val="1E2C76"/>
                </a:solidFill>
                <a:latin typeface="+mj-lt"/>
              </a:rPr>
              <a:t>Atividades de Financiamento</a:t>
            </a:r>
            <a:endParaRPr lang="pt-BR" sz="4000" b="1" dirty="0">
              <a:solidFill>
                <a:srgbClr val="1E2C76"/>
              </a:solidFill>
              <a:latin typeface="+mj-lt"/>
            </a:endParaRPr>
          </a:p>
          <a:p>
            <a:pPr lvl="1"/>
            <a:r>
              <a:rPr lang="pt-BR" sz="2500" dirty="0">
                <a:solidFill>
                  <a:srgbClr val="002060"/>
                </a:solidFill>
              </a:rPr>
              <a:t>Envolve desde financiamentos com terceiros e com sócios até o pagamento de dividendos.</a:t>
            </a:r>
          </a:p>
          <a:p>
            <a:pPr lvl="1">
              <a:spcBef>
                <a:spcPts val="1200"/>
              </a:spcBef>
            </a:pPr>
            <a:r>
              <a:rPr lang="pt-BR" sz="2300" dirty="0">
                <a:solidFill>
                  <a:srgbClr val="002060"/>
                </a:solidFill>
              </a:rPr>
              <a:t>ENTRADAS DE CAIXA DE </a:t>
            </a:r>
            <a:r>
              <a:rPr lang="pt-BR" sz="2300" cap="all" dirty="0">
                <a:solidFill>
                  <a:srgbClr val="002060"/>
                </a:solidFill>
              </a:rPr>
              <a:t>financiamento incluem:</a:t>
            </a:r>
          </a:p>
          <a:p>
            <a:pPr lvl="2"/>
            <a:r>
              <a:rPr lang="pt-BR" dirty="0" smtClean="0">
                <a:solidFill>
                  <a:srgbClr val="002060"/>
                </a:solidFill>
              </a:rPr>
              <a:t>Aporte </a:t>
            </a:r>
            <a:r>
              <a:rPr lang="pt-BR" dirty="0">
                <a:solidFill>
                  <a:srgbClr val="002060"/>
                </a:solidFill>
              </a:rPr>
              <a:t>de capital pelos sócios;</a:t>
            </a:r>
          </a:p>
          <a:p>
            <a:pPr lvl="2"/>
            <a:r>
              <a:rPr lang="pt-BR" dirty="0" smtClean="0">
                <a:solidFill>
                  <a:srgbClr val="002060"/>
                </a:solidFill>
              </a:rPr>
              <a:t>Captação </a:t>
            </a:r>
            <a:r>
              <a:rPr lang="pt-BR" dirty="0">
                <a:solidFill>
                  <a:srgbClr val="002060"/>
                </a:solidFill>
              </a:rPr>
              <a:t>de empréstimos.</a:t>
            </a:r>
          </a:p>
          <a:p>
            <a:pPr lvl="1">
              <a:spcBef>
                <a:spcPts val="1200"/>
              </a:spcBef>
            </a:pPr>
            <a:r>
              <a:rPr lang="pt-BR" dirty="0">
                <a:solidFill>
                  <a:srgbClr val="002060"/>
                </a:solidFill>
              </a:rPr>
              <a:t> </a:t>
            </a:r>
            <a:r>
              <a:rPr lang="pt-BR" sz="2300" dirty="0">
                <a:solidFill>
                  <a:srgbClr val="002060"/>
                </a:solidFill>
              </a:rPr>
              <a:t>SAÍDAS DE CAIXA DE </a:t>
            </a:r>
            <a:r>
              <a:rPr lang="pt-BR" sz="2300" cap="all" dirty="0">
                <a:solidFill>
                  <a:srgbClr val="002060"/>
                </a:solidFill>
              </a:rPr>
              <a:t>financiamento</a:t>
            </a:r>
            <a:r>
              <a:rPr lang="pt-BR" sz="2300" dirty="0">
                <a:solidFill>
                  <a:srgbClr val="002060"/>
                </a:solidFill>
              </a:rPr>
              <a:t> INCLUEM:</a:t>
            </a:r>
          </a:p>
          <a:p>
            <a:pPr lvl="2"/>
            <a:r>
              <a:rPr lang="pt-BR" dirty="0" smtClean="0">
                <a:solidFill>
                  <a:srgbClr val="002060"/>
                </a:solidFill>
              </a:rPr>
              <a:t>Amortização de empréstimos ;</a:t>
            </a:r>
            <a:endParaRPr lang="pt-BR" dirty="0">
              <a:solidFill>
                <a:srgbClr val="002060"/>
              </a:solidFill>
            </a:endParaRPr>
          </a:p>
          <a:p>
            <a:pPr lvl="2"/>
            <a:r>
              <a:rPr lang="pt-BR" dirty="0" smtClean="0">
                <a:solidFill>
                  <a:srgbClr val="002060"/>
                </a:solidFill>
              </a:rPr>
              <a:t>Pagamento </a:t>
            </a:r>
            <a:r>
              <a:rPr lang="pt-BR" dirty="0">
                <a:solidFill>
                  <a:srgbClr val="002060"/>
                </a:solidFill>
              </a:rPr>
              <a:t>de dividendos.</a:t>
            </a:r>
          </a:p>
          <a:p>
            <a:pPr lvl="1"/>
            <a:endParaRPr lang="pt-BR" dirty="0" smtClean="0">
              <a:solidFill>
                <a:srgbClr val="002060"/>
              </a:solidFill>
            </a:endParaRPr>
          </a:p>
          <a:p>
            <a:pPr lvl="1" algn="just"/>
            <a:r>
              <a:rPr lang="pt-BR" sz="2200" dirty="0" smtClean="0">
                <a:solidFill>
                  <a:srgbClr val="002060"/>
                </a:solidFill>
                <a:latin typeface="Times New Roman" pitchFamily="18" charset="0"/>
                <a:cs typeface="Times New Roman" pitchFamily="18" charset="0"/>
              </a:rPr>
              <a:t>Empresas </a:t>
            </a:r>
            <a:r>
              <a:rPr lang="pt-BR" sz="2200" dirty="0">
                <a:solidFill>
                  <a:srgbClr val="002060"/>
                </a:solidFill>
                <a:latin typeface="Times New Roman" pitchFamily="18" charset="0"/>
                <a:cs typeface="Times New Roman" pitchFamily="18" charset="0"/>
              </a:rPr>
              <a:t>em fase de crescimento necessitam de mais financiamentos do que são capazes de gerar com suas operações. Nesse caso, o que falta é financiado com as atividades de financiamento.</a:t>
            </a:r>
          </a:p>
          <a:p>
            <a:pPr>
              <a:lnSpc>
                <a:spcPct val="150000"/>
              </a:lnSpc>
            </a:pPr>
            <a:endParaRPr lang="pt-BR" sz="2000" dirty="0">
              <a:solidFill>
                <a:srgbClr val="1E2C76"/>
              </a:solidFill>
            </a:endParaRPr>
          </a:p>
        </p:txBody>
      </p:sp>
      <p:sp>
        <p:nvSpPr>
          <p:cNvPr id="3" name="Retângulo 2"/>
          <p:cNvSpPr/>
          <p:nvPr/>
        </p:nvSpPr>
        <p:spPr>
          <a:xfrm>
            <a:off x="395536" y="836712"/>
            <a:ext cx="8676456" cy="446276"/>
          </a:xfrm>
          <a:prstGeom prst="rect">
            <a:avLst/>
          </a:prstGeom>
        </p:spPr>
        <p:txBody>
          <a:bodyPr wrap="square">
            <a:spAutoFit/>
          </a:bodyPr>
          <a:lstStyle/>
          <a:p>
            <a:pPr lvl="1" algn="just"/>
            <a:endParaRPr lang="pt-BR" sz="23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84597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14</a:t>
            </a:fld>
            <a:endParaRPr lang="pt-BR" dirty="0">
              <a:solidFill>
                <a:prstClr val="white"/>
              </a:solidFill>
            </a:endParaRPr>
          </a:p>
        </p:txBody>
      </p:sp>
      <p:sp>
        <p:nvSpPr>
          <p:cNvPr id="5" name="CaixaDeTexto 4"/>
          <p:cNvSpPr txBox="1"/>
          <p:nvPr/>
        </p:nvSpPr>
        <p:spPr>
          <a:xfrm>
            <a:off x="395536" y="404664"/>
            <a:ext cx="8424936" cy="1708160"/>
          </a:xfrm>
          <a:prstGeom prst="rect">
            <a:avLst/>
          </a:prstGeom>
          <a:noFill/>
          <a:effectLst>
            <a:softEdge rad="31750"/>
          </a:effectLst>
        </p:spPr>
        <p:txBody>
          <a:bodyPr wrap="square" rtlCol="0">
            <a:spAutoFit/>
          </a:bodyPr>
          <a:lstStyle/>
          <a:p>
            <a:pPr>
              <a:lnSpc>
                <a:spcPct val="150000"/>
              </a:lnSpc>
            </a:pPr>
            <a:r>
              <a:rPr lang="pt-BR" sz="3000" b="1" dirty="0" smtClean="0">
                <a:solidFill>
                  <a:srgbClr val="1E2C76"/>
                </a:solidFill>
                <a:latin typeface="Times New Roman" pitchFamily="18" charset="0"/>
                <a:cs typeface="Times New Roman" pitchFamily="18" charset="0"/>
              </a:rPr>
              <a:t>Tipos de Fluxos de Caixa por Subgrupo Associado</a:t>
            </a:r>
            <a:endParaRPr lang="pt-BR" sz="3000" b="1" dirty="0">
              <a:solidFill>
                <a:srgbClr val="1E2C76"/>
              </a:solidFill>
              <a:latin typeface="Times New Roman" pitchFamily="18" charset="0"/>
              <a:cs typeface="Times New Roman" pitchFamily="18" charset="0"/>
            </a:endParaRPr>
          </a:p>
          <a:p>
            <a:pPr>
              <a:lnSpc>
                <a:spcPct val="150000"/>
              </a:lnSpc>
            </a:pPr>
            <a:endParaRPr lang="pt-BR" sz="2000" dirty="0">
              <a:solidFill>
                <a:srgbClr val="1E2C76"/>
              </a:solidFill>
            </a:endParaRPr>
          </a:p>
          <a:p>
            <a:pPr algn="just">
              <a:lnSpc>
                <a:spcPct val="150000"/>
              </a:lnSpc>
            </a:pPr>
            <a:endParaRPr lang="pt-BR" sz="2000" dirty="0">
              <a:solidFill>
                <a:srgbClr val="1E2C76"/>
              </a:solidFill>
              <a:latin typeface="+mj-lt"/>
            </a:endParaRPr>
          </a:p>
        </p:txBody>
      </p:sp>
      <p:sp>
        <p:nvSpPr>
          <p:cNvPr id="3" name="Retângulo 2"/>
          <p:cNvSpPr/>
          <p:nvPr/>
        </p:nvSpPr>
        <p:spPr>
          <a:xfrm>
            <a:off x="395536" y="1839775"/>
            <a:ext cx="7920880" cy="41764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7" name="Conector reto 6"/>
          <p:cNvCxnSpPr>
            <a:stCxn id="3" idx="1"/>
            <a:endCxn id="3" idx="3"/>
          </p:cNvCxnSpPr>
          <p:nvPr/>
        </p:nvCxnSpPr>
        <p:spPr>
          <a:xfrm>
            <a:off x="395536" y="3928007"/>
            <a:ext cx="792088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9" name="Conector reto 8"/>
          <p:cNvCxnSpPr>
            <a:stCxn id="3" idx="0"/>
            <a:endCxn id="3" idx="2"/>
          </p:cNvCxnSpPr>
          <p:nvPr/>
        </p:nvCxnSpPr>
        <p:spPr>
          <a:xfrm>
            <a:off x="4355976" y="1839775"/>
            <a:ext cx="0" cy="41764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aixaDeTexto 9"/>
          <p:cNvSpPr txBox="1"/>
          <p:nvPr/>
        </p:nvSpPr>
        <p:spPr>
          <a:xfrm>
            <a:off x="2051720" y="2078193"/>
            <a:ext cx="1800200" cy="369332"/>
          </a:xfrm>
          <a:prstGeom prst="rect">
            <a:avLst/>
          </a:prstGeom>
          <a:noFill/>
        </p:spPr>
        <p:txBody>
          <a:bodyPr wrap="square" rtlCol="0">
            <a:spAutoFit/>
          </a:bodyPr>
          <a:lstStyle/>
          <a:p>
            <a:r>
              <a:rPr lang="pt-BR" dirty="0" smtClean="0"/>
              <a:t>Ativo Circulante</a:t>
            </a:r>
            <a:endParaRPr lang="pt-BR" dirty="0"/>
          </a:p>
        </p:txBody>
      </p:sp>
      <p:sp>
        <p:nvSpPr>
          <p:cNvPr id="11" name="CaixaDeTexto 10"/>
          <p:cNvSpPr txBox="1"/>
          <p:nvPr/>
        </p:nvSpPr>
        <p:spPr>
          <a:xfrm>
            <a:off x="5724128" y="2060848"/>
            <a:ext cx="2088232" cy="369332"/>
          </a:xfrm>
          <a:prstGeom prst="rect">
            <a:avLst/>
          </a:prstGeom>
          <a:noFill/>
        </p:spPr>
        <p:txBody>
          <a:bodyPr wrap="square" rtlCol="0">
            <a:spAutoFit/>
          </a:bodyPr>
          <a:lstStyle/>
          <a:p>
            <a:r>
              <a:rPr lang="pt-BR" dirty="0" smtClean="0"/>
              <a:t>Passivo Circulante</a:t>
            </a:r>
            <a:endParaRPr lang="pt-BR" dirty="0"/>
          </a:p>
        </p:txBody>
      </p:sp>
      <p:sp>
        <p:nvSpPr>
          <p:cNvPr id="14" name="CaixaDeTexto 13"/>
          <p:cNvSpPr txBox="1"/>
          <p:nvPr/>
        </p:nvSpPr>
        <p:spPr>
          <a:xfrm>
            <a:off x="756289" y="3143177"/>
            <a:ext cx="3672408" cy="784830"/>
          </a:xfrm>
          <a:prstGeom prst="rect">
            <a:avLst/>
          </a:prstGeom>
          <a:noFill/>
        </p:spPr>
        <p:txBody>
          <a:bodyPr wrap="square" rtlCol="0">
            <a:spAutoFit/>
          </a:bodyPr>
          <a:lstStyle/>
          <a:p>
            <a:pPr marL="285750" indent="-285750" algn="just">
              <a:buFont typeface="Arial" pitchFamily="34" charset="0"/>
              <a:buChar char="•"/>
            </a:pPr>
            <a:r>
              <a:rPr lang="pt-BR" sz="1500" dirty="0" smtClean="0">
                <a:latin typeface="Times New Roman" pitchFamily="18" charset="0"/>
                <a:cs typeface="Times New Roman" pitchFamily="18" charset="0"/>
              </a:rPr>
              <a:t>Aplicações Financeiras (Aquelas que não se enquadram como Equivalentes de Caixa)</a:t>
            </a:r>
            <a:endParaRPr lang="pt-BR" sz="1500" dirty="0">
              <a:latin typeface="Times New Roman" pitchFamily="18" charset="0"/>
              <a:cs typeface="Times New Roman" pitchFamily="18" charset="0"/>
            </a:endParaRPr>
          </a:p>
        </p:txBody>
      </p:sp>
      <p:sp>
        <p:nvSpPr>
          <p:cNvPr id="15" name="CaixaDeTexto 14"/>
          <p:cNvSpPr txBox="1"/>
          <p:nvPr/>
        </p:nvSpPr>
        <p:spPr>
          <a:xfrm>
            <a:off x="2699792" y="2467025"/>
            <a:ext cx="3600400" cy="630942"/>
          </a:xfrm>
          <a:prstGeom prst="rect">
            <a:avLst/>
          </a:prstGeom>
          <a:noFill/>
        </p:spPr>
        <p:txBody>
          <a:bodyPr wrap="square" rtlCol="0">
            <a:spAutoFit/>
          </a:bodyPr>
          <a:lstStyle/>
          <a:p>
            <a:pPr algn="ctr"/>
            <a:r>
              <a:rPr lang="pt-BR" sz="3500" dirty="0" smtClean="0">
                <a:solidFill>
                  <a:srgbClr val="FF0000"/>
                </a:solidFill>
                <a:latin typeface="Times New Roman" pitchFamily="18" charset="0"/>
                <a:cs typeface="Times New Roman" pitchFamily="18" charset="0"/>
              </a:rPr>
              <a:t>Operacionais</a:t>
            </a:r>
            <a:endParaRPr lang="pt-BR" sz="3500" dirty="0">
              <a:solidFill>
                <a:srgbClr val="FF0000"/>
              </a:solidFill>
              <a:latin typeface="Times New Roman" pitchFamily="18" charset="0"/>
              <a:cs typeface="Times New Roman" pitchFamily="18" charset="0"/>
            </a:endParaRPr>
          </a:p>
        </p:txBody>
      </p:sp>
      <p:sp>
        <p:nvSpPr>
          <p:cNvPr id="16" name="CaixaDeTexto 15"/>
          <p:cNvSpPr txBox="1"/>
          <p:nvPr/>
        </p:nvSpPr>
        <p:spPr>
          <a:xfrm>
            <a:off x="5580112" y="3024437"/>
            <a:ext cx="1800200" cy="323165"/>
          </a:xfrm>
          <a:prstGeom prst="rect">
            <a:avLst/>
          </a:prstGeom>
          <a:noFill/>
        </p:spPr>
        <p:txBody>
          <a:bodyPr wrap="square" rtlCol="0">
            <a:spAutoFit/>
          </a:bodyPr>
          <a:lstStyle/>
          <a:p>
            <a:pPr marL="285750" indent="-285750">
              <a:buFont typeface="Arial" pitchFamily="34" charset="0"/>
              <a:buChar char="•"/>
            </a:pPr>
            <a:r>
              <a:rPr lang="pt-BR" sz="1500" dirty="0" smtClean="0">
                <a:latin typeface="Times New Roman" pitchFamily="18" charset="0"/>
                <a:cs typeface="Times New Roman" pitchFamily="18" charset="0"/>
              </a:rPr>
              <a:t>Dividendos</a:t>
            </a:r>
            <a:endParaRPr lang="pt-BR" sz="1500" dirty="0">
              <a:latin typeface="Times New Roman" pitchFamily="18" charset="0"/>
              <a:cs typeface="Times New Roman" pitchFamily="18" charset="0"/>
            </a:endParaRPr>
          </a:p>
        </p:txBody>
      </p:sp>
      <p:sp>
        <p:nvSpPr>
          <p:cNvPr id="17" name="CaixaDeTexto 16"/>
          <p:cNvSpPr txBox="1"/>
          <p:nvPr/>
        </p:nvSpPr>
        <p:spPr>
          <a:xfrm>
            <a:off x="5580112" y="3342404"/>
            <a:ext cx="2736304" cy="323165"/>
          </a:xfrm>
          <a:prstGeom prst="rect">
            <a:avLst/>
          </a:prstGeom>
          <a:noFill/>
        </p:spPr>
        <p:txBody>
          <a:bodyPr wrap="square" rtlCol="0">
            <a:spAutoFit/>
          </a:bodyPr>
          <a:lstStyle/>
          <a:p>
            <a:pPr marL="285750" indent="-285750">
              <a:buFont typeface="Arial" pitchFamily="34" charset="0"/>
              <a:buChar char="•"/>
            </a:pPr>
            <a:r>
              <a:rPr lang="pt-BR" sz="1500" dirty="0" smtClean="0">
                <a:latin typeface="Times New Roman" pitchFamily="18" charset="0"/>
                <a:cs typeface="Times New Roman" pitchFamily="18" charset="0"/>
              </a:rPr>
              <a:t>Empréstimos de curto prazo</a:t>
            </a:r>
            <a:endParaRPr lang="pt-BR" sz="1500" dirty="0">
              <a:latin typeface="Times New Roman" pitchFamily="18" charset="0"/>
              <a:cs typeface="Times New Roman" pitchFamily="18" charset="0"/>
            </a:endParaRPr>
          </a:p>
        </p:txBody>
      </p:sp>
      <p:sp>
        <p:nvSpPr>
          <p:cNvPr id="18" name="CaixaDeTexto 17"/>
          <p:cNvSpPr txBox="1"/>
          <p:nvPr/>
        </p:nvSpPr>
        <p:spPr>
          <a:xfrm>
            <a:off x="1835696" y="4041898"/>
            <a:ext cx="2112494" cy="369332"/>
          </a:xfrm>
          <a:prstGeom prst="rect">
            <a:avLst/>
          </a:prstGeom>
          <a:noFill/>
        </p:spPr>
        <p:txBody>
          <a:bodyPr wrap="square" rtlCol="0">
            <a:spAutoFit/>
          </a:bodyPr>
          <a:lstStyle/>
          <a:p>
            <a:r>
              <a:rPr lang="pt-BR" dirty="0" smtClean="0"/>
              <a:t>Ativo Não Circulante</a:t>
            </a:r>
            <a:endParaRPr lang="pt-BR" dirty="0"/>
          </a:p>
        </p:txBody>
      </p:sp>
      <p:sp>
        <p:nvSpPr>
          <p:cNvPr id="19" name="CaixaDeTexto 18"/>
          <p:cNvSpPr txBox="1"/>
          <p:nvPr/>
        </p:nvSpPr>
        <p:spPr>
          <a:xfrm>
            <a:off x="5400092" y="4041898"/>
            <a:ext cx="2736304" cy="369332"/>
          </a:xfrm>
          <a:prstGeom prst="rect">
            <a:avLst/>
          </a:prstGeom>
          <a:noFill/>
        </p:spPr>
        <p:txBody>
          <a:bodyPr wrap="square" rtlCol="0">
            <a:spAutoFit/>
          </a:bodyPr>
          <a:lstStyle/>
          <a:p>
            <a:r>
              <a:rPr lang="pt-BR" dirty="0" smtClean="0"/>
              <a:t>Passivo Não Circulante e PL</a:t>
            </a:r>
            <a:endParaRPr lang="pt-BR" dirty="0"/>
          </a:p>
        </p:txBody>
      </p:sp>
      <p:sp>
        <p:nvSpPr>
          <p:cNvPr id="20" name="CaixaDeTexto 19"/>
          <p:cNvSpPr txBox="1"/>
          <p:nvPr/>
        </p:nvSpPr>
        <p:spPr>
          <a:xfrm>
            <a:off x="852558" y="4725144"/>
            <a:ext cx="3600400" cy="630942"/>
          </a:xfrm>
          <a:prstGeom prst="rect">
            <a:avLst/>
          </a:prstGeom>
          <a:noFill/>
        </p:spPr>
        <p:txBody>
          <a:bodyPr wrap="square" rtlCol="0">
            <a:spAutoFit/>
          </a:bodyPr>
          <a:lstStyle/>
          <a:p>
            <a:pPr algn="ctr"/>
            <a:r>
              <a:rPr lang="pt-BR" sz="3500" dirty="0" smtClean="0">
                <a:solidFill>
                  <a:srgbClr val="FF0000"/>
                </a:solidFill>
                <a:latin typeface="Times New Roman" pitchFamily="18" charset="0"/>
                <a:cs typeface="Times New Roman" pitchFamily="18" charset="0"/>
              </a:rPr>
              <a:t>Investimento</a:t>
            </a:r>
            <a:endParaRPr lang="pt-BR" sz="3500" dirty="0">
              <a:solidFill>
                <a:srgbClr val="FF0000"/>
              </a:solidFill>
              <a:latin typeface="Times New Roman" pitchFamily="18" charset="0"/>
              <a:cs typeface="Times New Roman" pitchFamily="18" charset="0"/>
            </a:endParaRPr>
          </a:p>
        </p:txBody>
      </p:sp>
      <p:sp>
        <p:nvSpPr>
          <p:cNvPr id="23" name="CaixaDeTexto 22"/>
          <p:cNvSpPr txBox="1"/>
          <p:nvPr/>
        </p:nvSpPr>
        <p:spPr>
          <a:xfrm>
            <a:off x="4680012" y="4725888"/>
            <a:ext cx="3600400" cy="630942"/>
          </a:xfrm>
          <a:prstGeom prst="rect">
            <a:avLst/>
          </a:prstGeom>
          <a:noFill/>
        </p:spPr>
        <p:txBody>
          <a:bodyPr wrap="square" rtlCol="0">
            <a:spAutoFit/>
          </a:bodyPr>
          <a:lstStyle/>
          <a:p>
            <a:pPr algn="ctr"/>
            <a:r>
              <a:rPr lang="pt-BR" sz="3500" dirty="0" smtClean="0">
                <a:solidFill>
                  <a:srgbClr val="FF0000"/>
                </a:solidFill>
                <a:latin typeface="Times New Roman" pitchFamily="18" charset="0"/>
                <a:cs typeface="Times New Roman" pitchFamily="18" charset="0"/>
              </a:rPr>
              <a:t>Financiamento</a:t>
            </a:r>
            <a:endParaRPr lang="pt-BR" sz="3500" dirty="0">
              <a:solidFill>
                <a:srgbClr val="FF0000"/>
              </a:solidFill>
              <a:latin typeface="Times New Roman" pitchFamily="18" charset="0"/>
              <a:cs typeface="Times New Roman" pitchFamily="18" charset="0"/>
            </a:endParaRPr>
          </a:p>
        </p:txBody>
      </p:sp>
      <p:sp>
        <p:nvSpPr>
          <p:cNvPr id="24" name="Seta em curva para a direita 23"/>
          <p:cNvSpPr/>
          <p:nvPr/>
        </p:nvSpPr>
        <p:spPr>
          <a:xfrm>
            <a:off x="467544" y="3342404"/>
            <a:ext cx="576064" cy="1809739"/>
          </a:xfrm>
          <a:prstGeom prst="curved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25" name="Seta em curva para a direita 24"/>
          <p:cNvSpPr/>
          <p:nvPr/>
        </p:nvSpPr>
        <p:spPr>
          <a:xfrm>
            <a:off x="4535996" y="3108962"/>
            <a:ext cx="522058" cy="2043181"/>
          </a:xfrm>
          <a:prstGeom prst="curved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
        <p:nvSpPr>
          <p:cNvPr id="26" name="Seta em curva para a direita 25"/>
          <p:cNvSpPr/>
          <p:nvPr/>
        </p:nvSpPr>
        <p:spPr>
          <a:xfrm>
            <a:off x="5022050" y="3426929"/>
            <a:ext cx="378042" cy="1365174"/>
          </a:xfrm>
          <a:prstGeom prst="curved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142738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15</a:t>
            </a:fld>
            <a:endParaRPr lang="pt-BR" dirty="0">
              <a:solidFill>
                <a:prstClr val="white"/>
              </a:solidFill>
            </a:endParaRPr>
          </a:p>
        </p:txBody>
      </p:sp>
      <p:sp>
        <p:nvSpPr>
          <p:cNvPr id="5" name="CaixaDeTexto 4"/>
          <p:cNvSpPr txBox="1"/>
          <p:nvPr/>
        </p:nvSpPr>
        <p:spPr>
          <a:xfrm>
            <a:off x="395536" y="404664"/>
            <a:ext cx="8424936" cy="2631490"/>
          </a:xfrm>
          <a:prstGeom prst="rect">
            <a:avLst/>
          </a:prstGeom>
          <a:noFill/>
          <a:effectLst>
            <a:softEdge rad="31750"/>
          </a:effectLst>
        </p:spPr>
        <p:txBody>
          <a:bodyPr wrap="square" rtlCol="0">
            <a:spAutoFit/>
          </a:bodyPr>
          <a:lstStyle/>
          <a:p>
            <a:pPr>
              <a:lnSpc>
                <a:spcPct val="150000"/>
              </a:lnSpc>
            </a:pPr>
            <a:r>
              <a:rPr lang="pt-BR" sz="3000" b="1" dirty="0" smtClean="0">
                <a:solidFill>
                  <a:srgbClr val="1E2C76"/>
                </a:solidFill>
                <a:latin typeface="Times New Roman" pitchFamily="18" charset="0"/>
                <a:cs typeface="Times New Roman" pitchFamily="18" charset="0"/>
              </a:rPr>
              <a:t>Classificação de Algumas Contas</a:t>
            </a:r>
            <a:endParaRPr lang="pt-BR" sz="3000" b="1" dirty="0">
              <a:solidFill>
                <a:srgbClr val="1E2C76"/>
              </a:solidFill>
              <a:latin typeface="Times New Roman" pitchFamily="18" charset="0"/>
              <a:cs typeface="Times New Roman" pitchFamily="18" charset="0"/>
            </a:endParaRPr>
          </a:p>
          <a:p>
            <a:pPr>
              <a:lnSpc>
                <a:spcPct val="150000"/>
              </a:lnSpc>
            </a:pPr>
            <a:endParaRPr lang="pt-BR" sz="2000" dirty="0" smtClean="0">
              <a:solidFill>
                <a:srgbClr val="1E2C76"/>
              </a:solidFill>
            </a:endParaRPr>
          </a:p>
          <a:p>
            <a:pPr>
              <a:lnSpc>
                <a:spcPct val="150000"/>
              </a:lnSpc>
            </a:pPr>
            <a:r>
              <a:rPr lang="pt-BR" sz="2000" dirty="0" smtClean="0">
                <a:solidFill>
                  <a:srgbClr val="1E2C76"/>
                </a:solidFill>
                <a:latin typeface="Times New Roman" pitchFamily="18" charset="0"/>
                <a:cs typeface="Times New Roman" pitchFamily="18" charset="0"/>
              </a:rPr>
              <a:t>O Comitê de Pronunciamentos Contábeis (CPC) utiliza o termo </a:t>
            </a:r>
            <a:r>
              <a:rPr lang="pt-BR" sz="2000" b="1" dirty="0" smtClean="0">
                <a:solidFill>
                  <a:srgbClr val="1E2C76"/>
                </a:solidFill>
                <a:latin typeface="Times New Roman" pitchFamily="18" charset="0"/>
                <a:cs typeface="Times New Roman" pitchFamily="18" charset="0"/>
              </a:rPr>
              <a:t>“ENCORAJA” </a:t>
            </a:r>
            <a:r>
              <a:rPr lang="pt-BR" sz="2000" dirty="0" smtClean="0">
                <a:solidFill>
                  <a:srgbClr val="1E2C76"/>
                </a:solidFill>
                <a:latin typeface="Times New Roman" pitchFamily="18" charset="0"/>
                <a:cs typeface="Times New Roman" pitchFamily="18" charset="0"/>
              </a:rPr>
              <a:t>para que seja adotada a classificação recomendada.</a:t>
            </a:r>
            <a:endParaRPr lang="pt-BR" sz="2000" dirty="0">
              <a:solidFill>
                <a:srgbClr val="1E2C76"/>
              </a:solidFill>
              <a:latin typeface="Times New Roman" pitchFamily="18" charset="0"/>
              <a:cs typeface="Times New Roman" pitchFamily="18" charset="0"/>
            </a:endParaRPr>
          </a:p>
          <a:p>
            <a:pPr algn="just">
              <a:lnSpc>
                <a:spcPct val="150000"/>
              </a:lnSpc>
            </a:pPr>
            <a:endParaRPr lang="pt-BR" sz="2000" dirty="0">
              <a:solidFill>
                <a:srgbClr val="1E2C76"/>
              </a:solidFill>
              <a:latin typeface="Times New Roman" pitchFamily="18" charset="0"/>
              <a:cs typeface="Times New Roman" pitchFamily="18"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1835343814"/>
              </p:ext>
            </p:extLst>
          </p:nvPr>
        </p:nvGraphicFramePr>
        <p:xfrm>
          <a:off x="467545" y="2564904"/>
          <a:ext cx="7992887" cy="3655665"/>
        </p:xfrm>
        <a:graphic>
          <a:graphicData uri="http://schemas.openxmlformats.org/drawingml/2006/table">
            <a:tbl>
              <a:tblPr>
                <a:tableStyleId>{5C22544A-7EE6-4342-B048-85BDC9FD1C3A}</a:tableStyleId>
              </a:tblPr>
              <a:tblGrid>
                <a:gridCol w="2736303"/>
                <a:gridCol w="2016224"/>
                <a:gridCol w="3240360"/>
              </a:tblGrid>
              <a:tr h="483483">
                <a:tc>
                  <a:txBody>
                    <a:bodyPr/>
                    <a:lstStyle/>
                    <a:p>
                      <a:pPr algn="ctr" fontAlgn="b"/>
                      <a:r>
                        <a:rPr lang="pt-BR" sz="2000" b="1" u="none" strike="noStrike" dirty="0">
                          <a:effectLst/>
                          <a:latin typeface="Times New Roman" pitchFamily="18" charset="0"/>
                          <a:cs typeface="Times New Roman" pitchFamily="18" charset="0"/>
                        </a:rPr>
                        <a:t>Conta</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latin typeface="Times New Roman" pitchFamily="18" charset="0"/>
                          <a:cs typeface="Times New Roman" pitchFamily="18" charset="0"/>
                        </a:rPr>
                        <a:t>Tipo</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latin typeface="Times New Roman" pitchFamily="18" charset="0"/>
                          <a:cs typeface="Times New Roman" pitchFamily="18" charset="0"/>
                        </a:rPr>
                        <a:t>Classificação Recomendada</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r>
              <a:tr h="483483">
                <a:tc>
                  <a:txBody>
                    <a:bodyPr/>
                    <a:lstStyle/>
                    <a:p>
                      <a:pPr algn="l" fontAlgn="b"/>
                      <a:r>
                        <a:rPr lang="pt-BR" sz="2000" u="none" strike="noStrike" dirty="0">
                          <a:effectLst/>
                          <a:latin typeface="Times New Roman" pitchFamily="18" charset="0"/>
                          <a:cs typeface="Times New Roman" pitchFamily="18" charset="0"/>
                        </a:rPr>
                        <a:t>Juros</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Pagos</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Operacional</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r>
              <a:tr h="483483">
                <a:tc>
                  <a:txBody>
                    <a:bodyPr/>
                    <a:lstStyle/>
                    <a:p>
                      <a:pPr algn="l" fontAlgn="b"/>
                      <a:r>
                        <a:rPr lang="pt-BR" sz="2000" u="none" strike="noStrike">
                          <a:effectLst/>
                          <a:latin typeface="Times New Roman" pitchFamily="18" charset="0"/>
                          <a:cs typeface="Times New Roman" pitchFamily="18" charset="0"/>
                        </a:rPr>
                        <a:t>Juros</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Recebidos</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Operacional</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483483">
                <a:tc>
                  <a:txBody>
                    <a:bodyPr/>
                    <a:lstStyle/>
                    <a:p>
                      <a:pPr algn="l" fontAlgn="b"/>
                      <a:r>
                        <a:rPr lang="pt-BR" sz="2000" u="none" strike="noStrike">
                          <a:effectLst/>
                          <a:latin typeface="Times New Roman" pitchFamily="18" charset="0"/>
                          <a:cs typeface="Times New Roman" pitchFamily="18" charset="0"/>
                        </a:rPr>
                        <a:t>Dividendos</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Recebidos</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Operacional</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483483">
                <a:tc>
                  <a:txBody>
                    <a:bodyPr/>
                    <a:lstStyle/>
                    <a:p>
                      <a:pPr algn="l" fontAlgn="b"/>
                      <a:r>
                        <a:rPr lang="pt-BR" sz="2000" u="none" strike="noStrike">
                          <a:effectLst/>
                          <a:latin typeface="Times New Roman" pitchFamily="18" charset="0"/>
                          <a:cs typeface="Times New Roman" pitchFamily="18" charset="0"/>
                        </a:rPr>
                        <a:t>Juros sobre o Capital Próprio</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Recebidos</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Operacional</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483483">
                <a:tc>
                  <a:txBody>
                    <a:bodyPr/>
                    <a:lstStyle/>
                    <a:p>
                      <a:pPr algn="l" fontAlgn="b"/>
                      <a:r>
                        <a:rPr lang="pt-BR" sz="2000" u="none" strike="noStrike">
                          <a:effectLst/>
                          <a:latin typeface="Times New Roman" pitchFamily="18" charset="0"/>
                          <a:cs typeface="Times New Roman" pitchFamily="18" charset="0"/>
                        </a:rPr>
                        <a:t>Dividendos</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Pagos</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Financiamento</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483483">
                <a:tc>
                  <a:txBody>
                    <a:bodyPr/>
                    <a:lstStyle/>
                    <a:p>
                      <a:pPr algn="l" fontAlgn="b"/>
                      <a:r>
                        <a:rPr lang="pt-BR" sz="2000" u="none" strike="noStrike">
                          <a:effectLst/>
                          <a:latin typeface="Times New Roman" pitchFamily="18" charset="0"/>
                          <a:cs typeface="Times New Roman" pitchFamily="18" charset="0"/>
                        </a:rPr>
                        <a:t>Juros sobre o Capital Próprio</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Pagos</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Financiamento</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bl>
          </a:graphicData>
        </a:graphic>
      </p:graphicFrame>
    </p:spTree>
    <p:extLst>
      <p:ext uri="{BB962C8B-B14F-4D97-AF65-F5344CB8AC3E}">
        <p14:creationId xmlns:p14="http://schemas.microsoft.com/office/powerpoint/2010/main" val="84699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16</a:t>
            </a:fld>
            <a:endParaRPr lang="pt-BR" dirty="0">
              <a:solidFill>
                <a:prstClr val="white"/>
              </a:solidFill>
            </a:endParaRPr>
          </a:p>
        </p:txBody>
      </p:sp>
      <p:sp>
        <p:nvSpPr>
          <p:cNvPr id="5" name="CaixaDeTexto 4"/>
          <p:cNvSpPr txBox="1"/>
          <p:nvPr/>
        </p:nvSpPr>
        <p:spPr>
          <a:xfrm>
            <a:off x="395536" y="404664"/>
            <a:ext cx="8424936" cy="1246495"/>
          </a:xfrm>
          <a:prstGeom prst="rect">
            <a:avLst/>
          </a:prstGeom>
          <a:noFill/>
          <a:effectLst>
            <a:softEdge rad="31750"/>
          </a:effectLst>
        </p:spPr>
        <p:txBody>
          <a:bodyPr wrap="square" rtlCol="0">
            <a:spAutoFit/>
          </a:bodyPr>
          <a:lstStyle/>
          <a:p>
            <a:pPr>
              <a:lnSpc>
                <a:spcPct val="150000"/>
              </a:lnSpc>
            </a:pPr>
            <a:r>
              <a:rPr lang="pt-BR" sz="3000" b="1" dirty="0" smtClean="0">
                <a:solidFill>
                  <a:srgbClr val="1E2C76"/>
                </a:solidFill>
                <a:latin typeface="Times New Roman" pitchFamily="18" charset="0"/>
                <a:cs typeface="Times New Roman" pitchFamily="18" charset="0"/>
              </a:rPr>
              <a:t>DFC</a:t>
            </a:r>
            <a:endParaRPr lang="pt-BR" sz="3000" b="1" dirty="0">
              <a:solidFill>
                <a:srgbClr val="1E2C76"/>
              </a:solidFill>
              <a:latin typeface="Times New Roman" pitchFamily="18" charset="0"/>
              <a:cs typeface="Times New Roman" pitchFamily="18" charset="0"/>
            </a:endParaRPr>
          </a:p>
          <a:p>
            <a:pPr>
              <a:lnSpc>
                <a:spcPct val="150000"/>
              </a:lnSpc>
            </a:pPr>
            <a:endParaRPr lang="pt-BR" sz="2000" dirty="0" smtClean="0">
              <a:solidFill>
                <a:srgbClr val="1E2C76"/>
              </a:solidFill>
            </a:endParaRPr>
          </a:p>
        </p:txBody>
      </p:sp>
      <p:sp>
        <p:nvSpPr>
          <p:cNvPr id="3" name="Retângulo 2"/>
          <p:cNvSpPr/>
          <p:nvPr/>
        </p:nvSpPr>
        <p:spPr>
          <a:xfrm>
            <a:off x="899592" y="1916832"/>
            <a:ext cx="7272808" cy="2739211"/>
          </a:xfrm>
          <a:prstGeom prst="rect">
            <a:avLst/>
          </a:prstGeom>
        </p:spPr>
        <p:txBody>
          <a:bodyPr wrap="square">
            <a:spAutoFit/>
          </a:bodyPr>
          <a:lstStyle/>
          <a:p>
            <a:r>
              <a:rPr lang="pt-BR" altLang="pt-BR" sz="3200" b="1" dirty="0">
                <a:solidFill>
                  <a:srgbClr val="002060"/>
                </a:solidFill>
              </a:rPr>
              <a:t>Demonstração </a:t>
            </a:r>
            <a:r>
              <a:rPr lang="pt-BR" altLang="pt-BR" sz="3200" b="1" dirty="0" smtClean="0">
                <a:solidFill>
                  <a:srgbClr val="002060"/>
                </a:solidFill>
              </a:rPr>
              <a:t>dos Fluxos </a:t>
            </a:r>
            <a:r>
              <a:rPr lang="pt-BR" altLang="pt-BR" sz="3200" b="1" dirty="0">
                <a:solidFill>
                  <a:srgbClr val="002060"/>
                </a:solidFill>
              </a:rPr>
              <a:t>de Caixa</a:t>
            </a:r>
          </a:p>
          <a:p>
            <a:pPr lvl="1"/>
            <a:r>
              <a:rPr lang="pt-BR" altLang="pt-BR" sz="2800" b="1" dirty="0">
                <a:solidFill>
                  <a:srgbClr val="002060"/>
                </a:solidFill>
              </a:rPr>
              <a:t>Saldo inicial de caixa</a:t>
            </a:r>
          </a:p>
          <a:p>
            <a:pPr lvl="1"/>
            <a:r>
              <a:rPr lang="pt-BR" altLang="pt-BR" sz="2800" dirty="0">
                <a:solidFill>
                  <a:srgbClr val="002060"/>
                </a:solidFill>
              </a:rPr>
              <a:t>Fluxo de caixa </a:t>
            </a:r>
            <a:r>
              <a:rPr lang="pt-BR" altLang="pt-BR" sz="2800" dirty="0" smtClean="0">
                <a:solidFill>
                  <a:srgbClr val="002060"/>
                </a:solidFill>
              </a:rPr>
              <a:t>Operacional</a:t>
            </a:r>
            <a:endParaRPr lang="pt-BR" altLang="pt-BR" sz="2800" dirty="0">
              <a:solidFill>
                <a:srgbClr val="002060"/>
              </a:solidFill>
            </a:endParaRPr>
          </a:p>
          <a:p>
            <a:pPr lvl="1"/>
            <a:r>
              <a:rPr lang="pt-BR" altLang="pt-BR" sz="2800" dirty="0">
                <a:solidFill>
                  <a:srgbClr val="002060"/>
                </a:solidFill>
              </a:rPr>
              <a:t>Fluxo de caixa de </a:t>
            </a:r>
            <a:r>
              <a:rPr lang="pt-BR" altLang="pt-BR" sz="2800" dirty="0" smtClean="0">
                <a:solidFill>
                  <a:srgbClr val="002060"/>
                </a:solidFill>
              </a:rPr>
              <a:t>Investimentos</a:t>
            </a:r>
            <a:endParaRPr lang="pt-BR" altLang="pt-BR" sz="2800" dirty="0">
              <a:solidFill>
                <a:srgbClr val="002060"/>
              </a:solidFill>
            </a:endParaRPr>
          </a:p>
          <a:p>
            <a:pPr lvl="1"/>
            <a:r>
              <a:rPr lang="pt-BR" altLang="pt-BR" sz="2800" dirty="0">
                <a:solidFill>
                  <a:srgbClr val="002060"/>
                </a:solidFill>
              </a:rPr>
              <a:t>Fluxo de caixa de </a:t>
            </a:r>
            <a:r>
              <a:rPr lang="pt-BR" altLang="pt-BR" sz="2800" dirty="0" smtClean="0">
                <a:solidFill>
                  <a:srgbClr val="002060"/>
                </a:solidFill>
              </a:rPr>
              <a:t>Financiamento</a:t>
            </a:r>
            <a:endParaRPr lang="pt-BR" altLang="pt-BR" sz="2800" dirty="0">
              <a:solidFill>
                <a:srgbClr val="002060"/>
              </a:solidFill>
            </a:endParaRPr>
          </a:p>
          <a:p>
            <a:pPr lvl="1"/>
            <a:r>
              <a:rPr lang="pt-BR" altLang="pt-BR" sz="2800" b="1" dirty="0">
                <a:solidFill>
                  <a:srgbClr val="002060"/>
                </a:solidFill>
              </a:rPr>
              <a:t>Saldo final de caixa</a:t>
            </a:r>
            <a:endParaRPr lang="pt-BR" altLang="pt-BR" sz="2800" dirty="0">
              <a:solidFill>
                <a:srgbClr val="002060"/>
              </a:solidFill>
            </a:endParaRPr>
          </a:p>
        </p:txBody>
      </p:sp>
    </p:spTree>
    <p:extLst>
      <p:ext uri="{BB962C8B-B14F-4D97-AF65-F5344CB8AC3E}">
        <p14:creationId xmlns:p14="http://schemas.microsoft.com/office/powerpoint/2010/main" val="356587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17</a:t>
            </a:fld>
            <a:endParaRPr lang="pt-BR" dirty="0">
              <a:solidFill>
                <a:prstClr val="white"/>
              </a:solidFill>
            </a:endParaRPr>
          </a:p>
        </p:txBody>
      </p:sp>
      <p:sp>
        <p:nvSpPr>
          <p:cNvPr id="5" name="CaixaDeTexto 4"/>
          <p:cNvSpPr txBox="1"/>
          <p:nvPr/>
        </p:nvSpPr>
        <p:spPr>
          <a:xfrm>
            <a:off x="395536" y="404664"/>
            <a:ext cx="8424936" cy="1246495"/>
          </a:xfrm>
          <a:prstGeom prst="rect">
            <a:avLst/>
          </a:prstGeom>
          <a:noFill/>
          <a:effectLst>
            <a:softEdge rad="31750"/>
          </a:effectLst>
        </p:spPr>
        <p:txBody>
          <a:bodyPr wrap="square" rtlCol="0">
            <a:spAutoFit/>
          </a:bodyPr>
          <a:lstStyle/>
          <a:p>
            <a:pPr>
              <a:lnSpc>
                <a:spcPct val="150000"/>
              </a:lnSpc>
            </a:pPr>
            <a:r>
              <a:rPr lang="pt-BR" sz="3000" b="1" dirty="0" smtClean="0">
                <a:solidFill>
                  <a:srgbClr val="1E2C76"/>
                </a:solidFill>
                <a:latin typeface="Times New Roman" pitchFamily="18" charset="0"/>
                <a:cs typeface="Times New Roman" pitchFamily="18" charset="0"/>
              </a:rPr>
              <a:t>DFC</a:t>
            </a:r>
            <a:endParaRPr lang="pt-BR" sz="3000" b="1" dirty="0">
              <a:solidFill>
                <a:srgbClr val="1E2C76"/>
              </a:solidFill>
              <a:latin typeface="Times New Roman" pitchFamily="18" charset="0"/>
              <a:cs typeface="Times New Roman" pitchFamily="18" charset="0"/>
            </a:endParaRPr>
          </a:p>
          <a:p>
            <a:pPr>
              <a:lnSpc>
                <a:spcPct val="150000"/>
              </a:lnSpc>
            </a:pPr>
            <a:endParaRPr lang="pt-BR" sz="2000" dirty="0" smtClean="0">
              <a:solidFill>
                <a:srgbClr val="1E2C76"/>
              </a:solidFill>
            </a:endParaRPr>
          </a:p>
        </p:txBody>
      </p:sp>
      <p:sp>
        <p:nvSpPr>
          <p:cNvPr id="3" name="Retângulo 2"/>
          <p:cNvSpPr/>
          <p:nvPr/>
        </p:nvSpPr>
        <p:spPr>
          <a:xfrm>
            <a:off x="899592" y="1916832"/>
            <a:ext cx="7272808" cy="2739211"/>
          </a:xfrm>
          <a:prstGeom prst="rect">
            <a:avLst/>
          </a:prstGeom>
        </p:spPr>
        <p:txBody>
          <a:bodyPr wrap="square">
            <a:spAutoFit/>
          </a:bodyPr>
          <a:lstStyle/>
          <a:p>
            <a:r>
              <a:rPr lang="pt-BR" altLang="pt-BR" sz="3200" b="1" dirty="0">
                <a:solidFill>
                  <a:srgbClr val="002060"/>
                </a:solidFill>
              </a:rPr>
              <a:t>Demonstração </a:t>
            </a:r>
            <a:r>
              <a:rPr lang="pt-BR" altLang="pt-BR" sz="3200" b="1" dirty="0" smtClean="0">
                <a:solidFill>
                  <a:srgbClr val="002060"/>
                </a:solidFill>
              </a:rPr>
              <a:t>dos Fluxos </a:t>
            </a:r>
            <a:r>
              <a:rPr lang="pt-BR" altLang="pt-BR" sz="3200" b="1" dirty="0">
                <a:solidFill>
                  <a:srgbClr val="002060"/>
                </a:solidFill>
              </a:rPr>
              <a:t>de Caixa</a:t>
            </a:r>
          </a:p>
          <a:p>
            <a:pPr lvl="1"/>
            <a:r>
              <a:rPr lang="pt-BR" altLang="pt-BR" sz="2800" b="1" dirty="0">
                <a:solidFill>
                  <a:srgbClr val="002060"/>
                </a:solidFill>
              </a:rPr>
              <a:t>Saldo inicial de caixa</a:t>
            </a:r>
          </a:p>
          <a:p>
            <a:pPr lvl="1"/>
            <a:r>
              <a:rPr lang="pt-BR" altLang="pt-BR" sz="2800" dirty="0">
                <a:solidFill>
                  <a:srgbClr val="002060"/>
                </a:solidFill>
              </a:rPr>
              <a:t>Fluxo de caixa </a:t>
            </a:r>
            <a:r>
              <a:rPr lang="pt-BR" altLang="pt-BR" sz="2800" dirty="0" smtClean="0">
                <a:solidFill>
                  <a:srgbClr val="002060"/>
                </a:solidFill>
              </a:rPr>
              <a:t>Operacional</a:t>
            </a:r>
            <a:endParaRPr lang="pt-BR" altLang="pt-BR" sz="2800" dirty="0">
              <a:solidFill>
                <a:srgbClr val="002060"/>
              </a:solidFill>
            </a:endParaRPr>
          </a:p>
          <a:p>
            <a:pPr lvl="1"/>
            <a:r>
              <a:rPr lang="pt-BR" altLang="pt-BR" sz="2800" dirty="0">
                <a:solidFill>
                  <a:srgbClr val="002060"/>
                </a:solidFill>
              </a:rPr>
              <a:t>Fluxo de caixa de </a:t>
            </a:r>
            <a:r>
              <a:rPr lang="pt-BR" altLang="pt-BR" sz="2800" dirty="0" smtClean="0">
                <a:solidFill>
                  <a:srgbClr val="002060"/>
                </a:solidFill>
              </a:rPr>
              <a:t>Investimentos</a:t>
            </a:r>
            <a:endParaRPr lang="pt-BR" altLang="pt-BR" sz="2800" dirty="0">
              <a:solidFill>
                <a:srgbClr val="002060"/>
              </a:solidFill>
            </a:endParaRPr>
          </a:p>
          <a:p>
            <a:pPr lvl="1"/>
            <a:r>
              <a:rPr lang="pt-BR" altLang="pt-BR" sz="2800" dirty="0">
                <a:solidFill>
                  <a:srgbClr val="002060"/>
                </a:solidFill>
              </a:rPr>
              <a:t>Fluxo de caixa de </a:t>
            </a:r>
            <a:r>
              <a:rPr lang="pt-BR" altLang="pt-BR" sz="2800" dirty="0" smtClean="0">
                <a:solidFill>
                  <a:srgbClr val="002060"/>
                </a:solidFill>
              </a:rPr>
              <a:t>Financiamento</a:t>
            </a:r>
            <a:endParaRPr lang="pt-BR" altLang="pt-BR" sz="2800" dirty="0">
              <a:solidFill>
                <a:srgbClr val="002060"/>
              </a:solidFill>
            </a:endParaRPr>
          </a:p>
          <a:p>
            <a:pPr lvl="1"/>
            <a:r>
              <a:rPr lang="pt-BR" altLang="pt-BR" sz="2800" b="1" dirty="0">
                <a:solidFill>
                  <a:srgbClr val="002060"/>
                </a:solidFill>
              </a:rPr>
              <a:t>Saldo final de caixa</a:t>
            </a:r>
            <a:endParaRPr lang="pt-BR" altLang="pt-BR" sz="2800" dirty="0">
              <a:solidFill>
                <a:srgbClr val="002060"/>
              </a:solidFill>
            </a:endParaRPr>
          </a:p>
        </p:txBody>
      </p:sp>
    </p:spTree>
    <p:extLst>
      <p:ext uri="{BB962C8B-B14F-4D97-AF65-F5344CB8AC3E}">
        <p14:creationId xmlns:p14="http://schemas.microsoft.com/office/powerpoint/2010/main" val="2343684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18</a:t>
            </a:fld>
            <a:endParaRPr lang="pt-BR" dirty="0">
              <a:solidFill>
                <a:prstClr val="white"/>
              </a:solidFill>
            </a:endParaRPr>
          </a:p>
        </p:txBody>
      </p:sp>
      <p:sp>
        <p:nvSpPr>
          <p:cNvPr id="5" name="CaixaDeTexto 4"/>
          <p:cNvSpPr txBox="1"/>
          <p:nvPr/>
        </p:nvSpPr>
        <p:spPr>
          <a:xfrm>
            <a:off x="395536" y="404664"/>
            <a:ext cx="8424936" cy="1246495"/>
          </a:xfrm>
          <a:prstGeom prst="rect">
            <a:avLst/>
          </a:prstGeom>
          <a:noFill/>
          <a:effectLst>
            <a:softEdge rad="31750"/>
          </a:effectLst>
        </p:spPr>
        <p:txBody>
          <a:bodyPr wrap="square" rtlCol="0">
            <a:spAutoFit/>
          </a:bodyPr>
          <a:lstStyle/>
          <a:p>
            <a:pPr algn="ctr">
              <a:lnSpc>
                <a:spcPct val="150000"/>
              </a:lnSpc>
            </a:pPr>
            <a:r>
              <a:rPr lang="pt-BR" sz="3000" b="1" dirty="0" smtClean="0">
                <a:solidFill>
                  <a:srgbClr val="1E2C76"/>
                </a:solidFill>
                <a:latin typeface="Times New Roman" pitchFamily="18" charset="0"/>
                <a:cs typeface="Times New Roman" pitchFamily="18" charset="0"/>
              </a:rPr>
              <a:t>Métodos de Elaboração da DFC</a:t>
            </a:r>
            <a:endParaRPr lang="pt-BR" sz="3000" b="1" dirty="0">
              <a:solidFill>
                <a:srgbClr val="1E2C76"/>
              </a:solidFill>
              <a:latin typeface="Times New Roman" pitchFamily="18" charset="0"/>
              <a:cs typeface="Times New Roman" pitchFamily="18" charset="0"/>
            </a:endParaRPr>
          </a:p>
          <a:p>
            <a:pPr>
              <a:lnSpc>
                <a:spcPct val="150000"/>
              </a:lnSpc>
            </a:pPr>
            <a:endParaRPr lang="pt-BR" sz="2000" dirty="0" smtClean="0">
              <a:solidFill>
                <a:srgbClr val="1E2C76"/>
              </a:solidFill>
            </a:endParaRPr>
          </a:p>
        </p:txBody>
      </p:sp>
      <p:graphicFrame>
        <p:nvGraphicFramePr>
          <p:cNvPr id="2" name="Diagrama 1"/>
          <p:cNvGraphicFramePr/>
          <p:nvPr>
            <p:extLst>
              <p:ext uri="{D42A27DB-BD31-4B8C-83A1-F6EECF244321}">
                <p14:modId xmlns:p14="http://schemas.microsoft.com/office/powerpoint/2010/main" val="2994662276"/>
              </p:ext>
            </p:extLst>
          </p:nvPr>
        </p:nvGraphicFramePr>
        <p:xfrm>
          <a:off x="827584" y="1844824"/>
          <a:ext cx="7776864"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824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19</a:t>
            </a:fld>
            <a:endParaRPr lang="pt-BR" dirty="0">
              <a:solidFill>
                <a:prstClr val="white"/>
              </a:solidFill>
            </a:endParaRPr>
          </a:p>
        </p:txBody>
      </p:sp>
      <p:sp>
        <p:nvSpPr>
          <p:cNvPr id="5" name="CaixaDeTexto 4"/>
          <p:cNvSpPr txBox="1"/>
          <p:nvPr/>
        </p:nvSpPr>
        <p:spPr>
          <a:xfrm>
            <a:off x="395536" y="404664"/>
            <a:ext cx="8424936" cy="1246495"/>
          </a:xfrm>
          <a:prstGeom prst="rect">
            <a:avLst/>
          </a:prstGeom>
          <a:noFill/>
          <a:effectLst>
            <a:softEdge rad="31750"/>
          </a:effectLst>
        </p:spPr>
        <p:txBody>
          <a:bodyPr wrap="square" rtlCol="0">
            <a:spAutoFit/>
          </a:bodyPr>
          <a:lstStyle/>
          <a:p>
            <a:pPr algn="ctr">
              <a:lnSpc>
                <a:spcPct val="150000"/>
              </a:lnSpc>
            </a:pPr>
            <a:r>
              <a:rPr lang="pt-BR" sz="3000" b="1" dirty="0" smtClean="0">
                <a:solidFill>
                  <a:srgbClr val="1E2C76"/>
                </a:solidFill>
                <a:latin typeface="Times New Roman" pitchFamily="18" charset="0"/>
                <a:cs typeface="Times New Roman" pitchFamily="18" charset="0"/>
              </a:rPr>
              <a:t>Método Direto</a:t>
            </a:r>
            <a:endParaRPr lang="pt-BR" sz="3000" b="1" dirty="0">
              <a:solidFill>
                <a:srgbClr val="1E2C76"/>
              </a:solidFill>
              <a:latin typeface="Times New Roman" pitchFamily="18" charset="0"/>
              <a:cs typeface="Times New Roman" pitchFamily="18" charset="0"/>
            </a:endParaRPr>
          </a:p>
          <a:p>
            <a:pPr>
              <a:lnSpc>
                <a:spcPct val="150000"/>
              </a:lnSpc>
            </a:pPr>
            <a:endParaRPr lang="pt-BR" sz="2000" dirty="0" smtClean="0">
              <a:solidFill>
                <a:srgbClr val="1E2C76"/>
              </a:solidFill>
            </a:endParaRPr>
          </a:p>
        </p:txBody>
      </p:sp>
      <p:sp>
        <p:nvSpPr>
          <p:cNvPr id="3" name="CaixaDeTexto 2"/>
          <p:cNvSpPr txBox="1"/>
          <p:nvPr/>
        </p:nvSpPr>
        <p:spPr>
          <a:xfrm>
            <a:off x="827584" y="1916832"/>
            <a:ext cx="7632848" cy="3170099"/>
          </a:xfrm>
          <a:prstGeom prst="rect">
            <a:avLst/>
          </a:prstGeom>
          <a:noFill/>
        </p:spPr>
        <p:txBody>
          <a:bodyPr wrap="square" rtlCol="0">
            <a:spAutoFit/>
          </a:bodyPr>
          <a:lstStyle/>
          <a:p>
            <a:pPr marL="342900" indent="-342900" algn="just">
              <a:buFont typeface="Arial" pitchFamily="34" charset="0"/>
              <a:buChar char="•"/>
            </a:pPr>
            <a:r>
              <a:rPr lang="pt-BR" sz="2000" dirty="0" smtClean="0">
                <a:latin typeface="Times New Roman" pitchFamily="18" charset="0"/>
                <a:cs typeface="Times New Roman" pitchFamily="18" charset="0"/>
              </a:rPr>
              <a:t>A Demonstração dos Fluxos de Caixa pelo Método Direto é também denominada Fluxos de Caixa no </a:t>
            </a:r>
            <a:r>
              <a:rPr lang="pt-BR" sz="2000" b="1" dirty="0" smtClean="0">
                <a:latin typeface="Times New Roman" pitchFamily="18" charset="0"/>
                <a:cs typeface="Times New Roman" pitchFamily="18" charset="0"/>
              </a:rPr>
              <a:t>Sentido Restrito</a:t>
            </a:r>
            <a:r>
              <a:rPr lang="pt-BR" sz="2000" dirty="0" smtClean="0">
                <a:latin typeface="Times New Roman" pitchFamily="18" charset="0"/>
                <a:cs typeface="Times New Roman" pitchFamily="18" charset="0"/>
              </a:rPr>
              <a:t>. A partir desse método são demonstrados todos os recebimentos e pagamentos que efetivamente concorreram para a variação das disponibilidades no período (Marion, 2018 p. 466).</a:t>
            </a:r>
          </a:p>
          <a:p>
            <a:pPr algn="just"/>
            <a:endParaRPr lang="pt-BR" sz="2000" dirty="0" smtClean="0">
              <a:latin typeface="Times New Roman" pitchFamily="18" charset="0"/>
              <a:cs typeface="Times New Roman" pitchFamily="18" charset="0"/>
            </a:endParaRPr>
          </a:p>
          <a:p>
            <a:pPr marL="342900" indent="-342900" algn="just">
              <a:buFont typeface="Arial" pitchFamily="34" charset="0"/>
              <a:buChar char="•"/>
            </a:pPr>
            <a:r>
              <a:rPr lang="pt-BR" sz="2000" dirty="0" smtClean="0">
                <a:latin typeface="Times New Roman" pitchFamily="18" charset="0"/>
                <a:cs typeface="Times New Roman" pitchFamily="18" charset="0"/>
              </a:rPr>
              <a:t>No Brasil, a exemplo dos EUA, não há obrigatoriedade de escolha de modelo. Contudo, as normas brasileiras determinam que, caso seja escolhido o modelo direto este deve ser adaptado para proporcionar a conciliação com o Lucro contábil (Marion, 2018, p. 482)</a:t>
            </a:r>
            <a:endParaRPr lang="pt-BR" sz="2000" dirty="0">
              <a:latin typeface="Times New Roman" pitchFamily="18" charset="0"/>
              <a:cs typeface="Times New Roman" pitchFamily="18" charset="0"/>
            </a:endParaRPr>
          </a:p>
        </p:txBody>
      </p:sp>
    </p:spTree>
    <p:extLst>
      <p:ext uri="{BB962C8B-B14F-4D97-AF65-F5344CB8AC3E}">
        <p14:creationId xmlns:p14="http://schemas.microsoft.com/office/powerpoint/2010/main" val="308810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2</a:t>
            </a:fld>
            <a:endParaRPr lang="pt-BR" dirty="0">
              <a:solidFill>
                <a:prstClr val="white"/>
              </a:solidFill>
            </a:endParaRPr>
          </a:p>
        </p:txBody>
      </p:sp>
      <p:sp>
        <p:nvSpPr>
          <p:cNvPr id="5" name="CaixaDeTexto 4"/>
          <p:cNvSpPr txBox="1"/>
          <p:nvPr/>
        </p:nvSpPr>
        <p:spPr>
          <a:xfrm>
            <a:off x="395536" y="404664"/>
            <a:ext cx="8280920" cy="7017306"/>
          </a:xfrm>
          <a:prstGeom prst="rect">
            <a:avLst/>
          </a:prstGeom>
          <a:noFill/>
        </p:spPr>
        <p:txBody>
          <a:bodyPr wrap="square" rtlCol="0">
            <a:spAutoFit/>
          </a:bodyPr>
          <a:lstStyle/>
          <a:p>
            <a:pPr>
              <a:lnSpc>
                <a:spcPct val="150000"/>
              </a:lnSpc>
            </a:pPr>
            <a:r>
              <a:rPr lang="pt-BR" sz="4000" b="1" dirty="0" smtClean="0">
                <a:solidFill>
                  <a:srgbClr val="1E2C76"/>
                </a:solidFill>
                <a:latin typeface="+mj-lt"/>
              </a:rPr>
              <a:t>Demonstração dos Fluxos de Caixa (DFC) </a:t>
            </a:r>
            <a:endParaRPr lang="pt-BR" sz="4000" b="1" dirty="0">
              <a:solidFill>
                <a:srgbClr val="1E2C76"/>
              </a:solidFill>
              <a:latin typeface="+mj-lt"/>
            </a:endParaRPr>
          </a:p>
          <a:p>
            <a:pPr>
              <a:lnSpc>
                <a:spcPct val="150000"/>
              </a:lnSpc>
            </a:pPr>
            <a:endParaRPr lang="pt-BR" sz="2000" dirty="0">
              <a:solidFill>
                <a:srgbClr val="1E2C76"/>
              </a:solidFill>
            </a:endParaRPr>
          </a:p>
          <a:p>
            <a:pPr marL="342900" indent="-342900" algn="just">
              <a:buFont typeface="Arial" pitchFamily="34" charset="0"/>
              <a:buChar char="•"/>
            </a:pPr>
            <a:r>
              <a:rPr lang="pt-BR" sz="2000" dirty="0">
                <a:solidFill>
                  <a:srgbClr val="1E2C76"/>
                </a:solidFill>
                <a:latin typeface="Times New Roman" pitchFamily="18" charset="0"/>
                <a:cs typeface="Times New Roman" pitchFamily="18" charset="0"/>
              </a:rPr>
              <a:t>A </a:t>
            </a:r>
            <a:r>
              <a:rPr lang="pt-BR" sz="2000" dirty="0" smtClean="0">
                <a:solidFill>
                  <a:srgbClr val="1E2C76"/>
                </a:solidFill>
                <a:latin typeface="Times New Roman" pitchFamily="18" charset="0"/>
                <a:cs typeface="Times New Roman" pitchFamily="18" charset="0"/>
              </a:rPr>
              <a:t>DFC </a:t>
            </a:r>
            <a:r>
              <a:rPr lang="pt-BR" sz="2000" dirty="0">
                <a:solidFill>
                  <a:srgbClr val="1E2C76"/>
                </a:solidFill>
                <a:latin typeface="Times New Roman" pitchFamily="18" charset="0"/>
                <a:cs typeface="Times New Roman" pitchFamily="18" charset="0"/>
              </a:rPr>
              <a:t>fornece informações acerca das alterações no caixa e equivalentes de caixa da entidade para um período contábil, evidenciando separadamente as mudanças nas atividades operacionais, nas atividades de investimento e nas atividades de financiamento</a:t>
            </a:r>
            <a:r>
              <a:rPr lang="pt-BR" sz="2000" dirty="0" smtClean="0">
                <a:solidFill>
                  <a:srgbClr val="1E2C76"/>
                </a:solidFill>
                <a:latin typeface="Times New Roman" pitchFamily="18" charset="0"/>
                <a:cs typeface="Times New Roman" pitchFamily="18" charset="0"/>
              </a:rPr>
              <a:t>.</a:t>
            </a:r>
          </a:p>
          <a:p>
            <a:pPr algn="just"/>
            <a:endParaRPr lang="pt-BR" sz="2000" dirty="0" smtClean="0">
              <a:solidFill>
                <a:srgbClr val="1E2C76"/>
              </a:solidFill>
              <a:latin typeface="Times New Roman" pitchFamily="18" charset="0"/>
              <a:cs typeface="Times New Roman" pitchFamily="18" charset="0"/>
            </a:endParaRPr>
          </a:p>
          <a:p>
            <a:pPr marL="342900" indent="-342900" algn="just">
              <a:buClr>
                <a:srgbClr val="008000"/>
              </a:buClr>
              <a:buFont typeface="Arial" pitchFamily="34" charset="0"/>
              <a:buChar char="•"/>
              <a:defRPr/>
            </a:pPr>
            <a:r>
              <a:rPr lang="pt-BR" sz="2000" dirty="0">
                <a:solidFill>
                  <a:srgbClr val="1E2C76"/>
                </a:solidFill>
                <a:latin typeface="Times New Roman" pitchFamily="18" charset="0"/>
                <a:cs typeface="Times New Roman" pitchFamily="18" charset="0"/>
              </a:rPr>
              <a:t>A DFC passou a ser de apresentação obrigatória para todas as sociedades de capital aberto ou com patrimônio líquido superior a R$ 2.000.000,00 (dois milhões de reais</a:t>
            </a:r>
            <a:r>
              <a:rPr lang="pt-BR" sz="2000" dirty="0" smtClean="0">
                <a:solidFill>
                  <a:srgbClr val="1E2C76"/>
                </a:solidFill>
                <a:latin typeface="Times New Roman" pitchFamily="18" charset="0"/>
                <a:cs typeface="Times New Roman" pitchFamily="18" charset="0"/>
              </a:rPr>
              <a:t>).</a:t>
            </a:r>
          </a:p>
          <a:p>
            <a:pPr marL="342900" indent="-342900" algn="just">
              <a:buClr>
                <a:srgbClr val="008000"/>
              </a:buClr>
              <a:buFont typeface="Arial" pitchFamily="34" charset="0"/>
              <a:buChar char="•"/>
              <a:defRPr/>
            </a:pPr>
            <a:endParaRPr lang="pt-BR" sz="2000" dirty="0">
              <a:solidFill>
                <a:srgbClr val="1E2C76"/>
              </a:solidFill>
              <a:latin typeface="Times New Roman" pitchFamily="18" charset="0"/>
              <a:cs typeface="Times New Roman" pitchFamily="18" charset="0"/>
            </a:endParaRPr>
          </a:p>
          <a:p>
            <a:pPr marL="342900" indent="-342900" algn="just">
              <a:buClr>
                <a:srgbClr val="008000"/>
              </a:buClr>
              <a:buFont typeface="Arial" pitchFamily="34" charset="0"/>
              <a:buChar char="•"/>
              <a:defRPr/>
            </a:pPr>
            <a:r>
              <a:rPr lang="pt-BR" sz="2000" dirty="0">
                <a:solidFill>
                  <a:srgbClr val="1E2C76"/>
                </a:solidFill>
                <a:latin typeface="Times New Roman" pitchFamily="18" charset="0"/>
                <a:cs typeface="Times New Roman" pitchFamily="18" charset="0"/>
              </a:rPr>
              <a:t>Esta obrigatoriedade vigora desde 01.01.2008, por força da </a:t>
            </a:r>
            <a:r>
              <a:rPr lang="pt-BR" sz="2000" dirty="0">
                <a:solidFill>
                  <a:srgbClr val="1E2C76"/>
                </a:solidFill>
                <a:latin typeface="Times New Roman" pitchFamily="18" charset="0"/>
                <a:cs typeface="Times New Roman" pitchFamily="18" charset="0"/>
                <a:hlinkClick r:id="rId2"/>
              </a:rPr>
              <a:t>Lei 11.638/2007</a:t>
            </a:r>
            <a:r>
              <a:rPr lang="pt-BR" sz="2000" dirty="0">
                <a:solidFill>
                  <a:srgbClr val="1E2C76"/>
                </a:solidFill>
                <a:latin typeface="Times New Roman" pitchFamily="18" charset="0"/>
                <a:cs typeface="Times New Roman" pitchFamily="18" charset="0"/>
              </a:rPr>
              <a:t>, e desta forma torna-se mais um importante relatório para a tomada de decisões gerenciais.</a:t>
            </a:r>
          </a:p>
          <a:p>
            <a:pPr marL="342900" indent="-342900" algn="just">
              <a:lnSpc>
                <a:spcPct val="150000"/>
              </a:lnSpc>
              <a:buFont typeface="Arial" pitchFamily="34" charset="0"/>
              <a:buChar char="•"/>
            </a:pPr>
            <a:endParaRPr lang="pt-BR" sz="2000" dirty="0">
              <a:solidFill>
                <a:srgbClr val="1E2C76"/>
              </a:solidFill>
            </a:endParaRPr>
          </a:p>
          <a:p>
            <a:pPr>
              <a:lnSpc>
                <a:spcPct val="150000"/>
              </a:lnSpc>
            </a:pPr>
            <a:endParaRPr lang="pt-BR" sz="2000" dirty="0">
              <a:solidFill>
                <a:srgbClr val="1E2C76"/>
              </a:solidFill>
              <a:latin typeface="+mj-lt"/>
            </a:endParaRPr>
          </a:p>
          <a:p>
            <a:pPr>
              <a:lnSpc>
                <a:spcPct val="150000"/>
              </a:lnSpc>
            </a:pPr>
            <a:endParaRPr lang="pt-BR" sz="4000" dirty="0">
              <a:solidFill>
                <a:srgbClr val="1E2C76"/>
              </a:solidFill>
              <a:latin typeface="+mj-lt"/>
            </a:endParaRPr>
          </a:p>
        </p:txBody>
      </p:sp>
    </p:spTree>
    <p:extLst>
      <p:ext uri="{BB962C8B-B14F-4D97-AF65-F5344CB8AC3E}">
        <p14:creationId xmlns:p14="http://schemas.microsoft.com/office/powerpoint/2010/main" val="132398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20</a:t>
            </a:fld>
            <a:endParaRPr lang="pt-BR" dirty="0">
              <a:solidFill>
                <a:prstClr val="white"/>
              </a:solidFill>
            </a:endParaRPr>
          </a:p>
        </p:txBody>
      </p:sp>
      <p:sp>
        <p:nvSpPr>
          <p:cNvPr id="5" name="CaixaDeTexto 4"/>
          <p:cNvSpPr txBox="1"/>
          <p:nvPr/>
        </p:nvSpPr>
        <p:spPr>
          <a:xfrm>
            <a:off x="395536" y="404664"/>
            <a:ext cx="8424936" cy="1246495"/>
          </a:xfrm>
          <a:prstGeom prst="rect">
            <a:avLst/>
          </a:prstGeom>
          <a:noFill/>
          <a:effectLst>
            <a:softEdge rad="31750"/>
          </a:effectLst>
        </p:spPr>
        <p:txBody>
          <a:bodyPr wrap="square" rtlCol="0">
            <a:spAutoFit/>
          </a:bodyPr>
          <a:lstStyle/>
          <a:p>
            <a:pPr algn="ctr">
              <a:lnSpc>
                <a:spcPct val="150000"/>
              </a:lnSpc>
            </a:pPr>
            <a:r>
              <a:rPr lang="pt-BR" sz="3000" b="1" dirty="0" smtClean="0">
                <a:solidFill>
                  <a:srgbClr val="1E2C76"/>
                </a:solidFill>
                <a:latin typeface="Times New Roman" pitchFamily="18" charset="0"/>
                <a:cs typeface="Times New Roman" pitchFamily="18" charset="0"/>
              </a:rPr>
              <a:t>Método Direto</a:t>
            </a:r>
            <a:endParaRPr lang="pt-BR" sz="3000" b="1" dirty="0">
              <a:solidFill>
                <a:srgbClr val="1E2C76"/>
              </a:solidFill>
              <a:latin typeface="Times New Roman" pitchFamily="18" charset="0"/>
              <a:cs typeface="Times New Roman" pitchFamily="18" charset="0"/>
            </a:endParaRPr>
          </a:p>
          <a:p>
            <a:pPr>
              <a:lnSpc>
                <a:spcPct val="150000"/>
              </a:lnSpc>
            </a:pPr>
            <a:endParaRPr lang="pt-BR" sz="2000" dirty="0" smtClean="0">
              <a:solidFill>
                <a:srgbClr val="1E2C76"/>
              </a:solidFill>
            </a:endParaRPr>
          </a:p>
        </p:txBody>
      </p:sp>
      <p:sp>
        <p:nvSpPr>
          <p:cNvPr id="6" name="Espaço Reservado para Texto 2">
            <a:extLst>
              <a:ext uri="{FF2B5EF4-FFF2-40B4-BE49-F238E27FC236}">
                <a16:creationId xmlns="" xmlns:a16="http://schemas.microsoft.com/office/drawing/2014/main" id="{14072784-4A16-4160-8093-E1573CAF0787}"/>
              </a:ext>
            </a:extLst>
          </p:cNvPr>
          <p:cNvSpPr txBox="1">
            <a:spLocks/>
          </p:cNvSpPr>
          <p:nvPr/>
        </p:nvSpPr>
        <p:spPr>
          <a:xfrm>
            <a:off x="2411760" y="1866963"/>
            <a:ext cx="4040187" cy="10795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pt-BR" sz="2000" dirty="0">
                <a:solidFill>
                  <a:srgbClr val="002060"/>
                </a:solidFill>
              </a:rPr>
              <a:t>FLUXO DE CAIXA OPERACIONAL</a:t>
            </a:r>
          </a:p>
          <a:p>
            <a:pPr algn="ctr"/>
            <a:r>
              <a:rPr lang="pt-BR" dirty="0" smtClean="0">
                <a:solidFill>
                  <a:srgbClr val="002060"/>
                </a:solidFill>
              </a:rPr>
              <a:t>Método </a:t>
            </a:r>
            <a:r>
              <a:rPr lang="pt-BR" dirty="0">
                <a:solidFill>
                  <a:srgbClr val="002060"/>
                </a:solidFill>
              </a:rPr>
              <a:t>D</a:t>
            </a:r>
            <a:r>
              <a:rPr lang="pt-BR" dirty="0" smtClean="0">
                <a:solidFill>
                  <a:srgbClr val="002060"/>
                </a:solidFill>
              </a:rPr>
              <a:t>ireto</a:t>
            </a:r>
            <a:endParaRPr lang="pt-BR" dirty="0">
              <a:solidFill>
                <a:srgbClr val="002060"/>
              </a:solidFill>
            </a:endParaRPr>
          </a:p>
        </p:txBody>
      </p:sp>
      <p:sp>
        <p:nvSpPr>
          <p:cNvPr id="7" name="Espaço Reservado para Conteúdo 3">
            <a:extLst>
              <a:ext uri="{FF2B5EF4-FFF2-40B4-BE49-F238E27FC236}">
                <a16:creationId xmlns="" xmlns:a16="http://schemas.microsoft.com/office/drawing/2014/main" id="{9B7C0625-9132-46EE-A604-A27E28D797CD}"/>
              </a:ext>
            </a:extLst>
          </p:cNvPr>
          <p:cNvSpPr txBox="1">
            <a:spLocks/>
          </p:cNvSpPr>
          <p:nvPr/>
        </p:nvSpPr>
        <p:spPr>
          <a:xfrm>
            <a:off x="2519772" y="2914774"/>
            <a:ext cx="4500500" cy="3095873"/>
          </a:xfrm>
          <a:prstGeom prst="rect">
            <a:avLst/>
          </a:prstGeom>
          <a:solidFill>
            <a:schemeClr val="bg1"/>
          </a:solidFill>
          <a:ln>
            <a:solidFill>
              <a:schemeClr val="bg1"/>
            </a:solidFill>
            <a:miter lim="800000"/>
            <a:headEnd/>
            <a:tailEnd/>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1313" lvl="1">
              <a:spcBef>
                <a:spcPts val="1000"/>
              </a:spcBef>
              <a:buFont typeface="Arial" panose="020B0604020202020204" pitchFamily="34" charset="0"/>
              <a:buNone/>
            </a:pPr>
            <a:r>
              <a:rPr lang="pt-BR" sz="2000" dirty="0">
                <a:solidFill>
                  <a:srgbClr val="002060"/>
                </a:solidFill>
                <a:latin typeface="Times New Roman" pitchFamily="18" charset="0"/>
                <a:cs typeface="Times New Roman" pitchFamily="18" charset="0"/>
              </a:rPr>
              <a:t>(+) Recebimento da receita</a:t>
            </a:r>
          </a:p>
          <a:p>
            <a:pPr marL="341313" lvl="1">
              <a:spcBef>
                <a:spcPts val="1000"/>
              </a:spcBef>
              <a:buFont typeface="Arial" panose="020B0604020202020204" pitchFamily="34" charset="0"/>
              <a:buNone/>
            </a:pPr>
            <a:r>
              <a:rPr lang="pt-BR" sz="2000" dirty="0">
                <a:solidFill>
                  <a:srgbClr val="002060"/>
                </a:solidFill>
                <a:latin typeface="Times New Roman" pitchFamily="18" charset="0"/>
                <a:cs typeface="Times New Roman" pitchFamily="18" charset="0"/>
              </a:rPr>
              <a:t>(-) Pagamento dos custos</a:t>
            </a:r>
          </a:p>
          <a:p>
            <a:pPr>
              <a:buFont typeface="Arial" panose="020B0604020202020204" pitchFamily="34" charset="0"/>
              <a:buNone/>
            </a:pPr>
            <a:r>
              <a:rPr lang="pt-BR" sz="2000" dirty="0">
                <a:solidFill>
                  <a:srgbClr val="002060"/>
                </a:solidFill>
                <a:latin typeface="Times New Roman" pitchFamily="18" charset="0"/>
                <a:cs typeface="Times New Roman" pitchFamily="18" charset="0"/>
              </a:rPr>
              <a:t> </a:t>
            </a:r>
            <a:r>
              <a:rPr lang="pt-BR" sz="2000" dirty="0" smtClean="0">
                <a:solidFill>
                  <a:srgbClr val="002060"/>
                </a:solidFill>
                <a:latin typeface="Times New Roman" pitchFamily="18" charset="0"/>
                <a:cs typeface="Times New Roman" pitchFamily="18" charset="0"/>
              </a:rPr>
              <a:t> (-) Pagamento de despesas operacionais</a:t>
            </a:r>
            <a:endParaRPr lang="pt-BR" sz="2000" dirty="0">
              <a:solidFill>
                <a:srgbClr val="002060"/>
              </a:solidFill>
              <a:latin typeface="Times New Roman" pitchFamily="18" charset="0"/>
              <a:cs typeface="Times New Roman" pitchFamily="18" charset="0"/>
            </a:endParaRPr>
          </a:p>
          <a:p>
            <a:pPr>
              <a:buFont typeface="Arial" panose="020B0604020202020204" pitchFamily="34" charset="0"/>
              <a:buNone/>
            </a:pPr>
            <a:r>
              <a:rPr lang="pt-BR" sz="2000" dirty="0">
                <a:solidFill>
                  <a:srgbClr val="002060"/>
                </a:solidFill>
                <a:latin typeface="Times New Roman" pitchFamily="18" charset="0"/>
                <a:cs typeface="Times New Roman" pitchFamily="18" charset="0"/>
              </a:rPr>
              <a:t> </a:t>
            </a:r>
            <a:r>
              <a:rPr lang="pt-BR" sz="2000" dirty="0" smtClean="0">
                <a:solidFill>
                  <a:srgbClr val="002060"/>
                </a:solidFill>
                <a:latin typeface="Times New Roman" pitchFamily="18" charset="0"/>
                <a:cs typeface="Times New Roman" pitchFamily="18" charset="0"/>
              </a:rPr>
              <a:t> (-) </a:t>
            </a:r>
            <a:r>
              <a:rPr lang="pt-BR" sz="2000" dirty="0">
                <a:solidFill>
                  <a:srgbClr val="002060"/>
                </a:solidFill>
                <a:latin typeface="Times New Roman" pitchFamily="18" charset="0"/>
                <a:cs typeface="Times New Roman" pitchFamily="18" charset="0"/>
              </a:rPr>
              <a:t>Pagamento de IR</a:t>
            </a:r>
          </a:p>
          <a:p>
            <a:pPr>
              <a:buFont typeface="Arial" panose="020B0604020202020204" pitchFamily="34" charset="0"/>
              <a:buNone/>
            </a:pPr>
            <a:r>
              <a:rPr lang="pt-BR" sz="2000" u="sng" dirty="0">
                <a:solidFill>
                  <a:srgbClr val="002060"/>
                </a:solidFill>
                <a:latin typeface="Times New Roman" pitchFamily="18" charset="0"/>
                <a:cs typeface="Times New Roman" pitchFamily="18" charset="0"/>
              </a:rPr>
              <a:t> </a:t>
            </a:r>
            <a:r>
              <a:rPr lang="pt-BR" sz="2000" u="sng" dirty="0" smtClean="0">
                <a:solidFill>
                  <a:srgbClr val="002060"/>
                </a:solidFill>
                <a:latin typeface="Times New Roman" pitchFamily="18" charset="0"/>
                <a:cs typeface="Times New Roman" pitchFamily="18" charset="0"/>
              </a:rPr>
              <a:t> (-) </a:t>
            </a:r>
            <a:r>
              <a:rPr lang="pt-BR" sz="2000" u="sng" dirty="0">
                <a:solidFill>
                  <a:srgbClr val="002060"/>
                </a:solidFill>
                <a:latin typeface="Times New Roman" pitchFamily="18" charset="0"/>
                <a:cs typeface="Times New Roman" pitchFamily="18" charset="0"/>
              </a:rPr>
              <a:t>Pagamento de juros</a:t>
            </a:r>
          </a:p>
          <a:p>
            <a:pPr>
              <a:buFont typeface="Arial" panose="020B0604020202020204" pitchFamily="34" charset="0"/>
              <a:buNone/>
            </a:pPr>
            <a:r>
              <a:rPr lang="pt-BR" sz="2000" b="1" dirty="0">
                <a:solidFill>
                  <a:srgbClr val="002060"/>
                </a:solidFill>
                <a:latin typeface="Times New Roman" pitchFamily="18" charset="0"/>
                <a:cs typeface="Times New Roman" pitchFamily="18" charset="0"/>
              </a:rPr>
              <a:t>= TOTAL DO FLUXO DE CAIXA OPERACIONAL</a:t>
            </a:r>
          </a:p>
        </p:txBody>
      </p:sp>
    </p:spTree>
    <p:extLst>
      <p:ext uri="{BB962C8B-B14F-4D97-AF65-F5344CB8AC3E}">
        <p14:creationId xmlns:p14="http://schemas.microsoft.com/office/powerpoint/2010/main" val="259030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21</a:t>
            </a:fld>
            <a:endParaRPr lang="pt-BR" dirty="0">
              <a:solidFill>
                <a:prstClr val="white"/>
              </a:solidFill>
            </a:endParaRPr>
          </a:p>
        </p:txBody>
      </p:sp>
      <p:sp>
        <p:nvSpPr>
          <p:cNvPr id="5" name="CaixaDeTexto 4"/>
          <p:cNvSpPr txBox="1"/>
          <p:nvPr/>
        </p:nvSpPr>
        <p:spPr>
          <a:xfrm>
            <a:off x="395536" y="188640"/>
            <a:ext cx="8424936" cy="1614288"/>
          </a:xfrm>
          <a:prstGeom prst="rect">
            <a:avLst/>
          </a:prstGeom>
          <a:noFill/>
          <a:effectLst>
            <a:softEdge rad="31750"/>
          </a:effectLst>
        </p:spPr>
        <p:txBody>
          <a:bodyPr wrap="square" rtlCol="0">
            <a:spAutoFit/>
          </a:bodyPr>
          <a:lstStyle/>
          <a:p>
            <a:pPr algn="ctr">
              <a:lnSpc>
                <a:spcPct val="150000"/>
              </a:lnSpc>
            </a:pPr>
            <a:r>
              <a:rPr lang="pt-BR" sz="2400" b="1" dirty="0" smtClean="0">
                <a:solidFill>
                  <a:srgbClr val="1E2C76"/>
                </a:solidFill>
                <a:latin typeface="Times New Roman" pitchFamily="18" charset="0"/>
                <a:cs typeface="Times New Roman" pitchFamily="18" charset="0"/>
              </a:rPr>
              <a:t>Elaboração DFC – Método Direto</a:t>
            </a:r>
          </a:p>
          <a:p>
            <a:pPr algn="ctr">
              <a:lnSpc>
                <a:spcPct val="150000"/>
              </a:lnSpc>
            </a:pPr>
            <a:r>
              <a:rPr lang="pt-BR" sz="2400" b="1" dirty="0" smtClean="0">
                <a:solidFill>
                  <a:srgbClr val="1E2C76"/>
                </a:solidFill>
                <a:latin typeface="Times New Roman" pitchFamily="18" charset="0"/>
                <a:cs typeface="Times New Roman" pitchFamily="18" charset="0"/>
              </a:rPr>
              <a:t>Balanço Patrimonial</a:t>
            </a:r>
            <a:endParaRPr lang="pt-BR" sz="2400" b="1" dirty="0">
              <a:solidFill>
                <a:srgbClr val="1E2C76"/>
              </a:solidFill>
              <a:latin typeface="Times New Roman" pitchFamily="18" charset="0"/>
              <a:cs typeface="Times New Roman" pitchFamily="18" charset="0"/>
            </a:endParaRPr>
          </a:p>
          <a:p>
            <a:pPr>
              <a:lnSpc>
                <a:spcPct val="150000"/>
              </a:lnSpc>
            </a:pPr>
            <a:endParaRPr lang="pt-BR" sz="2000" dirty="0" smtClean="0">
              <a:solidFill>
                <a:srgbClr val="1E2C76"/>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1325910105"/>
              </p:ext>
            </p:extLst>
          </p:nvPr>
        </p:nvGraphicFramePr>
        <p:xfrm>
          <a:off x="179512" y="1424136"/>
          <a:ext cx="8856984" cy="5029200"/>
        </p:xfrm>
        <a:graphic>
          <a:graphicData uri="http://schemas.openxmlformats.org/drawingml/2006/table">
            <a:tbl>
              <a:tblPr>
                <a:tableStyleId>{5C22544A-7EE6-4342-B048-85BDC9FD1C3A}</a:tableStyleId>
              </a:tblPr>
              <a:tblGrid>
                <a:gridCol w="3275391"/>
                <a:gridCol w="2428810"/>
                <a:gridCol w="3152783"/>
              </a:tblGrid>
              <a:tr h="297633">
                <a:tc>
                  <a:txBody>
                    <a:bodyPr/>
                    <a:lstStyle/>
                    <a:p>
                      <a:pPr algn="ctr" fontAlgn="b"/>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i="0" u="none" strike="noStrike" dirty="0" smtClean="0">
                          <a:solidFill>
                            <a:srgbClr val="000000"/>
                          </a:solidFill>
                          <a:effectLst/>
                          <a:latin typeface="Times New Roman" pitchFamily="18" charset="0"/>
                          <a:cs typeface="Times New Roman" pitchFamily="18" charset="0"/>
                        </a:rPr>
                        <a:t>X1</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i="0" u="none" strike="noStrike" dirty="0" smtClean="0">
                          <a:solidFill>
                            <a:srgbClr val="000000"/>
                          </a:solidFill>
                          <a:effectLst/>
                          <a:latin typeface="Times New Roman" pitchFamily="18" charset="0"/>
                          <a:cs typeface="Times New Roman" pitchFamily="18" charset="0"/>
                        </a:rPr>
                        <a:t>X2</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r>
              <a:tr h="297633">
                <a:tc>
                  <a:txBody>
                    <a:bodyPr/>
                    <a:lstStyle/>
                    <a:p>
                      <a:pPr algn="ctr" fontAlgn="b"/>
                      <a:r>
                        <a:rPr lang="pt-BR" sz="2000" b="1" u="none" strike="noStrike" dirty="0">
                          <a:effectLst/>
                          <a:latin typeface="Times New Roman" pitchFamily="18" charset="0"/>
                          <a:cs typeface="Times New Roman" pitchFamily="18" charset="0"/>
                        </a:rPr>
                        <a:t>Ativo</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latin typeface="Times New Roman" pitchFamily="18" charset="0"/>
                          <a:cs typeface="Times New Roman" pitchFamily="18" charset="0"/>
                        </a:rPr>
                        <a:t>5.450.000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smtClean="0">
                          <a:effectLst/>
                          <a:latin typeface="Times New Roman" pitchFamily="18" charset="0"/>
                          <a:cs typeface="Times New Roman" pitchFamily="18" charset="0"/>
                        </a:rPr>
                        <a:t>5.000.000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r>
              <a:tr h="297633">
                <a:tc>
                  <a:txBody>
                    <a:bodyPr/>
                    <a:lstStyle/>
                    <a:p>
                      <a:pPr algn="ctr" fontAlgn="b"/>
                      <a:r>
                        <a:rPr lang="pt-BR" sz="2000" b="1" u="none" strike="noStrike" dirty="0">
                          <a:effectLst/>
                          <a:latin typeface="Times New Roman" pitchFamily="18" charset="0"/>
                          <a:cs typeface="Times New Roman" pitchFamily="18" charset="0"/>
                        </a:rPr>
                        <a:t>Ativo Circulante</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latin typeface="Times New Roman" pitchFamily="18" charset="0"/>
                          <a:cs typeface="Times New Roman" pitchFamily="18" charset="0"/>
                        </a:rPr>
                        <a:t>650.000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latin typeface="Times New Roman" pitchFamily="18" charset="0"/>
                          <a:cs typeface="Times New Roman" pitchFamily="18" charset="0"/>
                        </a:rPr>
                        <a:t>800.000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r>
              <a:tr h="297633">
                <a:tc>
                  <a:txBody>
                    <a:bodyPr/>
                    <a:lstStyle/>
                    <a:p>
                      <a:pPr algn="ctr" fontAlgn="b"/>
                      <a:r>
                        <a:rPr lang="pt-BR" sz="2000" b="1" u="none" strike="noStrike" dirty="0">
                          <a:solidFill>
                            <a:srgbClr val="FF0000"/>
                          </a:solidFill>
                          <a:effectLst/>
                          <a:latin typeface="Times New Roman" pitchFamily="18" charset="0"/>
                          <a:cs typeface="Times New Roman" pitchFamily="18" charset="0"/>
                        </a:rPr>
                        <a:t>Caixa</a:t>
                      </a:r>
                      <a:endParaRPr lang="pt-BR" sz="2000" b="1" i="0" u="none" strike="noStrike" dirty="0">
                        <a:solidFill>
                          <a:srgbClr val="FF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solidFill>
                            <a:srgbClr val="FF0000"/>
                          </a:solidFill>
                          <a:effectLst/>
                          <a:latin typeface="Times New Roman" pitchFamily="18" charset="0"/>
                          <a:cs typeface="Times New Roman" pitchFamily="18" charset="0"/>
                        </a:rPr>
                        <a:t>200.000</a:t>
                      </a:r>
                      <a:endParaRPr lang="pt-BR" sz="2000" b="1" i="0" u="none" strike="noStrike" dirty="0">
                        <a:solidFill>
                          <a:srgbClr val="FF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solidFill>
                            <a:srgbClr val="FF0000"/>
                          </a:solidFill>
                          <a:effectLst/>
                          <a:latin typeface="Times New Roman" pitchFamily="18" charset="0"/>
                          <a:cs typeface="Times New Roman" pitchFamily="18" charset="0"/>
                        </a:rPr>
                        <a:t>250.000</a:t>
                      </a:r>
                      <a:endParaRPr lang="pt-BR" sz="2000" b="1" i="0" u="none" strike="noStrike" dirty="0">
                        <a:solidFill>
                          <a:srgbClr val="FF0000"/>
                        </a:solidFill>
                        <a:effectLst/>
                        <a:latin typeface="Times New Roman" pitchFamily="18" charset="0"/>
                        <a:cs typeface="Times New Roman" pitchFamily="18" charset="0"/>
                      </a:endParaRPr>
                    </a:p>
                  </a:txBody>
                  <a:tcPr marL="9525" marR="9525" marT="9525" marB="0" anchor="b"/>
                </a:tc>
              </a:tr>
              <a:tr h="297633">
                <a:tc>
                  <a:txBody>
                    <a:bodyPr/>
                    <a:lstStyle/>
                    <a:p>
                      <a:pPr algn="l" fontAlgn="b"/>
                      <a:r>
                        <a:rPr lang="pt-BR" sz="2000" u="none" strike="noStrike">
                          <a:effectLst/>
                          <a:latin typeface="Times New Roman" pitchFamily="18" charset="0"/>
                          <a:cs typeface="Times New Roman" pitchFamily="18" charset="0"/>
                        </a:rPr>
                        <a:t>Contas a Receber</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450.000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550.000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297633">
                <a:tc>
                  <a:txBody>
                    <a:bodyPr/>
                    <a:lstStyle/>
                    <a:p>
                      <a:pPr algn="ctr" fontAlgn="b"/>
                      <a:r>
                        <a:rPr lang="pt-BR" sz="2000" b="1" u="none" strike="noStrike" dirty="0">
                          <a:effectLst/>
                          <a:latin typeface="Times New Roman" pitchFamily="18" charset="0"/>
                          <a:cs typeface="Times New Roman" pitchFamily="18" charset="0"/>
                        </a:rPr>
                        <a:t>Ativo Não Circulante</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latin typeface="Times New Roman" pitchFamily="18" charset="0"/>
                          <a:cs typeface="Times New Roman" pitchFamily="18" charset="0"/>
                        </a:rPr>
                        <a:t>4.800.000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smtClean="0">
                          <a:effectLst/>
                          <a:latin typeface="Times New Roman" pitchFamily="18" charset="0"/>
                          <a:cs typeface="Times New Roman" pitchFamily="18" charset="0"/>
                        </a:rPr>
                        <a:t>4.200.000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r>
              <a:tr h="297633">
                <a:tc>
                  <a:txBody>
                    <a:bodyPr/>
                    <a:lstStyle/>
                    <a:p>
                      <a:pPr algn="l" fontAlgn="b"/>
                      <a:r>
                        <a:rPr lang="pt-BR" sz="2000" u="none" strike="noStrike" dirty="0">
                          <a:effectLst/>
                          <a:latin typeface="Times New Roman" pitchFamily="18" charset="0"/>
                          <a:cs typeface="Times New Roman" pitchFamily="18" charset="0"/>
                        </a:rPr>
                        <a:t>Imobilizado</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6.000.000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6.600.000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297633">
                <a:tc>
                  <a:txBody>
                    <a:bodyPr/>
                    <a:lstStyle/>
                    <a:p>
                      <a:pPr algn="l" fontAlgn="b"/>
                      <a:r>
                        <a:rPr lang="pt-BR" sz="2000" u="none" strike="noStrike">
                          <a:effectLst/>
                          <a:latin typeface="Times New Roman" pitchFamily="18" charset="0"/>
                          <a:cs typeface="Times New Roman" pitchFamily="18" charset="0"/>
                        </a:rPr>
                        <a:t>(-) Depreciação Acumulada</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1.200.000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2.400.000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297633">
                <a:tc>
                  <a:txBody>
                    <a:bodyPr/>
                    <a:lstStyle/>
                    <a:p>
                      <a:pPr algn="ctr" fontAlgn="b"/>
                      <a:r>
                        <a:rPr lang="pt-BR" sz="2000" b="1" u="none" strike="noStrike" dirty="0">
                          <a:effectLst/>
                          <a:latin typeface="Times New Roman" pitchFamily="18" charset="0"/>
                          <a:cs typeface="Times New Roman" pitchFamily="18" charset="0"/>
                        </a:rPr>
                        <a:t>Passivo e PL</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latin typeface="Times New Roman" pitchFamily="18" charset="0"/>
                          <a:cs typeface="Times New Roman" pitchFamily="18" charset="0"/>
                        </a:rPr>
                        <a:t>5.450.000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latin typeface="Times New Roman" pitchFamily="18" charset="0"/>
                          <a:cs typeface="Times New Roman" pitchFamily="18" charset="0"/>
                        </a:rPr>
                        <a:t>5.000.000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r>
              <a:tr h="297633">
                <a:tc>
                  <a:txBody>
                    <a:bodyPr/>
                    <a:lstStyle/>
                    <a:p>
                      <a:pPr algn="l" fontAlgn="b"/>
                      <a:r>
                        <a:rPr lang="pt-BR" sz="2000" u="none" strike="noStrike">
                          <a:effectLst/>
                          <a:latin typeface="Times New Roman" pitchFamily="18" charset="0"/>
                          <a:cs typeface="Times New Roman" pitchFamily="18" charset="0"/>
                        </a:rPr>
                        <a:t>Passivo Circulante</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500.000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600.000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297633">
                <a:tc>
                  <a:txBody>
                    <a:bodyPr/>
                    <a:lstStyle/>
                    <a:p>
                      <a:pPr algn="l" fontAlgn="b"/>
                      <a:r>
                        <a:rPr lang="pt-BR" sz="2000" u="none" strike="noStrike" dirty="0">
                          <a:effectLst/>
                          <a:latin typeface="Times New Roman" pitchFamily="18" charset="0"/>
                          <a:cs typeface="Times New Roman" pitchFamily="18" charset="0"/>
                        </a:rPr>
                        <a:t>Fornecedores</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500.000</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600.000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297633">
                <a:tc>
                  <a:txBody>
                    <a:bodyPr/>
                    <a:lstStyle/>
                    <a:p>
                      <a:pPr algn="ctr" fontAlgn="b"/>
                      <a:r>
                        <a:rPr lang="pt-BR" sz="2000" b="1" u="none" strike="noStrike" dirty="0">
                          <a:effectLst/>
                          <a:latin typeface="Times New Roman" pitchFamily="18" charset="0"/>
                          <a:cs typeface="Times New Roman" pitchFamily="18" charset="0"/>
                        </a:rPr>
                        <a:t>Passivo Não Circulante</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latin typeface="Times New Roman" pitchFamily="18" charset="0"/>
                          <a:cs typeface="Times New Roman" pitchFamily="18" charset="0"/>
                        </a:rPr>
                        <a:t>3.000.000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latin typeface="Times New Roman" pitchFamily="18" charset="0"/>
                          <a:cs typeface="Times New Roman" pitchFamily="18" charset="0"/>
                        </a:rPr>
                        <a:t>2.700.000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r>
              <a:tr h="297633">
                <a:tc>
                  <a:txBody>
                    <a:bodyPr/>
                    <a:lstStyle/>
                    <a:p>
                      <a:pPr algn="l" fontAlgn="b"/>
                      <a:r>
                        <a:rPr lang="pt-BR" sz="2000" u="none" strike="noStrike" dirty="0">
                          <a:effectLst/>
                          <a:latin typeface="Times New Roman" pitchFamily="18" charset="0"/>
                          <a:cs typeface="Times New Roman" pitchFamily="18" charset="0"/>
                        </a:rPr>
                        <a:t>Financiamentos</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3.000.000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2.700.000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297633">
                <a:tc>
                  <a:txBody>
                    <a:bodyPr/>
                    <a:lstStyle/>
                    <a:p>
                      <a:pPr algn="ctr" fontAlgn="b"/>
                      <a:r>
                        <a:rPr lang="pt-BR" sz="2000" b="1" u="none" strike="noStrike" dirty="0">
                          <a:effectLst/>
                          <a:latin typeface="Times New Roman" pitchFamily="18" charset="0"/>
                          <a:cs typeface="Times New Roman" pitchFamily="18" charset="0"/>
                        </a:rPr>
                        <a:t>Patrimônio Líquido</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latin typeface="Times New Roman" pitchFamily="18" charset="0"/>
                          <a:cs typeface="Times New Roman" pitchFamily="18" charset="0"/>
                        </a:rPr>
                        <a:t>1.950.000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latin typeface="Times New Roman" pitchFamily="18" charset="0"/>
                          <a:cs typeface="Times New Roman" pitchFamily="18" charset="0"/>
                        </a:rPr>
                        <a:t>1.700.000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r>
              <a:tr h="297633">
                <a:tc>
                  <a:txBody>
                    <a:bodyPr/>
                    <a:lstStyle/>
                    <a:p>
                      <a:pPr algn="l" fontAlgn="b"/>
                      <a:r>
                        <a:rPr lang="pt-BR" sz="2000" u="none" strike="noStrike">
                          <a:effectLst/>
                          <a:latin typeface="Times New Roman" pitchFamily="18" charset="0"/>
                          <a:cs typeface="Times New Roman" pitchFamily="18" charset="0"/>
                        </a:rPr>
                        <a:t>Capital</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1.000.000</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1.000.000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297633">
                <a:tc>
                  <a:txBody>
                    <a:bodyPr/>
                    <a:lstStyle/>
                    <a:p>
                      <a:pPr algn="l" fontAlgn="b"/>
                      <a:r>
                        <a:rPr lang="pt-BR" sz="2000" u="none" strike="noStrike">
                          <a:effectLst/>
                          <a:latin typeface="Times New Roman" pitchFamily="18" charset="0"/>
                          <a:cs typeface="Times New Roman" pitchFamily="18" charset="0"/>
                        </a:rPr>
                        <a:t>lucros Acumulados</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950.000</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700.000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bl>
          </a:graphicData>
        </a:graphic>
      </p:graphicFrame>
    </p:spTree>
    <p:extLst>
      <p:ext uri="{BB962C8B-B14F-4D97-AF65-F5344CB8AC3E}">
        <p14:creationId xmlns:p14="http://schemas.microsoft.com/office/powerpoint/2010/main" val="15461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22</a:t>
            </a:fld>
            <a:endParaRPr lang="pt-BR" dirty="0">
              <a:solidFill>
                <a:prstClr val="white"/>
              </a:solidFill>
            </a:endParaRPr>
          </a:p>
        </p:txBody>
      </p:sp>
      <p:sp>
        <p:nvSpPr>
          <p:cNvPr id="5" name="CaixaDeTexto 4"/>
          <p:cNvSpPr txBox="1"/>
          <p:nvPr/>
        </p:nvSpPr>
        <p:spPr>
          <a:xfrm>
            <a:off x="395536" y="188640"/>
            <a:ext cx="8424936" cy="2123658"/>
          </a:xfrm>
          <a:prstGeom prst="rect">
            <a:avLst/>
          </a:prstGeom>
          <a:noFill/>
          <a:effectLst>
            <a:softEdge rad="31750"/>
          </a:effectLst>
        </p:spPr>
        <p:txBody>
          <a:bodyPr wrap="square" rtlCol="0">
            <a:spAutoFit/>
          </a:bodyPr>
          <a:lstStyle/>
          <a:p>
            <a:pPr algn="ctr">
              <a:lnSpc>
                <a:spcPct val="150000"/>
              </a:lnSpc>
            </a:pPr>
            <a:r>
              <a:rPr lang="pt-BR" sz="2400" b="1" dirty="0" smtClean="0">
                <a:solidFill>
                  <a:srgbClr val="1E2C76"/>
                </a:solidFill>
                <a:latin typeface="Times New Roman" pitchFamily="18" charset="0"/>
                <a:cs typeface="Times New Roman" pitchFamily="18" charset="0"/>
              </a:rPr>
              <a:t>Elaboração DFC – Método Direto</a:t>
            </a:r>
          </a:p>
          <a:p>
            <a:pPr algn="ctr">
              <a:lnSpc>
                <a:spcPct val="150000"/>
              </a:lnSpc>
            </a:pPr>
            <a:r>
              <a:rPr lang="pt-BR" sz="2200" b="1" dirty="0" smtClean="0">
                <a:solidFill>
                  <a:srgbClr val="1E2C76"/>
                </a:solidFill>
                <a:latin typeface="Times New Roman" pitchFamily="18" charset="0"/>
                <a:cs typeface="Times New Roman" pitchFamily="18" charset="0"/>
              </a:rPr>
              <a:t>Demonstração do Resultado do Exercício (X2) e Demonstração dos Lucros ou Prejuízos Acumulados (X2)</a:t>
            </a:r>
            <a:endParaRPr lang="pt-BR" sz="2200" b="1" dirty="0">
              <a:solidFill>
                <a:srgbClr val="1E2C76"/>
              </a:solidFill>
              <a:latin typeface="Times New Roman" pitchFamily="18" charset="0"/>
              <a:cs typeface="Times New Roman" pitchFamily="18" charset="0"/>
            </a:endParaRPr>
          </a:p>
          <a:p>
            <a:pPr>
              <a:lnSpc>
                <a:spcPct val="150000"/>
              </a:lnSpc>
            </a:pPr>
            <a:endParaRPr lang="pt-BR" sz="2000" dirty="0" smtClean="0">
              <a:solidFill>
                <a:srgbClr val="1E2C76"/>
              </a:solidFill>
            </a:endParaRPr>
          </a:p>
        </p:txBody>
      </p:sp>
      <p:graphicFrame>
        <p:nvGraphicFramePr>
          <p:cNvPr id="3" name="Tabela 2"/>
          <p:cNvGraphicFramePr>
            <a:graphicFrameLocks noGrp="1"/>
          </p:cNvGraphicFramePr>
          <p:nvPr>
            <p:extLst>
              <p:ext uri="{D42A27DB-BD31-4B8C-83A1-F6EECF244321}">
                <p14:modId xmlns:p14="http://schemas.microsoft.com/office/powerpoint/2010/main" val="2651006038"/>
              </p:ext>
            </p:extLst>
          </p:nvPr>
        </p:nvGraphicFramePr>
        <p:xfrm>
          <a:off x="395534" y="2132851"/>
          <a:ext cx="8424937" cy="3816428"/>
        </p:xfrm>
        <a:graphic>
          <a:graphicData uri="http://schemas.openxmlformats.org/drawingml/2006/table">
            <a:tbl>
              <a:tblPr>
                <a:tableStyleId>{5C22544A-7EE6-4342-B048-85BDC9FD1C3A}</a:tableStyleId>
              </a:tblPr>
              <a:tblGrid>
                <a:gridCol w="3072341"/>
                <a:gridCol w="1383155"/>
                <a:gridCol w="2817312"/>
                <a:gridCol w="1152129"/>
              </a:tblGrid>
              <a:tr h="545204">
                <a:tc>
                  <a:txBody>
                    <a:bodyPr/>
                    <a:lstStyle/>
                    <a:p>
                      <a:pPr algn="ctr" fontAlgn="b"/>
                      <a:r>
                        <a:rPr lang="pt-BR" sz="2000" b="1" u="none" strike="noStrike" dirty="0">
                          <a:effectLst/>
                          <a:latin typeface="Times New Roman" pitchFamily="18" charset="0"/>
                          <a:cs typeface="Times New Roman" pitchFamily="18" charset="0"/>
                        </a:rPr>
                        <a:t>DRE- X2</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latin typeface="Times New Roman" pitchFamily="18" charset="0"/>
                          <a:cs typeface="Times New Roman" pitchFamily="18" charset="0"/>
                        </a:rPr>
                        <a:t>DLPA- X2</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r>
              <a:tr h="545204">
                <a:tc>
                  <a:txBody>
                    <a:bodyPr/>
                    <a:lstStyle/>
                    <a:p>
                      <a:pPr algn="l" fontAlgn="b"/>
                      <a:r>
                        <a:rPr lang="pt-BR" sz="2000" u="none" strike="noStrike" dirty="0">
                          <a:effectLst/>
                          <a:latin typeface="Times New Roman" pitchFamily="18" charset="0"/>
                          <a:cs typeface="Times New Roman" pitchFamily="18" charset="0"/>
                        </a:rPr>
                        <a:t>Receita</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5.650.000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pt-BR" sz="2000" u="none" strike="noStrike" dirty="0">
                          <a:effectLst/>
                          <a:latin typeface="Times New Roman" pitchFamily="18" charset="0"/>
                          <a:cs typeface="Times New Roman" pitchFamily="18" charset="0"/>
                        </a:rPr>
                        <a:t>Lucros Acumulados em X1</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950.000</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r>
              <a:tr h="545204">
                <a:tc>
                  <a:txBody>
                    <a:bodyPr/>
                    <a:lstStyle/>
                    <a:p>
                      <a:pPr algn="l" fontAlgn="b"/>
                      <a:r>
                        <a:rPr lang="pt-BR" sz="2000" u="none" strike="noStrike">
                          <a:effectLst/>
                          <a:latin typeface="Times New Roman" pitchFamily="18" charset="0"/>
                          <a:cs typeface="Times New Roman" pitchFamily="18" charset="0"/>
                        </a:rPr>
                        <a:t>(-) Custo do Serviço</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3.600.000</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pt-BR" sz="2000" u="none" strike="noStrike" dirty="0">
                          <a:effectLst/>
                          <a:latin typeface="Times New Roman" pitchFamily="18" charset="0"/>
                          <a:cs typeface="Times New Roman" pitchFamily="18" charset="0"/>
                        </a:rPr>
                        <a:t>(-) Prejuízo do Exercício</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50.000</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r>
              <a:tr h="545204">
                <a:tc>
                  <a:txBody>
                    <a:bodyPr/>
                    <a:lstStyle/>
                    <a:p>
                      <a:pPr algn="l" fontAlgn="b"/>
                      <a:r>
                        <a:rPr lang="pt-BR" sz="2000" u="none" strike="noStrike">
                          <a:effectLst/>
                          <a:latin typeface="Times New Roman" pitchFamily="18" charset="0"/>
                          <a:cs typeface="Times New Roman" pitchFamily="18" charset="0"/>
                        </a:rPr>
                        <a:t>(=) Lucro Bruto</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2.050.000</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pt-BR" sz="2000" u="none" strike="noStrike" dirty="0">
                          <a:effectLst/>
                          <a:latin typeface="Times New Roman" pitchFamily="18" charset="0"/>
                          <a:cs typeface="Times New Roman" pitchFamily="18" charset="0"/>
                        </a:rPr>
                        <a:t>(-) Dividendos</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200.000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545204">
                <a:tc>
                  <a:txBody>
                    <a:bodyPr/>
                    <a:lstStyle/>
                    <a:p>
                      <a:pPr algn="l" fontAlgn="b"/>
                      <a:r>
                        <a:rPr lang="pt-BR" sz="2000" u="none" strike="noStrike">
                          <a:effectLst/>
                          <a:latin typeface="Times New Roman" pitchFamily="18" charset="0"/>
                          <a:cs typeface="Times New Roman" pitchFamily="18" charset="0"/>
                        </a:rPr>
                        <a:t>(-) Depreciações</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1.200.000</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pt-BR" sz="2000" u="none" strike="noStrike" dirty="0">
                          <a:effectLst/>
                          <a:latin typeface="Times New Roman" pitchFamily="18" charset="0"/>
                          <a:cs typeface="Times New Roman" pitchFamily="18" charset="0"/>
                        </a:rPr>
                        <a:t>Lucros acumulados em X2</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700.000</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r>
              <a:tr h="545204">
                <a:tc>
                  <a:txBody>
                    <a:bodyPr/>
                    <a:lstStyle/>
                    <a:p>
                      <a:pPr algn="l" fontAlgn="b"/>
                      <a:r>
                        <a:rPr lang="pt-BR" sz="2000" u="none" strike="noStrike">
                          <a:effectLst/>
                          <a:latin typeface="Times New Roman" pitchFamily="18" charset="0"/>
                          <a:cs typeface="Times New Roman" pitchFamily="18" charset="0"/>
                        </a:rPr>
                        <a:t>(-) Despesas Operacionais</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900.000</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r>
              <a:tr h="545204">
                <a:tc>
                  <a:txBody>
                    <a:bodyPr/>
                    <a:lstStyle/>
                    <a:p>
                      <a:pPr algn="l" fontAlgn="b"/>
                      <a:r>
                        <a:rPr lang="pt-BR" sz="2000" u="none" strike="noStrike">
                          <a:effectLst/>
                          <a:latin typeface="Times New Roman" pitchFamily="18" charset="0"/>
                          <a:cs typeface="Times New Roman" pitchFamily="18" charset="0"/>
                        </a:rPr>
                        <a:t>(=) Prejuízo do Exercício</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-50.000</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bl>
          </a:graphicData>
        </a:graphic>
      </p:graphicFrame>
    </p:spTree>
    <p:extLst>
      <p:ext uri="{BB962C8B-B14F-4D97-AF65-F5344CB8AC3E}">
        <p14:creationId xmlns:p14="http://schemas.microsoft.com/office/powerpoint/2010/main" val="1874766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23</a:t>
            </a:fld>
            <a:endParaRPr lang="pt-BR" dirty="0">
              <a:solidFill>
                <a:prstClr val="white"/>
              </a:solidFill>
            </a:endParaRPr>
          </a:p>
        </p:txBody>
      </p:sp>
      <p:sp>
        <p:nvSpPr>
          <p:cNvPr id="5" name="CaixaDeTexto 4"/>
          <p:cNvSpPr txBox="1"/>
          <p:nvPr/>
        </p:nvSpPr>
        <p:spPr>
          <a:xfrm>
            <a:off x="395536" y="188640"/>
            <a:ext cx="8424936" cy="6417141"/>
          </a:xfrm>
          <a:prstGeom prst="rect">
            <a:avLst/>
          </a:prstGeom>
          <a:noFill/>
          <a:effectLst>
            <a:softEdge rad="31750"/>
          </a:effectLst>
        </p:spPr>
        <p:txBody>
          <a:bodyPr wrap="square" rtlCol="0">
            <a:spAutoFit/>
          </a:bodyPr>
          <a:lstStyle/>
          <a:p>
            <a:pPr>
              <a:lnSpc>
                <a:spcPct val="150000"/>
              </a:lnSpc>
            </a:pPr>
            <a:r>
              <a:rPr lang="pt-BR" sz="4000" dirty="0" smtClean="0">
                <a:solidFill>
                  <a:srgbClr val="1E2C76"/>
                </a:solidFill>
                <a:latin typeface="Times New Roman" pitchFamily="18" charset="0"/>
                <a:cs typeface="Times New Roman" pitchFamily="18" charset="0"/>
              </a:rPr>
              <a:t>Cálculos- Atividades Operacionais</a:t>
            </a:r>
          </a:p>
          <a:p>
            <a:pPr>
              <a:lnSpc>
                <a:spcPct val="150000"/>
              </a:lnSpc>
            </a:pPr>
            <a:r>
              <a:rPr lang="pt-BR" sz="2200" dirty="0" smtClean="0">
                <a:solidFill>
                  <a:srgbClr val="1E2C76"/>
                </a:solidFill>
                <a:latin typeface="Times New Roman" pitchFamily="18" charset="0"/>
                <a:cs typeface="Times New Roman" pitchFamily="18" charset="0"/>
              </a:rPr>
              <a:t>Objetivo: explicar a variação do Caixa de $50, ou seja de $200 para $250</a:t>
            </a:r>
          </a:p>
          <a:p>
            <a:pPr>
              <a:lnSpc>
                <a:spcPct val="150000"/>
              </a:lnSpc>
            </a:pPr>
            <a:r>
              <a:rPr lang="pt-BR" sz="2400" dirty="0" smtClean="0">
                <a:solidFill>
                  <a:srgbClr val="1E2C76"/>
                </a:solidFill>
                <a:latin typeface="Times New Roman" pitchFamily="18" charset="0"/>
                <a:cs typeface="Times New Roman" pitchFamily="18" charset="0"/>
              </a:rPr>
              <a:t>1- Recebimento da receita (atividade operacional)</a:t>
            </a:r>
          </a:p>
          <a:p>
            <a:pPr>
              <a:lnSpc>
                <a:spcPct val="150000"/>
              </a:lnSpc>
            </a:pPr>
            <a:r>
              <a:rPr lang="pt-BR" sz="2000" dirty="0" smtClean="0">
                <a:solidFill>
                  <a:srgbClr val="1E2C76"/>
                </a:solidFill>
                <a:latin typeface="Times New Roman" pitchFamily="18" charset="0"/>
                <a:cs typeface="Times New Roman" pitchFamily="18" charset="0"/>
              </a:rPr>
              <a:t>SI de contas a Receber + Receita do período – SF de contas a receber</a:t>
            </a:r>
          </a:p>
          <a:p>
            <a:pPr>
              <a:lnSpc>
                <a:spcPct val="150000"/>
              </a:lnSpc>
            </a:pPr>
            <a:r>
              <a:rPr lang="pt-BR" sz="2000" dirty="0" smtClean="0">
                <a:solidFill>
                  <a:srgbClr val="1E2C76"/>
                </a:solidFill>
                <a:latin typeface="Times New Roman" pitchFamily="18" charset="0"/>
                <a:cs typeface="Times New Roman" pitchFamily="18" charset="0"/>
              </a:rPr>
              <a:t>Recebimento da Receita = 450.000 + 5.650.000 – 550.000 = 5.550.000</a:t>
            </a:r>
          </a:p>
          <a:p>
            <a:pPr>
              <a:lnSpc>
                <a:spcPct val="150000"/>
              </a:lnSpc>
            </a:pPr>
            <a:r>
              <a:rPr lang="pt-BR" sz="2400" dirty="0" smtClean="0">
                <a:solidFill>
                  <a:srgbClr val="1E2C76"/>
                </a:solidFill>
                <a:latin typeface="Times New Roman" pitchFamily="18" charset="0"/>
                <a:cs typeface="Times New Roman" pitchFamily="18" charset="0"/>
              </a:rPr>
              <a:t>2- Pagamento a fornecedores (atividade operacional)</a:t>
            </a:r>
          </a:p>
          <a:p>
            <a:pPr>
              <a:lnSpc>
                <a:spcPct val="150000"/>
              </a:lnSpc>
            </a:pPr>
            <a:r>
              <a:rPr lang="pt-BR" sz="2000" dirty="0" smtClean="0">
                <a:solidFill>
                  <a:srgbClr val="1E2C76"/>
                </a:solidFill>
                <a:latin typeface="Times New Roman" pitchFamily="18" charset="0"/>
                <a:cs typeface="Times New Roman" pitchFamily="18" charset="0"/>
              </a:rPr>
              <a:t>SI de Fornecedores + Custo dos serviços – SF de fornecedores</a:t>
            </a:r>
          </a:p>
          <a:p>
            <a:pPr>
              <a:lnSpc>
                <a:spcPct val="150000"/>
              </a:lnSpc>
            </a:pPr>
            <a:r>
              <a:rPr lang="pt-BR" sz="2000" dirty="0" smtClean="0">
                <a:solidFill>
                  <a:srgbClr val="1E2C76"/>
                </a:solidFill>
                <a:latin typeface="Times New Roman" pitchFamily="18" charset="0"/>
                <a:cs typeface="Times New Roman" pitchFamily="18" charset="0"/>
              </a:rPr>
              <a:t>Pagamento a fornecedores = 500.000 + 3.600.000 – 600.000 = 3.500.000</a:t>
            </a:r>
          </a:p>
          <a:p>
            <a:pPr>
              <a:lnSpc>
                <a:spcPct val="150000"/>
              </a:lnSpc>
            </a:pPr>
            <a:r>
              <a:rPr lang="pt-BR" sz="2400" dirty="0" smtClean="0">
                <a:solidFill>
                  <a:srgbClr val="1E2C76"/>
                </a:solidFill>
                <a:latin typeface="Times New Roman" pitchFamily="18" charset="0"/>
                <a:cs typeface="Times New Roman" pitchFamily="18" charset="0"/>
              </a:rPr>
              <a:t>3- </a:t>
            </a:r>
            <a:r>
              <a:rPr lang="pt-BR" sz="2400" dirty="0">
                <a:solidFill>
                  <a:srgbClr val="1E2C76"/>
                </a:solidFill>
                <a:latin typeface="Times New Roman" pitchFamily="18" charset="0"/>
                <a:cs typeface="Times New Roman" pitchFamily="18" charset="0"/>
              </a:rPr>
              <a:t>Pagamento </a:t>
            </a:r>
            <a:r>
              <a:rPr lang="pt-BR" sz="2400" dirty="0" smtClean="0">
                <a:solidFill>
                  <a:srgbClr val="1E2C76"/>
                </a:solidFill>
                <a:latin typeface="Times New Roman" pitchFamily="18" charset="0"/>
                <a:cs typeface="Times New Roman" pitchFamily="18" charset="0"/>
              </a:rPr>
              <a:t>de Despesas Operacionais</a:t>
            </a:r>
            <a:endParaRPr lang="pt-BR" sz="2400" dirty="0">
              <a:solidFill>
                <a:srgbClr val="1E2C76"/>
              </a:solidFill>
              <a:latin typeface="Times New Roman" pitchFamily="18" charset="0"/>
              <a:cs typeface="Times New Roman" pitchFamily="18" charset="0"/>
            </a:endParaRPr>
          </a:p>
          <a:p>
            <a:pPr>
              <a:lnSpc>
                <a:spcPct val="150000"/>
              </a:lnSpc>
            </a:pPr>
            <a:r>
              <a:rPr lang="pt-BR" sz="2000" dirty="0" smtClean="0">
                <a:solidFill>
                  <a:srgbClr val="1E2C76"/>
                </a:solidFill>
                <a:latin typeface="Times New Roman" pitchFamily="18" charset="0"/>
                <a:cs typeface="Times New Roman" pitchFamily="18" charset="0"/>
              </a:rPr>
              <a:t>O pagamento de despesas operacionais em X2 totaliza $ 900.000. Note que não há nenhuma dívida referente a essas despesas no Passivo Circulante.</a:t>
            </a:r>
            <a:endParaRPr lang="pt-BR" sz="2000" dirty="0">
              <a:solidFill>
                <a:srgbClr val="1E2C76"/>
              </a:solidFill>
              <a:latin typeface="Times New Roman" pitchFamily="18" charset="0"/>
              <a:cs typeface="Times New Roman" pitchFamily="18" charset="0"/>
            </a:endParaRPr>
          </a:p>
          <a:p>
            <a:pPr>
              <a:lnSpc>
                <a:spcPct val="150000"/>
              </a:lnSpc>
            </a:pPr>
            <a:endParaRPr lang="pt-BR" sz="2000" dirty="0" smtClean="0">
              <a:solidFill>
                <a:srgbClr val="1E2C76"/>
              </a:solidFill>
              <a:latin typeface="Times New Roman" pitchFamily="18" charset="0"/>
              <a:cs typeface="Times New Roman" pitchFamily="18" charset="0"/>
            </a:endParaRPr>
          </a:p>
        </p:txBody>
      </p:sp>
    </p:spTree>
    <p:extLst>
      <p:ext uri="{BB962C8B-B14F-4D97-AF65-F5344CB8AC3E}">
        <p14:creationId xmlns:p14="http://schemas.microsoft.com/office/powerpoint/2010/main" val="77303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24</a:t>
            </a:fld>
            <a:endParaRPr lang="pt-BR" dirty="0">
              <a:solidFill>
                <a:prstClr val="white"/>
              </a:solidFill>
            </a:endParaRPr>
          </a:p>
        </p:txBody>
      </p:sp>
      <p:sp>
        <p:nvSpPr>
          <p:cNvPr id="5" name="CaixaDeTexto 4"/>
          <p:cNvSpPr txBox="1"/>
          <p:nvPr/>
        </p:nvSpPr>
        <p:spPr>
          <a:xfrm>
            <a:off x="179512" y="188640"/>
            <a:ext cx="8784976" cy="5886227"/>
          </a:xfrm>
          <a:prstGeom prst="rect">
            <a:avLst/>
          </a:prstGeom>
          <a:noFill/>
          <a:effectLst>
            <a:softEdge rad="31750"/>
          </a:effectLst>
        </p:spPr>
        <p:txBody>
          <a:bodyPr wrap="square" rtlCol="0">
            <a:spAutoFit/>
          </a:bodyPr>
          <a:lstStyle/>
          <a:p>
            <a:pPr algn="ctr">
              <a:lnSpc>
                <a:spcPct val="150000"/>
              </a:lnSpc>
            </a:pPr>
            <a:r>
              <a:rPr lang="pt-BR" sz="3500" dirty="0" smtClean="0">
                <a:solidFill>
                  <a:srgbClr val="1E2C76"/>
                </a:solidFill>
                <a:latin typeface="Times New Roman" pitchFamily="18" charset="0"/>
                <a:cs typeface="Times New Roman" pitchFamily="18" charset="0"/>
              </a:rPr>
              <a:t>Cálculos- Atividades de Investimentos e Financiamentos</a:t>
            </a:r>
          </a:p>
          <a:p>
            <a:pPr algn="just">
              <a:lnSpc>
                <a:spcPct val="150000"/>
              </a:lnSpc>
            </a:pPr>
            <a:r>
              <a:rPr lang="pt-BR" sz="2300" dirty="0" smtClean="0">
                <a:solidFill>
                  <a:srgbClr val="1E2C76"/>
                </a:solidFill>
                <a:latin typeface="Times New Roman" pitchFamily="18" charset="0"/>
                <a:cs typeface="Times New Roman" pitchFamily="18" charset="0"/>
              </a:rPr>
              <a:t>4-  Imobilizado: variou de $ 6.000.000 para 6.600.000 (Investimento)</a:t>
            </a:r>
          </a:p>
          <a:p>
            <a:pPr algn="just"/>
            <a:r>
              <a:rPr lang="pt-BR" sz="2300" dirty="0" smtClean="0">
                <a:solidFill>
                  <a:srgbClr val="1E2C76"/>
                </a:solidFill>
                <a:latin typeface="Times New Roman" pitchFamily="18" charset="0"/>
                <a:cs typeface="Times New Roman" pitchFamily="18" charset="0"/>
              </a:rPr>
              <a:t>Esse acréscimo de $ 600.000 só pode explicado por novas aquisições. Assim, houve saída de Caixa.</a:t>
            </a:r>
          </a:p>
          <a:p>
            <a:pPr>
              <a:lnSpc>
                <a:spcPct val="150000"/>
              </a:lnSpc>
            </a:pPr>
            <a:r>
              <a:rPr lang="pt-BR" sz="2300" dirty="0" smtClean="0">
                <a:solidFill>
                  <a:srgbClr val="1E2C76"/>
                </a:solidFill>
                <a:latin typeface="Times New Roman" pitchFamily="18" charset="0"/>
                <a:cs typeface="Times New Roman" pitchFamily="18" charset="0"/>
              </a:rPr>
              <a:t>5- Financiamento: variou de $ 3.000.000 para 2.700.000 (Financiamento)</a:t>
            </a:r>
          </a:p>
          <a:p>
            <a:r>
              <a:rPr lang="pt-BR" sz="2300" dirty="0" smtClean="0">
                <a:solidFill>
                  <a:srgbClr val="1E2C76"/>
                </a:solidFill>
                <a:latin typeface="Times New Roman" pitchFamily="18" charset="0"/>
                <a:cs typeface="Times New Roman" pitchFamily="18" charset="0"/>
              </a:rPr>
              <a:t>A redução de $ 300.000 significa que a empresa pagou esse valor. Assim, houve saída de Caixa.</a:t>
            </a:r>
          </a:p>
          <a:p>
            <a:pPr>
              <a:lnSpc>
                <a:spcPct val="150000"/>
              </a:lnSpc>
            </a:pPr>
            <a:r>
              <a:rPr lang="pt-BR" sz="2300" dirty="0">
                <a:solidFill>
                  <a:srgbClr val="1E2C76"/>
                </a:solidFill>
                <a:latin typeface="Times New Roman" pitchFamily="18" charset="0"/>
                <a:cs typeface="Times New Roman" pitchFamily="18" charset="0"/>
              </a:rPr>
              <a:t>6</a:t>
            </a:r>
            <a:r>
              <a:rPr lang="pt-BR" sz="2300" dirty="0" smtClean="0">
                <a:solidFill>
                  <a:srgbClr val="1E2C76"/>
                </a:solidFill>
                <a:latin typeface="Times New Roman" pitchFamily="18" charset="0"/>
                <a:cs typeface="Times New Roman" pitchFamily="18" charset="0"/>
              </a:rPr>
              <a:t>- Dividendos no valor de $ 200.000 (Financiamento)</a:t>
            </a:r>
          </a:p>
          <a:p>
            <a:r>
              <a:rPr lang="pt-BR" sz="2300" dirty="0" smtClean="0">
                <a:solidFill>
                  <a:srgbClr val="1E2C76"/>
                </a:solidFill>
                <a:latin typeface="Times New Roman" pitchFamily="18" charset="0"/>
                <a:cs typeface="Times New Roman" pitchFamily="18" charset="0"/>
              </a:rPr>
              <a:t>Se no Passivo circulante não consta essa dívida de $ 200.000, significa que a empresa pagou e, portanto, esse dinheiro saiu do caixa</a:t>
            </a:r>
            <a:endParaRPr lang="pt-BR" sz="2300" dirty="0">
              <a:solidFill>
                <a:srgbClr val="1E2C76"/>
              </a:solidFill>
              <a:latin typeface="Times New Roman" pitchFamily="18" charset="0"/>
              <a:cs typeface="Times New Roman" pitchFamily="18" charset="0"/>
            </a:endParaRPr>
          </a:p>
          <a:p>
            <a:pPr>
              <a:lnSpc>
                <a:spcPct val="150000"/>
              </a:lnSpc>
            </a:pPr>
            <a:endParaRPr lang="pt-BR" sz="2000" dirty="0" smtClean="0">
              <a:solidFill>
                <a:srgbClr val="1E2C76"/>
              </a:solidFill>
              <a:latin typeface="Times New Roman" pitchFamily="18" charset="0"/>
              <a:cs typeface="Times New Roman" pitchFamily="18" charset="0"/>
            </a:endParaRPr>
          </a:p>
        </p:txBody>
      </p:sp>
    </p:spTree>
    <p:extLst>
      <p:ext uri="{BB962C8B-B14F-4D97-AF65-F5344CB8AC3E}">
        <p14:creationId xmlns:p14="http://schemas.microsoft.com/office/powerpoint/2010/main" val="1317399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25</a:t>
            </a:fld>
            <a:endParaRPr lang="pt-BR" dirty="0">
              <a:solidFill>
                <a:prstClr val="white"/>
              </a:solidFill>
            </a:endParaRPr>
          </a:p>
        </p:txBody>
      </p:sp>
      <p:sp>
        <p:nvSpPr>
          <p:cNvPr id="5" name="CaixaDeTexto 4"/>
          <p:cNvSpPr txBox="1"/>
          <p:nvPr/>
        </p:nvSpPr>
        <p:spPr>
          <a:xfrm>
            <a:off x="395536" y="116632"/>
            <a:ext cx="8424936" cy="1615827"/>
          </a:xfrm>
          <a:prstGeom prst="rect">
            <a:avLst/>
          </a:prstGeom>
          <a:noFill/>
          <a:effectLst>
            <a:softEdge rad="31750"/>
          </a:effectLst>
        </p:spPr>
        <p:txBody>
          <a:bodyPr wrap="square" rtlCol="0">
            <a:spAutoFit/>
          </a:bodyPr>
          <a:lstStyle/>
          <a:p>
            <a:pPr algn="ctr">
              <a:lnSpc>
                <a:spcPct val="150000"/>
              </a:lnSpc>
            </a:pPr>
            <a:r>
              <a:rPr lang="pt-BR" sz="2400" b="1" dirty="0" smtClean="0">
                <a:solidFill>
                  <a:srgbClr val="1E2C76"/>
                </a:solidFill>
                <a:latin typeface="Times New Roman" pitchFamily="18" charset="0"/>
                <a:cs typeface="Times New Roman" pitchFamily="18" charset="0"/>
              </a:rPr>
              <a:t>Elaboração DFC – Método Direto</a:t>
            </a:r>
          </a:p>
          <a:p>
            <a:pPr algn="ctr">
              <a:lnSpc>
                <a:spcPct val="150000"/>
              </a:lnSpc>
            </a:pPr>
            <a:endParaRPr lang="pt-BR" sz="2200" b="1" dirty="0">
              <a:solidFill>
                <a:srgbClr val="1E2C76"/>
              </a:solidFill>
              <a:latin typeface="Times New Roman" pitchFamily="18" charset="0"/>
              <a:cs typeface="Times New Roman" pitchFamily="18" charset="0"/>
            </a:endParaRPr>
          </a:p>
          <a:p>
            <a:pPr>
              <a:lnSpc>
                <a:spcPct val="150000"/>
              </a:lnSpc>
            </a:pPr>
            <a:endParaRPr lang="pt-BR" sz="2000" dirty="0" smtClean="0">
              <a:solidFill>
                <a:srgbClr val="1E2C76"/>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2027323275"/>
              </p:ext>
            </p:extLst>
          </p:nvPr>
        </p:nvGraphicFramePr>
        <p:xfrm>
          <a:off x="179512" y="852542"/>
          <a:ext cx="8784976" cy="5312762"/>
        </p:xfrm>
        <a:graphic>
          <a:graphicData uri="http://schemas.openxmlformats.org/drawingml/2006/table">
            <a:tbl>
              <a:tblPr>
                <a:tableStyleId>{5C22544A-7EE6-4342-B048-85BDC9FD1C3A}</a:tableStyleId>
              </a:tblPr>
              <a:tblGrid>
                <a:gridCol w="4752528"/>
                <a:gridCol w="1080120"/>
                <a:gridCol w="2064584"/>
                <a:gridCol w="887744"/>
              </a:tblGrid>
              <a:tr h="408674">
                <a:tc>
                  <a:txBody>
                    <a:bodyPr/>
                    <a:lstStyle/>
                    <a:p>
                      <a:pPr algn="ctr" fontAlgn="b"/>
                      <a:r>
                        <a:rPr lang="pt-BR" sz="1600" u="none" strike="noStrike" dirty="0">
                          <a:effectLst/>
                          <a:latin typeface="Times New Roman" pitchFamily="18" charset="0"/>
                          <a:cs typeface="Times New Roman" pitchFamily="18" charset="0"/>
                        </a:rPr>
                        <a:t>DFC- X2</a:t>
                      </a:r>
                      <a:endParaRPr lang="pt-BR" sz="16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600" u="none" strike="noStrike">
                          <a:effectLst/>
                          <a:latin typeface="Times New Roman" pitchFamily="18" charset="0"/>
                          <a:cs typeface="Times New Roman" pitchFamily="18" charset="0"/>
                        </a:rPr>
                        <a:t>$</a:t>
                      </a:r>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600" u="none" strike="noStrike">
                          <a:effectLst/>
                          <a:latin typeface="Times New Roman" pitchFamily="18" charset="0"/>
                          <a:cs typeface="Times New Roman" pitchFamily="18" charset="0"/>
                        </a:rPr>
                        <a:t>$</a:t>
                      </a:r>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r>
              <a:tr h="408674">
                <a:tc>
                  <a:txBody>
                    <a:bodyPr/>
                    <a:lstStyle/>
                    <a:p>
                      <a:pPr algn="l" fontAlgn="b"/>
                      <a:r>
                        <a:rPr lang="pt-BR" sz="1600" u="none" strike="noStrike" dirty="0">
                          <a:effectLst/>
                          <a:latin typeface="Times New Roman" pitchFamily="18" charset="0"/>
                          <a:cs typeface="Times New Roman" pitchFamily="18" charset="0"/>
                        </a:rPr>
                        <a:t>(+)Recebimento de receitas</a:t>
                      </a:r>
                      <a:endParaRPr lang="pt-BR" sz="16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600" u="none" strike="noStrike">
                          <a:effectLst/>
                          <a:latin typeface="Times New Roman" pitchFamily="18" charset="0"/>
                          <a:cs typeface="Times New Roman" pitchFamily="18" charset="0"/>
                        </a:rPr>
                        <a:t>5.550.000</a:t>
                      </a:r>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0" i="0" u="none" strike="noStrike" dirty="0">
                        <a:solidFill>
                          <a:srgbClr val="000000"/>
                        </a:solidFill>
                        <a:effectLst/>
                        <a:latin typeface="Times New Roman" pitchFamily="18" charset="0"/>
                        <a:cs typeface="Times New Roman" pitchFamily="18" charset="0"/>
                      </a:endParaRPr>
                    </a:p>
                  </a:txBody>
                  <a:tcPr marL="9525" marR="9525" marT="9525" marB="0" anchor="b"/>
                </a:tc>
              </a:tr>
              <a:tr h="408674">
                <a:tc>
                  <a:txBody>
                    <a:bodyPr/>
                    <a:lstStyle/>
                    <a:p>
                      <a:pPr algn="l" fontAlgn="b"/>
                      <a:r>
                        <a:rPr lang="pt-BR" sz="1600" u="none" strike="noStrike" dirty="0">
                          <a:effectLst/>
                          <a:latin typeface="Times New Roman" pitchFamily="18" charset="0"/>
                          <a:cs typeface="Times New Roman" pitchFamily="18" charset="0"/>
                        </a:rPr>
                        <a:t>(-) Pagamento a fornecedores</a:t>
                      </a:r>
                      <a:endParaRPr lang="pt-BR" sz="16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600" u="none" strike="noStrike" dirty="0">
                          <a:effectLst/>
                          <a:latin typeface="Times New Roman" pitchFamily="18" charset="0"/>
                          <a:cs typeface="Times New Roman" pitchFamily="18" charset="0"/>
                        </a:rPr>
                        <a:t>-3.500.000</a:t>
                      </a:r>
                      <a:endParaRPr lang="pt-BR" sz="16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r>
              <a:tr h="408674">
                <a:tc>
                  <a:txBody>
                    <a:bodyPr/>
                    <a:lstStyle/>
                    <a:p>
                      <a:pPr algn="l" fontAlgn="b"/>
                      <a:r>
                        <a:rPr lang="pt-BR" sz="1600" u="none" strike="noStrike" dirty="0">
                          <a:effectLst/>
                          <a:latin typeface="Times New Roman" pitchFamily="18" charset="0"/>
                          <a:cs typeface="Times New Roman" pitchFamily="18" charset="0"/>
                        </a:rPr>
                        <a:t>(-) Pagamento de despesas operacionais</a:t>
                      </a:r>
                      <a:endParaRPr lang="pt-BR" sz="16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600" u="none" strike="noStrike" dirty="0">
                          <a:effectLst/>
                          <a:latin typeface="Times New Roman" pitchFamily="18" charset="0"/>
                          <a:cs typeface="Times New Roman" pitchFamily="18" charset="0"/>
                        </a:rPr>
                        <a:t>-900.000</a:t>
                      </a:r>
                      <a:endParaRPr lang="pt-BR" sz="16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r>
              <a:tr h="408674">
                <a:tc>
                  <a:txBody>
                    <a:bodyPr/>
                    <a:lstStyle/>
                    <a:p>
                      <a:pPr algn="l" fontAlgn="b"/>
                      <a:r>
                        <a:rPr lang="pt-BR" sz="1600" b="1" u="none" strike="noStrike" dirty="0">
                          <a:effectLst/>
                          <a:latin typeface="Times New Roman" pitchFamily="18" charset="0"/>
                          <a:cs typeface="Times New Roman" pitchFamily="18" charset="0"/>
                        </a:rPr>
                        <a:t>(=) Caixa gerado pelas atividades operacionais</a:t>
                      </a:r>
                      <a:endParaRPr lang="pt-BR" sz="16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600" b="1" u="none" strike="noStrike" dirty="0">
                          <a:effectLst/>
                          <a:latin typeface="Times New Roman" pitchFamily="18" charset="0"/>
                          <a:cs typeface="Times New Roman" pitchFamily="18" charset="0"/>
                        </a:rPr>
                        <a:t>1.150.000</a:t>
                      </a:r>
                      <a:endParaRPr lang="pt-BR" sz="16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r>
              <a:tr h="408674">
                <a:tc>
                  <a:txBody>
                    <a:bodyPr/>
                    <a:lstStyle/>
                    <a:p>
                      <a:pPr algn="l" fontAlgn="b"/>
                      <a:r>
                        <a:rPr lang="pt-BR" sz="1600" u="none" strike="noStrike">
                          <a:effectLst/>
                          <a:latin typeface="Times New Roman" pitchFamily="18" charset="0"/>
                          <a:cs typeface="Times New Roman" pitchFamily="18" charset="0"/>
                        </a:rPr>
                        <a:t>(-) Aquisição de Imobilizado</a:t>
                      </a:r>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600" u="none" strike="noStrike" dirty="0">
                          <a:effectLst/>
                          <a:latin typeface="Times New Roman" pitchFamily="18" charset="0"/>
                          <a:cs typeface="Times New Roman" pitchFamily="18" charset="0"/>
                        </a:rPr>
                        <a:t>-600.000</a:t>
                      </a:r>
                      <a:endParaRPr lang="pt-BR" sz="16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r>
              <a:tr h="408674">
                <a:tc>
                  <a:txBody>
                    <a:bodyPr/>
                    <a:lstStyle/>
                    <a:p>
                      <a:pPr algn="l" fontAlgn="b"/>
                      <a:r>
                        <a:rPr lang="pt-BR" sz="1600" b="1" u="none" strike="noStrike" dirty="0">
                          <a:effectLst/>
                          <a:latin typeface="Times New Roman" pitchFamily="18" charset="0"/>
                          <a:cs typeface="Times New Roman" pitchFamily="18" charset="0"/>
                        </a:rPr>
                        <a:t>(=) Caixa gerado pelas atividades de </a:t>
                      </a:r>
                      <a:r>
                        <a:rPr lang="pt-BR" sz="1600" b="1" u="none" strike="noStrike" dirty="0" smtClean="0">
                          <a:effectLst/>
                          <a:latin typeface="Times New Roman" pitchFamily="18" charset="0"/>
                          <a:cs typeface="Times New Roman" pitchFamily="18" charset="0"/>
                        </a:rPr>
                        <a:t>investimentos</a:t>
                      </a:r>
                      <a:endParaRPr lang="pt-BR" sz="16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1"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600" b="1" u="none" strike="noStrike" dirty="0">
                          <a:effectLst/>
                          <a:latin typeface="Times New Roman" pitchFamily="18" charset="0"/>
                          <a:cs typeface="Times New Roman" pitchFamily="18" charset="0"/>
                        </a:rPr>
                        <a:t>-600.000</a:t>
                      </a:r>
                      <a:endParaRPr lang="pt-BR" sz="16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r>
              <a:tr h="408674">
                <a:tc>
                  <a:txBody>
                    <a:bodyPr/>
                    <a:lstStyle/>
                    <a:p>
                      <a:pPr algn="l" fontAlgn="b"/>
                      <a:r>
                        <a:rPr lang="pt-BR" sz="1600" u="none" strike="noStrike" dirty="0">
                          <a:effectLst/>
                          <a:latin typeface="Times New Roman" pitchFamily="18" charset="0"/>
                          <a:cs typeface="Times New Roman" pitchFamily="18" charset="0"/>
                        </a:rPr>
                        <a:t>(-) Amortização de </a:t>
                      </a:r>
                      <a:r>
                        <a:rPr lang="pt-BR" sz="1600" u="none" strike="noStrike" dirty="0" smtClean="0">
                          <a:effectLst/>
                          <a:latin typeface="Times New Roman" pitchFamily="18" charset="0"/>
                          <a:cs typeface="Times New Roman" pitchFamily="18" charset="0"/>
                        </a:rPr>
                        <a:t>financiamento</a:t>
                      </a:r>
                      <a:endParaRPr lang="pt-BR" sz="16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600" u="none" strike="noStrike">
                          <a:effectLst/>
                          <a:latin typeface="Times New Roman" pitchFamily="18" charset="0"/>
                          <a:cs typeface="Times New Roman" pitchFamily="18" charset="0"/>
                        </a:rPr>
                        <a:t>-300.000</a:t>
                      </a:r>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r>
              <a:tr h="408674">
                <a:tc>
                  <a:txBody>
                    <a:bodyPr/>
                    <a:lstStyle/>
                    <a:p>
                      <a:pPr algn="l" fontAlgn="b"/>
                      <a:r>
                        <a:rPr lang="pt-BR" sz="1600" u="none" strike="noStrike">
                          <a:effectLst/>
                          <a:latin typeface="Times New Roman" pitchFamily="18" charset="0"/>
                          <a:cs typeface="Times New Roman" pitchFamily="18" charset="0"/>
                        </a:rPr>
                        <a:t>(-) Pagamento de dividendos</a:t>
                      </a:r>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600" u="none" strike="noStrike">
                          <a:effectLst/>
                          <a:latin typeface="Times New Roman" pitchFamily="18" charset="0"/>
                          <a:cs typeface="Times New Roman" pitchFamily="18" charset="0"/>
                        </a:rPr>
                        <a:t>-200.000</a:t>
                      </a:r>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0" i="0" u="none" strike="noStrike" dirty="0">
                        <a:solidFill>
                          <a:srgbClr val="000000"/>
                        </a:solidFill>
                        <a:effectLst/>
                        <a:latin typeface="Times New Roman" pitchFamily="18" charset="0"/>
                        <a:cs typeface="Times New Roman" pitchFamily="18" charset="0"/>
                      </a:endParaRPr>
                    </a:p>
                  </a:txBody>
                  <a:tcPr marL="9525" marR="9525" marT="9525" marB="0" anchor="b"/>
                </a:tc>
              </a:tr>
              <a:tr h="408674">
                <a:tc>
                  <a:txBody>
                    <a:bodyPr/>
                    <a:lstStyle/>
                    <a:p>
                      <a:pPr algn="l" fontAlgn="b"/>
                      <a:r>
                        <a:rPr lang="pt-BR" sz="1600" b="1" u="none" strike="noStrike">
                          <a:effectLst/>
                          <a:latin typeface="Times New Roman" pitchFamily="18" charset="0"/>
                          <a:cs typeface="Times New Roman" pitchFamily="18" charset="0"/>
                        </a:rPr>
                        <a:t>(=) Caixa gerado pelas atividades de financiamento</a:t>
                      </a:r>
                      <a:endParaRPr lang="pt-BR" sz="1600" b="1"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1"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600" b="1" u="none" strike="noStrike" dirty="0">
                          <a:effectLst/>
                          <a:latin typeface="Times New Roman" pitchFamily="18" charset="0"/>
                          <a:cs typeface="Times New Roman" pitchFamily="18" charset="0"/>
                        </a:rPr>
                        <a:t>-500.000</a:t>
                      </a:r>
                      <a:endParaRPr lang="pt-BR" sz="16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r>
              <a:tr h="408674">
                <a:tc>
                  <a:txBody>
                    <a:bodyPr/>
                    <a:lstStyle/>
                    <a:p>
                      <a:pPr algn="l" fontAlgn="b"/>
                      <a:r>
                        <a:rPr lang="pt-BR" sz="1600" b="1" u="none" strike="noStrike">
                          <a:solidFill>
                            <a:srgbClr val="FF0000"/>
                          </a:solidFill>
                          <a:effectLst/>
                          <a:latin typeface="Times New Roman" pitchFamily="18" charset="0"/>
                          <a:cs typeface="Times New Roman" pitchFamily="18" charset="0"/>
                        </a:rPr>
                        <a:t>Variação do Saldo de Caixa</a:t>
                      </a:r>
                      <a:endParaRPr lang="pt-BR" sz="1600" b="1" i="0" u="none" strike="noStrike">
                        <a:solidFill>
                          <a:srgbClr val="FF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1" i="0" u="none" strike="noStrike">
                        <a:solidFill>
                          <a:srgbClr val="FF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600" b="1" u="none" strike="noStrike" dirty="0">
                          <a:solidFill>
                            <a:srgbClr val="FF0000"/>
                          </a:solidFill>
                          <a:effectLst/>
                          <a:latin typeface="Times New Roman" pitchFamily="18" charset="0"/>
                          <a:cs typeface="Times New Roman" pitchFamily="18" charset="0"/>
                        </a:rPr>
                        <a:t>50.000</a:t>
                      </a:r>
                      <a:endParaRPr lang="pt-BR" sz="1600" b="1" i="0" u="none" strike="noStrike" dirty="0">
                        <a:solidFill>
                          <a:srgbClr val="FF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600" b="0" i="0" u="none" strike="noStrike" dirty="0">
                        <a:solidFill>
                          <a:srgbClr val="000000"/>
                        </a:solidFill>
                        <a:effectLst/>
                        <a:latin typeface="Times New Roman" pitchFamily="18" charset="0"/>
                        <a:cs typeface="Times New Roman" pitchFamily="18" charset="0"/>
                      </a:endParaRPr>
                    </a:p>
                  </a:txBody>
                  <a:tcPr marL="9525" marR="9525" marT="9525" marB="0" anchor="b"/>
                </a:tc>
              </a:tr>
              <a:tr h="408674">
                <a:tc>
                  <a:txBody>
                    <a:bodyPr/>
                    <a:lstStyle/>
                    <a:p>
                      <a:pPr algn="l" fontAlgn="b"/>
                      <a:endParaRPr lang="pt-BR" sz="16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600" b="1" u="none" strike="noStrike" dirty="0">
                          <a:effectLst/>
                          <a:latin typeface="Times New Roman" pitchFamily="18" charset="0"/>
                          <a:cs typeface="Times New Roman" pitchFamily="18" charset="0"/>
                        </a:rPr>
                        <a:t>Início</a:t>
                      </a:r>
                      <a:endParaRPr lang="pt-BR" sz="16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600" b="1" u="none" strike="noStrike" dirty="0">
                          <a:effectLst/>
                          <a:latin typeface="Times New Roman" pitchFamily="18" charset="0"/>
                          <a:cs typeface="Times New Roman" pitchFamily="18" charset="0"/>
                        </a:rPr>
                        <a:t>Final</a:t>
                      </a:r>
                      <a:endParaRPr lang="pt-BR" sz="16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600" b="1" u="none" strike="noStrike" dirty="0">
                          <a:effectLst/>
                          <a:latin typeface="Times New Roman" pitchFamily="18" charset="0"/>
                          <a:cs typeface="Times New Roman" pitchFamily="18" charset="0"/>
                        </a:rPr>
                        <a:t>Variação</a:t>
                      </a:r>
                      <a:endParaRPr lang="pt-BR" sz="1600" b="1" i="0" u="none" strike="noStrike" dirty="0">
                        <a:solidFill>
                          <a:srgbClr val="000000"/>
                        </a:solidFill>
                        <a:effectLst/>
                        <a:latin typeface="Times New Roman" pitchFamily="18" charset="0"/>
                        <a:cs typeface="Times New Roman" pitchFamily="18" charset="0"/>
                      </a:endParaRPr>
                    </a:p>
                  </a:txBody>
                  <a:tcPr marL="9525" marR="9525" marT="9525" marB="0" anchor="b"/>
                </a:tc>
              </a:tr>
              <a:tr h="408674">
                <a:tc>
                  <a:txBody>
                    <a:bodyPr/>
                    <a:lstStyle/>
                    <a:p>
                      <a:pPr algn="ctr" fontAlgn="b"/>
                      <a:r>
                        <a:rPr lang="pt-BR" sz="1600" u="none" strike="noStrike" dirty="0">
                          <a:effectLst/>
                          <a:latin typeface="Times New Roman" pitchFamily="18" charset="0"/>
                          <a:cs typeface="Times New Roman" pitchFamily="18" charset="0"/>
                        </a:rPr>
                        <a:t>Saldo de Caixa do Período</a:t>
                      </a:r>
                      <a:endParaRPr lang="pt-BR" sz="16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600" u="none" strike="noStrike" dirty="0">
                          <a:effectLst/>
                          <a:latin typeface="Times New Roman" pitchFamily="18" charset="0"/>
                          <a:cs typeface="Times New Roman" pitchFamily="18" charset="0"/>
                        </a:rPr>
                        <a:t>200.000</a:t>
                      </a:r>
                      <a:endParaRPr lang="pt-BR" sz="16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600" u="none" strike="noStrike" dirty="0">
                          <a:effectLst/>
                          <a:latin typeface="Times New Roman" pitchFamily="18" charset="0"/>
                          <a:cs typeface="Times New Roman" pitchFamily="18" charset="0"/>
                        </a:rPr>
                        <a:t>250.000</a:t>
                      </a:r>
                      <a:endParaRPr lang="pt-BR" sz="16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600" u="none" strike="noStrike" dirty="0">
                          <a:effectLst/>
                          <a:latin typeface="Times New Roman" pitchFamily="18" charset="0"/>
                          <a:cs typeface="Times New Roman" pitchFamily="18" charset="0"/>
                        </a:rPr>
                        <a:t>50.000</a:t>
                      </a:r>
                      <a:endParaRPr lang="pt-BR" sz="1600" b="0" i="0" u="none" strike="noStrike" dirty="0">
                        <a:solidFill>
                          <a:srgbClr val="000000"/>
                        </a:solidFill>
                        <a:effectLst/>
                        <a:latin typeface="Times New Roman" pitchFamily="18" charset="0"/>
                        <a:cs typeface="Times New Roman" pitchFamily="18" charset="0"/>
                      </a:endParaRPr>
                    </a:p>
                  </a:txBody>
                  <a:tcPr marL="9525" marR="9525" marT="9525" marB="0" anchor="b"/>
                </a:tc>
              </a:tr>
            </a:tbl>
          </a:graphicData>
        </a:graphic>
      </p:graphicFrame>
    </p:spTree>
    <p:extLst>
      <p:ext uri="{BB962C8B-B14F-4D97-AF65-F5344CB8AC3E}">
        <p14:creationId xmlns:p14="http://schemas.microsoft.com/office/powerpoint/2010/main" val="126223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26</a:t>
            </a:fld>
            <a:endParaRPr lang="pt-BR" dirty="0">
              <a:solidFill>
                <a:prstClr val="white"/>
              </a:solidFill>
            </a:endParaRPr>
          </a:p>
        </p:txBody>
      </p:sp>
      <p:sp>
        <p:nvSpPr>
          <p:cNvPr id="5" name="CaixaDeTexto 4"/>
          <p:cNvSpPr txBox="1"/>
          <p:nvPr/>
        </p:nvSpPr>
        <p:spPr>
          <a:xfrm>
            <a:off x="395536" y="404664"/>
            <a:ext cx="8424936" cy="1246495"/>
          </a:xfrm>
          <a:prstGeom prst="rect">
            <a:avLst/>
          </a:prstGeom>
          <a:noFill/>
          <a:effectLst>
            <a:softEdge rad="31750"/>
          </a:effectLst>
        </p:spPr>
        <p:txBody>
          <a:bodyPr wrap="square" rtlCol="0">
            <a:spAutoFit/>
          </a:bodyPr>
          <a:lstStyle/>
          <a:p>
            <a:pPr algn="ctr">
              <a:lnSpc>
                <a:spcPct val="150000"/>
              </a:lnSpc>
            </a:pPr>
            <a:r>
              <a:rPr lang="pt-BR" sz="3000" b="1" dirty="0" smtClean="0">
                <a:solidFill>
                  <a:srgbClr val="1E2C76"/>
                </a:solidFill>
                <a:latin typeface="Times New Roman" pitchFamily="18" charset="0"/>
                <a:cs typeface="Times New Roman" pitchFamily="18" charset="0"/>
              </a:rPr>
              <a:t>Método Indireto</a:t>
            </a:r>
            <a:endParaRPr lang="pt-BR" sz="3000" b="1" dirty="0">
              <a:solidFill>
                <a:srgbClr val="1E2C76"/>
              </a:solidFill>
              <a:latin typeface="Times New Roman" pitchFamily="18" charset="0"/>
              <a:cs typeface="Times New Roman" pitchFamily="18" charset="0"/>
            </a:endParaRPr>
          </a:p>
          <a:p>
            <a:pPr>
              <a:lnSpc>
                <a:spcPct val="150000"/>
              </a:lnSpc>
            </a:pPr>
            <a:endParaRPr lang="pt-BR" sz="2000" dirty="0" smtClean="0">
              <a:solidFill>
                <a:srgbClr val="1E2C76"/>
              </a:solidFill>
            </a:endParaRPr>
          </a:p>
        </p:txBody>
      </p:sp>
      <p:sp>
        <p:nvSpPr>
          <p:cNvPr id="3" name="CaixaDeTexto 2"/>
          <p:cNvSpPr txBox="1"/>
          <p:nvPr/>
        </p:nvSpPr>
        <p:spPr>
          <a:xfrm>
            <a:off x="827584" y="1916832"/>
            <a:ext cx="7632848" cy="3785652"/>
          </a:xfrm>
          <a:prstGeom prst="rect">
            <a:avLst/>
          </a:prstGeom>
          <a:noFill/>
        </p:spPr>
        <p:txBody>
          <a:bodyPr wrap="square" rtlCol="0">
            <a:spAutoFit/>
          </a:bodyPr>
          <a:lstStyle/>
          <a:p>
            <a:pPr marL="342900" indent="-342900" algn="just">
              <a:buFont typeface="Arial" pitchFamily="34" charset="0"/>
              <a:buChar char="•"/>
            </a:pPr>
            <a:r>
              <a:rPr lang="pt-BR" sz="2000" dirty="0" smtClean="0">
                <a:latin typeface="Times New Roman" pitchFamily="18" charset="0"/>
                <a:cs typeface="Times New Roman" pitchFamily="18" charset="0"/>
              </a:rPr>
              <a:t>A Demonstração dos Fluxos de Caixa pelo Método Indireto é também denominada Fluxos de Caixa no </a:t>
            </a:r>
            <a:r>
              <a:rPr lang="pt-BR" sz="2000" b="1" dirty="0" smtClean="0">
                <a:latin typeface="Times New Roman" pitchFamily="18" charset="0"/>
                <a:cs typeface="Times New Roman" pitchFamily="18" charset="0"/>
              </a:rPr>
              <a:t>Sentido Amplo</a:t>
            </a:r>
            <a:r>
              <a:rPr lang="pt-BR" sz="2000" dirty="0" smtClean="0">
                <a:latin typeface="Times New Roman" pitchFamily="18" charset="0"/>
                <a:cs typeface="Times New Roman" pitchFamily="18" charset="0"/>
              </a:rPr>
              <a:t>. A partir desse método são efetuados ajustes ao lucro líquido pelo valor das operações consideradas como receitas ou despesas, mas que, então, não afetaram as disponibilidades, de forma que se possa demonstrar a sua variação no período. </a:t>
            </a:r>
          </a:p>
          <a:p>
            <a:pPr marL="342900" indent="-342900" algn="just">
              <a:buFont typeface="Arial" pitchFamily="34" charset="0"/>
              <a:buChar char="•"/>
            </a:pPr>
            <a:r>
              <a:rPr lang="pt-BR" sz="2000" dirty="0" smtClean="0">
                <a:latin typeface="Times New Roman" pitchFamily="18" charset="0"/>
                <a:cs typeface="Times New Roman" pitchFamily="18" charset="0"/>
              </a:rPr>
              <a:t>Para esse método são consideradas aplicações de recursos (saídas de caixa) os aumentos nas contas do Ativo e as diminuições nas contas do Passivo. De forma contrária, a redução nas contas do Ativo e os aumentos das contas dos Passivos são considerados origem de recursos (entradas de caixa).</a:t>
            </a:r>
          </a:p>
          <a:p>
            <a:pPr algn="just"/>
            <a:endParaRPr lang="pt-BR"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72264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27</a:t>
            </a:fld>
            <a:endParaRPr lang="pt-BR" dirty="0">
              <a:solidFill>
                <a:prstClr val="white"/>
              </a:solidFill>
            </a:endParaRPr>
          </a:p>
        </p:txBody>
      </p:sp>
      <p:sp>
        <p:nvSpPr>
          <p:cNvPr id="5" name="CaixaDeTexto 4"/>
          <p:cNvSpPr txBox="1"/>
          <p:nvPr/>
        </p:nvSpPr>
        <p:spPr>
          <a:xfrm>
            <a:off x="395536" y="404664"/>
            <a:ext cx="8424936" cy="1246495"/>
          </a:xfrm>
          <a:prstGeom prst="rect">
            <a:avLst/>
          </a:prstGeom>
          <a:noFill/>
          <a:effectLst>
            <a:softEdge rad="31750"/>
          </a:effectLst>
        </p:spPr>
        <p:txBody>
          <a:bodyPr wrap="square" rtlCol="0">
            <a:spAutoFit/>
          </a:bodyPr>
          <a:lstStyle/>
          <a:p>
            <a:pPr algn="ctr">
              <a:lnSpc>
                <a:spcPct val="150000"/>
              </a:lnSpc>
            </a:pPr>
            <a:r>
              <a:rPr lang="pt-BR" sz="3000" b="1" dirty="0" smtClean="0">
                <a:solidFill>
                  <a:srgbClr val="1E2C76"/>
                </a:solidFill>
                <a:latin typeface="Times New Roman" pitchFamily="18" charset="0"/>
                <a:cs typeface="Times New Roman" pitchFamily="18" charset="0"/>
              </a:rPr>
              <a:t>Método Indireto</a:t>
            </a:r>
            <a:endParaRPr lang="pt-BR" sz="3000" b="1" dirty="0">
              <a:solidFill>
                <a:srgbClr val="1E2C76"/>
              </a:solidFill>
              <a:latin typeface="Times New Roman" pitchFamily="18" charset="0"/>
              <a:cs typeface="Times New Roman" pitchFamily="18" charset="0"/>
            </a:endParaRPr>
          </a:p>
          <a:p>
            <a:pPr>
              <a:lnSpc>
                <a:spcPct val="150000"/>
              </a:lnSpc>
            </a:pPr>
            <a:endParaRPr lang="pt-BR" sz="2000" dirty="0" smtClean="0">
              <a:solidFill>
                <a:srgbClr val="1E2C76"/>
              </a:solidFill>
            </a:endParaRPr>
          </a:p>
        </p:txBody>
      </p:sp>
      <p:sp>
        <p:nvSpPr>
          <p:cNvPr id="6" name="Espaço Reservado para Texto 2">
            <a:extLst>
              <a:ext uri="{FF2B5EF4-FFF2-40B4-BE49-F238E27FC236}">
                <a16:creationId xmlns="" xmlns:a16="http://schemas.microsoft.com/office/drawing/2014/main" id="{14072784-4A16-4160-8093-E1573CAF0787}"/>
              </a:ext>
            </a:extLst>
          </p:cNvPr>
          <p:cNvSpPr txBox="1">
            <a:spLocks/>
          </p:cNvSpPr>
          <p:nvPr/>
        </p:nvSpPr>
        <p:spPr>
          <a:xfrm>
            <a:off x="2411760" y="1866963"/>
            <a:ext cx="4040187" cy="10795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pt-BR" sz="2000" dirty="0">
                <a:solidFill>
                  <a:srgbClr val="002060"/>
                </a:solidFill>
              </a:rPr>
              <a:t>FLUXO DE CAIXA OPERACIONAL</a:t>
            </a:r>
          </a:p>
          <a:p>
            <a:pPr algn="ctr"/>
            <a:r>
              <a:rPr lang="pt-BR" dirty="0" smtClean="0">
                <a:solidFill>
                  <a:srgbClr val="002060"/>
                </a:solidFill>
              </a:rPr>
              <a:t>Método Indireto</a:t>
            </a:r>
            <a:endParaRPr lang="pt-BR" dirty="0">
              <a:solidFill>
                <a:srgbClr val="002060"/>
              </a:solidFill>
            </a:endParaRPr>
          </a:p>
        </p:txBody>
      </p:sp>
      <p:sp>
        <p:nvSpPr>
          <p:cNvPr id="8" name="Espaço Reservado para Conteúdo 5">
            <a:extLst>
              <a:ext uri="{FF2B5EF4-FFF2-40B4-BE49-F238E27FC236}">
                <a16:creationId xmlns="" xmlns:a16="http://schemas.microsoft.com/office/drawing/2014/main" id="{14524685-8837-470D-BA02-3953BCD81106}"/>
              </a:ext>
            </a:extLst>
          </p:cNvPr>
          <p:cNvSpPr txBox="1">
            <a:spLocks/>
          </p:cNvSpPr>
          <p:nvPr/>
        </p:nvSpPr>
        <p:spPr>
          <a:xfrm>
            <a:off x="1115616" y="2780929"/>
            <a:ext cx="7128792" cy="3456384"/>
          </a:xfrm>
          <a:prstGeom prst="rect">
            <a:avLst/>
          </a:prstGeom>
          <a:solidFill>
            <a:schemeClr val="bg1"/>
          </a:solidFill>
          <a:ln>
            <a:solidFill>
              <a:schemeClr val="bg1"/>
            </a:solidFill>
            <a:miter lim="800000"/>
            <a:headEnd/>
            <a:tailEnd/>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400"/>
              </a:spcBef>
              <a:buFont typeface="Arial" panose="020B0604020202020204" pitchFamily="34" charset="0"/>
              <a:buNone/>
            </a:pPr>
            <a:r>
              <a:rPr lang="pt-BR" sz="1600" b="1" dirty="0">
                <a:solidFill>
                  <a:srgbClr val="002060"/>
                </a:solidFill>
              </a:rPr>
              <a:t>  = Lucro ou Prejuízo líquido (da DRE)</a:t>
            </a:r>
          </a:p>
          <a:p>
            <a:pPr>
              <a:spcBef>
                <a:spcPts val="1400"/>
              </a:spcBef>
              <a:buFont typeface="Arial" panose="020B0604020202020204" pitchFamily="34" charset="0"/>
              <a:buNone/>
            </a:pPr>
            <a:r>
              <a:rPr lang="pt-BR" sz="1600" dirty="0">
                <a:solidFill>
                  <a:srgbClr val="002060"/>
                </a:solidFill>
              </a:rPr>
              <a:t>(+) Depreciação</a:t>
            </a:r>
          </a:p>
          <a:p>
            <a:pPr>
              <a:spcBef>
                <a:spcPts val="1400"/>
              </a:spcBef>
              <a:buFont typeface="Arial" panose="020B0604020202020204" pitchFamily="34" charset="0"/>
              <a:buNone/>
            </a:pPr>
            <a:r>
              <a:rPr lang="pt-BR" sz="1600" u="sng" dirty="0">
                <a:solidFill>
                  <a:srgbClr val="002060"/>
                </a:solidFill>
              </a:rPr>
              <a:t>(±) Outros ajustes</a:t>
            </a:r>
          </a:p>
          <a:p>
            <a:pPr>
              <a:spcBef>
                <a:spcPts val="1400"/>
              </a:spcBef>
              <a:buFont typeface="Arial" panose="020B0604020202020204" pitchFamily="34" charset="0"/>
              <a:buNone/>
            </a:pPr>
            <a:r>
              <a:rPr lang="pt-BR" sz="1600" dirty="0">
                <a:solidFill>
                  <a:srgbClr val="002060"/>
                </a:solidFill>
              </a:rPr>
              <a:t> = Resultado ajustado</a:t>
            </a:r>
          </a:p>
          <a:p>
            <a:pPr>
              <a:spcBef>
                <a:spcPts val="1400"/>
              </a:spcBef>
              <a:buFont typeface="Arial" panose="020B0604020202020204" pitchFamily="34" charset="0"/>
              <a:buNone/>
            </a:pPr>
            <a:r>
              <a:rPr lang="pt-BR" sz="1600" dirty="0">
                <a:solidFill>
                  <a:srgbClr val="002060"/>
                </a:solidFill>
              </a:rPr>
              <a:t>(±) Variação de ativo circulante operacional</a:t>
            </a:r>
          </a:p>
          <a:p>
            <a:pPr>
              <a:spcBef>
                <a:spcPts val="1400"/>
              </a:spcBef>
              <a:buFont typeface="Arial" panose="020B0604020202020204" pitchFamily="34" charset="0"/>
              <a:buNone/>
            </a:pPr>
            <a:r>
              <a:rPr lang="pt-BR" sz="1600" u="sng" dirty="0">
                <a:solidFill>
                  <a:srgbClr val="002060"/>
                </a:solidFill>
              </a:rPr>
              <a:t>(±) Variação de passivo circulante operacional</a:t>
            </a:r>
          </a:p>
          <a:p>
            <a:pPr>
              <a:spcBef>
                <a:spcPts val="1400"/>
              </a:spcBef>
              <a:buFont typeface="Arial" panose="020B0604020202020204" pitchFamily="34" charset="0"/>
              <a:buNone/>
            </a:pPr>
            <a:r>
              <a:rPr lang="pt-BR" sz="1400" b="1" dirty="0">
                <a:solidFill>
                  <a:srgbClr val="002060"/>
                </a:solidFill>
              </a:rPr>
              <a:t>= TOTAL DO FLUXO DE CAIXA OPERACIONAL</a:t>
            </a:r>
            <a:endParaRPr lang="pt-BR" sz="1600" dirty="0">
              <a:solidFill>
                <a:srgbClr val="002060"/>
              </a:solidFill>
            </a:endParaRPr>
          </a:p>
        </p:txBody>
      </p:sp>
    </p:spTree>
    <p:extLst>
      <p:ext uri="{BB962C8B-B14F-4D97-AF65-F5344CB8AC3E}">
        <p14:creationId xmlns:p14="http://schemas.microsoft.com/office/powerpoint/2010/main" val="83344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28</a:t>
            </a:fld>
            <a:endParaRPr lang="pt-BR" dirty="0">
              <a:solidFill>
                <a:prstClr val="white"/>
              </a:solidFill>
            </a:endParaRPr>
          </a:p>
        </p:txBody>
      </p:sp>
      <p:sp>
        <p:nvSpPr>
          <p:cNvPr id="5" name="CaixaDeTexto 4"/>
          <p:cNvSpPr txBox="1"/>
          <p:nvPr/>
        </p:nvSpPr>
        <p:spPr>
          <a:xfrm>
            <a:off x="395536" y="404664"/>
            <a:ext cx="8424936" cy="3785652"/>
          </a:xfrm>
          <a:prstGeom prst="rect">
            <a:avLst/>
          </a:prstGeom>
          <a:noFill/>
          <a:effectLst>
            <a:softEdge rad="31750"/>
          </a:effectLst>
        </p:spPr>
        <p:txBody>
          <a:bodyPr wrap="square" rtlCol="0">
            <a:spAutoFit/>
          </a:bodyPr>
          <a:lstStyle/>
          <a:p>
            <a:pPr algn="ctr">
              <a:lnSpc>
                <a:spcPct val="150000"/>
              </a:lnSpc>
            </a:pPr>
            <a:r>
              <a:rPr lang="pt-BR" sz="3000" b="1" dirty="0" smtClean="0">
                <a:solidFill>
                  <a:srgbClr val="1E2C76"/>
                </a:solidFill>
                <a:latin typeface="Times New Roman" pitchFamily="18" charset="0"/>
                <a:cs typeface="Times New Roman" pitchFamily="18" charset="0"/>
              </a:rPr>
              <a:t>Método Indireto</a:t>
            </a:r>
          </a:p>
          <a:p>
            <a:pPr algn="ctr">
              <a:lnSpc>
                <a:spcPct val="150000"/>
              </a:lnSpc>
            </a:pPr>
            <a:r>
              <a:rPr lang="pt-BR" sz="3000" b="1" dirty="0" smtClean="0">
                <a:solidFill>
                  <a:srgbClr val="1E2C76"/>
                </a:solidFill>
                <a:latin typeface="Times New Roman" pitchFamily="18" charset="0"/>
                <a:cs typeface="Times New Roman" pitchFamily="18" charset="0"/>
              </a:rPr>
              <a:t>Ajuste do Lucro Líquido</a:t>
            </a:r>
            <a:endParaRPr lang="pt-BR" sz="3000" b="1" dirty="0">
              <a:solidFill>
                <a:srgbClr val="1E2C76"/>
              </a:solidFill>
              <a:latin typeface="Times New Roman" pitchFamily="18" charset="0"/>
              <a:cs typeface="Times New Roman" pitchFamily="18" charset="0"/>
            </a:endParaRPr>
          </a:p>
          <a:p>
            <a:pPr marL="342900" indent="-342900" algn="just">
              <a:lnSpc>
                <a:spcPct val="150000"/>
              </a:lnSpc>
              <a:buFont typeface="Arial" pitchFamily="34" charset="0"/>
              <a:buChar char="•"/>
            </a:pPr>
            <a:r>
              <a:rPr lang="pt-BR" sz="2000" dirty="0" smtClean="0">
                <a:solidFill>
                  <a:srgbClr val="1E2C76"/>
                </a:solidFill>
              </a:rPr>
              <a:t>Há determinados itens que reduzem o lucro líquido na DRE, mas não representam saída de caixa no período. Daí, o fato de se adicionar novamente, por exemplo, a Depreciação, que é um </a:t>
            </a:r>
            <a:r>
              <a:rPr lang="pt-BR" sz="2000" dirty="0" err="1" smtClean="0">
                <a:solidFill>
                  <a:srgbClr val="1E2C76"/>
                </a:solidFill>
              </a:rPr>
              <a:t>ítem</a:t>
            </a:r>
            <a:r>
              <a:rPr lang="pt-BR" sz="2000" dirty="0" smtClean="0">
                <a:solidFill>
                  <a:srgbClr val="1E2C76"/>
                </a:solidFill>
              </a:rPr>
              <a:t> econômico e não financeiro. A depreciação não significa um desembolso, mas um fato econômico.</a:t>
            </a:r>
          </a:p>
        </p:txBody>
      </p:sp>
      <p:sp>
        <p:nvSpPr>
          <p:cNvPr id="8" name="Espaço Reservado para Conteúdo 5">
            <a:extLst>
              <a:ext uri="{FF2B5EF4-FFF2-40B4-BE49-F238E27FC236}">
                <a16:creationId xmlns="" xmlns:a16="http://schemas.microsoft.com/office/drawing/2014/main" id="{14524685-8837-470D-BA02-3953BCD81106}"/>
              </a:ext>
            </a:extLst>
          </p:cNvPr>
          <p:cNvSpPr txBox="1">
            <a:spLocks/>
          </p:cNvSpPr>
          <p:nvPr/>
        </p:nvSpPr>
        <p:spPr>
          <a:xfrm>
            <a:off x="1115616" y="4365104"/>
            <a:ext cx="3312368" cy="1872208"/>
          </a:xfrm>
          <a:prstGeom prst="rect">
            <a:avLst/>
          </a:prstGeom>
          <a:solidFill>
            <a:schemeClr val="bg1"/>
          </a:solidFill>
          <a:ln>
            <a:solidFill>
              <a:schemeClr val="bg1"/>
            </a:solidFill>
            <a:miter lim="800000"/>
            <a:headEnd/>
            <a:tailEnd/>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400"/>
              </a:spcBef>
              <a:buFont typeface="Arial" panose="020B0604020202020204" pitchFamily="34" charset="0"/>
              <a:buNone/>
            </a:pPr>
            <a:r>
              <a:rPr lang="pt-BR" sz="1600" b="1" dirty="0">
                <a:solidFill>
                  <a:srgbClr val="002060"/>
                </a:solidFill>
              </a:rPr>
              <a:t>  = Lucro ou Prejuízo líquido (da DRE)</a:t>
            </a:r>
          </a:p>
          <a:p>
            <a:pPr>
              <a:spcBef>
                <a:spcPts val="1400"/>
              </a:spcBef>
              <a:buFont typeface="Arial" panose="020B0604020202020204" pitchFamily="34" charset="0"/>
              <a:buNone/>
            </a:pPr>
            <a:r>
              <a:rPr lang="pt-BR" sz="1600" dirty="0">
                <a:solidFill>
                  <a:srgbClr val="002060"/>
                </a:solidFill>
              </a:rPr>
              <a:t>(+) Depreciação</a:t>
            </a:r>
          </a:p>
          <a:p>
            <a:pPr>
              <a:spcBef>
                <a:spcPts val="1400"/>
              </a:spcBef>
              <a:buFont typeface="Arial" panose="020B0604020202020204" pitchFamily="34" charset="0"/>
              <a:buNone/>
            </a:pPr>
            <a:r>
              <a:rPr lang="pt-BR" sz="1600" u="sng" dirty="0">
                <a:solidFill>
                  <a:srgbClr val="002060"/>
                </a:solidFill>
              </a:rPr>
              <a:t>(±) Outros ajustes</a:t>
            </a:r>
          </a:p>
          <a:p>
            <a:pPr>
              <a:spcBef>
                <a:spcPts val="1400"/>
              </a:spcBef>
              <a:buFont typeface="Arial" panose="020B0604020202020204" pitchFamily="34" charset="0"/>
              <a:buNone/>
            </a:pPr>
            <a:r>
              <a:rPr lang="pt-BR" sz="1600" dirty="0">
                <a:solidFill>
                  <a:srgbClr val="002060"/>
                </a:solidFill>
              </a:rPr>
              <a:t> = Resultado </a:t>
            </a:r>
            <a:r>
              <a:rPr lang="pt-BR" sz="1600" dirty="0" smtClean="0">
                <a:solidFill>
                  <a:srgbClr val="002060"/>
                </a:solidFill>
              </a:rPr>
              <a:t>ajustado</a:t>
            </a:r>
            <a:endParaRPr lang="pt-BR" sz="1600" dirty="0">
              <a:solidFill>
                <a:srgbClr val="002060"/>
              </a:solidFill>
            </a:endParaRPr>
          </a:p>
        </p:txBody>
      </p:sp>
      <p:sp>
        <p:nvSpPr>
          <p:cNvPr id="2" name="CaixaDeTexto 1"/>
          <p:cNvSpPr txBox="1"/>
          <p:nvPr/>
        </p:nvSpPr>
        <p:spPr>
          <a:xfrm>
            <a:off x="4355976" y="5518973"/>
            <a:ext cx="4068452" cy="646331"/>
          </a:xfrm>
          <a:prstGeom prst="rect">
            <a:avLst/>
          </a:prstGeom>
          <a:noFill/>
        </p:spPr>
        <p:txBody>
          <a:bodyPr wrap="square" rtlCol="0">
            <a:spAutoFit/>
          </a:bodyPr>
          <a:lstStyle/>
          <a:p>
            <a:pPr algn="ctr"/>
            <a:r>
              <a:rPr lang="pt-BR" b="1" dirty="0" smtClean="0">
                <a:latin typeface="Times New Roman" pitchFamily="18" charset="0"/>
                <a:cs typeface="Times New Roman" pitchFamily="18" charset="0"/>
              </a:rPr>
              <a:t>O Resultado ajustado é o que, de fato, afetou o caixa.</a:t>
            </a:r>
            <a:endParaRPr lang="pt-BR" b="1" dirty="0">
              <a:latin typeface="Times New Roman" pitchFamily="18" charset="0"/>
              <a:cs typeface="Times New Roman" pitchFamily="18" charset="0"/>
            </a:endParaRPr>
          </a:p>
        </p:txBody>
      </p:sp>
      <p:cxnSp>
        <p:nvCxnSpPr>
          <p:cNvPr id="7" name="Conector de seta reta 6"/>
          <p:cNvCxnSpPr/>
          <p:nvPr/>
        </p:nvCxnSpPr>
        <p:spPr>
          <a:xfrm>
            <a:off x="3099729" y="5692040"/>
            <a:ext cx="1311843"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386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29</a:t>
            </a:fld>
            <a:endParaRPr lang="pt-BR" dirty="0">
              <a:solidFill>
                <a:prstClr val="white"/>
              </a:solidFill>
            </a:endParaRPr>
          </a:p>
        </p:txBody>
      </p:sp>
      <p:sp>
        <p:nvSpPr>
          <p:cNvPr id="5" name="CaixaDeTexto 4"/>
          <p:cNvSpPr txBox="1"/>
          <p:nvPr/>
        </p:nvSpPr>
        <p:spPr>
          <a:xfrm>
            <a:off x="395536" y="404664"/>
            <a:ext cx="8424936" cy="1754326"/>
          </a:xfrm>
          <a:prstGeom prst="rect">
            <a:avLst/>
          </a:prstGeom>
          <a:noFill/>
          <a:effectLst>
            <a:softEdge rad="31750"/>
          </a:effectLst>
        </p:spPr>
        <p:txBody>
          <a:bodyPr wrap="square" rtlCol="0">
            <a:spAutoFit/>
          </a:bodyPr>
          <a:lstStyle/>
          <a:p>
            <a:pPr algn="ctr">
              <a:lnSpc>
                <a:spcPct val="150000"/>
              </a:lnSpc>
            </a:pPr>
            <a:r>
              <a:rPr lang="pt-BR" sz="3000" b="1" dirty="0" smtClean="0">
                <a:solidFill>
                  <a:srgbClr val="1E2C76"/>
                </a:solidFill>
                <a:latin typeface="Times New Roman" pitchFamily="18" charset="0"/>
                <a:cs typeface="Times New Roman" pitchFamily="18" charset="0"/>
              </a:rPr>
              <a:t>Método Indireto</a:t>
            </a:r>
          </a:p>
          <a:p>
            <a:pPr algn="ctr">
              <a:lnSpc>
                <a:spcPct val="150000"/>
              </a:lnSpc>
            </a:pPr>
            <a:r>
              <a:rPr lang="pt-BR" sz="3000" b="1" dirty="0" smtClean="0">
                <a:solidFill>
                  <a:srgbClr val="1E2C76"/>
                </a:solidFill>
                <a:latin typeface="Times New Roman" pitchFamily="18" charset="0"/>
                <a:cs typeface="Times New Roman" pitchFamily="18" charset="0"/>
              </a:rPr>
              <a:t>Variações no Ativo e Passivo Circulante</a:t>
            </a:r>
          </a:p>
          <a:p>
            <a:pPr algn="ctr">
              <a:lnSpc>
                <a:spcPct val="150000"/>
              </a:lnSpc>
            </a:pPr>
            <a:endParaRPr lang="pt-BR" sz="1200" b="1" dirty="0">
              <a:solidFill>
                <a:srgbClr val="1E2C76"/>
              </a:solidFill>
              <a:latin typeface="Times New Roman" pitchFamily="18" charset="0"/>
              <a:cs typeface="Times New Roman" pitchFamily="18" charset="0"/>
            </a:endParaRPr>
          </a:p>
        </p:txBody>
      </p:sp>
      <p:graphicFrame>
        <p:nvGraphicFramePr>
          <p:cNvPr id="3" name="Diagrama 2"/>
          <p:cNvGraphicFramePr/>
          <p:nvPr>
            <p:extLst>
              <p:ext uri="{D42A27DB-BD31-4B8C-83A1-F6EECF244321}">
                <p14:modId xmlns:p14="http://schemas.microsoft.com/office/powerpoint/2010/main" val="3867774593"/>
              </p:ext>
            </p:extLst>
          </p:nvPr>
        </p:nvGraphicFramePr>
        <p:xfrm>
          <a:off x="899592" y="1988840"/>
          <a:ext cx="7488832" cy="3472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278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3</a:t>
            </a:fld>
            <a:endParaRPr lang="pt-BR" dirty="0">
              <a:solidFill>
                <a:prstClr val="white"/>
              </a:solidFill>
            </a:endParaRPr>
          </a:p>
        </p:txBody>
      </p:sp>
      <p:sp>
        <p:nvSpPr>
          <p:cNvPr id="5" name="CaixaDeTexto 4"/>
          <p:cNvSpPr txBox="1"/>
          <p:nvPr/>
        </p:nvSpPr>
        <p:spPr>
          <a:xfrm>
            <a:off x="395536" y="404664"/>
            <a:ext cx="8640960" cy="3493264"/>
          </a:xfrm>
          <a:prstGeom prst="rect">
            <a:avLst/>
          </a:prstGeom>
          <a:noFill/>
        </p:spPr>
        <p:txBody>
          <a:bodyPr wrap="square" rtlCol="0">
            <a:spAutoFit/>
          </a:bodyPr>
          <a:lstStyle/>
          <a:p>
            <a:pPr>
              <a:lnSpc>
                <a:spcPct val="150000"/>
              </a:lnSpc>
            </a:pPr>
            <a:r>
              <a:rPr lang="pt-BR" sz="3400" b="1" dirty="0" smtClean="0">
                <a:solidFill>
                  <a:srgbClr val="1E2C76"/>
                </a:solidFill>
                <a:latin typeface="Times New Roman" pitchFamily="18" charset="0"/>
                <a:cs typeface="Times New Roman" pitchFamily="18" charset="0"/>
              </a:rPr>
              <a:t>Relações  entre os Demonstrativos Contábeis </a:t>
            </a:r>
            <a:endParaRPr lang="pt-BR" sz="3400" b="1" dirty="0">
              <a:solidFill>
                <a:srgbClr val="1E2C76"/>
              </a:solidFill>
              <a:latin typeface="Times New Roman" pitchFamily="18" charset="0"/>
              <a:cs typeface="Times New Roman" pitchFamily="18" charset="0"/>
            </a:endParaRPr>
          </a:p>
          <a:p>
            <a:pPr>
              <a:lnSpc>
                <a:spcPct val="150000"/>
              </a:lnSpc>
            </a:pPr>
            <a:endParaRPr lang="pt-BR" sz="2000" dirty="0">
              <a:solidFill>
                <a:srgbClr val="1E2C76"/>
              </a:solidFill>
            </a:endParaRPr>
          </a:p>
          <a:p>
            <a:pPr algn="just"/>
            <a:endParaRPr lang="pt-BR" sz="2000" dirty="0">
              <a:solidFill>
                <a:srgbClr val="1E2C76"/>
              </a:solidFill>
              <a:latin typeface="Times New Roman" pitchFamily="18" charset="0"/>
              <a:cs typeface="Times New Roman" pitchFamily="18" charset="0"/>
            </a:endParaRPr>
          </a:p>
          <a:p>
            <a:pPr marL="342900" indent="-342900" algn="just">
              <a:lnSpc>
                <a:spcPct val="150000"/>
              </a:lnSpc>
              <a:buFont typeface="Arial" pitchFamily="34" charset="0"/>
              <a:buChar char="•"/>
            </a:pPr>
            <a:endParaRPr lang="pt-BR" sz="2000" dirty="0">
              <a:solidFill>
                <a:srgbClr val="1E2C76"/>
              </a:solidFill>
            </a:endParaRPr>
          </a:p>
          <a:p>
            <a:pPr>
              <a:lnSpc>
                <a:spcPct val="150000"/>
              </a:lnSpc>
            </a:pPr>
            <a:endParaRPr lang="pt-BR" sz="2000" dirty="0">
              <a:solidFill>
                <a:srgbClr val="1E2C76"/>
              </a:solidFill>
              <a:latin typeface="+mj-lt"/>
            </a:endParaRPr>
          </a:p>
          <a:p>
            <a:pPr>
              <a:lnSpc>
                <a:spcPct val="150000"/>
              </a:lnSpc>
            </a:pPr>
            <a:endParaRPr lang="pt-BR" sz="4000" dirty="0">
              <a:solidFill>
                <a:srgbClr val="1E2C76"/>
              </a:solidFill>
              <a:latin typeface="+mj-lt"/>
            </a:endParaRPr>
          </a:p>
        </p:txBody>
      </p:sp>
      <p:grpSp>
        <p:nvGrpSpPr>
          <p:cNvPr id="9" name="Grupo 3">
            <a:extLst>
              <a:ext uri="{FF2B5EF4-FFF2-40B4-BE49-F238E27FC236}">
                <a16:creationId xmlns="" xmlns:a16="http://schemas.microsoft.com/office/drawing/2014/main" id="{E7A540C9-A9D3-482A-9C46-FE90190C6500}"/>
              </a:ext>
            </a:extLst>
          </p:cNvPr>
          <p:cNvGrpSpPr/>
          <p:nvPr/>
        </p:nvGrpSpPr>
        <p:grpSpPr>
          <a:xfrm>
            <a:off x="192057" y="1901150"/>
            <a:ext cx="8628415" cy="4192146"/>
            <a:chOff x="245329" y="826573"/>
            <a:chExt cx="9049338" cy="4442340"/>
          </a:xfrm>
        </p:grpSpPr>
        <p:sp>
          <p:nvSpPr>
            <p:cNvPr id="10" name="Rectangle 3">
              <a:extLst>
                <a:ext uri="{FF2B5EF4-FFF2-40B4-BE49-F238E27FC236}">
                  <a16:creationId xmlns="" xmlns:a16="http://schemas.microsoft.com/office/drawing/2014/main" id="{3F4B21E9-A718-4019-93CA-4D6C2B8ED053}"/>
                </a:ext>
              </a:extLst>
            </p:cNvPr>
            <p:cNvSpPr>
              <a:spLocks noChangeArrowheads="1"/>
            </p:cNvSpPr>
            <p:nvPr/>
          </p:nvSpPr>
          <p:spPr bwMode="auto">
            <a:xfrm>
              <a:off x="2411413" y="1628775"/>
              <a:ext cx="4176712" cy="3640138"/>
            </a:xfrm>
            <a:prstGeom prst="rect">
              <a:avLst/>
            </a:prstGeom>
            <a:solidFill>
              <a:srgbClr val="99FF33"/>
            </a:solidFill>
            <a:ln w="12700">
              <a:solidFill>
                <a:schemeClr val="accent1">
                  <a:lumMod val="75000"/>
                </a:schemeClr>
              </a:solidFill>
              <a:miter lim="800000"/>
              <a:headEnd/>
              <a:tailEnd/>
            </a:ln>
          </p:spPr>
          <p:txBody>
            <a:bodyPr wrap="none" anchor="ctr"/>
            <a:lstStyle/>
            <a:p>
              <a:pPr>
                <a:defRPr/>
              </a:pPr>
              <a:endParaRPr lang="pt-BR">
                <a:latin typeface="Arial" charset="0"/>
              </a:endParaRPr>
            </a:p>
          </p:txBody>
        </p:sp>
        <p:sp>
          <p:nvSpPr>
            <p:cNvPr id="11" name="Text Box 4">
              <a:extLst>
                <a:ext uri="{FF2B5EF4-FFF2-40B4-BE49-F238E27FC236}">
                  <a16:creationId xmlns="" xmlns:a16="http://schemas.microsoft.com/office/drawing/2014/main" id="{D3B2F88A-75AC-4156-B923-DE87C700AB1B}"/>
                </a:ext>
              </a:extLst>
            </p:cNvPr>
            <p:cNvSpPr txBox="1">
              <a:spLocks noChangeArrowheads="1"/>
            </p:cNvSpPr>
            <p:nvPr/>
          </p:nvSpPr>
          <p:spPr bwMode="auto">
            <a:xfrm>
              <a:off x="2489051" y="2276475"/>
              <a:ext cx="2010717" cy="2266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pt-BR" altLang="pt-BR" sz="2000" b="1" dirty="0"/>
                <a:t>Ativo</a:t>
              </a:r>
            </a:p>
            <a:p>
              <a:pPr>
                <a:spcBef>
                  <a:spcPts val="300"/>
                </a:spcBef>
              </a:pPr>
              <a:r>
                <a:rPr lang="pt-BR" altLang="pt-BR" sz="1400" b="1" dirty="0" smtClean="0">
                  <a:latin typeface="Times New Roman" pitchFamily="18" charset="0"/>
                  <a:cs typeface="Times New Roman" pitchFamily="18" charset="0"/>
                </a:rPr>
                <a:t>Caixa e Equivalentes de Caixa</a:t>
              </a:r>
              <a:endParaRPr lang="pt-BR" altLang="pt-BR" sz="1400" b="1" dirty="0">
                <a:latin typeface="Times New Roman" pitchFamily="18" charset="0"/>
                <a:cs typeface="Times New Roman" pitchFamily="18" charset="0"/>
              </a:endParaRPr>
            </a:p>
            <a:p>
              <a:pPr>
                <a:spcBef>
                  <a:spcPts val="300"/>
                </a:spcBef>
              </a:pPr>
              <a:r>
                <a:rPr lang="pt-BR" altLang="pt-BR" sz="1400" dirty="0"/>
                <a:t>Contas a Receber</a:t>
              </a:r>
            </a:p>
            <a:p>
              <a:pPr>
                <a:spcBef>
                  <a:spcPts val="300"/>
                </a:spcBef>
              </a:pPr>
              <a:r>
                <a:rPr lang="pt-BR" altLang="pt-BR" sz="1400" dirty="0"/>
                <a:t>Estoques</a:t>
              </a:r>
            </a:p>
            <a:p>
              <a:pPr>
                <a:spcBef>
                  <a:spcPts val="300"/>
                </a:spcBef>
              </a:pPr>
              <a:r>
                <a:rPr lang="pt-BR" altLang="pt-BR" sz="1400" dirty="0"/>
                <a:t>Investimentos</a:t>
              </a:r>
            </a:p>
            <a:p>
              <a:pPr>
                <a:spcBef>
                  <a:spcPts val="300"/>
                </a:spcBef>
              </a:pPr>
              <a:r>
                <a:rPr lang="pt-BR" altLang="pt-BR" sz="1400" dirty="0"/>
                <a:t>Imobilizado</a:t>
              </a:r>
            </a:p>
            <a:p>
              <a:pPr>
                <a:spcBef>
                  <a:spcPts val="300"/>
                </a:spcBef>
              </a:pPr>
              <a:r>
                <a:rPr lang="pt-BR" altLang="pt-BR" sz="1400" dirty="0"/>
                <a:t>Intangível</a:t>
              </a:r>
            </a:p>
          </p:txBody>
        </p:sp>
        <p:sp>
          <p:nvSpPr>
            <p:cNvPr id="12" name="Text Box 5">
              <a:extLst>
                <a:ext uri="{FF2B5EF4-FFF2-40B4-BE49-F238E27FC236}">
                  <a16:creationId xmlns="" xmlns:a16="http://schemas.microsoft.com/office/drawing/2014/main" id="{890D8219-C4A2-4F99-9E39-89C7F924064F}"/>
                </a:ext>
              </a:extLst>
            </p:cNvPr>
            <p:cNvSpPr txBox="1">
              <a:spLocks noChangeArrowheads="1"/>
            </p:cNvSpPr>
            <p:nvPr/>
          </p:nvSpPr>
          <p:spPr bwMode="auto">
            <a:xfrm>
              <a:off x="4542485" y="2364239"/>
              <a:ext cx="2087563" cy="267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pt-BR" altLang="pt-BR" sz="2000" b="1" dirty="0"/>
                <a:t>Passivo e PL</a:t>
              </a:r>
            </a:p>
            <a:p>
              <a:pPr>
                <a:spcBef>
                  <a:spcPct val="50000"/>
                </a:spcBef>
              </a:pPr>
              <a:r>
                <a:rPr lang="pt-BR" altLang="pt-BR" sz="1600" dirty="0"/>
                <a:t>Exigível  </a:t>
              </a:r>
            </a:p>
            <a:p>
              <a:pPr>
                <a:spcBef>
                  <a:spcPct val="50000"/>
                </a:spcBef>
              </a:pPr>
              <a:endParaRPr lang="pt-BR" altLang="pt-BR" sz="1600" dirty="0"/>
            </a:p>
            <a:p>
              <a:r>
                <a:rPr lang="pt-BR" altLang="pt-BR" sz="1600" b="1" dirty="0"/>
                <a:t>Patrimônio Líq.</a:t>
              </a:r>
            </a:p>
            <a:p>
              <a:r>
                <a:rPr lang="pt-BR" altLang="pt-BR" sz="1600" dirty="0"/>
                <a:t>Capital</a:t>
              </a:r>
            </a:p>
            <a:p>
              <a:r>
                <a:rPr lang="pt-BR" altLang="pt-BR" sz="1400" dirty="0"/>
                <a:t>Resultado </a:t>
              </a:r>
              <a:r>
                <a:rPr lang="pt-BR" altLang="pt-BR" sz="1400" dirty="0" err="1"/>
                <a:t>Acum</a:t>
              </a:r>
              <a:endParaRPr lang="pt-BR" altLang="pt-BR" sz="1400" dirty="0"/>
            </a:p>
          </p:txBody>
        </p:sp>
        <p:sp>
          <p:nvSpPr>
            <p:cNvPr id="13" name="Text Box 6">
              <a:extLst>
                <a:ext uri="{FF2B5EF4-FFF2-40B4-BE49-F238E27FC236}">
                  <a16:creationId xmlns="" xmlns:a16="http://schemas.microsoft.com/office/drawing/2014/main" id="{CE18D4F8-EE36-4F54-A00B-A75CAA7CCCB9}"/>
                </a:ext>
              </a:extLst>
            </p:cNvPr>
            <p:cNvSpPr txBox="1">
              <a:spLocks noChangeArrowheads="1"/>
            </p:cNvSpPr>
            <p:nvPr/>
          </p:nvSpPr>
          <p:spPr bwMode="auto">
            <a:xfrm>
              <a:off x="6883255" y="2596938"/>
              <a:ext cx="2411412" cy="2492129"/>
            </a:xfrm>
            <a:prstGeom prst="rect">
              <a:avLst/>
            </a:prstGeom>
            <a:solidFill>
              <a:srgbClr val="FFFF00"/>
            </a:solidFill>
            <a:ln w="9525">
              <a:solidFill>
                <a:srgbClr val="FFC000"/>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pt-BR" altLang="pt-BR" b="1" dirty="0"/>
                <a:t>DRE</a:t>
              </a:r>
            </a:p>
            <a:p>
              <a:r>
                <a:rPr lang="pt-BR" altLang="pt-BR" sz="1600" dirty="0"/>
                <a:t>  </a:t>
              </a:r>
            </a:p>
            <a:p>
              <a:r>
                <a:rPr lang="pt-BR" altLang="pt-BR" dirty="0"/>
                <a:t>Receitas</a:t>
              </a:r>
            </a:p>
            <a:p>
              <a:r>
                <a:rPr lang="pt-BR" altLang="pt-BR" dirty="0"/>
                <a:t>- </a:t>
              </a:r>
              <a:r>
                <a:rPr lang="pt-BR" altLang="pt-BR" u="sng" dirty="0"/>
                <a:t>Custos e Despesas</a:t>
              </a:r>
            </a:p>
            <a:p>
              <a:r>
                <a:rPr lang="pt-BR" altLang="pt-BR" dirty="0"/>
                <a:t>= Lucro Líquido</a:t>
              </a:r>
            </a:p>
          </p:txBody>
        </p:sp>
        <p:sp>
          <p:nvSpPr>
            <p:cNvPr id="14" name="Line 7">
              <a:extLst>
                <a:ext uri="{FF2B5EF4-FFF2-40B4-BE49-F238E27FC236}">
                  <a16:creationId xmlns="" xmlns:a16="http://schemas.microsoft.com/office/drawing/2014/main" id="{53F260DD-D5A1-4B97-B429-82C4B397FBFD}"/>
                </a:ext>
              </a:extLst>
            </p:cNvPr>
            <p:cNvSpPr>
              <a:spLocks noChangeShapeType="1"/>
            </p:cNvSpPr>
            <p:nvPr/>
          </p:nvSpPr>
          <p:spPr bwMode="auto">
            <a:xfrm>
              <a:off x="4500563" y="2276475"/>
              <a:ext cx="0" cy="2992438"/>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wrap="none" anchor="ctr"/>
            <a:lstStyle/>
            <a:p>
              <a:pPr>
                <a:defRPr/>
              </a:pPr>
              <a:endParaRPr lang="pt-BR"/>
            </a:p>
          </p:txBody>
        </p:sp>
        <p:cxnSp>
          <p:nvCxnSpPr>
            <p:cNvPr id="15" name="Conector reto 14">
              <a:extLst>
                <a:ext uri="{FF2B5EF4-FFF2-40B4-BE49-F238E27FC236}">
                  <a16:creationId xmlns="" xmlns:a16="http://schemas.microsoft.com/office/drawing/2014/main" id="{160EF393-2FC5-4C28-80AD-3175FEA452B4}"/>
                </a:ext>
              </a:extLst>
            </p:cNvPr>
            <p:cNvCxnSpPr/>
            <p:nvPr/>
          </p:nvCxnSpPr>
          <p:spPr bwMode="auto">
            <a:xfrm>
              <a:off x="2411413" y="2276475"/>
              <a:ext cx="4176712" cy="0"/>
            </a:xfrm>
            <a:prstGeom prst="line">
              <a:avLst/>
            </a:prstGeom>
            <a:ln>
              <a:headEnd type="none" w="med" len="med"/>
              <a:tailEnd type="none" w="med" len="med"/>
            </a:ln>
            <a:extLst/>
          </p:spPr>
          <p:style>
            <a:lnRef idx="2">
              <a:schemeClr val="accent1"/>
            </a:lnRef>
            <a:fillRef idx="0">
              <a:schemeClr val="accent1"/>
            </a:fillRef>
            <a:effectRef idx="1">
              <a:schemeClr val="accent1"/>
            </a:effectRef>
            <a:fontRef idx="minor">
              <a:schemeClr val="tx1"/>
            </a:fontRef>
          </p:style>
        </p:cxnSp>
        <p:sp>
          <p:nvSpPr>
            <p:cNvPr id="16" name="Text Box 9">
              <a:extLst>
                <a:ext uri="{FF2B5EF4-FFF2-40B4-BE49-F238E27FC236}">
                  <a16:creationId xmlns="" xmlns:a16="http://schemas.microsoft.com/office/drawing/2014/main" id="{34C6D7C2-29EA-422D-9C4B-6339A77DD86D}"/>
                </a:ext>
              </a:extLst>
            </p:cNvPr>
            <p:cNvSpPr txBox="1">
              <a:spLocks noChangeArrowheads="1"/>
            </p:cNvSpPr>
            <p:nvPr/>
          </p:nvSpPr>
          <p:spPr bwMode="auto">
            <a:xfrm>
              <a:off x="3851275" y="1700212"/>
              <a:ext cx="2160588" cy="667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pt-BR" altLang="pt-BR" sz="2400" b="1" dirty="0"/>
                <a:t>BP</a:t>
              </a:r>
            </a:p>
          </p:txBody>
        </p:sp>
        <p:sp>
          <p:nvSpPr>
            <p:cNvPr id="17" name="Text Box 6">
              <a:extLst>
                <a:ext uri="{FF2B5EF4-FFF2-40B4-BE49-F238E27FC236}">
                  <a16:creationId xmlns="" xmlns:a16="http://schemas.microsoft.com/office/drawing/2014/main" id="{923EB188-5F50-4D73-A232-D4F45F953E21}"/>
                </a:ext>
              </a:extLst>
            </p:cNvPr>
            <p:cNvSpPr txBox="1">
              <a:spLocks noChangeArrowheads="1"/>
            </p:cNvSpPr>
            <p:nvPr/>
          </p:nvSpPr>
          <p:spPr bwMode="auto">
            <a:xfrm>
              <a:off x="245329" y="826573"/>
              <a:ext cx="2052637" cy="1924257"/>
            </a:xfrm>
            <a:prstGeom prst="rect">
              <a:avLst/>
            </a:prstGeom>
            <a:solidFill>
              <a:srgbClr val="FFC000"/>
            </a:solidFill>
            <a:ln w="9525">
              <a:solidFill>
                <a:srgbClr val="FF0000"/>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pt-BR" altLang="pt-BR" sz="1400" b="1" dirty="0" smtClean="0"/>
                <a:t>DFC</a:t>
              </a:r>
              <a:endParaRPr lang="pt-BR" altLang="pt-BR" sz="1400" b="1" dirty="0"/>
            </a:p>
            <a:p>
              <a:pPr algn="ctr"/>
              <a:endParaRPr lang="pt-BR" altLang="pt-BR" sz="1400" b="1" dirty="0"/>
            </a:p>
            <a:p>
              <a:r>
                <a:rPr lang="pt-BR" altLang="pt-BR" sz="1400" b="1" dirty="0"/>
                <a:t>Saldo inicial de Caixa</a:t>
              </a:r>
            </a:p>
            <a:p>
              <a:r>
                <a:rPr lang="pt-BR" altLang="pt-BR" sz="1400" dirty="0" err="1"/>
                <a:t>Fl</a:t>
              </a:r>
              <a:r>
                <a:rPr lang="pt-BR" altLang="pt-BR" sz="1400" dirty="0"/>
                <a:t> </a:t>
              </a:r>
              <a:r>
                <a:rPr lang="pt-BR" altLang="pt-BR" sz="1400" dirty="0" err="1"/>
                <a:t>Cx</a:t>
              </a:r>
              <a:r>
                <a:rPr lang="pt-BR" altLang="pt-BR" sz="1400" dirty="0"/>
                <a:t> Operacional</a:t>
              </a:r>
            </a:p>
            <a:p>
              <a:r>
                <a:rPr lang="pt-BR" altLang="pt-BR" sz="1400" dirty="0" err="1"/>
                <a:t>Fl</a:t>
              </a:r>
              <a:r>
                <a:rPr lang="pt-BR" altLang="pt-BR" sz="1400" dirty="0"/>
                <a:t> </a:t>
              </a:r>
              <a:r>
                <a:rPr lang="pt-BR" altLang="pt-BR" sz="1400" dirty="0" err="1"/>
                <a:t>Cx</a:t>
              </a:r>
              <a:r>
                <a:rPr lang="pt-BR" altLang="pt-BR" sz="1400" dirty="0"/>
                <a:t> </a:t>
              </a:r>
              <a:r>
                <a:rPr lang="pt-BR" altLang="pt-BR" sz="1400" dirty="0" smtClean="0"/>
                <a:t>Investimentos</a:t>
              </a:r>
              <a:endParaRPr lang="pt-BR" altLang="pt-BR" sz="1400" dirty="0"/>
            </a:p>
            <a:p>
              <a:r>
                <a:rPr lang="pt-BR" altLang="pt-BR" sz="1400" dirty="0" err="1"/>
                <a:t>Fl</a:t>
              </a:r>
              <a:r>
                <a:rPr lang="pt-BR" altLang="pt-BR" sz="1400" dirty="0"/>
                <a:t> </a:t>
              </a:r>
              <a:r>
                <a:rPr lang="pt-BR" altLang="pt-BR" sz="1400" dirty="0" err="1"/>
                <a:t>Cx</a:t>
              </a:r>
              <a:r>
                <a:rPr lang="pt-BR" altLang="pt-BR" sz="1400" dirty="0"/>
                <a:t> </a:t>
              </a:r>
              <a:r>
                <a:rPr lang="pt-BR" altLang="pt-BR" sz="1400" dirty="0" smtClean="0"/>
                <a:t>Financiamentos</a:t>
              </a:r>
              <a:endParaRPr lang="pt-BR" altLang="pt-BR" sz="1400" dirty="0"/>
            </a:p>
            <a:p>
              <a:r>
                <a:rPr lang="pt-BR" altLang="pt-BR" sz="1400" b="1" dirty="0"/>
                <a:t>Saldo Final de Caixa</a:t>
              </a:r>
            </a:p>
          </p:txBody>
        </p:sp>
      </p:grpSp>
      <p:sp>
        <p:nvSpPr>
          <p:cNvPr id="18" name="Seta em curva para cima 17">
            <a:extLst>
              <a:ext uri="{FF2B5EF4-FFF2-40B4-BE49-F238E27FC236}">
                <a16:creationId xmlns="" xmlns:a16="http://schemas.microsoft.com/office/drawing/2014/main" id="{17C6F2AE-7B29-4EC5-A2EA-50A6B1345C3C}"/>
              </a:ext>
            </a:extLst>
          </p:cNvPr>
          <p:cNvSpPr/>
          <p:nvPr/>
        </p:nvSpPr>
        <p:spPr>
          <a:xfrm>
            <a:off x="1403648" y="3733989"/>
            <a:ext cx="1063198" cy="44411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20" name="Seta em curva para baixo 19"/>
          <p:cNvSpPr/>
          <p:nvPr/>
        </p:nvSpPr>
        <p:spPr>
          <a:xfrm rot="10800000">
            <a:off x="5508104" y="5157192"/>
            <a:ext cx="1584176" cy="432048"/>
          </a:xfrm>
          <a:prstGeom prst="curvedDownArrow">
            <a:avLst>
              <a:gd name="adj1" fmla="val 0"/>
              <a:gd name="adj2" fmla="val 50000"/>
              <a:gd name="adj3" fmla="val 25000"/>
            </a:avLst>
          </a:prstGeom>
          <a:solidFill>
            <a:schemeClr val="accent2">
              <a:lumMod val="7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168491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30</a:t>
            </a:fld>
            <a:endParaRPr lang="pt-BR" dirty="0">
              <a:solidFill>
                <a:prstClr val="white"/>
              </a:solidFill>
            </a:endParaRPr>
          </a:p>
        </p:txBody>
      </p:sp>
      <p:sp>
        <p:nvSpPr>
          <p:cNvPr id="5" name="CaixaDeTexto 4"/>
          <p:cNvSpPr txBox="1"/>
          <p:nvPr/>
        </p:nvSpPr>
        <p:spPr>
          <a:xfrm>
            <a:off x="395536" y="260648"/>
            <a:ext cx="8424936" cy="1061829"/>
          </a:xfrm>
          <a:prstGeom prst="rect">
            <a:avLst/>
          </a:prstGeom>
          <a:noFill/>
          <a:effectLst>
            <a:softEdge rad="31750"/>
          </a:effectLst>
        </p:spPr>
        <p:txBody>
          <a:bodyPr wrap="square" rtlCol="0">
            <a:spAutoFit/>
          </a:bodyPr>
          <a:lstStyle/>
          <a:p>
            <a:pPr algn="ctr">
              <a:lnSpc>
                <a:spcPct val="150000"/>
              </a:lnSpc>
            </a:pPr>
            <a:r>
              <a:rPr lang="pt-BR" sz="3000" b="1" dirty="0" smtClean="0">
                <a:solidFill>
                  <a:srgbClr val="1E2C76"/>
                </a:solidFill>
                <a:latin typeface="Times New Roman" pitchFamily="18" charset="0"/>
                <a:cs typeface="Times New Roman" pitchFamily="18" charset="0"/>
              </a:rPr>
              <a:t>DFC- Método Indireto</a:t>
            </a:r>
          </a:p>
          <a:p>
            <a:pPr algn="ctr">
              <a:lnSpc>
                <a:spcPct val="150000"/>
              </a:lnSpc>
            </a:pPr>
            <a:endParaRPr lang="pt-BR" sz="1200" b="1" dirty="0">
              <a:solidFill>
                <a:srgbClr val="1E2C76"/>
              </a:solidFill>
              <a:latin typeface="Times New Roman" pitchFamily="18" charset="0"/>
              <a:cs typeface="Times New Roman" pitchFamily="18"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2635796242"/>
              </p:ext>
            </p:extLst>
          </p:nvPr>
        </p:nvGraphicFramePr>
        <p:xfrm>
          <a:off x="107504" y="966820"/>
          <a:ext cx="8928992" cy="5270497"/>
        </p:xfrm>
        <a:graphic>
          <a:graphicData uri="http://schemas.openxmlformats.org/drawingml/2006/table">
            <a:tbl>
              <a:tblPr>
                <a:tableStyleId>{5C22544A-7EE6-4342-B048-85BDC9FD1C3A}</a:tableStyleId>
              </a:tblPr>
              <a:tblGrid>
                <a:gridCol w="5040560"/>
                <a:gridCol w="1080120"/>
                <a:gridCol w="1906015"/>
                <a:gridCol w="902297"/>
              </a:tblGrid>
              <a:tr h="318331">
                <a:tc>
                  <a:txBody>
                    <a:bodyPr/>
                    <a:lstStyle/>
                    <a:p>
                      <a:pPr algn="ctr" fontAlgn="b"/>
                      <a:r>
                        <a:rPr lang="pt-BR" sz="1800" u="none" strike="noStrike" dirty="0">
                          <a:effectLst/>
                          <a:latin typeface="Times New Roman" pitchFamily="18" charset="0"/>
                          <a:cs typeface="Times New Roman" pitchFamily="18" charset="0"/>
                        </a:rPr>
                        <a:t>DFC- X2</a:t>
                      </a:r>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u="none" strike="noStrike" dirty="0">
                          <a:effectLst/>
                          <a:latin typeface="Times New Roman" pitchFamily="18" charset="0"/>
                          <a:cs typeface="Times New Roman" pitchFamily="18" charset="0"/>
                        </a:rPr>
                        <a:t>$</a:t>
                      </a:r>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u="none" strike="noStrike">
                          <a:effectLst/>
                          <a:latin typeface="Times New Roman" pitchFamily="18" charset="0"/>
                          <a:cs typeface="Times New Roman" pitchFamily="18" charset="0"/>
                        </a:rPr>
                        <a:t>$</a:t>
                      </a:r>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r>
              <a:tr h="318331">
                <a:tc>
                  <a:txBody>
                    <a:bodyPr/>
                    <a:lstStyle/>
                    <a:p>
                      <a:pPr algn="l" fontAlgn="b"/>
                      <a:r>
                        <a:rPr lang="pt-BR" sz="1800" u="none" strike="noStrike" dirty="0">
                          <a:effectLst/>
                          <a:latin typeface="Times New Roman" pitchFamily="18" charset="0"/>
                          <a:cs typeface="Times New Roman" pitchFamily="18" charset="0"/>
                        </a:rPr>
                        <a:t>Lucro/Prejuízo apurado no Exercício de X2</a:t>
                      </a:r>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u="none" strike="noStrike" dirty="0">
                          <a:effectLst/>
                          <a:latin typeface="Times New Roman" pitchFamily="18" charset="0"/>
                          <a:cs typeface="Times New Roman" pitchFamily="18" charset="0"/>
                        </a:rPr>
                        <a:t>-50.000</a:t>
                      </a:r>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r>
              <a:tr h="318331">
                <a:tc>
                  <a:txBody>
                    <a:bodyPr/>
                    <a:lstStyle/>
                    <a:p>
                      <a:pPr algn="l" fontAlgn="b"/>
                      <a:r>
                        <a:rPr lang="pt-BR" sz="1800" u="none" strike="noStrike" dirty="0">
                          <a:effectLst/>
                          <a:latin typeface="Times New Roman" pitchFamily="18" charset="0"/>
                          <a:cs typeface="Times New Roman" pitchFamily="18" charset="0"/>
                        </a:rPr>
                        <a:t>(+) Depreciação</a:t>
                      </a:r>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u="none" strike="noStrike">
                          <a:effectLst/>
                          <a:latin typeface="Times New Roman" pitchFamily="18" charset="0"/>
                          <a:cs typeface="Times New Roman" pitchFamily="18" charset="0"/>
                        </a:rPr>
                        <a:t>1.200.000</a:t>
                      </a:r>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r>
              <a:tr h="318331">
                <a:tc>
                  <a:txBody>
                    <a:bodyPr/>
                    <a:lstStyle/>
                    <a:p>
                      <a:pPr algn="l" fontAlgn="b"/>
                      <a:r>
                        <a:rPr lang="pt-BR" sz="1800" b="1" u="none" strike="noStrike" dirty="0">
                          <a:effectLst/>
                          <a:latin typeface="Times New Roman" pitchFamily="18" charset="0"/>
                          <a:cs typeface="Times New Roman" pitchFamily="18" charset="0"/>
                        </a:rPr>
                        <a:t>(=) Resultado Ajustado</a:t>
                      </a:r>
                      <a:endParaRPr lang="pt-BR" sz="18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b="1" u="none" strike="noStrike" dirty="0">
                          <a:effectLst/>
                          <a:latin typeface="Times New Roman" pitchFamily="18" charset="0"/>
                          <a:cs typeface="Times New Roman" pitchFamily="18" charset="0"/>
                        </a:rPr>
                        <a:t>1.150.000</a:t>
                      </a:r>
                      <a:endParaRPr lang="pt-BR" sz="18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r>
              <a:tr h="318331">
                <a:tc>
                  <a:txBody>
                    <a:bodyPr/>
                    <a:lstStyle/>
                    <a:p>
                      <a:pPr algn="l" fontAlgn="b"/>
                      <a:r>
                        <a:rPr lang="pt-BR" sz="1800" u="none" strike="noStrike" dirty="0">
                          <a:effectLst/>
                          <a:latin typeface="Times New Roman" pitchFamily="18" charset="0"/>
                          <a:cs typeface="Times New Roman" pitchFamily="18" charset="0"/>
                        </a:rPr>
                        <a:t>Variações no Circulante</a:t>
                      </a:r>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r>
              <a:tr h="318331">
                <a:tc>
                  <a:txBody>
                    <a:bodyPr/>
                    <a:lstStyle/>
                    <a:p>
                      <a:pPr algn="l" fontAlgn="b"/>
                      <a:r>
                        <a:rPr lang="pt-BR" sz="1800" u="none" strike="noStrike">
                          <a:effectLst/>
                          <a:latin typeface="Times New Roman" pitchFamily="18" charset="0"/>
                          <a:cs typeface="Times New Roman" pitchFamily="18" charset="0"/>
                        </a:rPr>
                        <a:t>Ativo- Aumentos de Contas a Receber</a:t>
                      </a:r>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u="none" strike="noStrike" dirty="0">
                          <a:effectLst/>
                          <a:latin typeface="Times New Roman" pitchFamily="18" charset="0"/>
                          <a:cs typeface="Times New Roman" pitchFamily="18" charset="0"/>
                        </a:rPr>
                        <a:t>-100.000</a:t>
                      </a:r>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r>
              <a:tr h="318331">
                <a:tc>
                  <a:txBody>
                    <a:bodyPr/>
                    <a:lstStyle/>
                    <a:p>
                      <a:pPr algn="l" fontAlgn="b"/>
                      <a:r>
                        <a:rPr lang="pt-BR" sz="1800" u="none" strike="noStrike">
                          <a:effectLst/>
                          <a:latin typeface="Times New Roman" pitchFamily="18" charset="0"/>
                          <a:cs typeface="Times New Roman" pitchFamily="18" charset="0"/>
                        </a:rPr>
                        <a:t>Passivo-Aumento de Fornecedores</a:t>
                      </a:r>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u="none" strike="noStrike" dirty="0">
                          <a:effectLst/>
                          <a:latin typeface="Times New Roman" pitchFamily="18" charset="0"/>
                          <a:cs typeface="Times New Roman" pitchFamily="18" charset="0"/>
                        </a:rPr>
                        <a:t>100.000</a:t>
                      </a:r>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r>
              <a:tr h="318331">
                <a:tc>
                  <a:txBody>
                    <a:bodyPr/>
                    <a:lstStyle/>
                    <a:p>
                      <a:pPr algn="l" fontAlgn="b"/>
                      <a:r>
                        <a:rPr lang="pt-BR" sz="1800" b="1" u="none" strike="noStrike">
                          <a:effectLst/>
                          <a:latin typeface="Times New Roman" pitchFamily="18" charset="0"/>
                          <a:cs typeface="Times New Roman" pitchFamily="18" charset="0"/>
                        </a:rPr>
                        <a:t>(=) Caixa gerado pelas atividades operacionais</a:t>
                      </a:r>
                      <a:endParaRPr lang="pt-BR" sz="1800" b="1"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1"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b="1" u="none" strike="noStrike" dirty="0">
                          <a:effectLst/>
                          <a:latin typeface="Times New Roman" pitchFamily="18" charset="0"/>
                          <a:cs typeface="Times New Roman" pitchFamily="18" charset="0"/>
                        </a:rPr>
                        <a:t>1.150.000</a:t>
                      </a:r>
                      <a:endParaRPr lang="pt-BR" sz="18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r>
              <a:tr h="318331">
                <a:tc>
                  <a:txBody>
                    <a:bodyPr/>
                    <a:lstStyle/>
                    <a:p>
                      <a:pPr algn="l" fontAlgn="b"/>
                      <a:r>
                        <a:rPr lang="pt-BR" sz="1800" u="none" strike="noStrike">
                          <a:effectLst/>
                          <a:latin typeface="Times New Roman" pitchFamily="18" charset="0"/>
                          <a:cs typeface="Times New Roman" pitchFamily="18" charset="0"/>
                        </a:rPr>
                        <a:t>(-) Aquisição de Imobilizado</a:t>
                      </a:r>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u="none" strike="noStrike">
                          <a:effectLst/>
                          <a:latin typeface="Times New Roman" pitchFamily="18" charset="0"/>
                          <a:cs typeface="Times New Roman" pitchFamily="18" charset="0"/>
                        </a:rPr>
                        <a:t>-600.000</a:t>
                      </a:r>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r>
              <a:tr h="394156">
                <a:tc>
                  <a:txBody>
                    <a:bodyPr/>
                    <a:lstStyle/>
                    <a:p>
                      <a:pPr algn="l" fontAlgn="b"/>
                      <a:r>
                        <a:rPr lang="pt-BR" sz="1800" b="1" u="none" strike="noStrike" dirty="0">
                          <a:effectLst/>
                          <a:latin typeface="Times New Roman" pitchFamily="18" charset="0"/>
                          <a:cs typeface="Times New Roman" pitchFamily="18" charset="0"/>
                        </a:rPr>
                        <a:t>(=) Caixa gerado pelas atividades de Investimentos</a:t>
                      </a:r>
                      <a:endParaRPr lang="pt-BR" sz="18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1"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b="1" u="none" strike="noStrike" dirty="0">
                          <a:effectLst/>
                          <a:latin typeface="Times New Roman" pitchFamily="18" charset="0"/>
                          <a:cs typeface="Times New Roman" pitchFamily="18" charset="0"/>
                        </a:rPr>
                        <a:t>-600.000</a:t>
                      </a:r>
                      <a:endParaRPr lang="pt-BR" sz="18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r>
              <a:tr h="318331">
                <a:tc>
                  <a:txBody>
                    <a:bodyPr/>
                    <a:lstStyle/>
                    <a:p>
                      <a:pPr algn="l" fontAlgn="b"/>
                      <a:r>
                        <a:rPr lang="pt-BR" sz="1800" u="none" strike="noStrike">
                          <a:effectLst/>
                          <a:latin typeface="Times New Roman" pitchFamily="18" charset="0"/>
                          <a:cs typeface="Times New Roman" pitchFamily="18" charset="0"/>
                        </a:rPr>
                        <a:t>(-) Amortização de Financiamento</a:t>
                      </a:r>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u="none" strike="noStrike">
                          <a:effectLst/>
                          <a:latin typeface="Times New Roman" pitchFamily="18" charset="0"/>
                          <a:cs typeface="Times New Roman" pitchFamily="18" charset="0"/>
                        </a:rPr>
                        <a:t>-300.000</a:t>
                      </a:r>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r>
              <a:tr h="318331">
                <a:tc>
                  <a:txBody>
                    <a:bodyPr/>
                    <a:lstStyle/>
                    <a:p>
                      <a:pPr algn="l" fontAlgn="b"/>
                      <a:r>
                        <a:rPr lang="pt-BR" sz="1800" u="none" strike="noStrike">
                          <a:effectLst/>
                          <a:latin typeface="Times New Roman" pitchFamily="18" charset="0"/>
                          <a:cs typeface="Times New Roman" pitchFamily="18" charset="0"/>
                        </a:rPr>
                        <a:t>(-) Pagamento de dividendos</a:t>
                      </a:r>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u="none" strike="noStrike">
                          <a:effectLst/>
                          <a:latin typeface="Times New Roman" pitchFamily="18" charset="0"/>
                          <a:cs typeface="Times New Roman" pitchFamily="18" charset="0"/>
                        </a:rPr>
                        <a:t>-200.000</a:t>
                      </a:r>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r>
              <a:tr h="419707">
                <a:tc>
                  <a:txBody>
                    <a:bodyPr/>
                    <a:lstStyle/>
                    <a:p>
                      <a:pPr algn="l" fontAlgn="b"/>
                      <a:r>
                        <a:rPr lang="pt-BR" sz="1800" b="1" u="none" strike="noStrike">
                          <a:effectLst/>
                          <a:latin typeface="Times New Roman" pitchFamily="18" charset="0"/>
                          <a:cs typeface="Times New Roman" pitchFamily="18" charset="0"/>
                        </a:rPr>
                        <a:t>(=) Caixa gerado pelas atividades de financiamento</a:t>
                      </a:r>
                      <a:endParaRPr lang="pt-BR" sz="1800" b="1"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1"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b="1" u="none" strike="noStrike" dirty="0">
                          <a:effectLst/>
                          <a:latin typeface="Times New Roman" pitchFamily="18" charset="0"/>
                          <a:cs typeface="Times New Roman" pitchFamily="18" charset="0"/>
                        </a:rPr>
                        <a:t>-500.000</a:t>
                      </a:r>
                      <a:endParaRPr lang="pt-BR" sz="18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r>
              <a:tr h="318331">
                <a:tc>
                  <a:txBody>
                    <a:bodyPr/>
                    <a:lstStyle/>
                    <a:p>
                      <a:pPr algn="ctr" fontAlgn="b"/>
                      <a:r>
                        <a:rPr lang="pt-BR" sz="1800" b="1" u="none" strike="noStrike" dirty="0">
                          <a:effectLst/>
                          <a:latin typeface="Times New Roman" pitchFamily="18" charset="0"/>
                          <a:cs typeface="Times New Roman" pitchFamily="18" charset="0"/>
                        </a:rPr>
                        <a:t>Variação do Saldo de Caixa</a:t>
                      </a:r>
                      <a:endParaRPr lang="pt-BR" sz="18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b="1" u="none" strike="noStrike" dirty="0">
                          <a:effectLst/>
                          <a:latin typeface="Times New Roman" pitchFamily="18" charset="0"/>
                          <a:cs typeface="Times New Roman" pitchFamily="18" charset="0"/>
                        </a:rPr>
                        <a:t>50.000</a:t>
                      </a:r>
                      <a:endParaRPr lang="pt-BR" sz="18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r>
              <a:tr h="318331">
                <a:tc>
                  <a:txBody>
                    <a:bodyPr/>
                    <a:lstStyle/>
                    <a:p>
                      <a:pPr algn="l" fontAlgn="b"/>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b="1" u="none" strike="noStrike" dirty="0">
                          <a:effectLst/>
                          <a:latin typeface="Times New Roman" pitchFamily="18" charset="0"/>
                          <a:cs typeface="Times New Roman" pitchFamily="18" charset="0"/>
                        </a:rPr>
                        <a:t>Início</a:t>
                      </a:r>
                      <a:endParaRPr lang="pt-BR" sz="18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b="1" u="none" strike="noStrike" dirty="0">
                          <a:effectLst/>
                          <a:latin typeface="Times New Roman" pitchFamily="18" charset="0"/>
                          <a:cs typeface="Times New Roman" pitchFamily="18" charset="0"/>
                        </a:rPr>
                        <a:t>Final</a:t>
                      </a:r>
                      <a:endParaRPr lang="pt-BR" sz="18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b="1" u="none" strike="noStrike" dirty="0">
                          <a:effectLst/>
                          <a:latin typeface="Times New Roman" pitchFamily="18" charset="0"/>
                          <a:cs typeface="Times New Roman" pitchFamily="18" charset="0"/>
                        </a:rPr>
                        <a:t>Variação</a:t>
                      </a:r>
                      <a:endParaRPr lang="pt-BR" sz="1800" b="1" i="0" u="none" strike="noStrike" dirty="0">
                        <a:solidFill>
                          <a:srgbClr val="000000"/>
                        </a:solidFill>
                        <a:effectLst/>
                        <a:latin typeface="Times New Roman" pitchFamily="18" charset="0"/>
                        <a:cs typeface="Times New Roman" pitchFamily="18" charset="0"/>
                      </a:endParaRPr>
                    </a:p>
                  </a:txBody>
                  <a:tcPr marL="9525" marR="9525" marT="9525" marB="0" anchor="b"/>
                </a:tc>
              </a:tr>
              <a:tr h="318331">
                <a:tc>
                  <a:txBody>
                    <a:bodyPr/>
                    <a:lstStyle/>
                    <a:p>
                      <a:pPr algn="ctr" fontAlgn="b"/>
                      <a:r>
                        <a:rPr lang="pt-BR" sz="1800" b="1" u="none" strike="noStrike" dirty="0">
                          <a:effectLst/>
                          <a:latin typeface="Times New Roman" pitchFamily="18" charset="0"/>
                          <a:cs typeface="Times New Roman" pitchFamily="18" charset="0"/>
                        </a:rPr>
                        <a:t>Saldo de Caixa do Período</a:t>
                      </a:r>
                      <a:endParaRPr lang="pt-BR" sz="18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u="none" strike="noStrike">
                          <a:effectLst/>
                          <a:latin typeface="Times New Roman" pitchFamily="18" charset="0"/>
                          <a:cs typeface="Times New Roman" pitchFamily="18" charset="0"/>
                        </a:rPr>
                        <a:t>200.000</a:t>
                      </a:r>
                      <a:endParaRPr lang="pt-BR" sz="18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u="none" strike="noStrike" dirty="0">
                          <a:effectLst/>
                          <a:latin typeface="Times New Roman" pitchFamily="18" charset="0"/>
                          <a:cs typeface="Times New Roman" pitchFamily="18" charset="0"/>
                        </a:rPr>
                        <a:t>250.000</a:t>
                      </a:r>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1800" u="none" strike="noStrike" dirty="0">
                          <a:effectLst/>
                          <a:latin typeface="Times New Roman" pitchFamily="18" charset="0"/>
                          <a:cs typeface="Times New Roman" pitchFamily="18" charset="0"/>
                        </a:rPr>
                        <a:t>50.000</a:t>
                      </a:r>
                      <a:endParaRPr lang="pt-BR" sz="1800" b="0" i="0" u="none" strike="noStrike" dirty="0">
                        <a:solidFill>
                          <a:srgbClr val="000000"/>
                        </a:solidFill>
                        <a:effectLst/>
                        <a:latin typeface="Times New Roman" pitchFamily="18" charset="0"/>
                        <a:cs typeface="Times New Roman" pitchFamily="18" charset="0"/>
                      </a:endParaRPr>
                    </a:p>
                  </a:txBody>
                  <a:tcPr marL="9525" marR="9525" marT="9525" marB="0" anchor="b"/>
                </a:tc>
              </a:tr>
            </a:tbl>
          </a:graphicData>
        </a:graphic>
      </p:graphicFrame>
    </p:spTree>
    <p:extLst>
      <p:ext uri="{BB962C8B-B14F-4D97-AF65-F5344CB8AC3E}">
        <p14:creationId xmlns:p14="http://schemas.microsoft.com/office/powerpoint/2010/main" val="345906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31</a:t>
            </a:fld>
            <a:endParaRPr lang="pt-BR" dirty="0">
              <a:solidFill>
                <a:prstClr val="white"/>
              </a:solidFill>
            </a:endParaRPr>
          </a:p>
        </p:txBody>
      </p:sp>
      <p:sp>
        <p:nvSpPr>
          <p:cNvPr id="5" name="CaixaDeTexto 4"/>
          <p:cNvSpPr txBox="1"/>
          <p:nvPr/>
        </p:nvSpPr>
        <p:spPr>
          <a:xfrm>
            <a:off x="395536" y="260648"/>
            <a:ext cx="8424936" cy="1061829"/>
          </a:xfrm>
          <a:prstGeom prst="rect">
            <a:avLst/>
          </a:prstGeom>
          <a:noFill/>
          <a:effectLst>
            <a:softEdge rad="31750"/>
          </a:effectLst>
        </p:spPr>
        <p:txBody>
          <a:bodyPr wrap="square" rtlCol="0">
            <a:spAutoFit/>
          </a:bodyPr>
          <a:lstStyle/>
          <a:p>
            <a:pPr algn="ctr">
              <a:lnSpc>
                <a:spcPct val="150000"/>
              </a:lnSpc>
            </a:pPr>
            <a:r>
              <a:rPr lang="pt-BR" sz="3000" b="1" dirty="0" smtClean="0">
                <a:solidFill>
                  <a:srgbClr val="1E2C76"/>
                </a:solidFill>
                <a:latin typeface="Times New Roman" pitchFamily="18" charset="0"/>
                <a:cs typeface="Times New Roman" pitchFamily="18" charset="0"/>
              </a:rPr>
              <a:t>Exercício 1</a:t>
            </a:r>
          </a:p>
          <a:p>
            <a:pPr algn="ctr">
              <a:lnSpc>
                <a:spcPct val="150000"/>
              </a:lnSpc>
            </a:pPr>
            <a:endParaRPr lang="pt-BR" sz="1200" b="1" dirty="0">
              <a:solidFill>
                <a:srgbClr val="1E2C76"/>
              </a:solidFill>
              <a:latin typeface="Times New Roman" pitchFamily="18" charset="0"/>
              <a:cs typeface="Times New Roman" pitchFamily="18" charset="0"/>
            </a:endParaRPr>
          </a:p>
        </p:txBody>
      </p:sp>
      <p:sp>
        <p:nvSpPr>
          <p:cNvPr id="6" name="Retângulo 5">
            <a:extLst>
              <a:ext uri="{FF2B5EF4-FFF2-40B4-BE49-F238E27FC236}">
                <a16:creationId xmlns="" xmlns:a16="http://schemas.microsoft.com/office/drawing/2014/main" id="{87295E1D-66EE-4CBC-80FE-48E0671A9AEE}"/>
              </a:ext>
            </a:extLst>
          </p:cNvPr>
          <p:cNvSpPr/>
          <p:nvPr/>
        </p:nvSpPr>
        <p:spPr>
          <a:xfrm>
            <a:off x="251520" y="908720"/>
            <a:ext cx="8280920" cy="5613845"/>
          </a:xfrm>
          <a:prstGeom prst="rect">
            <a:avLst/>
          </a:prstGeom>
        </p:spPr>
        <p:txBody>
          <a:bodyPr wrap="square">
            <a:spAutoFit/>
          </a:bodyPr>
          <a:lstStyle/>
          <a:p>
            <a:pPr lvl="1" algn="just">
              <a:lnSpc>
                <a:spcPct val="115000"/>
              </a:lnSpc>
              <a:spcAft>
                <a:spcPts val="0"/>
              </a:spcAft>
              <a:tabLst>
                <a:tab pos="540385" algn="l"/>
              </a:tabLst>
            </a:pPr>
            <a:r>
              <a:rPr lang="pt-BR" sz="2400" dirty="0">
                <a:latin typeface="Times New Roman" panose="02020603050405020304" pitchFamily="18" charset="0"/>
                <a:ea typeface="Calibri" panose="020F0502020204030204" pitchFamily="34" charset="0"/>
                <a:cs typeface="Times New Roman" panose="02020603050405020304" pitchFamily="18" charset="0"/>
              </a:rPr>
              <a:t>Elabore e analise a DFC dado </a:t>
            </a:r>
            <a:r>
              <a:rPr lang="pt-BR" sz="2400" dirty="0" smtClean="0">
                <a:latin typeface="Times New Roman" panose="02020603050405020304" pitchFamily="18" charset="0"/>
                <a:ea typeface="Calibri" panose="020F0502020204030204" pitchFamily="34" charset="0"/>
                <a:cs typeface="Times New Roman" panose="02020603050405020304" pitchFamily="18" charset="0"/>
              </a:rPr>
              <a:t>as informações a seguir:</a:t>
            </a:r>
            <a:endParaRPr lang="pt-BR" sz="2400"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15000"/>
              </a:lnSpc>
              <a:spcAft>
                <a:spcPts val="0"/>
              </a:spcAft>
              <a:buFont typeface="+mj-lt"/>
              <a:buAutoNum type="romanLcPeriod"/>
              <a:tabLst>
                <a:tab pos="540385" algn="l"/>
              </a:tabLst>
            </a:pPr>
            <a:r>
              <a:rPr lang="pt-BR" sz="2400" dirty="0">
                <a:latin typeface="Times New Roman" panose="02020603050405020304" pitchFamily="18" charset="0"/>
                <a:ea typeface="Calibri" panose="020F0502020204030204" pitchFamily="34" charset="0"/>
                <a:cs typeface="Times New Roman" panose="02020603050405020304" pitchFamily="18" charset="0"/>
              </a:rPr>
              <a:t>Receita de vendas: 100.000,00</a:t>
            </a:r>
            <a:endParaRPr lang="pt-BR" sz="2400"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15000"/>
              </a:lnSpc>
              <a:spcAft>
                <a:spcPts val="0"/>
              </a:spcAft>
              <a:buFont typeface="+mj-lt"/>
              <a:buAutoNum type="romanLcPeriod"/>
              <a:tabLst>
                <a:tab pos="540385" algn="l"/>
              </a:tabLst>
            </a:pPr>
            <a:r>
              <a:rPr lang="pt-BR" sz="2400" dirty="0">
                <a:latin typeface="Times New Roman" panose="02020603050405020304" pitchFamily="18" charset="0"/>
                <a:ea typeface="Calibri" panose="020F0502020204030204" pitchFamily="34" charset="0"/>
                <a:cs typeface="Times New Roman" panose="02020603050405020304" pitchFamily="18" charset="0"/>
              </a:rPr>
              <a:t>Custos dos produtos vendidos: 60.000,00</a:t>
            </a:r>
            <a:endParaRPr lang="pt-BR" sz="2400"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15000"/>
              </a:lnSpc>
              <a:spcAft>
                <a:spcPts val="0"/>
              </a:spcAft>
              <a:buFont typeface="+mj-lt"/>
              <a:buAutoNum type="romanLcPeriod"/>
              <a:tabLst>
                <a:tab pos="540385" algn="l"/>
              </a:tabLst>
            </a:pPr>
            <a:r>
              <a:rPr lang="pt-BR" sz="2400" dirty="0">
                <a:latin typeface="Times New Roman" panose="02020603050405020304" pitchFamily="18" charset="0"/>
                <a:ea typeface="Calibri" panose="020F0502020204030204" pitchFamily="34" charset="0"/>
                <a:cs typeface="Times New Roman" panose="02020603050405020304" pitchFamily="18" charset="0"/>
              </a:rPr>
              <a:t>Despesas operacionais: 10.000,00</a:t>
            </a:r>
            <a:endParaRPr lang="pt-BR" sz="2400"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15000"/>
              </a:lnSpc>
              <a:spcAft>
                <a:spcPts val="0"/>
              </a:spcAft>
              <a:buFont typeface="+mj-lt"/>
              <a:buAutoNum type="romanLcPeriod"/>
              <a:tabLst>
                <a:tab pos="540385" algn="l"/>
              </a:tabLst>
            </a:pPr>
            <a:r>
              <a:rPr lang="pt-BR" sz="2400" dirty="0">
                <a:latin typeface="Times New Roman" panose="02020603050405020304" pitchFamily="18" charset="0"/>
                <a:ea typeface="Calibri" panose="020F0502020204030204" pitchFamily="34" charset="0"/>
                <a:cs typeface="Times New Roman" panose="02020603050405020304" pitchFamily="18" charset="0"/>
              </a:rPr>
              <a:t>Depreciação: 1.000,00</a:t>
            </a:r>
            <a:endParaRPr lang="pt-BR" sz="2400"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15000"/>
              </a:lnSpc>
              <a:spcAft>
                <a:spcPts val="0"/>
              </a:spcAft>
              <a:buFont typeface="+mj-lt"/>
              <a:buAutoNum type="romanLcPeriod"/>
              <a:tabLst>
                <a:tab pos="540385" algn="l"/>
              </a:tabLst>
            </a:pPr>
            <a:r>
              <a:rPr lang="pt-BR" sz="2400" dirty="0">
                <a:latin typeface="Times New Roman" panose="02020603050405020304" pitchFamily="18" charset="0"/>
                <a:ea typeface="Calibri" panose="020F0502020204030204" pitchFamily="34" charset="0"/>
                <a:cs typeface="Times New Roman" panose="02020603050405020304" pitchFamily="18" charset="0"/>
              </a:rPr>
              <a:t>Compra de Máquinas: 15.000,00</a:t>
            </a:r>
            <a:endParaRPr lang="pt-BR" sz="2400"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15000"/>
              </a:lnSpc>
              <a:spcAft>
                <a:spcPts val="0"/>
              </a:spcAft>
              <a:buFont typeface="+mj-lt"/>
              <a:buAutoNum type="romanLcPeriod"/>
              <a:tabLst>
                <a:tab pos="540385" algn="l"/>
              </a:tabLst>
            </a:pPr>
            <a:r>
              <a:rPr lang="pt-BR" sz="2400" dirty="0">
                <a:latin typeface="Times New Roman" panose="02020603050405020304" pitchFamily="18" charset="0"/>
                <a:ea typeface="Calibri" panose="020F0502020204030204" pitchFamily="34" charset="0"/>
                <a:cs typeface="Times New Roman" panose="02020603050405020304" pitchFamily="18" charset="0"/>
              </a:rPr>
              <a:t>Venda de ações de empresas investidas: 12.000,00</a:t>
            </a:r>
            <a:endParaRPr lang="pt-BR" sz="2400"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15000"/>
              </a:lnSpc>
              <a:spcAft>
                <a:spcPts val="0"/>
              </a:spcAft>
              <a:buFont typeface="+mj-lt"/>
              <a:buAutoNum type="romanLcPeriod"/>
              <a:tabLst>
                <a:tab pos="540385" algn="l"/>
              </a:tabLst>
            </a:pPr>
            <a:r>
              <a:rPr lang="pt-BR" sz="2400" dirty="0">
                <a:latin typeface="Times New Roman" panose="02020603050405020304" pitchFamily="18" charset="0"/>
                <a:ea typeface="Calibri" panose="020F0502020204030204" pitchFamily="34" charset="0"/>
                <a:cs typeface="Times New Roman" panose="02020603050405020304" pitchFamily="18" charset="0"/>
              </a:rPr>
              <a:t>Recebimento de dividendos: 2.000,00</a:t>
            </a:r>
            <a:endParaRPr lang="pt-BR" sz="2400"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15000"/>
              </a:lnSpc>
              <a:spcAft>
                <a:spcPts val="0"/>
              </a:spcAft>
              <a:buFont typeface="+mj-lt"/>
              <a:buAutoNum type="romanLcPeriod"/>
              <a:tabLst>
                <a:tab pos="540385" algn="l"/>
              </a:tabLst>
            </a:pPr>
            <a:r>
              <a:rPr lang="pt-BR" sz="2400" dirty="0">
                <a:latin typeface="Times New Roman" panose="02020603050405020304" pitchFamily="18" charset="0"/>
                <a:ea typeface="Calibri" panose="020F0502020204030204" pitchFamily="34" charset="0"/>
                <a:cs typeface="Times New Roman" panose="02020603050405020304" pitchFamily="18" charset="0"/>
              </a:rPr>
              <a:t>Pagamento de dividendos: 3.000,00</a:t>
            </a:r>
            <a:endParaRPr lang="pt-BR" sz="2400"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15000"/>
              </a:lnSpc>
              <a:spcAft>
                <a:spcPts val="0"/>
              </a:spcAft>
              <a:buFont typeface="+mj-lt"/>
              <a:buAutoNum type="romanLcPeriod"/>
              <a:tabLst>
                <a:tab pos="540385" algn="l"/>
              </a:tabLst>
            </a:pPr>
            <a:r>
              <a:rPr lang="pt-BR" sz="2400" dirty="0">
                <a:latin typeface="Times New Roman" panose="02020603050405020304" pitchFamily="18" charset="0"/>
                <a:ea typeface="Calibri" panose="020F0502020204030204" pitchFamily="34" charset="0"/>
                <a:cs typeface="Times New Roman" panose="02020603050405020304" pitchFamily="18" charset="0"/>
              </a:rPr>
              <a:t>Novos empréstimos: 15.000,00</a:t>
            </a:r>
            <a:endParaRPr lang="pt-BR" sz="2400"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15000"/>
              </a:lnSpc>
              <a:spcAft>
                <a:spcPts val="0"/>
              </a:spcAft>
              <a:buFont typeface="+mj-lt"/>
              <a:buAutoNum type="romanLcPeriod"/>
              <a:tabLst>
                <a:tab pos="540385" algn="l"/>
              </a:tabLst>
            </a:pPr>
            <a:r>
              <a:rPr lang="pt-BR" sz="2400" dirty="0">
                <a:latin typeface="Times New Roman" panose="02020603050405020304" pitchFamily="18" charset="0"/>
                <a:ea typeface="Calibri" panose="020F0502020204030204" pitchFamily="34" charset="0"/>
                <a:cs typeface="Times New Roman" panose="02020603050405020304" pitchFamily="18" charset="0"/>
              </a:rPr>
              <a:t>Pagamento de </a:t>
            </a:r>
            <a:r>
              <a:rPr lang="pt-BR" sz="2400" dirty="0" smtClean="0">
                <a:latin typeface="Times New Roman" panose="02020603050405020304" pitchFamily="18" charset="0"/>
                <a:ea typeface="Calibri" panose="020F0502020204030204" pitchFamily="34" charset="0"/>
                <a:cs typeface="Times New Roman" panose="02020603050405020304" pitchFamily="18" charset="0"/>
              </a:rPr>
              <a:t>empréstimos: </a:t>
            </a:r>
            <a:r>
              <a:rPr lang="pt-BR" sz="2400" dirty="0">
                <a:latin typeface="Times New Roman" panose="02020603050405020304" pitchFamily="18" charset="0"/>
                <a:ea typeface="Calibri" panose="020F0502020204030204" pitchFamily="34" charset="0"/>
                <a:cs typeface="Times New Roman" panose="02020603050405020304" pitchFamily="18" charset="0"/>
              </a:rPr>
              <a:t>7.000,00</a:t>
            </a:r>
            <a:endParaRPr lang="pt-BR" sz="2400"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15000"/>
              </a:lnSpc>
              <a:spcAft>
                <a:spcPts val="0"/>
              </a:spcAft>
              <a:buFont typeface="+mj-lt"/>
              <a:buAutoNum type="romanLcPeriod"/>
              <a:tabLst>
                <a:tab pos="540385" algn="l"/>
              </a:tabLst>
            </a:pPr>
            <a:r>
              <a:rPr lang="pt-BR" sz="2400" dirty="0">
                <a:latin typeface="Times New Roman" panose="02020603050405020304" pitchFamily="18" charset="0"/>
                <a:ea typeface="Calibri" panose="020F0502020204030204" pitchFamily="34" charset="0"/>
                <a:cs typeface="Times New Roman" panose="02020603050405020304" pitchFamily="18" charset="0"/>
              </a:rPr>
              <a:t>Aporte de capital dos sócios: 4.000,00</a:t>
            </a:r>
            <a:endParaRPr lang="pt-BR" sz="2400"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15000"/>
              </a:lnSpc>
              <a:spcAft>
                <a:spcPts val="0"/>
              </a:spcAft>
              <a:buFont typeface="+mj-lt"/>
              <a:buAutoNum type="romanLcPeriod"/>
              <a:tabLst>
                <a:tab pos="540385" algn="l"/>
              </a:tabLst>
            </a:pPr>
            <a:r>
              <a:rPr lang="pt-BR" sz="2400" dirty="0">
                <a:latin typeface="Times New Roman" panose="02020603050405020304" pitchFamily="18" charset="0"/>
                <a:ea typeface="Calibri" panose="020F0502020204030204" pitchFamily="34" charset="0"/>
                <a:cs typeface="Times New Roman" panose="02020603050405020304" pitchFamily="18" charset="0"/>
              </a:rPr>
              <a:t>Saldo Inicial de caixa: </a:t>
            </a:r>
            <a:r>
              <a:rPr lang="pt-BR" sz="2400" dirty="0" smtClean="0">
                <a:latin typeface="Times New Roman" panose="02020603050405020304" pitchFamily="18" charset="0"/>
                <a:ea typeface="Calibri" panose="020F0502020204030204" pitchFamily="34" charset="0"/>
                <a:cs typeface="Times New Roman" panose="02020603050405020304" pitchFamily="18" charset="0"/>
              </a:rPr>
              <a:t>300.000,00</a:t>
            </a:r>
          </a:p>
        </p:txBody>
      </p:sp>
    </p:spTree>
    <p:extLst>
      <p:ext uri="{BB962C8B-B14F-4D97-AF65-F5344CB8AC3E}">
        <p14:creationId xmlns:p14="http://schemas.microsoft.com/office/powerpoint/2010/main" val="209907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960" y="286607"/>
            <a:ext cx="7543800" cy="910145"/>
          </a:xfrm>
        </p:spPr>
        <p:txBody>
          <a:bodyPr>
            <a:normAutofit/>
          </a:bodyPr>
          <a:lstStyle/>
          <a:p>
            <a:pPr algn="just"/>
            <a:r>
              <a:rPr lang="pt-BR" sz="3000" dirty="0" smtClean="0">
                <a:latin typeface="Times New Roman" pitchFamily="18" charset="0"/>
                <a:cs typeface="Times New Roman" pitchFamily="18" charset="0"/>
              </a:rPr>
              <a:t>Exercício 2- Elabore a DFC a partir do Método Direto e Indireto. Analise os Resultados</a:t>
            </a:r>
            <a:endParaRPr lang="pt-BR" sz="3000" dirty="0">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32</a:t>
            </a:fld>
            <a:endParaRPr lang="pt-BR" dirty="0">
              <a:solidFill>
                <a:prstClr val="white"/>
              </a:solidFill>
            </a:endParaRPr>
          </a:p>
        </p:txBody>
      </p:sp>
      <p:graphicFrame>
        <p:nvGraphicFramePr>
          <p:cNvPr id="5" name="Tabela 4"/>
          <p:cNvGraphicFramePr>
            <a:graphicFrameLocks noGrp="1"/>
          </p:cNvGraphicFramePr>
          <p:nvPr>
            <p:extLst>
              <p:ext uri="{D42A27DB-BD31-4B8C-83A1-F6EECF244321}">
                <p14:modId xmlns:p14="http://schemas.microsoft.com/office/powerpoint/2010/main" val="950514197"/>
              </p:ext>
            </p:extLst>
          </p:nvPr>
        </p:nvGraphicFramePr>
        <p:xfrm>
          <a:off x="179512" y="1196744"/>
          <a:ext cx="8856984" cy="5256592"/>
        </p:xfrm>
        <a:graphic>
          <a:graphicData uri="http://schemas.openxmlformats.org/drawingml/2006/table">
            <a:tbl>
              <a:tblPr>
                <a:tableStyleId>{5C22544A-7EE6-4342-B048-85BDC9FD1C3A}</a:tableStyleId>
              </a:tblPr>
              <a:tblGrid>
                <a:gridCol w="3275391"/>
                <a:gridCol w="2428810"/>
                <a:gridCol w="3152783"/>
              </a:tblGrid>
              <a:tr h="328537">
                <a:tc>
                  <a:txBody>
                    <a:bodyPr/>
                    <a:lstStyle/>
                    <a:p>
                      <a:pPr algn="ctr" fontAlgn="b"/>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i="0" u="none" strike="noStrike" dirty="0" smtClean="0">
                          <a:solidFill>
                            <a:srgbClr val="000000"/>
                          </a:solidFill>
                          <a:effectLst/>
                          <a:latin typeface="Times New Roman" pitchFamily="18" charset="0"/>
                          <a:cs typeface="Times New Roman" pitchFamily="18" charset="0"/>
                        </a:rPr>
                        <a:t>X1</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i="0" u="none" strike="noStrike" dirty="0" smtClean="0">
                          <a:solidFill>
                            <a:srgbClr val="000000"/>
                          </a:solidFill>
                          <a:effectLst/>
                          <a:latin typeface="Times New Roman" pitchFamily="18" charset="0"/>
                          <a:cs typeface="Times New Roman" pitchFamily="18" charset="0"/>
                        </a:rPr>
                        <a:t>X2</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r>
              <a:tr h="328537">
                <a:tc>
                  <a:txBody>
                    <a:bodyPr/>
                    <a:lstStyle/>
                    <a:p>
                      <a:pPr algn="ctr" fontAlgn="b"/>
                      <a:r>
                        <a:rPr lang="pt-BR" sz="2000" b="1" u="none" strike="noStrike" dirty="0">
                          <a:effectLst/>
                          <a:latin typeface="Times New Roman" pitchFamily="18" charset="0"/>
                          <a:cs typeface="Times New Roman" pitchFamily="18" charset="0"/>
                        </a:rPr>
                        <a:t>Ativo</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i="0" u="none" strike="noStrike" dirty="0" smtClean="0">
                          <a:solidFill>
                            <a:schemeClr val="dk1"/>
                          </a:solidFill>
                          <a:effectLst/>
                          <a:latin typeface="Times New Roman" pitchFamily="18" charset="0"/>
                          <a:cs typeface="Times New Roman" pitchFamily="18" charset="0"/>
                        </a:rPr>
                        <a:t>2.480.000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i="0" u="none" strike="noStrike" dirty="0" smtClean="0">
                          <a:solidFill>
                            <a:schemeClr val="dk1"/>
                          </a:solidFill>
                          <a:effectLst/>
                          <a:latin typeface="Times New Roman" pitchFamily="18" charset="0"/>
                          <a:cs typeface="Times New Roman" pitchFamily="18" charset="0"/>
                        </a:rPr>
                        <a:t>2.640.000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r>
              <a:tr h="328537">
                <a:tc>
                  <a:txBody>
                    <a:bodyPr/>
                    <a:lstStyle/>
                    <a:p>
                      <a:pPr algn="ctr" fontAlgn="b"/>
                      <a:r>
                        <a:rPr lang="pt-BR" sz="2000" b="1" u="none" strike="noStrike" dirty="0">
                          <a:effectLst/>
                          <a:latin typeface="Times New Roman" pitchFamily="18" charset="0"/>
                          <a:cs typeface="Times New Roman" pitchFamily="18" charset="0"/>
                        </a:rPr>
                        <a:t>Ativo Circulante</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i="0" u="none" strike="noStrike" dirty="0" smtClean="0">
                          <a:solidFill>
                            <a:schemeClr val="dk1"/>
                          </a:solidFill>
                          <a:effectLst/>
                          <a:latin typeface="Times New Roman" pitchFamily="18" charset="0"/>
                          <a:cs typeface="Times New Roman" pitchFamily="18" charset="0"/>
                        </a:rPr>
                        <a:t>480.000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i="0" u="none" strike="noStrike" dirty="0" smtClean="0">
                          <a:solidFill>
                            <a:schemeClr val="dk1"/>
                          </a:solidFill>
                          <a:effectLst/>
                          <a:latin typeface="Times New Roman" pitchFamily="18" charset="0"/>
                          <a:cs typeface="Times New Roman" pitchFamily="18" charset="0"/>
                        </a:rPr>
                        <a:t>540.000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r>
              <a:tr h="328537">
                <a:tc>
                  <a:txBody>
                    <a:bodyPr/>
                    <a:lstStyle/>
                    <a:p>
                      <a:pPr algn="ctr" fontAlgn="b"/>
                      <a:r>
                        <a:rPr lang="pt-BR" sz="2000" b="1" u="none" strike="noStrike" dirty="0">
                          <a:solidFill>
                            <a:srgbClr val="FF0000"/>
                          </a:solidFill>
                          <a:effectLst/>
                          <a:latin typeface="Times New Roman" pitchFamily="18" charset="0"/>
                          <a:cs typeface="Times New Roman" pitchFamily="18" charset="0"/>
                        </a:rPr>
                        <a:t>Caixa</a:t>
                      </a:r>
                      <a:endParaRPr lang="pt-BR" sz="2000" b="1" i="0" u="none" strike="noStrike" dirty="0">
                        <a:solidFill>
                          <a:srgbClr val="FF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smtClean="0">
                          <a:solidFill>
                            <a:srgbClr val="FF0000"/>
                          </a:solidFill>
                          <a:effectLst/>
                          <a:latin typeface="Times New Roman" pitchFamily="18" charset="0"/>
                          <a:cs typeface="Times New Roman" pitchFamily="18" charset="0"/>
                        </a:rPr>
                        <a:t>300.000</a:t>
                      </a:r>
                      <a:endParaRPr lang="pt-BR" sz="2000" b="1" i="0" u="none" strike="noStrike" dirty="0">
                        <a:solidFill>
                          <a:srgbClr val="FF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smtClean="0">
                          <a:solidFill>
                            <a:srgbClr val="FF0000"/>
                          </a:solidFill>
                          <a:effectLst/>
                          <a:latin typeface="Times New Roman" pitchFamily="18" charset="0"/>
                          <a:cs typeface="Times New Roman" pitchFamily="18" charset="0"/>
                        </a:rPr>
                        <a:t>190.000</a:t>
                      </a:r>
                      <a:endParaRPr lang="pt-BR" sz="2000" b="1" i="0" u="none" strike="noStrike" dirty="0">
                        <a:solidFill>
                          <a:srgbClr val="FF0000"/>
                        </a:solidFill>
                        <a:effectLst/>
                        <a:latin typeface="Times New Roman" pitchFamily="18" charset="0"/>
                        <a:cs typeface="Times New Roman" pitchFamily="18" charset="0"/>
                      </a:endParaRPr>
                    </a:p>
                  </a:txBody>
                  <a:tcPr marL="9525" marR="9525" marT="9525" marB="0" anchor="b"/>
                </a:tc>
              </a:tr>
              <a:tr h="328537">
                <a:tc>
                  <a:txBody>
                    <a:bodyPr/>
                    <a:lstStyle/>
                    <a:p>
                      <a:pPr algn="l" fontAlgn="b"/>
                      <a:r>
                        <a:rPr lang="pt-BR" sz="2000" u="none" strike="noStrike">
                          <a:effectLst/>
                          <a:latin typeface="Times New Roman" pitchFamily="18" charset="0"/>
                          <a:cs typeface="Times New Roman" pitchFamily="18" charset="0"/>
                        </a:rPr>
                        <a:t>Contas a Receber</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180.000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350.000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328537">
                <a:tc>
                  <a:txBody>
                    <a:bodyPr/>
                    <a:lstStyle/>
                    <a:p>
                      <a:pPr algn="ctr" fontAlgn="b"/>
                      <a:r>
                        <a:rPr lang="pt-BR" sz="2000" b="1" u="none" strike="noStrike" dirty="0">
                          <a:effectLst/>
                          <a:latin typeface="Times New Roman" pitchFamily="18" charset="0"/>
                          <a:cs typeface="Times New Roman" pitchFamily="18" charset="0"/>
                        </a:rPr>
                        <a:t>Ativo Não Circulante</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i="0" u="none" strike="noStrike" dirty="0" smtClean="0">
                          <a:solidFill>
                            <a:schemeClr val="dk1"/>
                          </a:solidFill>
                          <a:effectLst/>
                          <a:latin typeface="Times New Roman" pitchFamily="18" charset="0"/>
                          <a:cs typeface="Times New Roman" pitchFamily="18" charset="0"/>
                        </a:rPr>
                        <a:t>2.000.000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i="0" u="none" strike="noStrike" dirty="0" smtClean="0">
                          <a:solidFill>
                            <a:schemeClr val="dk1"/>
                          </a:solidFill>
                          <a:effectLst/>
                          <a:latin typeface="Times New Roman" pitchFamily="18" charset="0"/>
                          <a:cs typeface="Times New Roman" pitchFamily="18" charset="0"/>
                        </a:rPr>
                        <a:t>2.100.000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r>
              <a:tr h="328537">
                <a:tc>
                  <a:txBody>
                    <a:bodyPr/>
                    <a:lstStyle/>
                    <a:p>
                      <a:pPr algn="l" fontAlgn="b"/>
                      <a:r>
                        <a:rPr lang="pt-BR" sz="2000" u="none" strike="noStrike" dirty="0">
                          <a:effectLst/>
                          <a:latin typeface="Times New Roman" pitchFamily="18" charset="0"/>
                          <a:cs typeface="Times New Roman" pitchFamily="18" charset="0"/>
                        </a:rPr>
                        <a:t>Imobilizado</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3.000.000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3.200.000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328537">
                <a:tc>
                  <a:txBody>
                    <a:bodyPr/>
                    <a:lstStyle/>
                    <a:p>
                      <a:pPr algn="l" fontAlgn="b"/>
                      <a:r>
                        <a:rPr lang="pt-BR" sz="2000" u="none" strike="noStrike">
                          <a:effectLst/>
                          <a:latin typeface="Times New Roman" pitchFamily="18" charset="0"/>
                          <a:cs typeface="Times New Roman" pitchFamily="18" charset="0"/>
                        </a:rPr>
                        <a:t>(-) Depreciação Acumulada</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1.000.000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1.100.000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328537">
                <a:tc>
                  <a:txBody>
                    <a:bodyPr/>
                    <a:lstStyle/>
                    <a:p>
                      <a:pPr algn="ctr" fontAlgn="b"/>
                      <a:r>
                        <a:rPr lang="pt-BR" sz="2000" b="1" u="none" strike="noStrike" dirty="0">
                          <a:effectLst/>
                          <a:latin typeface="Times New Roman" pitchFamily="18" charset="0"/>
                          <a:cs typeface="Times New Roman" pitchFamily="18" charset="0"/>
                        </a:rPr>
                        <a:t>Passivo e PL</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i="0" u="none" strike="noStrike" dirty="0" smtClean="0">
                          <a:solidFill>
                            <a:schemeClr val="dk1"/>
                          </a:solidFill>
                          <a:effectLst/>
                          <a:latin typeface="Times New Roman" pitchFamily="18" charset="0"/>
                          <a:cs typeface="Times New Roman" pitchFamily="18" charset="0"/>
                        </a:rPr>
                        <a:t>2.480.000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i="0" u="none" strike="noStrike" dirty="0" smtClean="0">
                          <a:solidFill>
                            <a:schemeClr val="dk1"/>
                          </a:solidFill>
                          <a:effectLst/>
                          <a:latin typeface="Times New Roman" pitchFamily="18" charset="0"/>
                          <a:cs typeface="Times New Roman" pitchFamily="18" charset="0"/>
                        </a:rPr>
                        <a:t>2.640.000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r>
              <a:tr h="328537">
                <a:tc>
                  <a:txBody>
                    <a:bodyPr/>
                    <a:lstStyle/>
                    <a:p>
                      <a:pPr algn="l" fontAlgn="b"/>
                      <a:r>
                        <a:rPr lang="pt-BR" sz="2000" u="none" strike="noStrike">
                          <a:effectLst/>
                          <a:latin typeface="Times New Roman" pitchFamily="18" charset="0"/>
                          <a:cs typeface="Times New Roman" pitchFamily="18" charset="0"/>
                        </a:rPr>
                        <a:t>Passivo Circulante</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400.000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200.000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328537">
                <a:tc>
                  <a:txBody>
                    <a:bodyPr/>
                    <a:lstStyle/>
                    <a:p>
                      <a:pPr algn="l" fontAlgn="b"/>
                      <a:r>
                        <a:rPr lang="pt-BR" sz="2000" u="none" strike="noStrike" dirty="0">
                          <a:effectLst/>
                          <a:latin typeface="Times New Roman" pitchFamily="18" charset="0"/>
                          <a:cs typeface="Times New Roman" pitchFamily="18" charset="0"/>
                        </a:rPr>
                        <a:t>Fornecedores</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400.000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200.000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328537">
                <a:tc>
                  <a:txBody>
                    <a:bodyPr/>
                    <a:lstStyle/>
                    <a:p>
                      <a:pPr algn="ctr" fontAlgn="b"/>
                      <a:r>
                        <a:rPr lang="pt-BR" sz="2000" b="1" u="none" strike="noStrike" dirty="0">
                          <a:effectLst/>
                          <a:latin typeface="Times New Roman" pitchFamily="18" charset="0"/>
                          <a:cs typeface="Times New Roman" pitchFamily="18" charset="0"/>
                        </a:rPr>
                        <a:t>Passivo Não Circulante</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smtClean="0">
                          <a:effectLst/>
                          <a:latin typeface="Times New Roman" pitchFamily="18" charset="0"/>
                          <a:cs typeface="Times New Roman" pitchFamily="18" charset="0"/>
                        </a:rPr>
                        <a:t>1.000.000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smtClean="0">
                          <a:effectLst/>
                          <a:latin typeface="Times New Roman" pitchFamily="18" charset="0"/>
                          <a:cs typeface="Times New Roman" pitchFamily="18" charset="0"/>
                        </a:rPr>
                        <a:t>1.300.000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r>
              <a:tr h="328537">
                <a:tc>
                  <a:txBody>
                    <a:bodyPr/>
                    <a:lstStyle/>
                    <a:p>
                      <a:pPr algn="l" fontAlgn="b"/>
                      <a:r>
                        <a:rPr lang="pt-BR" sz="2000" u="none" strike="noStrike" dirty="0">
                          <a:effectLst/>
                          <a:latin typeface="Times New Roman" pitchFamily="18" charset="0"/>
                          <a:cs typeface="Times New Roman" pitchFamily="18" charset="0"/>
                        </a:rPr>
                        <a:t>Financiamentos</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1.000.000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1.300.000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328537">
                <a:tc>
                  <a:txBody>
                    <a:bodyPr/>
                    <a:lstStyle/>
                    <a:p>
                      <a:pPr algn="ctr" fontAlgn="b"/>
                      <a:r>
                        <a:rPr lang="pt-BR" sz="2000" b="1" u="none" strike="noStrike" dirty="0">
                          <a:effectLst/>
                          <a:latin typeface="Times New Roman" pitchFamily="18" charset="0"/>
                          <a:cs typeface="Times New Roman" pitchFamily="18" charset="0"/>
                        </a:rPr>
                        <a:t>Patrimônio Líquido</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smtClean="0">
                          <a:effectLst/>
                          <a:latin typeface="Times New Roman" pitchFamily="18" charset="0"/>
                          <a:cs typeface="Times New Roman" pitchFamily="18" charset="0"/>
                        </a:rPr>
                        <a:t>1.080.000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i="0" u="none" strike="noStrike" dirty="0" smtClean="0">
                          <a:solidFill>
                            <a:schemeClr val="dk1"/>
                          </a:solidFill>
                          <a:effectLst/>
                          <a:latin typeface="Times New Roman" pitchFamily="18" charset="0"/>
                          <a:cs typeface="Times New Roman" pitchFamily="18" charset="0"/>
                        </a:rPr>
                        <a:t>1.140.000</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r>
              <a:tr h="328537">
                <a:tc>
                  <a:txBody>
                    <a:bodyPr/>
                    <a:lstStyle/>
                    <a:p>
                      <a:pPr algn="l" fontAlgn="b"/>
                      <a:r>
                        <a:rPr lang="pt-BR" sz="2000" u="none" strike="noStrike">
                          <a:effectLst/>
                          <a:latin typeface="Times New Roman" pitchFamily="18" charset="0"/>
                          <a:cs typeface="Times New Roman" pitchFamily="18" charset="0"/>
                        </a:rPr>
                        <a:t>Capital</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700.000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0" i="0" u="none" strike="noStrike" dirty="0" smtClean="0">
                          <a:solidFill>
                            <a:schemeClr val="dk1"/>
                          </a:solidFill>
                          <a:effectLst/>
                          <a:latin typeface="Times New Roman" pitchFamily="18" charset="0"/>
                          <a:cs typeface="Times New Roman" pitchFamily="18" charset="0"/>
                        </a:rPr>
                        <a:t>700.000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328537">
                <a:tc>
                  <a:txBody>
                    <a:bodyPr/>
                    <a:lstStyle/>
                    <a:p>
                      <a:pPr algn="l" fontAlgn="b"/>
                      <a:r>
                        <a:rPr lang="pt-BR" sz="2000" u="none" strike="noStrike">
                          <a:effectLst/>
                          <a:latin typeface="Times New Roman" pitchFamily="18" charset="0"/>
                          <a:cs typeface="Times New Roman" pitchFamily="18" charset="0"/>
                        </a:rPr>
                        <a:t>lucros Acumulados</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0" i="0" u="none" strike="noStrike" dirty="0" smtClean="0">
                          <a:solidFill>
                            <a:schemeClr val="dk1"/>
                          </a:solidFill>
                          <a:effectLst/>
                          <a:latin typeface="Times New Roman" pitchFamily="18" charset="0"/>
                          <a:cs typeface="Times New Roman" pitchFamily="18" charset="0"/>
                        </a:rPr>
                        <a:t>380.000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0" i="0" u="none" strike="noStrike" dirty="0" smtClean="0">
                          <a:solidFill>
                            <a:schemeClr val="dk1"/>
                          </a:solidFill>
                          <a:effectLst/>
                          <a:latin typeface="Times New Roman" pitchFamily="18" charset="0"/>
                          <a:cs typeface="Times New Roman" pitchFamily="18" charset="0"/>
                        </a:rPr>
                        <a:t>440.000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bl>
          </a:graphicData>
        </a:graphic>
      </p:graphicFrame>
    </p:spTree>
    <p:extLst>
      <p:ext uri="{BB962C8B-B14F-4D97-AF65-F5344CB8AC3E}">
        <p14:creationId xmlns:p14="http://schemas.microsoft.com/office/powerpoint/2010/main" val="10902042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960" y="286607"/>
            <a:ext cx="7543800" cy="910145"/>
          </a:xfrm>
        </p:spPr>
        <p:txBody>
          <a:bodyPr>
            <a:normAutofit/>
          </a:bodyPr>
          <a:lstStyle/>
          <a:p>
            <a:pPr algn="just"/>
            <a:r>
              <a:rPr lang="pt-BR" sz="3000" dirty="0" smtClean="0">
                <a:latin typeface="Times New Roman" pitchFamily="18" charset="0"/>
                <a:cs typeface="Times New Roman" pitchFamily="18" charset="0"/>
              </a:rPr>
              <a:t>Exercício 2- Continuação</a:t>
            </a:r>
            <a:endParaRPr lang="pt-BR" sz="3000" dirty="0">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33</a:t>
            </a:fld>
            <a:endParaRPr lang="pt-BR" dirty="0">
              <a:solidFill>
                <a:prstClr val="white"/>
              </a:solidFill>
            </a:endParaRPr>
          </a:p>
        </p:txBody>
      </p:sp>
      <p:graphicFrame>
        <p:nvGraphicFramePr>
          <p:cNvPr id="6" name="Tabela 5"/>
          <p:cNvGraphicFramePr>
            <a:graphicFrameLocks noGrp="1"/>
          </p:cNvGraphicFramePr>
          <p:nvPr>
            <p:extLst>
              <p:ext uri="{D42A27DB-BD31-4B8C-83A1-F6EECF244321}">
                <p14:modId xmlns:p14="http://schemas.microsoft.com/office/powerpoint/2010/main" val="4040194682"/>
              </p:ext>
            </p:extLst>
          </p:nvPr>
        </p:nvGraphicFramePr>
        <p:xfrm>
          <a:off x="395534" y="2132851"/>
          <a:ext cx="8424937" cy="3816428"/>
        </p:xfrm>
        <a:graphic>
          <a:graphicData uri="http://schemas.openxmlformats.org/drawingml/2006/table">
            <a:tbl>
              <a:tblPr>
                <a:tableStyleId>{5C22544A-7EE6-4342-B048-85BDC9FD1C3A}</a:tableStyleId>
              </a:tblPr>
              <a:tblGrid>
                <a:gridCol w="3072341"/>
                <a:gridCol w="1383155"/>
                <a:gridCol w="2817312"/>
                <a:gridCol w="1152129"/>
              </a:tblGrid>
              <a:tr h="545204">
                <a:tc>
                  <a:txBody>
                    <a:bodyPr/>
                    <a:lstStyle/>
                    <a:p>
                      <a:pPr algn="ctr" fontAlgn="b"/>
                      <a:r>
                        <a:rPr lang="pt-BR" sz="2000" b="1" u="none" strike="noStrike" dirty="0">
                          <a:effectLst/>
                          <a:latin typeface="Times New Roman" pitchFamily="18" charset="0"/>
                          <a:cs typeface="Times New Roman" pitchFamily="18" charset="0"/>
                        </a:rPr>
                        <a:t>DRE- X2</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1" u="none" strike="noStrike" dirty="0">
                          <a:effectLst/>
                          <a:latin typeface="Times New Roman" pitchFamily="18" charset="0"/>
                          <a:cs typeface="Times New Roman" pitchFamily="18" charset="0"/>
                        </a:rPr>
                        <a:t>DLPA- X2</a:t>
                      </a:r>
                      <a:endParaRPr lang="pt-BR" sz="2000" b="1"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r>
              <a:tr h="545204">
                <a:tc>
                  <a:txBody>
                    <a:bodyPr/>
                    <a:lstStyle/>
                    <a:p>
                      <a:pPr algn="l" fontAlgn="b"/>
                      <a:r>
                        <a:rPr lang="pt-BR" sz="2000" u="none" strike="noStrike" dirty="0">
                          <a:effectLst/>
                          <a:latin typeface="Times New Roman" pitchFamily="18" charset="0"/>
                          <a:cs typeface="Times New Roman" pitchFamily="18" charset="0"/>
                        </a:rPr>
                        <a:t>Receita</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3.250.000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pt-BR" sz="2000" u="none" strike="noStrike" dirty="0">
                          <a:effectLst/>
                          <a:latin typeface="Times New Roman" pitchFamily="18" charset="0"/>
                          <a:cs typeface="Times New Roman" pitchFamily="18" charset="0"/>
                        </a:rPr>
                        <a:t>Lucros Acumulados em X1</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0" i="0" u="none" strike="noStrike" dirty="0" smtClean="0">
                          <a:solidFill>
                            <a:schemeClr val="dk1"/>
                          </a:solidFill>
                          <a:effectLst/>
                          <a:latin typeface="Times New Roman" pitchFamily="18" charset="0"/>
                          <a:cs typeface="Times New Roman" pitchFamily="18" charset="0"/>
                        </a:rPr>
                        <a:t>380.000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545204">
                <a:tc>
                  <a:txBody>
                    <a:bodyPr/>
                    <a:lstStyle/>
                    <a:p>
                      <a:pPr algn="l" fontAlgn="b"/>
                      <a:r>
                        <a:rPr lang="pt-BR" sz="2000" u="none" strike="noStrike">
                          <a:effectLst/>
                          <a:latin typeface="Times New Roman" pitchFamily="18" charset="0"/>
                          <a:cs typeface="Times New Roman" pitchFamily="18" charset="0"/>
                        </a:rPr>
                        <a:t>(-) Custo do Serviço</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2.400.000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pt-BR" sz="2000" u="none" strike="noStrike" dirty="0" smtClean="0">
                          <a:effectLst/>
                          <a:latin typeface="Times New Roman" pitchFamily="18" charset="0"/>
                          <a:cs typeface="Times New Roman" pitchFamily="18" charset="0"/>
                        </a:rPr>
                        <a:t>(+)</a:t>
                      </a:r>
                      <a:r>
                        <a:rPr lang="pt-BR" sz="2000" u="none" strike="noStrike" baseline="0" dirty="0" smtClean="0">
                          <a:effectLst/>
                          <a:latin typeface="Times New Roman" pitchFamily="18" charset="0"/>
                          <a:cs typeface="Times New Roman" pitchFamily="18" charset="0"/>
                        </a:rPr>
                        <a:t> Lucro</a:t>
                      </a:r>
                      <a:r>
                        <a:rPr lang="pt-BR" sz="2000" u="none" strike="noStrike" dirty="0" smtClean="0">
                          <a:effectLst/>
                          <a:latin typeface="Times New Roman" pitchFamily="18" charset="0"/>
                          <a:cs typeface="Times New Roman" pitchFamily="18" charset="0"/>
                        </a:rPr>
                        <a:t> </a:t>
                      </a:r>
                      <a:r>
                        <a:rPr lang="pt-BR" sz="2000" u="none" strike="noStrike" dirty="0">
                          <a:effectLst/>
                          <a:latin typeface="Times New Roman" pitchFamily="18" charset="0"/>
                          <a:cs typeface="Times New Roman" pitchFamily="18" charset="0"/>
                        </a:rPr>
                        <a:t>do Exercício</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0" i="0" u="none" strike="noStrike" dirty="0" smtClean="0">
                          <a:solidFill>
                            <a:schemeClr val="dk1"/>
                          </a:solidFill>
                          <a:effectLst/>
                          <a:latin typeface="Times New Roman" pitchFamily="18" charset="0"/>
                          <a:cs typeface="Times New Roman" pitchFamily="18" charset="0"/>
                        </a:rPr>
                        <a:t>60.000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545204">
                <a:tc>
                  <a:txBody>
                    <a:bodyPr/>
                    <a:lstStyle/>
                    <a:p>
                      <a:pPr algn="l" fontAlgn="b"/>
                      <a:r>
                        <a:rPr lang="pt-BR" sz="2000" u="none" strike="noStrike">
                          <a:effectLst/>
                          <a:latin typeface="Times New Roman" pitchFamily="18" charset="0"/>
                          <a:cs typeface="Times New Roman" pitchFamily="18" charset="0"/>
                        </a:rPr>
                        <a:t>(=) Lucro Bruto</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850.000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pt-BR" sz="2000" u="none" strike="noStrike" dirty="0">
                          <a:effectLst/>
                          <a:latin typeface="Times New Roman" pitchFamily="18" charset="0"/>
                          <a:cs typeface="Times New Roman" pitchFamily="18" charset="0"/>
                        </a:rPr>
                        <a:t>(-) Dividendos</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0" i="0" u="none" strike="noStrike" dirty="0" smtClean="0">
                          <a:solidFill>
                            <a:schemeClr val="dk1"/>
                          </a:solidFill>
                          <a:effectLst/>
                          <a:latin typeface="Times New Roman" pitchFamily="18" charset="0"/>
                          <a:cs typeface="Times New Roman" pitchFamily="18" charset="0"/>
                        </a:rPr>
                        <a:t>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545204">
                <a:tc>
                  <a:txBody>
                    <a:bodyPr/>
                    <a:lstStyle/>
                    <a:p>
                      <a:pPr algn="l" fontAlgn="b"/>
                      <a:r>
                        <a:rPr lang="pt-BR" sz="2000" u="none" strike="noStrike">
                          <a:effectLst/>
                          <a:latin typeface="Times New Roman" pitchFamily="18" charset="0"/>
                          <a:cs typeface="Times New Roman" pitchFamily="18" charset="0"/>
                        </a:rPr>
                        <a:t>(-) Depreciações</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100.000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l" fontAlgn="b"/>
                      <a:r>
                        <a:rPr lang="pt-BR" sz="2000" u="none" strike="noStrike" dirty="0">
                          <a:effectLst/>
                          <a:latin typeface="Times New Roman" pitchFamily="18" charset="0"/>
                          <a:cs typeface="Times New Roman" pitchFamily="18" charset="0"/>
                        </a:rPr>
                        <a:t>Lucros acumulados em X2</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0" i="0" u="none" strike="noStrike" dirty="0" smtClean="0">
                          <a:solidFill>
                            <a:schemeClr val="dk1"/>
                          </a:solidFill>
                          <a:effectLst/>
                          <a:latin typeface="Times New Roman" pitchFamily="18" charset="0"/>
                          <a:cs typeface="Times New Roman" pitchFamily="18" charset="0"/>
                        </a:rPr>
                        <a:t>440.000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545204">
                <a:tc>
                  <a:txBody>
                    <a:bodyPr/>
                    <a:lstStyle/>
                    <a:p>
                      <a:pPr algn="l" fontAlgn="b"/>
                      <a:r>
                        <a:rPr lang="pt-BR" sz="2000" u="none" strike="noStrike">
                          <a:effectLst/>
                          <a:latin typeface="Times New Roman" pitchFamily="18" charset="0"/>
                          <a:cs typeface="Times New Roman" pitchFamily="18" charset="0"/>
                        </a:rPr>
                        <a:t>(-) Despesas Operacionais</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smtClean="0">
                          <a:effectLst/>
                          <a:latin typeface="Times New Roman" pitchFamily="18" charset="0"/>
                          <a:cs typeface="Times New Roman" pitchFamily="18" charset="0"/>
                        </a:rPr>
                        <a:t>690.000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r>
              <a:tr h="545204">
                <a:tc>
                  <a:txBody>
                    <a:bodyPr/>
                    <a:lstStyle/>
                    <a:p>
                      <a:pPr algn="l" fontAlgn="b"/>
                      <a:r>
                        <a:rPr lang="pt-BR" sz="2000" u="none" strike="noStrike" dirty="0">
                          <a:effectLst/>
                          <a:latin typeface="Times New Roman" pitchFamily="18" charset="0"/>
                          <a:cs typeface="Times New Roman" pitchFamily="18" charset="0"/>
                        </a:rPr>
                        <a:t>(=) </a:t>
                      </a:r>
                      <a:r>
                        <a:rPr lang="pt-BR" sz="2000" u="none" strike="noStrike" dirty="0" smtClean="0">
                          <a:effectLst/>
                          <a:latin typeface="Times New Roman" pitchFamily="18" charset="0"/>
                          <a:cs typeface="Times New Roman" pitchFamily="18" charset="0"/>
                        </a:rPr>
                        <a:t>Lucro </a:t>
                      </a:r>
                      <a:r>
                        <a:rPr lang="pt-BR" sz="2000" u="none" strike="noStrike" dirty="0">
                          <a:effectLst/>
                          <a:latin typeface="Times New Roman" pitchFamily="18" charset="0"/>
                          <a:cs typeface="Times New Roman" pitchFamily="18" charset="0"/>
                        </a:rPr>
                        <a:t>do Exercício</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b="0" i="0" u="none" strike="noStrike" dirty="0" smtClean="0">
                          <a:solidFill>
                            <a:schemeClr val="dk1"/>
                          </a:solidFill>
                          <a:effectLst/>
                          <a:latin typeface="Times New Roman" pitchFamily="18" charset="0"/>
                          <a:cs typeface="Times New Roman" pitchFamily="18" charset="0"/>
                        </a:rPr>
                        <a:t>60.000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bl>
          </a:graphicData>
        </a:graphic>
      </p:graphicFrame>
    </p:spTree>
    <p:extLst>
      <p:ext uri="{BB962C8B-B14F-4D97-AF65-F5344CB8AC3E}">
        <p14:creationId xmlns:p14="http://schemas.microsoft.com/office/powerpoint/2010/main" val="9834065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500" dirty="0" smtClean="0">
                <a:latin typeface="Times New Roman" pitchFamily="18" charset="0"/>
                <a:cs typeface="Times New Roman" pitchFamily="18" charset="0"/>
              </a:rPr>
              <a:t>Referência</a:t>
            </a:r>
            <a:endParaRPr lang="pt-BR" sz="3500" dirty="0">
              <a:latin typeface="Times New Roman" pitchFamily="18" charset="0"/>
              <a:cs typeface="Times New Roman" pitchFamily="18" charset="0"/>
            </a:endParaRPr>
          </a:p>
        </p:txBody>
      </p:sp>
      <p:sp>
        <p:nvSpPr>
          <p:cNvPr id="3" name="Espaço Reservado para Conteúdo 2"/>
          <p:cNvSpPr>
            <a:spLocks noGrp="1"/>
          </p:cNvSpPr>
          <p:nvPr>
            <p:ph idx="1"/>
          </p:nvPr>
        </p:nvSpPr>
        <p:spPr/>
        <p:txBody>
          <a:bodyPr>
            <a:normAutofit/>
          </a:bodyPr>
          <a:lstStyle/>
          <a:p>
            <a:pPr algn="just"/>
            <a:r>
              <a:rPr lang="pt-BR" dirty="0"/>
              <a:t>MARION, J. C. Contabilidade empresarial: instrumento de análise, gerência e decisão.-18.ed.- São Paulo: Atlas,2018.</a:t>
            </a:r>
          </a:p>
          <a:p>
            <a:pPr algn="just"/>
            <a:endParaRPr lang="pt-BR" dirty="0">
              <a:latin typeface="Times New Roman" pitchFamily="18" charset="0"/>
              <a:cs typeface="Times New Roman" pitchFamily="18" charset="0"/>
            </a:endParaRPr>
          </a:p>
        </p:txBody>
      </p:sp>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34</a:t>
            </a:fld>
            <a:endParaRPr lang="pt-BR" dirty="0">
              <a:solidFill>
                <a:prstClr val="white"/>
              </a:solidFill>
            </a:endParaRPr>
          </a:p>
        </p:txBody>
      </p:sp>
    </p:spTree>
    <p:extLst>
      <p:ext uri="{BB962C8B-B14F-4D97-AF65-F5344CB8AC3E}">
        <p14:creationId xmlns:p14="http://schemas.microsoft.com/office/powerpoint/2010/main" val="3299146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4</a:t>
            </a:fld>
            <a:endParaRPr lang="pt-BR" dirty="0">
              <a:solidFill>
                <a:prstClr val="white"/>
              </a:solidFill>
            </a:endParaRPr>
          </a:p>
        </p:txBody>
      </p:sp>
      <p:sp>
        <p:nvSpPr>
          <p:cNvPr id="5" name="CaixaDeTexto 4"/>
          <p:cNvSpPr txBox="1"/>
          <p:nvPr/>
        </p:nvSpPr>
        <p:spPr>
          <a:xfrm>
            <a:off x="395536" y="404664"/>
            <a:ext cx="8280920" cy="5478423"/>
          </a:xfrm>
          <a:prstGeom prst="rect">
            <a:avLst/>
          </a:prstGeom>
          <a:noFill/>
        </p:spPr>
        <p:txBody>
          <a:bodyPr wrap="square" rtlCol="0">
            <a:spAutoFit/>
          </a:bodyPr>
          <a:lstStyle/>
          <a:p>
            <a:pPr>
              <a:lnSpc>
                <a:spcPct val="150000"/>
              </a:lnSpc>
            </a:pPr>
            <a:r>
              <a:rPr lang="pt-BR" sz="4000" b="1" dirty="0" smtClean="0">
                <a:solidFill>
                  <a:srgbClr val="1E2C76"/>
                </a:solidFill>
                <a:latin typeface="Times New Roman" pitchFamily="18" charset="0"/>
                <a:cs typeface="Times New Roman" pitchFamily="18" charset="0"/>
              </a:rPr>
              <a:t>Questão Relevante </a:t>
            </a:r>
            <a:endParaRPr lang="pt-BR" sz="4000" b="1" dirty="0">
              <a:solidFill>
                <a:srgbClr val="1E2C76"/>
              </a:solidFill>
              <a:latin typeface="Times New Roman" pitchFamily="18" charset="0"/>
              <a:cs typeface="Times New Roman" pitchFamily="18" charset="0"/>
            </a:endParaRPr>
          </a:p>
          <a:p>
            <a:pPr>
              <a:lnSpc>
                <a:spcPct val="150000"/>
              </a:lnSpc>
            </a:pPr>
            <a:endParaRPr lang="pt-BR" sz="2000" dirty="0">
              <a:solidFill>
                <a:srgbClr val="1E2C76"/>
              </a:solidFill>
            </a:endParaRPr>
          </a:p>
          <a:p>
            <a:pPr marL="342900" indent="-342900" algn="just">
              <a:lnSpc>
                <a:spcPct val="150000"/>
              </a:lnSpc>
              <a:buFont typeface="Arial" pitchFamily="34" charset="0"/>
              <a:buChar char="•"/>
            </a:pPr>
            <a:r>
              <a:rPr lang="pt-BR" sz="2000" dirty="0" smtClean="0">
                <a:solidFill>
                  <a:srgbClr val="1E2C76"/>
                </a:solidFill>
                <a:latin typeface="Times New Roman" pitchFamily="18" charset="0"/>
                <a:cs typeface="Times New Roman" pitchFamily="18" charset="0"/>
              </a:rPr>
              <a:t>Por que o Resultado Contábil não é o mesmo que o Resultado Financeiro (Caixa) ?</a:t>
            </a:r>
          </a:p>
          <a:p>
            <a:pPr marL="800100" lvl="1" indent="-342900" algn="just">
              <a:lnSpc>
                <a:spcPct val="150000"/>
              </a:lnSpc>
              <a:buFont typeface="Arial" pitchFamily="34" charset="0"/>
              <a:buChar char="•"/>
            </a:pPr>
            <a:r>
              <a:rPr lang="pt-BR" sz="2000" dirty="0" smtClean="0">
                <a:solidFill>
                  <a:srgbClr val="1E2C76"/>
                </a:solidFill>
                <a:latin typeface="Times New Roman" pitchFamily="18" charset="0"/>
                <a:cs typeface="Times New Roman" pitchFamily="18" charset="0"/>
              </a:rPr>
              <a:t>Resposta: Regime de Competência versus Regime de Caixa</a:t>
            </a:r>
          </a:p>
          <a:p>
            <a:pPr lvl="1" algn="just"/>
            <a:r>
              <a:rPr lang="pt-BR" sz="2000" b="1" dirty="0" smtClean="0">
                <a:solidFill>
                  <a:srgbClr val="1E2C76"/>
                </a:solidFill>
                <a:latin typeface="Times New Roman" pitchFamily="18" charset="0"/>
                <a:cs typeface="Times New Roman" pitchFamily="18" charset="0"/>
              </a:rPr>
              <a:t>Exemplo:</a:t>
            </a:r>
            <a:r>
              <a:rPr lang="pt-BR" sz="2000" dirty="0" smtClean="0">
                <a:solidFill>
                  <a:srgbClr val="1E2C76"/>
                </a:solidFill>
                <a:latin typeface="Times New Roman" pitchFamily="18" charset="0"/>
                <a:cs typeface="Times New Roman" pitchFamily="18" charset="0"/>
              </a:rPr>
              <a:t> compra de mercadorias no valor de $100 em dezembro de X1 para pagamento em Janeiro de X2. Essas mercadorias foram vendidas em Dezembro de X1 por $150. O recebimento dessa venda se dará em fevereiro de X2 </a:t>
            </a:r>
            <a:endParaRPr lang="pt-BR" sz="2000" dirty="0">
              <a:solidFill>
                <a:srgbClr val="1E2C76"/>
              </a:solidFill>
              <a:latin typeface="Times New Roman" pitchFamily="18" charset="0"/>
              <a:cs typeface="Times New Roman" pitchFamily="18" charset="0"/>
            </a:endParaRPr>
          </a:p>
          <a:p>
            <a:pPr>
              <a:lnSpc>
                <a:spcPct val="150000"/>
              </a:lnSpc>
            </a:pPr>
            <a:endParaRPr lang="pt-BR" sz="2000" dirty="0">
              <a:solidFill>
                <a:srgbClr val="1E2C76"/>
              </a:solidFill>
              <a:latin typeface="+mj-lt"/>
            </a:endParaRPr>
          </a:p>
          <a:p>
            <a:pPr>
              <a:lnSpc>
                <a:spcPct val="150000"/>
              </a:lnSpc>
            </a:pPr>
            <a:endParaRPr lang="pt-BR" sz="4000" dirty="0">
              <a:solidFill>
                <a:srgbClr val="1E2C76"/>
              </a:solidFill>
              <a:latin typeface="+mj-lt"/>
            </a:endParaRPr>
          </a:p>
        </p:txBody>
      </p:sp>
      <p:graphicFrame>
        <p:nvGraphicFramePr>
          <p:cNvPr id="2" name="Tabela 1"/>
          <p:cNvGraphicFramePr>
            <a:graphicFrameLocks noGrp="1"/>
          </p:cNvGraphicFramePr>
          <p:nvPr>
            <p:extLst>
              <p:ext uri="{D42A27DB-BD31-4B8C-83A1-F6EECF244321}">
                <p14:modId xmlns:p14="http://schemas.microsoft.com/office/powerpoint/2010/main" val="3431140626"/>
              </p:ext>
            </p:extLst>
          </p:nvPr>
        </p:nvGraphicFramePr>
        <p:xfrm>
          <a:off x="971600" y="4509120"/>
          <a:ext cx="7488832" cy="1800200"/>
        </p:xfrm>
        <a:graphic>
          <a:graphicData uri="http://schemas.openxmlformats.org/drawingml/2006/table">
            <a:tbl>
              <a:tblPr>
                <a:tableStyleId>{5C22544A-7EE6-4342-B048-85BDC9FD1C3A}</a:tableStyleId>
              </a:tblPr>
              <a:tblGrid>
                <a:gridCol w="2390053"/>
                <a:gridCol w="2454968"/>
                <a:gridCol w="2643811"/>
              </a:tblGrid>
              <a:tr h="450050">
                <a:tc>
                  <a:txBody>
                    <a:bodyPr/>
                    <a:lstStyle/>
                    <a:p>
                      <a:pPr algn="ctr" fontAlgn="b"/>
                      <a:r>
                        <a:rPr lang="pt-BR" sz="2000" u="none" strike="noStrike" dirty="0">
                          <a:effectLst/>
                          <a:latin typeface="Times New Roman" pitchFamily="18" charset="0"/>
                          <a:cs typeface="Times New Roman" pitchFamily="18" charset="0"/>
                        </a:rPr>
                        <a:t>Dezembro de X1</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Resultado Contábil</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Resultado Financeiro</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r>
              <a:tr h="450050">
                <a:tc>
                  <a:txBody>
                    <a:bodyPr/>
                    <a:lstStyle/>
                    <a:p>
                      <a:pPr algn="ctr" fontAlgn="b"/>
                      <a:r>
                        <a:rPr lang="pt-BR" sz="2000" u="none" strike="noStrike" dirty="0">
                          <a:effectLst/>
                          <a:latin typeface="Times New Roman" pitchFamily="18" charset="0"/>
                          <a:cs typeface="Times New Roman" pitchFamily="18" charset="0"/>
                        </a:rPr>
                        <a:t>Vendas</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150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0</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r>
              <a:tr h="450050">
                <a:tc>
                  <a:txBody>
                    <a:bodyPr/>
                    <a:lstStyle/>
                    <a:p>
                      <a:pPr algn="ctr" fontAlgn="b"/>
                      <a:r>
                        <a:rPr lang="pt-BR" sz="2000" u="none" strike="noStrike">
                          <a:effectLst/>
                          <a:latin typeface="Times New Roman" pitchFamily="18" charset="0"/>
                          <a:cs typeface="Times New Roman" pitchFamily="18" charset="0"/>
                        </a:rPr>
                        <a:t>(-) Compras</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-100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r h="450050">
                <a:tc>
                  <a:txBody>
                    <a:bodyPr/>
                    <a:lstStyle/>
                    <a:p>
                      <a:pPr algn="ctr" fontAlgn="b"/>
                      <a:r>
                        <a:rPr lang="pt-BR" sz="2000" u="none" strike="noStrike">
                          <a:effectLst/>
                          <a:latin typeface="Times New Roman" pitchFamily="18" charset="0"/>
                          <a:cs typeface="Times New Roman" pitchFamily="18" charset="0"/>
                        </a:rPr>
                        <a:t>(=) Resultado</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a:effectLst/>
                          <a:latin typeface="Times New Roman" pitchFamily="18" charset="0"/>
                          <a:cs typeface="Times New Roman" pitchFamily="18" charset="0"/>
                        </a:rPr>
                        <a:t>50</a:t>
                      </a:r>
                      <a:endParaRPr lang="pt-BR" sz="2000" b="0" i="0" u="none" strike="noStrike">
                        <a:solidFill>
                          <a:srgbClr val="000000"/>
                        </a:solidFill>
                        <a:effectLst/>
                        <a:latin typeface="Times New Roman" pitchFamily="18" charset="0"/>
                        <a:cs typeface="Times New Roman" pitchFamily="18" charset="0"/>
                      </a:endParaRPr>
                    </a:p>
                  </a:txBody>
                  <a:tcPr marL="9525" marR="9525" marT="9525" marB="0" anchor="b"/>
                </a:tc>
                <a:tc>
                  <a:txBody>
                    <a:bodyPr/>
                    <a:lstStyle/>
                    <a:p>
                      <a:pPr algn="ctr" fontAlgn="b"/>
                      <a:r>
                        <a:rPr lang="pt-BR" sz="2000" u="none" strike="noStrike" dirty="0">
                          <a:effectLst/>
                          <a:latin typeface="Times New Roman" pitchFamily="18" charset="0"/>
                          <a:cs typeface="Times New Roman" pitchFamily="18" charset="0"/>
                        </a:rPr>
                        <a:t>0</a:t>
                      </a:r>
                      <a:endParaRPr lang="pt-BR" sz="2000" b="0" i="0" u="none" strike="noStrike" dirty="0">
                        <a:solidFill>
                          <a:srgbClr val="000000"/>
                        </a:solidFill>
                        <a:effectLst/>
                        <a:latin typeface="Times New Roman" pitchFamily="18" charset="0"/>
                        <a:cs typeface="Times New Roman" pitchFamily="18" charset="0"/>
                      </a:endParaRPr>
                    </a:p>
                  </a:txBody>
                  <a:tcPr marL="9525" marR="9525" marT="9525" marB="0" anchor="b"/>
                </a:tc>
              </a:tr>
            </a:tbl>
          </a:graphicData>
        </a:graphic>
      </p:graphicFrame>
    </p:spTree>
    <p:extLst>
      <p:ext uri="{BB962C8B-B14F-4D97-AF65-F5344CB8AC3E}">
        <p14:creationId xmlns:p14="http://schemas.microsoft.com/office/powerpoint/2010/main" val="254191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5</a:t>
            </a:fld>
            <a:endParaRPr lang="pt-BR" dirty="0">
              <a:solidFill>
                <a:prstClr val="white"/>
              </a:solidFill>
            </a:endParaRPr>
          </a:p>
        </p:txBody>
      </p:sp>
      <p:pic>
        <p:nvPicPr>
          <p:cNvPr id="6" name="Imagem 5">
            <a:extLst>
              <a:ext uri="{FF2B5EF4-FFF2-40B4-BE49-F238E27FC236}">
                <a16:creationId xmlns="" xmlns:a16="http://schemas.microsoft.com/office/drawing/2014/main" id="{52729B15-3AC9-4874-9B24-A1C24E0E42B6}"/>
              </a:ext>
            </a:extLst>
          </p:cNvPr>
          <p:cNvPicPr>
            <a:picLocks noChangeAspect="1"/>
          </p:cNvPicPr>
          <p:nvPr/>
        </p:nvPicPr>
        <p:blipFill rotWithShape="1">
          <a:blip r:embed="rId2"/>
          <a:srcRect l="40750" t="17454" r="29481" b="16873"/>
          <a:stretch/>
        </p:blipFill>
        <p:spPr>
          <a:xfrm>
            <a:off x="107504" y="188640"/>
            <a:ext cx="8856984" cy="6090242"/>
          </a:xfrm>
          <a:prstGeom prst="rect">
            <a:avLst/>
          </a:prstGeom>
        </p:spPr>
      </p:pic>
    </p:spTree>
    <p:extLst>
      <p:ext uri="{BB962C8B-B14F-4D97-AF65-F5344CB8AC3E}">
        <p14:creationId xmlns:p14="http://schemas.microsoft.com/office/powerpoint/2010/main" val="438767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6</a:t>
            </a:fld>
            <a:endParaRPr lang="pt-BR" dirty="0">
              <a:solidFill>
                <a:prstClr val="white"/>
              </a:solidFill>
            </a:endParaRPr>
          </a:p>
        </p:txBody>
      </p:sp>
      <p:sp>
        <p:nvSpPr>
          <p:cNvPr id="5" name="CaixaDeTexto 4"/>
          <p:cNvSpPr txBox="1"/>
          <p:nvPr/>
        </p:nvSpPr>
        <p:spPr>
          <a:xfrm>
            <a:off x="395536" y="404664"/>
            <a:ext cx="8280920" cy="3808735"/>
          </a:xfrm>
          <a:prstGeom prst="rect">
            <a:avLst/>
          </a:prstGeom>
          <a:noFill/>
          <a:effectLst>
            <a:softEdge rad="31750"/>
          </a:effectLst>
        </p:spPr>
        <p:txBody>
          <a:bodyPr wrap="square" rtlCol="0">
            <a:spAutoFit/>
          </a:bodyPr>
          <a:lstStyle/>
          <a:p>
            <a:pPr>
              <a:lnSpc>
                <a:spcPct val="150000"/>
              </a:lnSpc>
            </a:pPr>
            <a:r>
              <a:rPr lang="pt-BR" sz="4000" b="1" dirty="0" smtClean="0">
                <a:solidFill>
                  <a:srgbClr val="1E2C76"/>
                </a:solidFill>
                <a:latin typeface="+mj-lt"/>
              </a:rPr>
              <a:t>Composição do Caixa na DFC </a:t>
            </a:r>
            <a:endParaRPr lang="pt-BR" sz="4000" b="1" dirty="0">
              <a:solidFill>
                <a:srgbClr val="1E2C76"/>
              </a:solidFill>
              <a:latin typeface="+mj-lt"/>
            </a:endParaRPr>
          </a:p>
          <a:p>
            <a:pPr>
              <a:lnSpc>
                <a:spcPct val="150000"/>
              </a:lnSpc>
            </a:pPr>
            <a:endParaRPr lang="pt-BR" sz="2000" dirty="0">
              <a:solidFill>
                <a:srgbClr val="1E2C76"/>
              </a:solidFill>
            </a:endParaRPr>
          </a:p>
          <a:p>
            <a:pPr>
              <a:lnSpc>
                <a:spcPct val="150000"/>
              </a:lnSpc>
            </a:pPr>
            <a:r>
              <a:rPr lang="pt-BR" sz="2000" dirty="0" smtClean="0">
                <a:solidFill>
                  <a:srgbClr val="1E2C76"/>
                </a:solidFill>
                <a:latin typeface="+mj-lt"/>
              </a:rPr>
              <a:t>O Caixa, na Demonstração dos Fluxos de Caixa, é composto de:</a:t>
            </a:r>
          </a:p>
          <a:p>
            <a:pPr>
              <a:lnSpc>
                <a:spcPct val="150000"/>
              </a:lnSpc>
            </a:pPr>
            <a:endParaRPr lang="pt-BR" sz="2000" dirty="0">
              <a:solidFill>
                <a:srgbClr val="1E2C76"/>
              </a:solidFill>
              <a:latin typeface="+mj-lt"/>
            </a:endParaRPr>
          </a:p>
          <a:p>
            <a:pPr algn="ctr">
              <a:lnSpc>
                <a:spcPct val="150000"/>
              </a:lnSpc>
            </a:pPr>
            <a:r>
              <a:rPr lang="pt-BR" sz="2100" b="1" u="sng" dirty="0" smtClean="0">
                <a:solidFill>
                  <a:srgbClr val="1E2C76"/>
                </a:solidFill>
                <a:latin typeface="Times New Roman" pitchFamily="18" charset="0"/>
                <a:cs typeface="Times New Roman" pitchFamily="18" charset="0"/>
              </a:rPr>
              <a:t>CAIXA na DFC = Caixa + Bancos + Aplicações de Liquidez Imediata</a:t>
            </a:r>
            <a:endParaRPr lang="pt-BR" sz="2100" b="1" u="sng" dirty="0">
              <a:solidFill>
                <a:srgbClr val="1E2C76"/>
              </a:solidFill>
              <a:latin typeface="Times New Roman" pitchFamily="18" charset="0"/>
              <a:cs typeface="Times New Roman" pitchFamily="18" charset="0"/>
            </a:endParaRPr>
          </a:p>
          <a:p>
            <a:pPr>
              <a:lnSpc>
                <a:spcPct val="150000"/>
              </a:lnSpc>
            </a:pPr>
            <a:endParaRPr lang="pt-BR" sz="4000" dirty="0">
              <a:solidFill>
                <a:srgbClr val="1E2C76"/>
              </a:solidFill>
              <a:latin typeface="+mj-lt"/>
            </a:endParaRPr>
          </a:p>
        </p:txBody>
      </p:sp>
      <p:sp>
        <p:nvSpPr>
          <p:cNvPr id="8" name="Rectangle 3">
            <a:extLst>
              <a:ext uri="{FF2B5EF4-FFF2-40B4-BE49-F238E27FC236}">
                <a16:creationId xmlns="" xmlns:a16="http://schemas.microsoft.com/office/drawing/2014/main" id="{3F4B21E9-A718-4019-93CA-4D6C2B8ED053}"/>
              </a:ext>
            </a:extLst>
          </p:cNvPr>
          <p:cNvSpPr>
            <a:spLocks noChangeArrowheads="1"/>
          </p:cNvSpPr>
          <p:nvPr/>
        </p:nvSpPr>
        <p:spPr bwMode="auto">
          <a:xfrm>
            <a:off x="2257387" y="3573016"/>
            <a:ext cx="3982435" cy="2520280"/>
          </a:xfrm>
          <a:prstGeom prst="rect">
            <a:avLst/>
          </a:prstGeom>
          <a:solidFill>
            <a:srgbClr val="99FF33"/>
          </a:solidFill>
          <a:ln w="12700">
            <a:solidFill>
              <a:schemeClr val="accent1">
                <a:lumMod val="75000"/>
              </a:schemeClr>
            </a:solidFill>
            <a:miter lim="800000"/>
            <a:headEnd/>
            <a:tailEnd/>
          </a:ln>
        </p:spPr>
        <p:txBody>
          <a:bodyPr wrap="none" anchor="ctr"/>
          <a:lstStyle/>
          <a:p>
            <a:pPr>
              <a:defRPr/>
            </a:pPr>
            <a:endParaRPr lang="pt-BR">
              <a:latin typeface="Arial" charset="0"/>
            </a:endParaRPr>
          </a:p>
        </p:txBody>
      </p:sp>
      <p:sp>
        <p:nvSpPr>
          <p:cNvPr id="9" name="Text Box 4">
            <a:extLst>
              <a:ext uri="{FF2B5EF4-FFF2-40B4-BE49-F238E27FC236}">
                <a16:creationId xmlns="" xmlns:a16="http://schemas.microsoft.com/office/drawing/2014/main" id="{D3B2F88A-75AC-4156-B923-DE87C700AB1B}"/>
              </a:ext>
            </a:extLst>
          </p:cNvPr>
          <p:cNvSpPr txBox="1">
            <a:spLocks noChangeArrowheads="1"/>
          </p:cNvSpPr>
          <p:nvPr/>
        </p:nvSpPr>
        <p:spPr bwMode="auto">
          <a:xfrm>
            <a:off x="2274511" y="3573016"/>
            <a:ext cx="1917190"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pt-BR" altLang="pt-BR" sz="2000" b="1" dirty="0"/>
              <a:t>Ativo</a:t>
            </a:r>
          </a:p>
          <a:p>
            <a:pPr>
              <a:spcBef>
                <a:spcPts val="300"/>
              </a:spcBef>
            </a:pPr>
            <a:r>
              <a:rPr lang="pt-BR" altLang="pt-BR" sz="1400" b="1" dirty="0" smtClean="0">
                <a:solidFill>
                  <a:srgbClr val="FF0000"/>
                </a:solidFill>
                <a:latin typeface="Times New Roman" pitchFamily="18" charset="0"/>
                <a:cs typeface="Times New Roman" pitchFamily="18" charset="0"/>
              </a:rPr>
              <a:t>Caixa </a:t>
            </a:r>
          </a:p>
          <a:p>
            <a:pPr>
              <a:spcBef>
                <a:spcPts val="300"/>
              </a:spcBef>
            </a:pPr>
            <a:r>
              <a:rPr lang="pt-BR" altLang="pt-BR" sz="1400" b="1" dirty="0" smtClean="0">
                <a:solidFill>
                  <a:srgbClr val="FF0000"/>
                </a:solidFill>
                <a:latin typeface="Times New Roman" pitchFamily="18" charset="0"/>
                <a:cs typeface="Times New Roman" pitchFamily="18" charset="0"/>
              </a:rPr>
              <a:t>Bancos</a:t>
            </a:r>
          </a:p>
          <a:p>
            <a:pPr>
              <a:spcBef>
                <a:spcPts val="300"/>
              </a:spcBef>
            </a:pPr>
            <a:r>
              <a:rPr lang="pt-BR" altLang="pt-BR" sz="1400" b="1" dirty="0" err="1" smtClean="0">
                <a:solidFill>
                  <a:srgbClr val="FF0000"/>
                </a:solidFill>
                <a:latin typeface="Times New Roman" pitchFamily="18" charset="0"/>
                <a:cs typeface="Times New Roman" pitchFamily="18" charset="0"/>
              </a:rPr>
              <a:t>Aplic</a:t>
            </a:r>
            <a:r>
              <a:rPr lang="pt-BR" altLang="pt-BR" sz="1400" b="1" dirty="0" smtClean="0">
                <a:solidFill>
                  <a:srgbClr val="FF0000"/>
                </a:solidFill>
                <a:latin typeface="Times New Roman" pitchFamily="18" charset="0"/>
                <a:cs typeface="Times New Roman" pitchFamily="18" charset="0"/>
              </a:rPr>
              <a:t>. Financeiras</a:t>
            </a:r>
            <a:endParaRPr lang="pt-BR" altLang="pt-BR" sz="1400" b="1" dirty="0">
              <a:solidFill>
                <a:srgbClr val="FF0000"/>
              </a:solidFill>
              <a:latin typeface="Times New Roman" pitchFamily="18" charset="0"/>
              <a:cs typeface="Times New Roman" pitchFamily="18" charset="0"/>
            </a:endParaRPr>
          </a:p>
          <a:p>
            <a:pPr>
              <a:spcBef>
                <a:spcPts val="300"/>
              </a:spcBef>
            </a:pPr>
            <a:r>
              <a:rPr lang="pt-BR" altLang="pt-BR" sz="1400" dirty="0"/>
              <a:t>Contas a Receber</a:t>
            </a:r>
          </a:p>
          <a:p>
            <a:pPr>
              <a:spcBef>
                <a:spcPts val="300"/>
              </a:spcBef>
            </a:pPr>
            <a:r>
              <a:rPr lang="pt-BR" altLang="pt-BR" sz="1400" dirty="0"/>
              <a:t>Estoques</a:t>
            </a:r>
          </a:p>
          <a:p>
            <a:pPr>
              <a:spcBef>
                <a:spcPts val="300"/>
              </a:spcBef>
            </a:pPr>
            <a:r>
              <a:rPr lang="pt-BR" altLang="pt-BR" sz="1400" dirty="0"/>
              <a:t>Investimentos</a:t>
            </a:r>
          </a:p>
          <a:p>
            <a:pPr>
              <a:spcBef>
                <a:spcPts val="300"/>
              </a:spcBef>
            </a:pPr>
            <a:r>
              <a:rPr lang="pt-BR" altLang="pt-BR" sz="1400" dirty="0"/>
              <a:t>Imobilizado</a:t>
            </a:r>
          </a:p>
          <a:p>
            <a:pPr>
              <a:spcBef>
                <a:spcPts val="300"/>
              </a:spcBef>
            </a:pPr>
            <a:r>
              <a:rPr lang="pt-BR" altLang="pt-BR" sz="1400" dirty="0"/>
              <a:t>Intangível</a:t>
            </a:r>
          </a:p>
        </p:txBody>
      </p:sp>
      <p:sp>
        <p:nvSpPr>
          <p:cNvPr id="10" name="Text Box 5">
            <a:extLst>
              <a:ext uri="{FF2B5EF4-FFF2-40B4-BE49-F238E27FC236}">
                <a16:creationId xmlns="" xmlns:a16="http://schemas.microsoft.com/office/drawing/2014/main" id="{890D8219-C4A2-4F99-9E39-89C7F924064F}"/>
              </a:ext>
            </a:extLst>
          </p:cNvPr>
          <p:cNvSpPr txBox="1">
            <a:spLocks noChangeArrowheads="1"/>
          </p:cNvSpPr>
          <p:nvPr/>
        </p:nvSpPr>
        <p:spPr bwMode="auto">
          <a:xfrm>
            <a:off x="4191523" y="3586811"/>
            <a:ext cx="1990462" cy="25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pt-BR" altLang="pt-BR" sz="2000" b="1" dirty="0"/>
              <a:t>Passivo e PL</a:t>
            </a:r>
          </a:p>
          <a:p>
            <a:pPr>
              <a:spcBef>
                <a:spcPct val="50000"/>
              </a:spcBef>
            </a:pPr>
            <a:r>
              <a:rPr lang="pt-BR" altLang="pt-BR" sz="1600" dirty="0"/>
              <a:t>Exigível  </a:t>
            </a:r>
          </a:p>
          <a:p>
            <a:pPr>
              <a:spcBef>
                <a:spcPct val="50000"/>
              </a:spcBef>
            </a:pPr>
            <a:endParaRPr lang="pt-BR" altLang="pt-BR" sz="1600" dirty="0"/>
          </a:p>
          <a:p>
            <a:r>
              <a:rPr lang="pt-BR" altLang="pt-BR" sz="1600" b="1" dirty="0"/>
              <a:t>Patrimônio Líq.</a:t>
            </a:r>
          </a:p>
          <a:p>
            <a:r>
              <a:rPr lang="pt-BR" altLang="pt-BR" sz="1600" dirty="0"/>
              <a:t>Capital</a:t>
            </a:r>
          </a:p>
          <a:p>
            <a:r>
              <a:rPr lang="pt-BR" altLang="pt-BR" sz="1400" dirty="0"/>
              <a:t>Resultado </a:t>
            </a:r>
            <a:r>
              <a:rPr lang="pt-BR" altLang="pt-BR" sz="1400" dirty="0" err="1"/>
              <a:t>Acum</a:t>
            </a:r>
            <a:endParaRPr lang="pt-BR" altLang="pt-BR" sz="1400" dirty="0"/>
          </a:p>
        </p:txBody>
      </p:sp>
    </p:spTree>
    <p:extLst>
      <p:ext uri="{BB962C8B-B14F-4D97-AF65-F5344CB8AC3E}">
        <p14:creationId xmlns:p14="http://schemas.microsoft.com/office/powerpoint/2010/main" val="2400197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7</a:t>
            </a:fld>
            <a:endParaRPr lang="pt-BR" dirty="0">
              <a:solidFill>
                <a:prstClr val="white"/>
              </a:solidFill>
            </a:endParaRPr>
          </a:p>
        </p:txBody>
      </p:sp>
      <p:sp>
        <p:nvSpPr>
          <p:cNvPr id="5" name="CaixaDeTexto 4"/>
          <p:cNvSpPr txBox="1"/>
          <p:nvPr/>
        </p:nvSpPr>
        <p:spPr>
          <a:xfrm>
            <a:off x="395536" y="404664"/>
            <a:ext cx="8280920" cy="2862322"/>
          </a:xfrm>
          <a:prstGeom prst="rect">
            <a:avLst/>
          </a:prstGeom>
          <a:noFill/>
          <a:effectLst>
            <a:softEdge rad="31750"/>
          </a:effectLst>
        </p:spPr>
        <p:txBody>
          <a:bodyPr wrap="square" rtlCol="0">
            <a:spAutoFit/>
          </a:bodyPr>
          <a:lstStyle/>
          <a:p>
            <a:pPr>
              <a:lnSpc>
                <a:spcPct val="150000"/>
              </a:lnSpc>
            </a:pPr>
            <a:r>
              <a:rPr lang="pt-BR" sz="4000" b="1" dirty="0" smtClean="0">
                <a:solidFill>
                  <a:srgbClr val="1E2C76"/>
                </a:solidFill>
                <a:latin typeface="+mj-lt"/>
              </a:rPr>
              <a:t>Fluxos de Caixa por Origem de Recursos</a:t>
            </a:r>
            <a:endParaRPr lang="pt-BR" sz="4000" b="1" dirty="0">
              <a:solidFill>
                <a:srgbClr val="1E2C76"/>
              </a:solidFill>
              <a:latin typeface="+mj-lt"/>
            </a:endParaRPr>
          </a:p>
          <a:p>
            <a:pPr>
              <a:lnSpc>
                <a:spcPct val="150000"/>
              </a:lnSpc>
            </a:pPr>
            <a:endParaRPr lang="pt-BR" sz="2000" dirty="0">
              <a:solidFill>
                <a:srgbClr val="1E2C76"/>
              </a:solidFill>
            </a:endParaRPr>
          </a:p>
          <a:p>
            <a:pPr>
              <a:lnSpc>
                <a:spcPct val="150000"/>
              </a:lnSpc>
            </a:pPr>
            <a:endParaRPr lang="pt-BR" sz="2100" b="1" u="sng" dirty="0">
              <a:solidFill>
                <a:srgbClr val="1E2C76"/>
              </a:solidFill>
              <a:latin typeface="Times New Roman" pitchFamily="18" charset="0"/>
              <a:cs typeface="Times New Roman" pitchFamily="18" charset="0"/>
            </a:endParaRPr>
          </a:p>
          <a:p>
            <a:pPr>
              <a:lnSpc>
                <a:spcPct val="150000"/>
              </a:lnSpc>
            </a:pPr>
            <a:endParaRPr lang="pt-BR" sz="4000" dirty="0">
              <a:solidFill>
                <a:srgbClr val="1E2C76"/>
              </a:solidFill>
              <a:latin typeface="+mj-lt"/>
            </a:endParaRPr>
          </a:p>
        </p:txBody>
      </p:sp>
      <p:graphicFrame>
        <p:nvGraphicFramePr>
          <p:cNvPr id="2" name="Diagrama 1"/>
          <p:cNvGraphicFramePr/>
          <p:nvPr>
            <p:extLst>
              <p:ext uri="{D42A27DB-BD31-4B8C-83A1-F6EECF244321}">
                <p14:modId xmlns:p14="http://schemas.microsoft.com/office/powerpoint/2010/main" val="3403842842"/>
              </p:ext>
            </p:extLst>
          </p:nvPr>
        </p:nvGraphicFramePr>
        <p:xfrm>
          <a:off x="611560" y="1397000"/>
          <a:ext cx="7920880" cy="4624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811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8</a:t>
            </a:fld>
            <a:endParaRPr lang="pt-BR" dirty="0">
              <a:solidFill>
                <a:prstClr val="white"/>
              </a:solidFill>
            </a:endParaRPr>
          </a:p>
        </p:txBody>
      </p:sp>
      <p:sp>
        <p:nvSpPr>
          <p:cNvPr id="5" name="CaixaDeTexto 4"/>
          <p:cNvSpPr txBox="1"/>
          <p:nvPr/>
        </p:nvSpPr>
        <p:spPr>
          <a:xfrm>
            <a:off x="395536" y="404664"/>
            <a:ext cx="8280920" cy="3785652"/>
          </a:xfrm>
          <a:prstGeom prst="rect">
            <a:avLst/>
          </a:prstGeom>
          <a:noFill/>
          <a:effectLst>
            <a:softEdge rad="31750"/>
          </a:effectLst>
        </p:spPr>
        <p:txBody>
          <a:bodyPr wrap="square" rtlCol="0">
            <a:spAutoFit/>
          </a:bodyPr>
          <a:lstStyle/>
          <a:p>
            <a:pPr>
              <a:lnSpc>
                <a:spcPct val="150000"/>
              </a:lnSpc>
            </a:pPr>
            <a:r>
              <a:rPr lang="pt-BR" sz="4000" b="1" dirty="0" smtClean="0">
                <a:solidFill>
                  <a:srgbClr val="1E2C76"/>
                </a:solidFill>
                <a:latin typeface="+mj-lt"/>
              </a:rPr>
              <a:t>Atividades Operacionais</a:t>
            </a:r>
            <a:endParaRPr lang="pt-BR" sz="4000" b="1" dirty="0">
              <a:solidFill>
                <a:srgbClr val="1E2C76"/>
              </a:solidFill>
              <a:latin typeface="+mj-lt"/>
            </a:endParaRPr>
          </a:p>
          <a:p>
            <a:pPr>
              <a:lnSpc>
                <a:spcPct val="150000"/>
              </a:lnSpc>
            </a:pPr>
            <a:endParaRPr lang="pt-BR" sz="2000" dirty="0">
              <a:solidFill>
                <a:srgbClr val="1E2C76"/>
              </a:solidFill>
            </a:endParaRPr>
          </a:p>
          <a:p>
            <a:pPr marL="342900" indent="-342900" algn="just">
              <a:lnSpc>
                <a:spcPct val="150000"/>
              </a:lnSpc>
              <a:buFont typeface="Arial" pitchFamily="34" charset="0"/>
              <a:buChar char="•"/>
            </a:pPr>
            <a:r>
              <a:rPr lang="pt-BR" sz="2000" b="1" dirty="0" smtClean="0">
                <a:solidFill>
                  <a:srgbClr val="002060"/>
                </a:solidFill>
              </a:rPr>
              <a:t>Definição: Atividades Operacionais </a:t>
            </a:r>
            <a:r>
              <a:rPr lang="pt-BR" sz="2000" dirty="0">
                <a:solidFill>
                  <a:srgbClr val="002060"/>
                </a:solidFill>
              </a:rPr>
              <a:t>são as principais atividades geradoras de receita da entidade. Portanto, os fluxos de caixa decorrentes das atividades operacionais geralmente derivam de transações e de outros eventos e condições que entram na apuração do resultado.</a:t>
            </a:r>
          </a:p>
          <a:p>
            <a:pPr>
              <a:lnSpc>
                <a:spcPct val="150000"/>
              </a:lnSpc>
            </a:pPr>
            <a:endParaRPr lang="pt-BR" sz="2000" dirty="0">
              <a:solidFill>
                <a:srgbClr val="1E2C76"/>
              </a:solidFill>
              <a:latin typeface="+mj-lt"/>
            </a:endParaRPr>
          </a:p>
        </p:txBody>
      </p:sp>
      <p:graphicFrame>
        <p:nvGraphicFramePr>
          <p:cNvPr id="2" name="Diagrama 1"/>
          <p:cNvGraphicFramePr/>
          <p:nvPr>
            <p:extLst>
              <p:ext uri="{D42A27DB-BD31-4B8C-83A1-F6EECF244321}">
                <p14:modId xmlns:p14="http://schemas.microsoft.com/office/powerpoint/2010/main" val="2194967721"/>
              </p:ext>
            </p:extLst>
          </p:nvPr>
        </p:nvGraphicFramePr>
        <p:xfrm>
          <a:off x="1524000" y="4190316"/>
          <a:ext cx="6096000" cy="12706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181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85DDF8AC-2C33-4924-81A8-68D9F9E3DABD}" type="slidenum">
              <a:rPr lang="pt-BR" smtClean="0">
                <a:solidFill>
                  <a:prstClr val="white"/>
                </a:solidFill>
              </a:rPr>
              <a:pPr/>
              <a:t>9</a:t>
            </a:fld>
            <a:endParaRPr lang="pt-BR" dirty="0">
              <a:solidFill>
                <a:prstClr val="white"/>
              </a:solidFill>
            </a:endParaRPr>
          </a:p>
        </p:txBody>
      </p:sp>
      <p:sp>
        <p:nvSpPr>
          <p:cNvPr id="5" name="CaixaDeTexto 4"/>
          <p:cNvSpPr txBox="1"/>
          <p:nvPr/>
        </p:nvSpPr>
        <p:spPr>
          <a:xfrm>
            <a:off x="395536" y="-27384"/>
            <a:ext cx="8280920" cy="1477328"/>
          </a:xfrm>
          <a:prstGeom prst="rect">
            <a:avLst/>
          </a:prstGeom>
          <a:noFill/>
          <a:effectLst>
            <a:softEdge rad="31750"/>
          </a:effectLst>
        </p:spPr>
        <p:txBody>
          <a:bodyPr wrap="square" rtlCol="0">
            <a:spAutoFit/>
          </a:bodyPr>
          <a:lstStyle/>
          <a:p>
            <a:pPr>
              <a:lnSpc>
                <a:spcPct val="150000"/>
              </a:lnSpc>
            </a:pPr>
            <a:r>
              <a:rPr lang="pt-BR" sz="4000" b="1" dirty="0" smtClean="0">
                <a:solidFill>
                  <a:srgbClr val="1E2C76"/>
                </a:solidFill>
                <a:latin typeface="+mj-lt"/>
              </a:rPr>
              <a:t>Atividades Operacionais</a:t>
            </a:r>
            <a:endParaRPr lang="pt-BR" sz="4000" b="1" dirty="0">
              <a:solidFill>
                <a:srgbClr val="1E2C76"/>
              </a:solidFill>
              <a:latin typeface="+mj-lt"/>
            </a:endParaRPr>
          </a:p>
          <a:p>
            <a:pPr>
              <a:lnSpc>
                <a:spcPct val="150000"/>
              </a:lnSpc>
            </a:pPr>
            <a:endParaRPr lang="pt-BR" sz="2000" dirty="0">
              <a:solidFill>
                <a:srgbClr val="1E2C76"/>
              </a:solidFill>
            </a:endParaRPr>
          </a:p>
        </p:txBody>
      </p:sp>
      <p:sp>
        <p:nvSpPr>
          <p:cNvPr id="3" name="Retângulo 2"/>
          <p:cNvSpPr/>
          <p:nvPr/>
        </p:nvSpPr>
        <p:spPr>
          <a:xfrm>
            <a:off x="395536" y="836712"/>
            <a:ext cx="8676456" cy="5509200"/>
          </a:xfrm>
          <a:prstGeom prst="rect">
            <a:avLst/>
          </a:prstGeom>
        </p:spPr>
        <p:txBody>
          <a:bodyPr wrap="square">
            <a:spAutoFit/>
          </a:bodyPr>
          <a:lstStyle/>
          <a:p>
            <a:pPr lvl="1" algn="just"/>
            <a:r>
              <a:rPr lang="pt-BR" sz="2300" dirty="0" smtClean="0">
                <a:solidFill>
                  <a:srgbClr val="002060"/>
                </a:solidFill>
                <a:latin typeface="Times New Roman" pitchFamily="18" charset="0"/>
                <a:cs typeface="Times New Roman" pitchFamily="18" charset="0"/>
              </a:rPr>
              <a:t>Indica </a:t>
            </a:r>
            <a:r>
              <a:rPr lang="pt-BR" sz="2300" dirty="0">
                <a:solidFill>
                  <a:srgbClr val="002060"/>
                </a:solidFill>
                <a:latin typeface="Times New Roman" pitchFamily="18" charset="0"/>
                <a:cs typeface="Times New Roman" pitchFamily="18" charset="0"/>
              </a:rPr>
              <a:t>se a empresa tem gerado mais caixa por meio de suas operações do que consumido em sua atividade.</a:t>
            </a:r>
          </a:p>
          <a:p>
            <a:pPr lvl="1">
              <a:spcBef>
                <a:spcPts val="1200"/>
              </a:spcBef>
            </a:pPr>
            <a:r>
              <a:rPr lang="pt-BR" sz="2300" dirty="0">
                <a:solidFill>
                  <a:srgbClr val="002060"/>
                </a:solidFill>
                <a:latin typeface="Times New Roman" pitchFamily="18" charset="0"/>
                <a:cs typeface="Times New Roman" pitchFamily="18" charset="0"/>
              </a:rPr>
              <a:t>ENTRADAS DE CAIXA DAS OPERAÇÕES INCLUEM:</a:t>
            </a:r>
          </a:p>
          <a:p>
            <a:pPr lvl="2"/>
            <a:r>
              <a:rPr lang="pt-BR" sz="2300" dirty="0" smtClean="0">
                <a:solidFill>
                  <a:srgbClr val="002060"/>
                </a:solidFill>
                <a:latin typeface="Times New Roman" pitchFamily="18" charset="0"/>
                <a:cs typeface="Times New Roman" pitchFamily="18" charset="0"/>
              </a:rPr>
              <a:t>Recebimento </a:t>
            </a:r>
            <a:r>
              <a:rPr lang="pt-BR" sz="2300" dirty="0">
                <a:solidFill>
                  <a:srgbClr val="002060"/>
                </a:solidFill>
                <a:latin typeface="Times New Roman" pitchFamily="18" charset="0"/>
                <a:cs typeface="Times New Roman" pitchFamily="18" charset="0"/>
              </a:rPr>
              <a:t>pelas vendas;</a:t>
            </a:r>
          </a:p>
          <a:p>
            <a:pPr lvl="2"/>
            <a:r>
              <a:rPr lang="pt-BR" sz="2300" dirty="0" smtClean="0">
                <a:solidFill>
                  <a:srgbClr val="002060"/>
                </a:solidFill>
                <a:latin typeface="Times New Roman" pitchFamily="18" charset="0"/>
                <a:cs typeface="Times New Roman" pitchFamily="18" charset="0"/>
              </a:rPr>
              <a:t>Recebimento </a:t>
            </a:r>
            <a:r>
              <a:rPr lang="pt-BR" sz="2300" dirty="0">
                <a:solidFill>
                  <a:srgbClr val="002060"/>
                </a:solidFill>
                <a:latin typeface="Times New Roman" pitchFamily="18" charset="0"/>
                <a:cs typeface="Times New Roman" pitchFamily="18" charset="0"/>
              </a:rPr>
              <a:t>pelos serviços </a:t>
            </a:r>
            <a:r>
              <a:rPr lang="pt-BR" sz="2300" dirty="0" smtClean="0">
                <a:solidFill>
                  <a:srgbClr val="002060"/>
                </a:solidFill>
                <a:latin typeface="Times New Roman" pitchFamily="18" charset="0"/>
                <a:cs typeface="Times New Roman" pitchFamily="18" charset="0"/>
              </a:rPr>
              <a:t>prestados;</a:t>
            </a:r>
            <a:endParaRPr lang="pt-BR" sz="2300" dirty="0">
              <a:solidFill>
                <a:srgbClr val="002060"/>
              </a:solidFill>
              <a:latin typeface="Times New Roman" pitchFamily="18" charset="0"/>
              <a:cs typeface="Times New Roman" pitchFamily="18" charset="0"/>
            </a:endParaRPr>
          </a:p>
          <a:p>
            <a:pPr lvl="2"/>
            <a:r>
              <a:rPr lang="pt-BR" sz="2300" dirty="0">
                <a:solidFill>
                  <a:srgbClr val="002060"/>
                </a:solidFill>
                <a:latin typeface="Times New Roman" pitchFamily="18" charset="0"/>
                <a:cs typeface="Times New Roman" pitchFamily="18" charset="0"/>
              </a:rPr>
              <a:t>Recebimento de </a:t>
            </a:r>
            <a:r>
              <a:rPr lang="pt-BR" sz="2300" dirty="0" smtClean="0">
                <a:solidFill>
                  <a:srgbClr val="002060"/>
                </a:solidFill>
                <a:latin typeface="Times New Roman" pitchFamily="18" charset="0"/>
                <a:cs typeface="Times New Roman" pitchFamily="18" charset="0"/>
              </a:rPr>
              <a:t>dividendos.</a:t>
            </a:r>
            <a:endParaRPr lang="pt-BR" sz="2300" dirty="0">
              <a:solidFill>
                <a:srgbClr val="002060"/>
              </a:solidFill>
              <a:latin typeface="Times New Roman" pitchFamily="18" charset="0"/>
              <a:cs typeface="Times New Roman" pitchFamily="18" charset="0"/>
            </a:endParaRPr>
          </a:p>
          <a:p>
            <a:pPr lvl="1">
              <a:spcBef>
                <a:spcPts val="1200"/>
              </a:spcBef>
            </a:pPr>
            <a:r>
              <a:rPr lang="pt-BR" sz="2300" dirty="0">
                <a:solidFill>
                  <a:srgbClr val="002060"/>
                </a:solidFill>
                <a:latin typeface="Times New Roman" pitchFamily="18" charset="0"/>
                <a:cs typeface="Times New Roman" pitchFamily="18" charset="0"/>
              </a:rPr>
              <a:t> SAÍDAS DE CAIXA DAS OPERAÇÕES INCLUEM:</a:t>
            </a:r>
          </a:p>
          <a:p>
            <a:pPr lvl="2"/>
            <a:r>
              <a:rPr lang="pt-BR" sz="2300" dirty="0" smtClean="0">
                <a:solidFill>
                  <a:srgbClr val="002060"/>
                </a:solidFill>
                <a:latin typeface="Times New Roman" pitchFamily="18" charset="0"/>
                <a:cs typeface="Times New Roman" pitchFamily="18" charset="0"/>
              </a:rPr>
              <a:t>Pagamento </a:t>
            </a:r>
            <a:r>
              <a:rPr lang="pt-BR" sz="2300" dirty="0">
                <a:solidFill>
                  <a:srgbClr val="002060"/>
                </a:solidFill>
                <a:latin typeface="Times New Roman" pitchFamily="18" charset="0"/>
                <a:cs typeface="Times New Roman" pitchFamily="18" charset="0"/>
              </a:rPr>
              <a:t>pelas compras;</a:t>
            </a:r>
          </a:p>
          <a:p>
            <a:pPr lvl="2"/>
            <a:r>
              <a:rPr lang="pt-BR" sz="2300" dirty="0" smtClean="0">
                <a:solidFill>
                  <a:srgbClr val="002060"/>
                </a:solidFill>
                <a:latin typeface="Times New Roman" pitchFamily="18" charset="0"/>
                <a:cs typeface="Times New Roman" pitchFamily="18" charset="0"/>
              </a:rPr>
              <a:t>Pagamento </a:t>
            </a:r>
            <a:r>
              <a:rPr lang="pt-BR" sz="2300" dirty="0">
                <a:solidFill>
                  <a:srgbClr val="002060"/>
                </a:solidFill>
                <a:latin typeface="Times New Roman" pitchFamily="18" charset="0"/>
                <a:cs typeface="Times New Roman" pitchFamily="18" charset="0"/>
              </a:rPr>
              <a:t>de salários;</a:t>
            </a:r>
          </a:p>
          <a:p>
            <a:pPr lvl="2"/>
            <a:r>
              <a:rPr lang="pt-BR" sz="2300" dirty="0" smtClean="0">
                <a:solidFill>
                  <a:srgbClr val="002060"/>
                </a:solidFill>
                <a:latin typeface="Times New Roman" pitchFamily="18" charset="0"/>
                <a:cs typeface="Times New Roman" pitchFamily="18" charset="0"/>
              </a:rPr>
              <a:t>Pagamento </a:t>
            </a:r>
            <a:r>
              <a:rPr lang="pt-BR" sz="2300" dirty="0">
                <a:solidFill>
                  <a:srgbClr val="002060"/>
                </a:solidFill>
                <a:latin typeface="Times New Roman" pitchFamily="18" charset="0"/>
                <a:cs typeface="Times New Roman" pitchFamily="18" charset="0"/>
              </a:rPr>
              <a:t>de despesas;</a:t>
            </a:r>
          </a:p>
          <a:p>
            <a:pPr lvl="2"/>
            <a:r>
              <a:rPr lang="pt-BR" sz="2300" dirty="0" smtClean="0">
                <a:solidFill>
                  <a:srgbClr val="002060"/>
                </a:solidFill>
                <a:latin typeface="Times New Roman" pitchFamily="18" charset="0"/>
                <a:cs typeface="Times New Roman" pitchFamily="18" charset="0"/>
              </a:rPr>
              <a:t>Pagamento </a:t>
            </a:r>
            <a:r>
              <a:rPr lang="pt-BR" sz="2300" dirty="0">
                <a:solidFill>
                  <a:srgbClr val="002060"/>
                </a:solidFill>
                <a:latin typeface="Times New Roman" pitchFamily="18" charset="0"/>
                <a:cs typeface="Times New Roman" pitchFamily="18" charset="0"/>
              </a:rPr>
              <a:t>de IR. </a:t>
            </a:r>
          </a:p>
          <a:p>
            <a:pPr lvl="1" algn="just">
              <a:spcBef>
                <a:spcPts val="1200"/>
              </a:spcBef>
            </a:pPr>
            <a:r>
              <a:rPr lang="pt-BR" sz="2300" dirty="0">
                <a:solidFill>
                  <a:srgbClr val="002060"/>
                </a:solidFill>
                <a:latin typeface="Times New Roman" pitchFamily="18" charset="0"/>
                <a:cs typeface="Times New Roman" pitchFamily="18" charset="0"/>
              </a:rPr>
              <a:t>A geração de caixa operacional permite o crescimento da empresa, pois libera recursos para investimento ou para o pagamento de dívidas.</a:t>
            </a:r>
          </a:p>
        </p:txBody>
      </p:sp>
    </p:spTree>
    <p:extLst>
      <p:ext uri="{BB962C8B-B14F-4D97-AF65-F5344CB8AC3E}">
        <p14:creationId xmlns:p14="http://schemas.microsoft.com/office/powerpoint/2010/main" val="4233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Retrospectiva">
  <a:themeElements>
    <a:clrScheme name="Retrospectiva">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iv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3532</TotalTime>
  <Words>2152</Words>
  <Application>Microsoft Office PowerPoint</Application>
  <PresentationFormat>Apresentação na tela (4:3)</PresentationFormat>
  <Paragraphs>520</Paragraphs>
  <Slides>34</Slides>
  <Notes>1</Notes>
  <HiddenSlides>0</HiddenSlides>
  <MMClips>0</MMClips>
  <ScaleCrop>false</ScaleCrop>
  <HeadingPairs>
    <vt:vector size="4" baseType="variant">
      <vt:variant>
        <vt:lpstr>Tema</vt:lpstr>
      </vt:variant>
      <vt:variant>
        <vt:i4>1</vt:i4>
      </vt:variant>
      <vt:variant>
        <vt:lpstr>Títulos de slides</vt:lpstr>
      </vt:variant>
      <vt:variant>
        <vt:i4>34</vt:i4>
      </vt:variant>
    </vt:vector>
  </HeadingPairs>
  <TitlesOfParts>
    <vt:vector size="35" baseType="lpstr">
      <vt:lpstr>Retrospectiva</vt:lpstr>
      <vt:lpstr>Demonstração dos Fluxos de Caixa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Exercício 2- Elabore a DFC a partir do Método Direto e Indireto. Analise os Resultados</vt:lpstr>
      <vt:lpstr>Exercício 2- Continuação</vt:lpstr>
      <vt:lpstr>Referência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Contabilidade Empresarial  Aspectos Iniciais</dc:title>
  <dc:creator>User</dc:creator>
  <cp:lastModifiedBy>Usuário do Windows</cp:lastModifiedBy>
  <cp:revision>233</cp:revision>
  <cp:lastPrinted>2020-05-18T00:11:08Z</cp:lastPrinted>
  <dcterms:created xsi:type="dcterms:W3CDTF">2020-02-17T13:58:06Z</dcterms:created>
  <dcterms:modified xsi:type="dcterms:W3CDTF">2020-05-18T00:41:19Z</dcterms:modified>
</cp:coreProperties>
</file>