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0" r:id="rId6"/>
    <p:sldId id="257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2B86-93F8-47A9-8C59-19446C8A2439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9BC3-5662-48D4-950B-07F8794C44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7300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2B86-93F8-47A9-8C59-19446C8A2439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9BC3-5662-48D4-950B-07F8794C44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777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2B86-93F8-47A9-8C59-19446C8A2439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9BC3-5662-48D4-950B-07F8794C44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773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2B86-93F8-47A9-8C59-19446C8A2439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9BC3-5662-48D4-950B-07F8794C44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830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2B86-93F8-47A9-8C59-19446C8A2439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9BC3-5662-48D4-950B-07F8794C44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92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2B86-93F8-47A9-8C59-19446C8A2439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9BC3-5662-48D4-950B-07F8794C44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3651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2B86-93F8-47A9-8C59-19446C8A2439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9BC3-5662-48D4-950B-07F8794C44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0918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2B86-93F8-47A9-8C59-19446C8A2439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9BC3-5662-48D4-950B-07F8794C44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8099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2B86-93F8-47A9-8C59-19446C8A2439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9BC3-5662-48D4-950B-07F8794C44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320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2B86-93F8-47A9-8C59-19446C8A2439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9BC3-5662-48D4-950B-07F8794C44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7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2B86-93F8-47A9-8C59-19446C8A2439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9BC3-5662-48D4-950B-07F8794C44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5992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C2B86-93F8-47A9-8C59-19446C8A2439}" type="datetimeFigureOut">
              <a:rPr lang="pt-BR" smtClean="0"/>
              <a:t>17/05/2020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29BC3-5662-48D4-950B-07F8794C44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5666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826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58775"/>
            <a:ext cx="7772400" cy="1470025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Equilíbrio de curto prazo</a:t>
            </a:r>
            <a:br>
              <a:rPr lang="pt-BR" sz="3600" b="1" dirty="0" smtClean="0"/>
            </a:br>
            <a:r>
              <a:rPr lang="pt-BR" sz="3600" b="1" dirty="0" smtClean="0"/>
              <a:t>mercado habitacional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9532" y="4658620"/>
            <a:ext cx="8496944" cy="545629"/>
          </a:xfrm>
        </p:spPr>
        <p:txBody>
          <a:bodyPr>
            <a:normAutofit/>
          </a:bodyPr>
          <a:lstStyle/>
          <a:p>
            <a:pPr algn="l"/>
            <a:r>
              <a:rPr lang="pt-BR" sz="1000" dirty="0" smtClean="0">
                <a:solidFill>
                  <a:schemeClr val="tx1"/>
                </a:solidFill>
              </a:rPr>
              <a:t>Santos, Cláudio H. M. e Cruz, Bruno de O.. A dinâmica dos mercados habitacionais metropolitanos: aspectos teóricos e uma aplicação para a grande São </a:t>
            </a:r>
            <a:r>
              <a:rPr lang="pt-BR" sz="1000" dirty="0" err="1" smtClean="0">
                <a:solidFill>
                  <a:schemeClr val="tx1"/>
                </a:solidFill>
              </a:rPr>
              <a:t>PauloIPEA</a:t>
            </a:r>
            <a:r>
              <a:rPr lang="pt-BR" sz="1000" dirty="0" smtClean="0">
                <a:solidFill>
                  <a:schemeClr val="tx1"/>
                </a:solidFill>
              </a:rPr>
              <a:t>, </a:t>
            </a:r>
            <a:r>
              <a:rPr lang="pt-BR" sz="1000" dirty="0" err="1" smtClean="0">
                <a:solidFill>
                  <a:schemeClr val="tx1"/>
                </a:solidFill>
              </a:rPr>
              <a:t>brasilia</a:t>
            </a:r>
            <a:r>
              <a:rPr lang="pt-BR" sz="1000" dirty="0" smtClean="0">
                <a:solidFill>
                  <a:schemeClr val="tx1"/>
                </a:solidFill>
              </a:rPr>
              <a:t>, 2000, Texto para discussão nº 713. ISSN 1415-4765. Pg. 10.</a:t>
            </a:r>
            <a:endParaRPr lang="pt-BR" sz="10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84785"/>
            <a:ext cx="6264696" cy="3173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115616" y="5373216"/>
            <a:ext cx="67537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 = Renda			A = Apreciação anual esperada</a:t>
            </a:r>
          </a:p>
          <a:p>
            <a:endParaRPr lang="pt-BR" dirty="0"/>
          </a:p>
          <a:p>
            <a:r>
              <a:rPr lang="pt-BR" dirty="0" smtClean="0"/>
              <a:t>P = Preço	 / Poupança / Principal	r = Juros anuais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484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58775"/>
            <a:ext cx="7772400" cy="1470025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Equilíbrio de curto prazo</a:t>
            </a:r>
            <a:br>
              <a:rPr lang="pt-BR" sz="3600" b="1" dirty="0" smtClean="0"/>
            </a:br>
            <a:r>
              <a:rPr lang="pt-BR" sz="3600" b="1" dirty="0" smtClean="0"/>
              <a:t>mercado habitacional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9532" y="4658620"/>
            <a:ext cx="8496944" cy="545629"/>
          </a:xfrm>
        </p:spPr>
        <p:txBody>
          <a:bodyPr>
            <a:normAutofit/>
          </a:bodyPr>
          <a:lstStyle/>
          <a:p>
            <a:pPr algn="l"/>
            <a:r>
              <a:rPr lang="pt-BR" sz="1000" dirty="0" smtClean="0">
                <a:solidFill>
                  <a:schemeClr val="tx1"/>
                </a:solidFill>
              </a:rPr>
              <a:t>Santos, Cláudio H. M. e Cruz, Bruno de O.. A dinâmica dos mercados habitacionais metropolitanos: aspectos teóricos e uma aplicação para a grande São </a:t>
            </a:r>
            <a:r>
              <a:rPr lang="pt-BR" sz="1000" dirty="0" err="1" smtClean="0">
                <a:solidFill>
                  <a:schemeClr val="tx1"/>
                </a:solidFill>
              </a:rPr>
              <a:t>PauloIPEA</a:t>
            </a:r>
            <a:r>
              <a:rPr lang="pt-BR" sz="1000" dirty="0" smtClean="0">
                <a:solidFill>
                  <a:schemeClr val="tx1"/>
                </a:solidFill>
              </a:rPr>
              <a:t>, </a:t>
            </a:r>
            <a:r>
              <a:rPr lang="pt-BR" sz="1000" dirty="0" err="1" smtClean="0">
                <a:solidFill>
                  <a:schemeClr val="tx1"/>
                </a:solidFill>
              </a:rPr>
              <a:t>brasilia</a:t>
            </a:r>
            <a:r>
              <a:rPr lang="pt-BR" sz="1000" dirty="0" smtClean="0">
                <a:solidFill>
                  <a:schemeClr val="tx1"/>
                </a:solidFill>
              </a:rPr>
              <a:t>, 2000, Texto para discussão nº 713. ISSN 1415-4765. Pg. 10.</a:t>
            </a:r>
            <a:endParaRPr lang="pt-BR" sz="10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84785"/>
            <a:ext cx="6264696" cy="3173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79" y="5124253"/>
            <a:ext cx="8495249" cy="1322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254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5" y="332656"/>
            <a:ext cx="8291026" cy="1470025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Oferta de novas habitações no curto prazo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5877272"/>
            <a:ext cx="8496944" cy="545629"/>
          </a:xfrm>
        </p:spPr>
        <p:txBody>
          <a:bodyPr>
            <a:normAutofit/>
          </a:bodyPr>
          <a:lstStyle/>
          <a:p>
            <a:pPr algn="l"/>
            <a:r>
              <a:rPr lang="pt-BR" sz="1000" dirty="0" smtClean="0">
                <a:solidFill>
                  <a:schemeClr val="tx1"/>
                </a:solidFill>
              </a:rPr>
              <a:t>Santos, Cláudio H. M. e Cruz, Bruno de O.. A dinâmica dos mercados habitacionais metropolitanos: aspectos teóricos e uma aplicação para a grande São </a:t>
            </a:r>
            <a:r>
              <a:rPr lang="pt-BR" sz="1000" dirty="0" err="1" smtClean="0">
                <a:solidFill>
                  <a:schemeClr val="tx1"/>
                </a:solidFill>
              </a:rPr>
              <a:t>PauloIPEA</a:t>
            </a:r>
            <a:r>
              <a:rPr lang="pt-BR" sz="1000" dirty="0" smtClean="0">
                <a:solidFill>
                  <a:schemeClr val="tx1"/>
                </a:solidFill>
              </a:rPr>
              <a:t>, </a:t>
            </a:r>
            <a:r>
              <a:rPr lang="pt-BR" sz="1000" dirty="0" err="1" smtClean="0">
                <a:solidFill>
                  <a:schemeClr val="tx1"/>
                </a:solidFill>
              </a:rPr>
              <a:t>brasilia</a:t>
            </a:r>
            <a:r>
              <a:rPr lang="pt-BR" sz="1000" dirty="0" smtClean="0">
                <a:solidFill>
                  <a:schemeClr val="tx1"/>
                </a:solidFill>
              </a:rPr>
              <a:t>, 2000, Texto para discussão nº 713. ISSN 1415-4765. </a:t>
            </a:r>
            <a:r>
              <a:rPr lang="pt-BR" sz="1000" dirty="0" err="1" smtClean="0">
                <a:solidFill>
                  <a:schemeClr val="tx1"/>
                </a:solidFill>
              </a:rPr>
              <a:t>Pg</a:t>
            </a:r>
            <a:r>
              <a:rPr lang="pt-BR" sz="1000" dirty="0" smtClean="0">
                <a:solidFill>
                  <a:schemeClr val="tx1"/>
                </a:solidFill>
              </a:rPr>
              <a:t> 12.</a:t>
            </a:r>
            <a:endParaRPr lang="pt-BR" sz="10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91027" cy="4136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859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5" y="332657"/>
            <a:ext cx="8291026" cy="1080120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Oferta de novas habitações no curto prazo</a:t>
            </a:r>
            <a:endParaRPr lang="pt-BR" sz="36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5877272"/>
            <a:ext cx="8496944" cy="545629"/>
          </a:xfrm>
        </p:spPr>
        <p:txBody>
          <a:bodyPr>
            <a:normAutofit/>
          </a:bodyPr>
          <a:lstStyle/>
          <a:p>
            <a:pPr algn="l"/>
            <a:r>
              <a:rPr lang="pt-BR" sz="1000" dirty="0" smtClean="0">
                <a:solidFill>
                  <a:schemeClr val="tx1"/>
                </a:solidFill>
              </a:rPr>
              <a:t>Santos, Cláudio H. M. e Cruz, Bruno de O.. A dinâmica dos mercados habitacionais metropolitanos: aspectos teóricos e uma aplicação para a grande São </a:t>
            </a:r>
            <a:r>
              <a:rPr lang="pt-BR" sz="1000" dirty="0" err="1" smtClean="0">
                <a:solidFill>
                  <a:schemeClr val="tx1"/>
                </a:solidFill>
              </a:rPr>
              <a:t>PauloIPEA</a:t>
            </a:r>
            <a:r>
              <a:rPr lang="pt-BR" sz="1000" dirty="0" smtClean="0">
                <a:solidFill>
                  <a:schemeClr val="tx1"/>
                </a:solidFill>
              </a:rPr>
              <a:t>, </a:t>
            </a:r>
            <a:r>
              <a:rPr lang="pt-BR" sz="1000" dirty="0" err="1" smtClean="0">
                <a:solidFill>
                  <a:schemeClr val="tx1"/>
                </a:solidFill>
              </a:rPr>
              <a:t>brasilia</a:t>
            </a:r>
            <a:r>
              <a:rPr lang="pt-BR" sz="1000" dirty="0" smtClean="0">
                <a:solidFill>
                  <a:schemeClr val="tx1"/>
                </a:solidFill>
              </a:rPr>
              <a:t>, 2000, Texto para discussão nº 713. ISSN 1415-4765. </a:t>
            </a:r>
            <a:r>
              <a:rPr lang="pt-BR" sz="1000" dirty="0" err="1" smtClean="0">
                <a:solidFill>
                  <a:schemeClr val="tx1"/>
                </a:solidFill>
              </a:rPr>
              <a:t>Pg</a:t>
            </a:r>
            <a:r>
              <a:rPr lang="pt-BR" sz="1000" dirty="0" smtClean="0">
                <a:solidFill>
                  <a:schemeClr val="tx1"/>
                </a:solidFill>
              </a:rPr>
              <a:t> 12.</a:t>
            </a:r>
            <a:endParaRPr lang="pt-BR" sz="1000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168796"/>
            <a:ext cx="8700444" cy="4708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415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2736"/>
            <a:ext cx="7056784" cy="4643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971600" y="5719893"/>
            <a:ext cx="7920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Weber, </a:t>
            </a:r>
            <a:r>
              <a:rPr lang="en-US" sz="1000" dirty="0" smtClean="0"/>
              <a:t>Bruce </a:t>
            </a:r>
            <a:r>
              <a:rPr lang="en-US" sz="1000" dirty="0"/>
              <a:t>R. (2001). "The Use of GIS &amp; OLAP for Accurate Valuation of Developable Land."</a:t>
            </a:r>
            <a:endParaRPr lang="pt-BR" sz="1000" dirty="0"/>
          </a:p>
          <a:p>
            <a:r>
              <a:rPr lang="en-US" sz="1000" dirty="0"/>
              <a:t>Journal of Real Estate Portfolio Management </a:t>
            </a:r>
            <a:r>
              <a:rPr lang="en-US" sz="1000" b="1" dirty="0"/>
              <a:t>7</a:t>
            </a:r>
            <a:r>
              <a:rPr lang="en-US" sz="1000" dirty="0"/>
              <a:t>(3): 253-280. </a:t>
            </a:r>
            <a:r>
              <a:rPr lang="pt-BR" sz="1000" dirty="0"/>
              <a:t>Pg. 278</a:t>
            </a:r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936104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Ciclos imobiliários</a:t>
            </a: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3942812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256</Words>
  <Application>Microsoft Office PowerPoint</Application>
  <PresentationFormat>Apresentação na tela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Equilíbrio de curto prazo mercado habitacional</vt:lpstr>
      <vt:lpstr>Equilíbrio de curto prazo mercado habitacional</vt:lpstr>
      <vt:lpstr>Oferta de novas habitações no curto prazo</vt:lpstr>
      <vt:lpstr>Oferta de novas habitações no curto prazo</vt:lpstr>
      <vt:lpstr>Ciclos imobiliários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PCWRK001</dc:creator>
  <cp:lastModifiedBy>João</cp:lastModifiedBy>
  <cp:revision>9</cp:revision>
  <dcterms:created xsi:type="dcterms:W3CDTF">2011-10-04T17:54:08Z</dcterms:created>
  <dcterms:modified xsi:type="dcterms:W3CDTF">2020-05-17T23:52:37Z</dcterms:modified>
</cp:coreProperties>
</file>