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4"/>
  </p:notesMasterIdLst>
  <p:handoutMasterIdLst>
    <p:handoutMasterId r:id="rId25"/>
  </p:handoutMasterIdLst>
  <p:sldIdLst>
    <p:sldId id="267" r:id="rId2"/>
    <p:sldId id="358" r:id="rId3"/>
    <p:sldId id="359" r:id="rId4"/>
    <p:sldId id="310" r:id="rId5"/>
    <p:sldId id="334" r:id="rId6"/>
    <p:sldId id="335" r:id="rId7"/>
    <p:sldId id="360" r:id="rId8"/>
    <p:sldId id="311" r:id="rId9"/>
    <p:sldId id="366" r:id="rId10"/>
    <p:sldId id="340" r:id="rId11"/>
    <p:sldId id="341" r:id="rId12"/>
    <p:sldId id="342" r:id="rId13"/>
    <p:sldId id="365" r:id="rId14"/>
    <p:sldId id="361" r:id="rId15"/>
    <p:sldId id="343" r:id="rId16"/>
    <p:sldId id="344" r:id="rId17"/>
    <p:sldId id="345" r:id="rId18"/>
    <p:sldId id="363" r:id="rId19"/>
    <p:sldId id="346" r:id="rId20"/>
    <p:sldId id="362" r:id="rId21"/>
    <p:sldId id="347" r:id="rId22"/>
    <p:sldId id="348" r:id="rId23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512A"/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2" autoAdjust="0"/>
    <p:restoredTop sz="94723" autoAdjust="0"/>
  </p:normalViewPr>
  <p:slideViewPr>
    <p:cSldViewPr>
      <p:cViewPr varScale="1">
        <p:scale>
          <a:sx n="83" d="100"/>
          <a:sy n="83" d="100"/>
        </p:scale>
        <p:origin x="821" y="67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8BD1AD8-958D-4801-AEE7-ED1BDBDD5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89727A-6CB4-4956-954D-25868F0FA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10908B-98B9-4108-B5D4-B9E6665C6D85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A8AC6B8-AB59-4913-9151-5E758E78B6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EE87DC-5425-4E6D-B271-47863E7BD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466344E5-C0C8-42A9-A86F-B804D48202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2C0CC67-C9F6-4FCF-9B31-272702DBF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E069DE-0C47-411D-84B5-D9405B04E0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CF7E8-D90D-4301-94BE-27251B141FB8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3ED7D7D-B2F0-47B9-9090-935D9B467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7E7A773-4002-42C2-BDAC-BDF5C4DF2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934660-B615-4DAE-8022-00376F1A39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363134-9AC6-402E-B37C-49F9D0866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4C018B58-8DF7-402B-850A-971E2C599B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D19B7AD-8355-433B-AAC8-1CC391F65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18613D2-CC74-4D3B-A852-E826F4E13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39EC482E-8544-4467-8AFD-332A3A0FB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7D334F9-BB1B-4B3A-9CD4-E2D5D24C6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499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F69BF927-A23C-4883-8230-DF79B2EA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F5B3AB0-7063-4CA6-89EF-CE62F6705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B9929F18-C026-4A20-9338-BBAA8C1EF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426DB3D-F3CA-4157-8D91-E41360623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39EC482E-8544-4467-8AFD-332A3A0FB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7D334F9-BB1B-4B3A-9CD4-E2D5D24C6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529B0FDF-58E7-4C15-BACA-BE79060E9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87F4340-4BF5-4FFF-A8F2-CC7DB90D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25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73C61209-1C03-44F2-A15A-CC60E668D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9B6AE1B-FE3B-4649-9929-6E0B940F7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D0AED7E-18AC-416C-B90F-087D891DC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4FFDD8-413B-46CA-A4DD-E189C4121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39EC482E-8544-4467-8AFD-332A3A0FB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7D334F9-BB1B-4B3A-9CD4-E2D5D24C6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244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39EC482E-8544-4467-8AFD-332A3A0FB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7D334F9-BB1B-4B3A-9CD4-E2D5D24C6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364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0F8A1D98-381D-458F-9F51-69831E05C83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57044627-DF90-4A38-BFE9-6791496FD49A}"/>
                </a:ext>
              </a:extLst>
            </p:cNvPr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>
              <a:extLst>
                <a:ext uri="{FF2B5EF4-FFF2-40B4-BE49-F238E27FC236}">
                  <a16:creationId xmlns:a16="http://schemas.microsoft.com/office/drawing/2014/main" id="{0FA0BA4A-60D6-4A3E-8A10-6143B2353E17}"/>
                </a:ext>
              </a:extLst>
            </p:cNvPr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>
              <a:extLst>
                <a:ext uri="{FF2B5EF4-FFF2-40B4-BE49-F238E27FC236}">
                  <a16:creationId xmlns:a16="http://schemas.microsoft.com/office/drawing/2014/main" id="{A76B6F27-BA89-45F9-80AA-1D1918EB2EF0}"/>
                </a:ext>
              </a:extLst>
            </p:cNvPr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>
                <a:extLst>
                  <a:ext uri="{FF2B5EF4-FFF2-40B4-BE49-F238E27FC236}">
                    <a16:creationId xmlns:a16="http://schemas.microsoft.com/office/drawing/2014/main" id="{B71AEB5D-5B95-4839-A65C-4EED758BC720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>
                <a:extLst>
                  <a:ext uri="{FF2B5EF4-FFF2-40B4-BE49-F238E27FC236}">
                    <a16:creationId xmlns:a16="http://schemas.microsoft.com/office/drawing/2014/main" id="{A78513A6-0D09-4BF3-A44F-D65DE69313EB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>
            <a:extLst>
              <a:ext uri="{FF2B5EF4-FFF2-40B4-BE49-F238E27FC236}">
                <a16:creationId xmlns:a16="http://schemas.microsoft.com/office/drawing/2014/main" id="{0A6106A4-9F98-4BF3-AC19-373FE45936F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>
              <a:extLst>
                <a:ext uri="{FF2B5EF4-FFF2-40B4-BE49-F238E27FC236}">
                  <a16:creationId xmlns:a16="http://schemas.microsoft.com/office/drawing/2014/main" id="{0F359D2D-2011-4CCB-B2AA-EC3D353FB85B}"/>
                </a:ext>
              </a:extLst>
            </p:cNvPr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>
              <a:extLst>
                <a:ext uri="{FF2B5EF4-FFF2-40B4-BE49-F238E27FC236}">
                  <a16:creationId xmlns:a16="http://schemas.microsoft.com/office/drawing/2014/main" id="{D8F11B6A-6B09-479B-AF90-1066F462E61C}"/>
                </a:ext>
              </a:extLst>
            </p:cNvPr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>
              <a:extLst>
                <a:ext uri="{FF2B5EF4-FFF2-40B4-BE49-F238E27FC236}">
                  <a16:creationId xmlns:a16="http://schemas.microsoft.com/office/drawing/2014/main" id="{7BCD7235-7EFE-4494-A0B0-CAE42ED7EE60}"/>
                </a:ext>
              </a:extLst>
            </p:cNvPr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>
                <a:extLst>
                  <a:ext uri="{FF2B5EF4-FFF2-40B4-BE49-F238E27FC236}">
                    <a16:creationId xmlns:a16="http://schemas.microsoft.com/office/drawing/2014/main" id="{5CCD476D-CE14-4AC1-8975-04C217B95D99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>
                <a:extLst>
                  <a:ext uri="{FF2B5EF4-FFF2-40B4-BE49-F238E27FC236}">
                    <a16:creationId xmlns:a16="http://schemas.microsoft.com/office/drawing/2014/main" id="{E5445486-80E0-4F18-A31C-3B70995D3764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41C73938-51F7-40B7-826C-5C006CD9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F93057-A46E-4C9E-B996-DC07F106E661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id="{E639F640-5C1A-43A3-B885-B294364B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72608487-C065-4E55-886F-70484C08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8B24A0-7AA5-4ED0-8C1A-C0F91915E9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882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890A97-FE3D-404F-A1D0-646D284D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2F72-2281-4F89-B459-C26B6F49A40F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EA29C-20A0-4D62-8307-E4013C04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9542BB-DB3E-411C-B1D3-7435D89D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6944-67AE-4CD7-8762-575FDD23AC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2037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EA0417F-416B-451B-850B-EB5CC0B3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CCFB-C7C9-4B2D-A2E4-0CBAFA368AFF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D581913-FB5B-4525-A3B8-2995F81D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F010526-BBFF-4FD1-BC43-909E95AD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DA84-6B88-447F-AE17-19FABAE3E7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73227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B57E2C4-0697-4A41-A6A2-EB29C649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98E5-38B9-4D49-BAC2-E6428A3596A1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6266EED-D256-4187-94D6-B530585D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EBA073A-323A-4616-8617-96F313F3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6B23-520D-4D28-A955-517F61A616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370628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5B3EFA6-B992-479E-9531-95990F3E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66A1-F0B2-4B89-9D2D-E7D8F762DD8D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4074114-88E8-4973-857C-389BA2A7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2730850-F318-461C-B80E-A9D5915B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AB5E-E657-4C66-A675-C1EFEFA1B7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13213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8CEE338-262E-4B3B-A41D-ED173093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68A6-36D8-4B82-8837-A26F8DBD043D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906BD20-58FA-40A4-9CAB-36887418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8D90633-108B-48DC-86BC-CD778555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D291-7A2D-4634-8292-770103254D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11718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58ED9A7-11B7-4A58-BEC5-166A924A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662C-D994-4E16-B5C4-569360489169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58BDF3B-94A0-477D-A1CE-E622AEC7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AEF7074-81E4-46F9-B50C-CA6F53E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280C-9FDA-42EF-8499-9EF71C8BA2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09496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8FD71F-46D2-4F92-B400-1BDC9458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CACF-930F-4280-85A6-EC5E6A565DD0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2E5B88-8710-4CD4-94C7-644FBB01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B2A4C2-D6EA-4D8D-92C4-4B21C00A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A4D3-58FB-4769-9204-302F501132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36953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76FB09-523A-4EC7-B853-67986D0A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7FD5-8AB6-48FD-BA03-9327D3DF0C0C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1D4055-F4CB-467F-AD7C-E3BE75F3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A9B905-A908-40DD-B71F-3195062C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82C1-C411-465C-8E97-0E0636C657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97158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85ADB9C-ACA0-4E8D-A0EE-F4329D14D36C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F4449E10-5FB5-4570-B5D3-3F97C972B3A2}"/>
              </a:ext>
            </a:extLst>
          </p:cNvPr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>
            <a:extLst>
              <a:ext uri="{FF2B5EF4-FFF2-40B4-BE49-F238E27FC236}">
                <a16:creationId xmlns:a16="http://schemas.microsoft.com/office/drawing/2014/main" id="{A721D26B-D3F8-4419-BF82-708675A2BA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>
            <a:extLst>
              <a:ext uri="{FF2B5EF4-FFF2-40B4-BE49-F238E27FC236}">
                <a16:creationId xmlns:a16="http://schemas.microsoft.com/office/drawing/2014/main" id="{DF884D36-E92F-4687-87F2-A19609678C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F4C9D6-3CF6-442B-84A6-79778670A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D3D42A1-D8C3-42CC-B719-5213282C3B75}" type="datetimeFigureOut">
              <a:rPr lang="pt-BR"/>
              <a:pPr>
                <a:defRPr/>
              </a:pPr>
              <a:t>14/05/2020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059FA0-B8A1-4DDB-A8D2-E87D4D1C2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FB5F27-4A2F-4F17-BEF1-893ED4A5B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D777723-B40B-4A5E-A8E2-E6592FD71A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>
            <a:extLst>
              <a:ext uri="{FF2B5EF4-FFF2-40B4-BE49-F238E27FC236}">
                <a16:creationId xmlns:a16="http://schemas.microsoft.com/office/drawing/2014/main" id="{51724B10-AE73-4B3B-84E6-17FBD4E99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943610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400" dirty="0"/>
              <a:t>Aula </a:t>
            </a:r>
            <a:r>
              <a:rPr lang="pt-BR" sz="4400" dirty="0" smtClean="0"/>
              <a:t>20:</a:t>
            </a: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/>
              <a:t>A</a:t>
            </a:r>
            <a:r>
              <a:rPr lang="pt-BR" sz="4400" dirty="0" smtClean="0"/>
              <a:t> evolução do pensamento CEPAL</a:t>
            </a:r>
            <a:endParaRPr lang="pt-BR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A56E89-5565-413F-9D9A-803A1736E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cap="none" dirty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cap="none" dirty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cap="none" dirty="0" err="1"/>
              <a:t>Rec</a:t>
            </a:r>
            <a:r>
              <a:rPr lang="pt-BR" cap="none" dirty="0"/>
              <a:t> 3402 Desenvolvimento e pensamento econômico Brasileiro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cap="none" dirty="0"/>
              <a:t>1º </a:t>
            </a:r>
            <a:r>
              <a:rPr lang="pt-BR" cap="none"/>
              <a:t>semestre </a:t>
            </a:r>
            <a:r>
              <a:rPr lang="pt-BR" cap="none" smtClean="0"/>
              <a:t>2020</a:t>
            </a:r>
            <a:endParaRPr lang="pt-BR" cap="non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4C3E9341-F355-4EBD-B3F6-48ABE737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268413"/>
            <a:ext cx="1108868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pt-BR" sz="12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América Latina à partir da 2a. metade da década de 1950 enfrenta alguns problmas que influenciaram a CEPAL:</a:t>
            </a:r>
          </a:p>
          <a:p>
            <a:pPr algn="just" eaLnBrk="1" hangingPunct="1"/>
            <a:endParaRPr lang="en-US" altLang="pt-BR" sz="12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1) Crescimento dos países estava ocorrendo em ambiente macroeconômico instável: restrição de importações e pressões inflacionárias</a:t>
            </a:r>
          </a:p>
          <a:p>
            <a:pPr algn="just" eaLnBrk="1" hangingPunct="1"/>
            <a:endParaRPr lang="en-US" altLang="pt-BR" sz="12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2) Urbanização devido a industrialização aumentava empobrecimento e favelização nos centros urbanos e a  crescente insatisfação fomentava pressões sociais</a:t>
            </a:r>
          </a:p>
          <a:p>
            <a:pPr algn="just" eaLnBrk="1" hangingPunct="1"/>
            <a:endParaRPr lang="en-US" altLang="pt-BR" sz="12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endParaRPr lang="en-US" altLang="pt-BR" sz="21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/>
            <a:endParaRPr lang="en-US" altLang="pt-BR" sz="21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/>
            <a:endParaRPr lang="en-US" altLang="pt-BR" sz="21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/>
            <a:r>
              <a:rPr lang="en-US" altLang="pt-BR" sz="210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Este contexto exigiu da CEPAL uma reorientação de suas análises ampliando as contribuições sociológicas </a:t>
            </a:r>
          </a:p>
          <a:p>
            <a:pPr algn="ctr" eaLnBrk="1" hangingPunct="1"/>
            <a:r>
              <a:rPr lang="en-US" altLang="pt-BR" sz="210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José Medina Echevarría – </a:t>
            </a:r>
            <a:r>
              <a:rPr lang="en-US" altLang="pt-BR" sz="2100" i="1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Aspectos sociales del desarollo</a:t>
            </a:r>
            <a:r>
              <a:rPr lang="en-US" altLang="pt-BR" sz="210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 eaLnBrk="1" hangingPunct="1"/>
            <a:r>
              <a:rPr lang="en-US" altLang="pt-BR" sz="210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Debates com teoria da dependencia (FHC e Enzo Faletto)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4C97543C-8AE1-42B4-A2D3-E587ED9C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121888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1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1960: redistribuir para crescer</a:t>
            </a:r>
          </a:p>
        </p:txBody>
      </p:sp>
      <p:sp>
        <p:nvSpPr>
          <p:cNvPr id="44036" name="AutoShape 4">
            <a:extLst>
              <a:ext uri="{FF2B5EF4-FFF2-40B4-BE49-F238E27FC236}">
                <a16:creationId xmlns:a16="http://schemas.microsoft.com/office/drawing/2014/main" id="{3C77D97A-0116-4943-891B-D7F62A16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4076700"/>
            <a:ext cx="719137" cy="720725"/>
          </a:xfrm>
          <a:prstGeom prst="downArrow">
            <a:avLst>
              <a:gd name="adj1" fmla="val 50000"/>
              <a:gd name="adj2" fmla="val 33398"/>
            </a:avLst>
          </a:prstGeom>
          <a:solidFill>
            <a:srgbClr val="2800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4B4C390D-68E3-4D29-93F3-243A8F9B3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1196975"/>
            <a:ext cx="11422063" cy="1588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9819A58D-8EAC-400A-BE19-5C9846D1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731838"/>
            <a:ext cx="11161761" cy="53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endParaRPr lang="en-US" altLang="pt-BR" sz="1200" dirty="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endParaRPr lang="en-US" altLang="pt-BR" sz="1200" dirty="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endParaRPr lang="en-US" altLang="pt-BR" sz="1200" dirty="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CEPAL: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fórum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discussões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sobre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o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processo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altLang="pt-BR" sz="21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r>
              <a:rPr lang="en-US" altLang="pt-BR" sz="21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torno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3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pontos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 eaLnBrk="1" hangingPunct="1">
              <a:buSzPct val="100000"/>
            </a:pPr>
            <a:endParaRPr lang="en-US" altLang="pt-BR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  <a:buFontTx/>
              <a:buAutoNum type="alphaLcParenBoth"/>
            </a:pP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tinha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conseguido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disceminar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modernidade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técnico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para 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maioria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população</a:t>
            </a:r>
            <a:endParaRPr lang="en-US" altLang="pt-BR" sz="21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SzPct val="100000"/>
              <a:buFontTx/>
              <a:buChar char="•"/>
            </a:pP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inclusiva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redistributiva</a:t>
            </a:r>
            <a:endParaRPr lang="en-US" altLang="pt-BR" sz="21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endParaRPr lang="en-US" altLang="pt-BR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(b)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eliminou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vulnerabilidade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externa</a:t>
            </a:r>
          </a:p>
          <a:p>
            <a:pPr algn="just" eaLnBrk="1" hangingPunct="1">
              <a:buSzPct val="100000"/>
            </a:pPr>
            <a:endParaRPr lang="en-US" altLang="pt-BR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(c)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Desigualdade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Vulnerabilidade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Externa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obstruíam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o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</a:t>
            </a:r>
            <a:endParaRPr lang="en-US" altLang="pt-BR" sz="21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endParaRPr lang="en-US" altLang="pt-BR" sz="21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SzPct val="100000"/>
            </a:pPr>
            <a:r>
              <a:rPr lang="en-US" altLang="pt-BR" sz="2400" dirty="0" err="1"/>
              <a:t>Início</a:t>
            </a:r>
            <a:r>
              <a:rPr lang="en-US" altLang="pt-BR" sz="2400" dirty="0"/>
              <a:t> dos </a:t>
            </a:r>
            <a:r>
              <a:rPr lang="en-US" altLang="pt-BR" sz="2400" dirty="0" err="1"/>
              <a:t>anos</a:t>
            </a:r>
            <a:r>
              <a:rPr lang="en-US" altLang="pt-BR" sz="2400" dirty="0"/>
              <a:t> 1960: </a:t>
            </a:r>
            <a:endParaRPr lang="en-US" altLang="pt-BR" sz="2400" dirty="0" smtClean="0"/>
          </a:p>
          <a:p>
            <a:pPr lvl="1" algn="just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pt-BR" sz="2400" dirty="0" err="1" smtClean="0"/>
              <a:t>Retomada</a:t>
            </a:r>
            <a:r>
              <a:rPr lang="en-US" altLang="pt-BR" sz="2400" dirty="0" smtClean="0"/>
              <a:t> </a:t>
            </a:r>
            <a:r>
              <a:rPr lang="en-US" altLang="pt-BR" sz="2400" dirty="0"/>
              <a:t>do </a:t>
            </a:r>
            <a:r>
              <a:rPr lang="en-US" altLang="pt-BR" sz="2400" dirty="0" err="1"/>
              <a:t>incentivo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às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exportações</a:t>
            </a:r>
            <a:r>
              <a:rPr lang="en-US" altLang="pt-BR" dirty="0"/>
              <a:t> (inclusive </a:t>
            </a:r>
            <a:r>
              <a:rPr lang="en-US" altLang="pt-BR" dirty="0" err="1"/>
              <a:t>industriais</a:t>
            </a:r>
            <a:r>
              <a:rPr lang="en-US" altLang="pt-BR" dirty="0"/>
              <a:t>)</a:t>
            </a:r>
          </a:p>
          <a:p>
            <a:pPr lvl="1" algn="just" eaLnBrk="1" hangingPunct="1">
              <a:buSzPct val="100000"/>
              <a:buFont typeface="Wingdings" panose="05000000000000000000" pitchFamily="2" charset="2"/>
              <a:buChar char="Ø"/>
            </a:pPr>
            <a:r>
              <a:rPr lang="en-US" altLang="pt-BR" sz="2400" dirty="0" err="1" smtClean="0"/>
              <a:t>necessidade</a:t>
            </a:r>
            <a:r>
              <a:rPr lang="en-US" altLang="pt-BR" sz="2400" dirty="0" smtClean="0"/>
              <a:t> </a:t>
            </a:r>
            <a:r>
              <a:rPr lang="en-US" altLang="pt-BR" sz="2400" dirty="0" err="1"/>
              <a:t>redução</a:t>
            </a:r>
            <a:r>
              <a:rPr lang="en-US" altLang="pt-BR" sz="2400" dirty="0"/>
              <a:t> das </a:t>
            </a:r>
            <a:r>
              <a:rPr lang="en-US" altLang="pt-BR" sz="2400" dirty="0" err="1"/>
              <a:t>desigualdades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renda</a:t>
            </a:r>
            <a:r>
              <a:rPr lang="en-US" altLang="pt-BR" sz="2400" dirty="0"/>
              <a:t>  e </a:t>
            </a:r>
            <a:r>
              <a:rPr lang="en-US" altLang="pt-BR" sz="2400" dirty="0" err="1"/>
              <a:t>passam</a:t>
            </a:r>
            <a:r>
              <a:rPr lang="en-US" altLang="pt-BR" sz="2400" dirty="0"/>
              <a:t> a defender </a:t>
            </a:r>
            <a:r>
              <a:rPr lang="en-US" altLang="pt-BR" sz="2400" dirty="0" err="1"/>
              <a:t>mudanças</a:t>
            </a:r>
            <a:r>
              <a:rPr lang="en-US" altLang="pt-BR" sz="2400" dirty="0"/>
              <a:t> </a:t>
            </a:r>
            <a:r>
              <a:rPr lang="en-US" altLang="pt-BR" sz="2400" dirty="0" smtClean="0"/>
              <a:t>(</a:t>
            </a:r>
            <a:r>
              <a:rPr lang="en-US" altLang="pt-BR" sz="2400" dirty="0" err="1" smtClean="0"/>
              <a:t>reformas</a:t>
            </a:r>
            <a:r>
              <a:rPr lang="en-US" altLang="pt-BR" sz="2400" dirty="0" smtClean="0"/>
              <a:t>) </a:t>
            </a:r>
            <a:r>
              <a:rPr lang="en-US" altLang="pt-BR" sz="2400" dirty="0" err="1" smtClean="0"/>
              <a:t>na</a:t>
            </a:r>
            <a:r>
              <a:rPr lang="en-US" altLang="pt-BR" sz="2400" dirty="0" smtClean="0"/>
              <a:t> </a:t>
            </a:r>
            <a:r>
              <a:rPr lang="en-US" altLang="pt-BR" sz="2400" dirty="0" err="1"/>
              <a:t>estrutura</a:t>
            </a:r>
            <a:r>
              <a:rPr lang="en-US" altLang="pt-BR" sz="2400" dirty="0"/>
              <a:t> social dos </a:t>
            </a:r>
            <a:r>
              <a:rPr lang="en-US" altLang="pt-BR" sz="2400" dirty="0" err="1"/>
              <a:t>países</a:t>
            </a:r>
            <a:r>
              <a:rPr lang="en-US" altLang="pt-BR" sz="2400" dirty="0"/>
              <a:t>: </a:t>
            </a:r>
          </a:p>
          <a:p>
            <a:pPr lvl="2" algn="just" eaLnBrk="1" hangingPunct="1">
              <a:buSzPct val="100000"/>
              <a:buFontTx/>
              <a:buChar char="•"/>
            </a:pPr>
            <a:r>
              <a:rPr lang="en-US" altLang="pt-BR" sz="2400" dirty="0" err="1"/>
              <a:t>reforma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agrária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política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educacionais</a:t>
            </a:r>
            <a:r>
              <a:rPr lang="en-US" altLang="pt-BR" sz="2400" dirty="0"/>
              <a:t>, etc.</a:t>
            </a:r>
            <a:endParaRPr lang="en-US" altLang="pt-BR" sz="2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7B92E391-094C-4A3E-B04B-A5E63035B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888" y="476250"/>
            <a:ext cx="1218882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1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1960: redistribuir para crescer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D7939D-3FAB-4C03-A068-8629D30A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600"/>
              <a:t>Diferenças de perspectivas em torno da </a:t>
            </a:r>
            <a:br>
              <a:rPr lang="pt-BR" altLang="pt-BR" sz="3600"/>
            </a:br>
            <a:r>
              <a:rPr lang="pt-BR" altLang="pt-BR" sz="3600"/>
              <a:t>reforma agrária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17D36207-8C5D-48DA-A630-FA514F2AD6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16113"/>
            <a:ext cx="4799013" cy="4267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sz="3200"/>
              <a:t>Celso Furtado: reforma redistributivista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800"/>
              <a:t>Tese estagnacionista </a:t>
            </a:r>
          </a:p>
          <a:p>
            <a:pPr lvl="2">
              <a:buFontTx/>
              <a:buChar char="o"/>
            </a:pPr>
            <a:r>
              <a:rPr lang="pt-BR" altLang="pt-BR" sz="2400"/>
              <a:t>Necessidade de ampliação do mercado consumidor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800"/>
              <a:t> Reforma agrária: aspecto de redistribuição de renda e riqueza e ampliação do mercado consumidor</a:t>
            </a:r>
            <a:r>
              <a:rPr lang="pt-BR" altLang="pt-BR" sz="1800"/>
              <a:t> </a:t>
            </a:r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50B1DED1-3671-4259-8970-CC6565823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5253037" cy="4267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sz="3200"/>
              <a:t>Raul Prebisch: reforma produtivista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 </a:t>
            </a:r>
            <a:r>
              <a:rPr lang="pt-BR" altLang="pt-BR" sz="2800"/>
              <a:t>Reforma agrária: substituição de “latifundiarios rentistas”, por novos produtores</a:t>
            </a:r>
          </a:p>
          <a:p>
            <a:pPr lvl="1"/>
            <a:r>
              <a:rPr lang="pt-BR" altLang="pt-BR"/>
              <a:t>Busca de ampliação da produtividade</a:t>
            </a:r>
          </a:p>
          <a:p>
            <a:pPr lvl="1"/>
            <a:r>
              <a:rPr lang="pt-BR" altLang="pt-BR"/>
              <a:t>Ampliação da geração do excedente e da poupança</a:t>
            </a:r>
          </a:p>
          <a:p>
            <a:pPr lvl="1"/>
            <a:r>
              <a:rPr lang="pt-BR" altLang="pt-BR"/>
              <a:t>Melhora no uso deste excedente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7" y="476672"/>
            <a:ext cx="6984775" cy="6120680"/>
          </a:xfrm>
        </p:spPr>
        <p:txBody>
          <a:bodyPr>
            <a:normAutofit fontScale="85000" lnSpcReduction="10000"/>
          </a:bodyPr>
          <a:lstStyle/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(a)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Origens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1950: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endParaRPr lang="en-US" altLang="pt-BR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(b)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1960: “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reformas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para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desobstruir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(c)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1970: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reorientação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dos “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estilos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” de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direção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homogeneização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social e da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pró-exportadora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(d)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1980: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superação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do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problema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endividamento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externo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via “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ajuste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com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crescimento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(e)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1990: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produtiva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com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equidade</a:t>
            </a:r>
            <a:endParaRPr lang="en-US" altLang="pt-BR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(f)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2000: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trasformação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produtiva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com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equidade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(2a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fase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(g)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2010: o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imperativo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(a hora) da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igualdade</a:t>
            </a:r>
            <a:endParaRPr lang="en-US" altLang="pt-BR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61764" y="1988840"/>
            <a:ext cx="11809311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479760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243EB57A-23BF-4030-AA97-A0B3DA38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6250"/>
            <a:ext cx="115204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1764" y="3861048"/>
            <a:ext cx="11665124" cy="280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587199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6595BB4-41E6-4A56-B88B-3C81E13A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r>
              <a:rPr lang="pt-BR" altLang="pt-BR"/>
              <a:t>As transições do final dos 60 e da década de 70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C415F05-11CD-4DD8-B5E2-CB5B6F67D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628775"/>
            <a:ext cx="10491787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/>
              <a:t>Se início dos 60 crise, segunda metade retomada, aproveitando bom momento mundial, mas década de 70 (depois da crise do Petróleo) novamente dificuldades</a:t>
            </a:r>
          </a:p>
          <a:p>
            <a:pPr>
              <a:lnSpc>
                <a:spcPct val="80000"/>
              </a:lnSpc>
            </a:pPr>
            <a:r>
              <a:rPr lang="pt-BR" altLang="pt-BR"/>
              <a:t>Politicamente dificuldades: ascenção do militarismo em quase toda a região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Santiago – golpe contra Allende, dificuldades”físicas” para a CEPAL</a:t>
            </a:r>
          </a:p>
          <a:p>
            <a:pPr>
              <a:lnSpc>
                <a:spcPct val="80000"/>
              </a:lnSpc>
            </a:pPr>
            <a:r>
              <a:rPr lang="pt-BR" altLang="pt-BR"/>
              <a:t>América latina – diferenciação de respostas 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Fases de crescimento: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Conservadores x redistributivos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Com maior ou meno endividamento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Com ou sem abertura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Fase de reação à crise do petróleo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Países petroleiros x não petroleiros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Reação com reforço do processo substitutivo ou não </a:t>
            </a:r>
          </a:p>
        </p:txBody>
      </p:sp>
      <p:sp>
        <p:nvSpPr>
          <p:cNvPr id="49156" name="AutoShape 4">
            <a:extLst>
              <a:ext uri="{FF2B5EF4-FFF2-40B4-BE49-F238E27FC236}">
                <a16:creationId xmlns:a16="http://schemas.microsoft.com/office/drawing/2014/main" id="{BD125FFB-2CD7-42DB-A3CD-177A739F674E}"/>
              </a:ext>
            </a:extLst>
          </p:cNvPr>
          <p:cNvSpPr>
            <a:spLocks/>
          </p:cNvSpPr>
          <p:nvPr/>
        </p:nvSpPr>
        <p:spPr bwMode="auto">
          <a:xfrm>
            <a:off x="7031038" y="3644900"/>
            <a:ext cx="1223962" cy="2663825"/>
          </a:xfrm>
          <a:prstGeom prst="rightBrace">
            <a:avLst>
              <a:gd name="adj1" fmla="val 181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E068CD20-BB1B-44A1-A54F-0F5103B9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338" y="4365625"/>
            <a:ext cx="3024187" cy="11874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/>
              <a:t>Debates em torno do(s) “estilo(s)” de desenvolvimento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1B79BFC4-E8E2-4BCE-AF19-9D0086754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549275"/>
            <a:ext cx="10872787" cy="5903913"/>
          </a:xfrm>
        </p:spPr>
        <p:txBody>
          <a:bodyPr/>
          <a:lstStyle/>
          <a:p>
            <a:r>
              <a:rPr lang="pt-BR" altLang="pt-BR" sz="3200"/>
              <a:t>Existem diferentes modalidade de desenvolvimento </a:t>
            </a:r>
            <a:r>
              <a:rPr lang="pt-BR" altLang="pt-BR" sz="3200" u="sng"/>
              <a:t>possíveis</a:t>
            </a:r>
            <a:r>
              <a:rPr lang="pt-BR" altLang="pt-BR" sz="3200"/>
              <a:t>, mas até onde cada um deste estilo é </a:t>
            </a:r>
            <a:r>
              <a:rPr lang="pt-BR" altLang="pt-BR" sz="3200" u="sng"/>
              <a:t>desejável</a:t>
            </a:r>
            <a:r>
              <a:rPr lang="pt-BR" altLang="pt-BR" sz="3200"/>
              <a:t> </a:t>
            </a:r>
          </a:p>
          <a:p>
            <a:pPr lvl="2"/>
            <a:r>
              <a:rPr lang="pt-BR" altLang="pt-BR" sz="2400"/>
              <a:t>Desejável: desenvolvimento integral (crescimento com justiça social), mas este é possível? </a:t>
            </a:r>
          </a:p>
          <a:p>
            <a:pPr lvl="3"/>
            <a:r>
              <a:rPr lang="pt-BR" altLang="pt-BR" sz="2000"/>
              <a:t>Deveríamos incluir tb participação política ?</a:t>
            </a:r>
          </a:p>
          <a:p>
            <a:pPr lvl="1"/>
            <a:r>
              <a:rPr lang="pt-BR" altLang="pt-BR" sz="2800"/>
              <a:t>Ceticismo interno sobre compatibilidade desenvolvimento e homogeneidade social </a:t>
            </a:r>
          </a:p>
          <a:p>
            <a:pPr lvl="2"/>
            <a:r>
              <a:rPr lang="pt-BR" altLang="pt-BR" sz="2400"/>
              <a:t>Percepção que rumos da América Latina eram socialmente injustos, mas não apenas em função das condições politicas (ditaduras)</a:t>
            </a:r>
          </a:p>
          <a:p>
            <a:pPr lvl="3"/>
            <a:r>
              <a:rPr lang="pt-BR" altLang="pt-BR" sz="2000"/>
              <a:t>Reflexão de Tavares e Serra: </a:t>
            </a:r>
            <a:r>
              <a:rPr lang="pt-BR" altLang="pt-BR" sz="2000" i="1"/>
              <a:t>Além da estagnação, </a:t>
            </a:r>
          </a:p>
          <a:p>
            <a:pPr lvl="4"/>
            <a:r>
              <a:rPr lang="pt-BR" altLang="pt-BR" sz="2000"/>
              <a:t>possível superar a estagnação sem reformas redistributivas, ao contrário retoma-se o desenvolvimentismo mas ele é não inclusivo (concentração de renda é até funcional) – desenvolvimentismo maligno (perverso)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BF68CEE0-172D-4444-811C-C7BB5BE9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981075"/>
            <a:ext cx="10275887" cy="5089525"/>
          </a:xfrm>
        </p:spPr>
        <p:txBody>
          <a:bodyPr/>
          <a:lstStyle/>
          <a:p>
            <a:pPr lvl="1"/>
            <a:r>
              <a:rPr lang="pt-BR" altLang="pt-BR" sz="2800"/>
              <a:t>Vulnerabilidade externa: </a:t>
            </a:r>
          </a:p>
          <a:p>
            <a:pPr lvl="2"/>
            <a:r>
              <a:rPr lang="pt-BR" altLang="pt-BR" sz="2400"/>
              <a:t>além dos problemas anteriormente debatidos sobre o tema </a:t>
            </a:r>
          </a:p>
          <a:p>
            <a:pPr lvl="3"/>
            <a:r>
              <a:rPr lang="pt-BR" altLang="pt-BR" sz="2000"/>
              <a:t>problemas com termos de troca de exportadores, </a:t>
            </a:r>
          </a:p>
          <a:p>
            <a:pPr lvl="3"/>
            <a:r>
              <a:rPr lang="pt-BR" altLang="pt-BR" sz="2000"/>
              <a:t>dificuldades externas da substituição de importação: necessidades de importação e viés antiexportação</a:t>
            </a:r>
          </a:p>
          <a:p>
            <a:pPr lvl="3"/>
            <a:r>
              <a:rPr lang="pt-BR" altLang="pt-BR" sz="2000"/>
              <a:t>Dificuldade com soluções: integração regional, reorientação exportadora</a:t>
            </a:r>
          </a:p>
          <a:p>
            <a:pPr lvl="2"/>
            <a:r>
              <a:rPr lang="pt-BR" altLang="pt-BR" sz="2400"/>
              <a:t>Aparece a questão dos choques externos e do endividamento </a:t>
            </a:r>
          </a:p>
          <a:p>
            <a:pPr lvl="3"/>
            <a:r>
              <a:rPr lang="pt-BR" altLang="pt-BR" sz="2000"/>
              <a:t>CEPAL: reforço da idéia de que se enfrenta a vulnerabilidade completando o parque industrial (Brasil), </a:t>
            </a:r>
          </a:p>
          <a:p>
            <a:pPr lvl="3"/>
            <a:r>
              <a:rPr lang="pt-BR" altLang="pt-BR" sz="2000"/>
              <a:t> mas também: necessário complementação mercado interno com exportações (reforço das políticas exportadoras , especialmente de diversificação das exportações) e necessidade de limitar endividamento </a:t>
            </a:r>
          </a:p>
          <a:p>
            <a:endParaRPr lang="pt-BR" altLang="pt-BR" sz="3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243EB57A-23BF-4030-AA97-A0B3DA38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6250"/>
            <a:ext cx="115204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1764" y="4941168"/>
            <a:ext cx="11665124" cy="172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14456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C327304-3D11-424C-8B0A-5F9BECB7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 CEPAL na década de 80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5D9D6E3-667A-4762-A613-44FD146F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275" y="1803400"/>
            <a:ext cx="10420350" cy="4578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/>
              <a:t>Década de 80 marcada pela crise da dívida e os ajustes decorrentes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Crise mexicana de 82: marco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Também ascensão do ideário ortodoxo (liberal) </a:t>
            </a:r>
          </a:p>
          <a:p>
            <a:pPr>
              <a:lnSpc>
                <a:spcPct val="80000"/>
              </a:lnSpc>
            </a:pPr>
            <a:r>
              <a:rPr lang="pt-BR" altLang="pt-BR"/>
              <a:t>CEPAL: enfrentamento com forma de ajuste proposto por FMI e “Consenso de Washington”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Enrique Iglesias: 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/>
              <a:t>“forma de ajustamento proposto não significa um curto processo de ajustes de um par de anos, como afirmam os ortodoxos do FMI, mas significará uma </a:t>
            </a:r>
            <a:r>
              <a:rPr lang="pt-BR" altLang="pt-BR" u="sng"/>
              <a:t>década perdida</a:t>
            </a:r>
            <a:r>
              <a:rPr lang="pt-BR" altLang="pt-BR"/>
              <a:t> para a América latina”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Contrapõe-se ajustes recessivo com ajuste expansivo: reforço na produção de bens </a:t>
            </a:r>
            <a:r>
              <a:rPr lang="pt-BR" altLang="pt-BR" i="1"/>
              <a:t>tradeables</a:t>
            </a:r>
            <a:r>
              <a:rPr lang="pt-BR" altLang="pt-BR"/>
              <a:t> e diversificação de exportações</a:t>
            </a:r>
          </a:p>
          <a:p>
            <a:pPr lvl="3">
              <a:lnSpc>
                <a:spcPct val="80000"/>
              </a:lnSpc>
            </a:pPr>
            <a:r>
              <a:rPr lang="pt-BR" altLang="pt-BR"/>
              <a:t>Inicio das criticas ao protecionismo dos países centrais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Acordo com credores não sufocantes – renegociação soberana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Processos inflacionários – combates ortodoxos inocuos (inflaçao inerial ?)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CE0B207B-F684-4B67-BC63-7E48A1493C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327" y="1001138"/>
            <a:ext cx="11088687" cy="693738"/>
          </a:xfrm>
        </p:spPr>
        <p:txBody>
          <a:bodyPr/>
          <a:lstStyle/>
          <a:p>
            <a:r>
              <a:rPr lang="en-US" altLang="pt-BR" sz="3600" b="1" dirty="0" err="1">
                <a:solidFill>
                  <a:schemeClr val="accent1"/>
                </a:solidFill>
              </a:rPr>
              <a:t>Características</a:t>
            </a:r>
            <a:r>
              <a:rPr lang="en-US" altLang="pt-BR" sz="3600" b="1" dirty="0">
                <a:solidFill>
                  <a:schemeClr val="accent1"/>
                </a:solidFill>
              </a:rPr>
              <a:t> </a:t>
            </a:r>
            <a:r>
              <a:rPr lang="en-US" altLang="pt-BR" sz="3600" b="1" dirty="0" err="1">
                <a:solidFill>
                  <a:schemeClr val="accent1"/>
                </a:solidFill>
              </a:rPr>
              <a:t>centrais</a:t>
            </a:r>
            <a:r>
              <a:rPr lang="en-US" altLang="pt-BR" sz="3600" b="1" dirty="0">
                <a:solidFill>
                  <a:schemeClr val="accent1"/>
                </a:solidFill>
              </a:rPr>
              <a:t> </a:t>
            </a:r>
            <a:r>
              <a:rPr lang="en-US" altLang="pt-BR" sz="3600" b="1" dirty="0" smtClean="0">
                <a:solidFill>
                  <a:schemeClr val="accent1"/>
                </a:solidFill>
              </a:rPr>
              <a:t/>
            </a:r>
            <a:br>
              <a:rPr lang="en-US" altLang="pt-BR" sz="3600" b="1" dirty="0" smtClean="0">
                <a:solidFill>
                  <a:schemeClr val="accent1"/>
                </a:solidFill>
              </a:rPr>
            </a:br>
            <a:r>
              <a:rPr lang="en-US" altLang="pt-BR" sz="3600" b="1" dirty="0" err="1" smtClean="0">
                <a:solidFill>
                  <a:schemeClr val="accent1"/>
                </a:solidFill>
              </a:rPr>
              <a:t>ao</a:t>
            </a:r>
            <a:r>
              <a:rPr lang="en-US" altLang="pt-BR" sz="3600" b="1" dirty="0" smtClean="0">
                <a:solidFill>
                  <a:schemeClr val="accent1"/>
                </a:solidFill>
              </a:rPr>
              <a:t> </a:t>
            </a:r>
            <a:r>
              <a:rPr lang="en-US" altLang="pt-BR" sz="3600" b="1" dirty="0" err="1">
                <a:solidFill>
                  <a:schemeClr val="accent1"/>
                </a:solidFill>
              </a:rPr>
              <a:t>pensamento</a:t>
            </a:r>
            <a:r>
              <a:rPr lang="en-US" altLang="pt-BR" sz="3600" b="1" dirty="0">
                <a:solidFill>
                  <a:schemeClr val="accent1"/>
                </a:solidFill>
              </a:rPr>
              <a:t> da CEPAL:</a:t>
            </a:r>
            <a:endParaRPr lang="pt-BR" altLang="pt-BR" sz="3600" b="1" dirty="0">
              <a:solidFill>
                <a:schemeClr val="accent1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7DAA23BC-5DBD-40CF-A3BF-2CA4471F968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14350" y="2004218"/>
            <a:ext cx="4537075" cy="4824413"/>
          </a:xfrm>
        </p:spPr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sz="3200" dirty="0"/>
              <a:t>Análise se realiza em torno de 4 eixos principais: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2"/>
                </a:solidFill>
              </a:rPr>
              <a:t>(a) </a:t>
            </a:r>
            <a:r>
              <a:rPr lang="pt-BR" altLang="pt-BR" dirty="0" err="1">
                <a:solidFill>
                  <a:schemeClr val="tx2"/>
                </a:solidFill>
              </a:rPr>
              <a:t>Idéia</a:t>
            </a:r>
            <a:r>
              <a:rPr lang="pt-BR" altLang="pt-BR" dirty="0">
                <a:solidFill>
                  <a:schemeClr val="tx2"/>
                </a:solidFill>
              </a:rPr>
              <a:t> da relação centro-periferia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2"/>
                </a:solidFill>
              </a:rPr>
              <a:t>(b) Análise da inserção internacional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2"/>
                </a:solidFill>
              </a:rPr>
              <a:t>(c) Análise dos condicionantes estruturais internos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2"/>
                </a:solidFill>
              </a:rPr>
              <a:t>(d) Análise da necessidade e das possibilidades de ação estatal</a:t>
            </a:r>
          </a:p>
          <a:p>
            <a:pPr>
              <a:lnSpc>
                <a:spcPct val="70000"/>
              </a:lnSpc>
            </a:pPr>
            <a:endParaRPr lang="pt-BR" altLang="pt-BR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lang="pt-BR" altLang="pt-BR" dirty="0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611B4757-1767-42C7-B7AD-A2940B40A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1268413"/>
            <a:ext cx="39592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Relação centro-periferia</a:t>
            </a:r>
            <a:r>
              <a:rPr lang="pt-BR" altLang="pt-BR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C885E0AF-7105-4D81-ACFD-9916BC805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2708275"/>
            <a:ext cx="2879725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chemeClr val="bg1"/>
                </a:solidFill>
              </a:rPr>
              <a:t>Inserção Internacional:</a:t>
            </a: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B89D2F4F-8E67-4A42-BB72-FECF74AB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338" y="2708275"/>
            <a:ext cx="3024187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chemeClr val="bg1"/>
                </a:solidFill>
              </a:rPr>
              <a:t>Estrutura Interna:</a:t>
            </a: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D359BE61-9D5D-4271-9296-253ABAF73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138" y="25654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8D468B78-B371-4648-AD79-48A2616E8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6438" y="2349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94A4C37E-5C0C-43F4-9C6D-8CD02C6E1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13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AADAEEFF-52FB-4F73-ABFA-232A49F19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076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AE0393A1-AAEE-4F5D-86F4-38717DA8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4941888"/>
            <a:ext cx="5183188" cy="1079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Diferentes Intervenções </a:t>
            </a:r>
          </a:p>
          <a:p>
            <a:pPr algn="ctr" eaLnBrk="1" hangingPunct="1"/>
            <a:r>
              <a:rPr lang="pt-BR" altLang="pt-BR" sz="2400" b="1"/>
              <a:t>Estatais: </a:t>
            </a:r>
          </a:p>
          <a:p>
            <a:pPr algn="ctr" eaLnBrk="1" hangingPunct="1"/>
            <a:endParaRPr lang="pt-BR" altLang="pt-BR" sz="2400"/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629A8993-274A-48DB-9DAE-56DA9F9A6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138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1A261383-91EE-4E8E-9551-42BCD03B2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6663" y="45085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918A5F09-E7D5-4767-AC76-27DB134B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3573463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bg1"/>
                </a:solidFill>
              </a:rPr>
              <a:t>Vulnerabilidade externa 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</a:rPr>
              <a:t>dos países periféricos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90ACF645-16FA-4002-8CAC-A6D3E6036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3500438"/>
            <a:ext cx="29511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Heterogeneidade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 estrutural das 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economias periféricas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828516F5-A661-482B-92BB-78AB1928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5589588"/>
            <a:ext cx="4608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promoção da industrialização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4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build="allAtOnce" animBg="1"/>
      <p:bldP spid="18442" grpId="0" build="allAtOnce" animBg="1"/>
      <p:bldP spid="18447" grpId="0" build="allAtOnce" animBg="1"/>
      <p:bldP spid="18450" grpId="0"/>
      <p:bldP spid="18451" grpId="0"/>
      <p:bldP spid="184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243EB57A-23BF-4030-AA97-A0B3DA38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6250"/>
            <a:ext cx="115204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1764" y="5733256"/>
            <a:ext cx="11665124" cy="935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09069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ECF4A8E-BE90-4441-8695-D55A0C51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9750425" cy="765175"/>
          </a:xfrm>
        </p:spPr>
        <p:txBody>
          <a:bodyPr/>
          <a:lstStyle/>
          <a:p>
            <a:r>
              <a:rPr lang="pt-BR" altLang="pt-BR" sz="3600" dirty="0"/>
              <a:t>Os anos 90: </a:t>
            </a:r>
            <a:r>
              <a:rPr lang="pt-BR" altLang="pt-BR" sz="3600" dirty="0" err="1"/>
              <a:t>neo</a:t>
            </a:r>
            <a:r>
              <a:rPr lang="pt-BR" altLang="pt-BR" sz="3600" dirty="0"/>
              <a:t> estruturalismo e a</a:t>
            </a:r>
            <a:r>
              <a:rPr lang="pt-BR" altLang="pt-BR" sz="2800" dirty="0"/>
              <a:t> </a:t>
            </a:r>
            <a:r>
              <a:rPr lang="pt-BR" altLang="pt-BR" sz="3600" dirty="0"/>
              <a:t>transformação produtiva com equidade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D9AF3F5-C218-436A-94C5-06DD4FD23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1628775"/>
            <a:ext cx="11160125" cy="44418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dirty="0"/>
              <a:t>Com base nas interpretações, iniciadas na década anterior, dos processo de industrialização ocorridos na AL,  a proposta, para depois da renegociação da divida, é a de reconsiderar o processo de desenvolvimento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Interpretações críticas em relação à forma pela qual ocorreu a Industrialização 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 err="1"/>
              <a:t>Fajnzylber</a:t>
            </a:r>
            <a:r>
              <a:rPr lang="pt-BR" altLang="pt-BR" sz="1600" dirty="0"/>
              <a:t>: “Industrialização Trunca” e “</a:t>
            </a:r>
            <a:r>
              <a:rPr lang="pt-BR" altLang="pt-BR" sz="1600" dirty="0" err="1"/>
              <a:t>Casillero</a:t>
            </a:r>
            <a:r>
              <a:rPr lang="pt-BR" altLang="pt-BR" sz="1600" dirty="0"/>
              <a:t> Vazio”)</a:t>
            </a:r>
          </a:p>
          <a:p>
            <a:pPr lvl="3">
              <a:lnSpc>
                <a:spcPct val="70000"/>
              </a:lnSpc>
            </a:pPr>
            <a:r>
              <a:rPr lang="pt-BR" altLang="pt-BR" sz="1400" dirty="0"/>
              <a:t>Não </a:t>
            </a:r>
            <a:r>
              <a:rPr lang="pt-BR" altLang="pt-BR" sz="1400" dirty="0" err="1"/>
              <a:t>endogenização</a:t>
            </a:r>
            <a:r>
              <a:rPr lang="pt-BR" altLang="pt-BR" sz="1400" dirty="0"/>
              <a:t> do progresso técnico </a:t>
            </a:r>
          </a:p>
          <a:p>
            <a:pPr lvl="3">
              <a:lnSpc>
                <a:spcPct val="70000"/>
              </a:lnSpc>
            </a:pPr>
            <a:r>
              <a:rPr lang="pt-BR" altLang="pt-BR" sz="1400" dirty="0"/>
              <a:t>não crescimento com equidade:</a:t>
            </a:r>
          </a:p>
          <a:p>
            <a:pPr lvl="3">
              <a:lnSpc>
                <a:spcPct val="70000"/>
              </a:lnSpc>
            </a:pPr>
            <a:r>
              <a:rPr lang="pt-BR" altLang="pt-BR" sz="1400" dirty="0"/>
              <a:t>Problemas de aparecimento de novo grupos “rentistas”: </a:t>
            </a:r>
            <a:r>
              <a:rPr lang="pt-BR" altLang="pt-BR" sz="1400" dirty="0" smtClean="0"/>
              <a:t>classes </a:t>
            </a:r>
            <a:r>
              <a:rPr lang="pt-BR" altLang="pt-BR" sz="1400" dirty="0"/>
              <a:t>empresarias locais , vivendo das benesses das políticas</a:t>
            </a:r>
          </a:p>
          <a:p>
            <a:pPr>
              <a:lnSpc>
                <a:spcPct val="70000"/>
              </a:lnSpc>
            </a:pPr>
            <a:r>
              <a:rPr lang="pt-BR" altLang="pt-BR" dirty="0"/>
              <a:t>lema passa a ser: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sz="1800" dirty="0"/>
              <a:t>	“</a:t>
            </a:r>
            <a:r>
              <a:rPr lang="pt-BR" altLang="pt-BR" sz="2400" dirty="0"/>
              <a:t>transformação produtiva com equidade”</a:t>
            </a:r>
          </a:p>
          <a:p>
            <a:pPr>
              <a:lnSpc>
                <a:spcPct val="70000"/>
              </a:lnSpc>
            </a:pPr>
            <a:r>
              <a:rPr lang="pt-BR" altLang="pt-BR" dirty="0"/>
              <a:t>Objetivo e politicas: </a:t>
            </a:r>
          </a:p>
          <a:p>
            <a:pPr lvl="1">
              <a:lnSpc>
                <a:spcPct val="70000"/>
              </a:lnSpc>
            </a:pPr>
            <a:r>
              <a:rPr lang="pt-BR" altLang="pt-BR" dirty="0"/>
              <a:t>Acelerar </a:t>
            </a:r>
            <a:r>
              <a:rPr lang="pt-BR" altLang="pt-BR" dirty="0" err="1"/>
              <a:t>catching</a:t>
            </a:r>
            <a:r>
              <a:rPr lang="pt-BR" altLang="pt-BR" dirty="0"/>
              <a:t> </a:t>
            </a:r>
            <a:r>
              <a:rPr lang="pt-BR" altLang="pt-BR" dirty="0" err="1"/>
              <a:t>up</a:t>
            </a:r>
            <a:r>
              <a:rPr lang="pt-BR" altLang="pt-BR" dirty="0"/>
              <a:t> </a:t>
            </a:r>
            <a:r>
              <a:rPr lang="pt-BR" altLang="pt-BR" dirty="0" smtClean="0"/>
              <a:t>tecnológico </a:t>
            </a:r>
            <a:r>
              <a:rPr lang="pt-BR" altLang="pt-BR" dirty="0"/>
              <a:t>– com politicas ativas de estimulo a processo de inovação e exportação (nichos)</a:t>
            </a:r>
          </a:p>
          <a:p>
            <a:pPr lvl="1">
              <a:lnSpc>
                <a:spcPct val="70000"/>
              </a:lnSpc>
            </a:pPr>
            <a:r>
              <a:rPr lang="pt-BR" altLang="pt-BR" dirty="0"/>
              <a:t>Defesa das políticas de fortalecimento dos recursos humanos</a:t>
            </a:r>
          </a:p>
          <a:p>
            <a:pPr>
              <a:lnSpc>
                <a:spcPct val="70000"/>
              </a:lnSpc>
            </a:pPr>
            <a:endParaRPr lang="pt-BR" alt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4ECB9D5-A6AF-46FF-AB10-79D77A5A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431800"/>
            <a:ext cx="7323484" cy="1269008"/>
          </a:xfrm>
        </p:spPr>
        <p:txBody>
          <a:bodyPr/>
          <a:lstStyle/>
          <a:p>
            <a:endParaRPr lang="pt-BR" altLang="pt-BR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313C986-10F4-46E1-B61E-C07DC6D2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803400"/>
            <a:ext cx="7179468" cy="4267200"/>
          </a:xfrm>
        </p:spPr>
        <p:txBody>
          <a:bodyPr/>
          <a:lstStyle/>
          <a:p>
            <a:r>
              <a:rPr lang="pt-BR" altLang="pt-BR" dirty="0"/>
              <a:t>Novos temas:</a:t>
            </a:r>
          </a:p>
          <a:p>
            <a:pPr lvl="1"/>
            <a:r>
              <a:rPr lang="pt-BR" altLang="pt-BR" dirty="0"/>
              <a:t>Reformas liberais</a:t>
            </a:r>
          </a:p>
          <a:p>
            <a:pPr lvl="2"/>
            <a:r>
              <a:rPr lang="pt-BR" altLang="pt-BR" dirty="0"/>
              <a:t>Cepal se posiciona de forma moderada, mas alertando contra problemas e custos dos processos reformistas sem se posicionar necessariamente contra</a:t>
            </a:r>
          </a:p>
          <a:p>
            <a:pPr lvl="3"/>
            <a:r>
              <a:rPr lang="pt-BR" altLang="pt-BR" dirty="0"/>
              <a:t>Aceita reformulação na forma a intervenção do Estado </a:t>
            </a:r>
          </a:p>
          <a:p>
            <a:pPr lvl="3"/>
            <a:r>
              <a:rPr lang="pt-BR" altLang="pt-BR" dirty="0"/>
              <a:t>Aceita abertura mas com cuidado, critica à simultaneidade das duas aberturas</a:t>
            </a:r>
          </a:p>
          <a:p>
            <a:pPr lvl="3"/>
            <a:r>
              <a:rPr lang="pt-BR" altLang="pt-BR" dirty="0"/>
              <a:t>Defesa de politicas macroeconômicas saudáveis</a:t>
            </a:r>
          </a:p>
          <a:p>
            <a:pPr lvl="1"/>
            <a:r>
              <a:rPr lang="pt-BR" altLang="pt-BR" dirty="0"/>
              <a:t>Fluxos de capital – vulnerabilidade às oscilações dos fluxos</a:t>
            </a:r>
          </a:p>
          <a:p>
            <a:pPr lvl="2"/>
            <a:r>
              <a:rPr lang="pt-BR" altLang="pt-BR" dirty="0"/>
              <a:t>Controle de capitais e regulações prudenciais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Oposição </a:t>
            </a:r>
            <a:r>
              <a:rPr lang="pt-BR" dirty="0"/>
              <a:t>entre "periferia" e "centro",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21" y="1803400"/>
            <a:ext cx="7272808" cy="4267200"/>
          </a:xfrm>
        </p:spPr>
        <p:txBody>
          <a:bodyPr/>
          <a:lstStyle/>
          <a:p>
            <a:pPr lvl="1"/>
            <a:r>
              <a:rPr lang="pt-BR" dirty="0" smtClean="0"/>
              <a:t>a </a:t>
            </a:r>
            <a:r>
              <a:rPr lang="pt-BR" dirty="0"/>
              <a:t>estrutura socioeconômica periférica determina um modo singular de industrializar, introduzir o progresso técnico e crescer, assim como um modo peculiar de absorver a força de trabalho e distribuir a renda. </a:t>
            </a:r>
            <a:endParaRPr lang="pt-BR" dirty="0" smtClean="0"/>
          </a:p>
          <a:p>
            <a:pPr lvl="2"/>
            <a:r>
              <a:rPr lang="pt-BR" dirty="0" smtClean="0"/>
              <a:t>Não pode ser uma mera repetição de outros processos históricos de industrialização</a:t>
            </a:r>
            <a:endParaRPr lang="pt-BR" dirty="0"/>
          </a:p>
          <a:p>
            <a:pPr lvl="1"/>
            <a:r>
              <a:rPr lang="pt-BR" dirty="0" smtClean="0"/>
              <a:t>Existe um </a:t>
            </a:r>
            <a:r>
              <a:rPr lang="pt-BR" dirty="0"/>
              <a:t>padrão específico de inserção na economia mundial como "periferia", </a:t>
            </a:r>
            <a:r>
              <a:rPr lang="pt-BR" dirty="0" smtClean="0"/>
              <a:t>como região subdesenvolvida, produtora </a:t>
            </a:r>
            <a:r>
              <a:rPr lang="pt-BR" dirty="0"/>
              <a:t>de bens e serviços com uma demanda internacional pouco dinâmica, importadora de bens e serviços com uma demanda interna em rápida expansão e assimiladora de padrões de consumo e tecnologias adequadas para o centro, mas com frequência inadequadas para a disponibilidade de recursos e o nível de renda da periferia;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8" y="2032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352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90862BC-46DD-41C5-AB8A-FDA4C4705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981075"/>
            <a:ext cx="11161712" cy="52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400" b="1" dirty="0" smtClean="0">
              <a:solidFill>
                <a:schemeClr val="hlink"/>
              </a:solidFill>
            </a:endParaRPr>
          </a:p>
          <a:p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Pensamento </a:t>
            </a:r>
            <a:r>
              <a:rPr lang="pt-BR" sz="2400" dirty="0" err="1" smtClean="0"/>
              <a:t>cepalino</a:t>
            </a:r>
            <a:r>
              <a:rPr lang="pt-BR" sz="2400" dirty="0" smtClean="0"/>
              <a:t> existe uma perspectiva, uma busca de interpretação histórica </a:t>
            </a:r>
            <a:r>
              <a:rPr lang="pt-BR" sz="2400" dirty="0"/>
              <a:t>da formação </a:t>
            </a:r>
            <a:r>
              <a:rPr lang="pt-BR" sz="2400" dirty="0" smtClean="0"/>
              <a:t>dos </a:t>
            </a:r>
            <a:r>
              <a:rPr lang="pt-BR" sz="2400" dirty="0"/>
              <a:t>países da região, formando-se um método de pesquisa e análise conhecido como "histórico-estruturalista". </a:t>
            </a:r>
            <a:endParaRPr lang="pt-BR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Com </a:t>
            </a:r>
            <a:r>
              <a:rPr lang="pt-BR" sz="2400" dirty="0"/>
              <a:t>base nessa dupla perspectiva, a CEPAL desenvolveu-se como uma escola de pensamento especializada no exame das transformações econômicas e sociais de médio e longo prazo dos países latino-americanos </a:t>
            </a:r>
          </a:p>
          <a:p>
            <a:r>
              <a:rPr lang="pt-BR" dirty="0"/>
              <a:t>  </a:t>
            </a:r>
          </a:p>
          <a:p>
            <a:pPr eaLnBrk="1" hangingPunct="1"/>
            <a:r>
              <a:rPr lang="pt-BR" altLang="pt-BR" sz="2400" b="1" dirty="0" smtClean="0">
                <a:solidFill>
                  <a:schemeClr val="hlink"/>
                </a:solidFill>
              </a:rPr>
              <a:t>Enfoque </a:t>
            </a:r>
            <a:r>
              <a:rPr lang="pt-BR" altLang="pt-BR" sz="2400" b="1" dirty="0">
                <a:solidFill>
                  <a:schemeClr val="hlink"/>
                </a:solidFill>
              </a:rPr>
              <a:t>metodológico</a:t>
            </a:r>
            <a:r>
              <a:rPr lang="pt-BR" altLang="pt-BR" sz="2400" dirty="0">
                <a:solidFill>
                  <a:schemeClr val="hlink"/>
                </a:solidFill>
              </a:rPr>
              <a:t>: </a:t>
            </a:r>
            <a:r>
              <a:rPr lang="pt-BR" altLang="pt-BR" sz="2400" b="1" dirty="0">
                <a:solidFill>
                  <a:schemeClr val="hlink"/>
                </a:solidFill>
              </a:rPr>
              <a:t>Histórico</a:t>
            </a:r>
            <a:r>
              <a:rPr lang="pt-BR" altLang="pt-BR" sz="2000" b="1" dirty="0">
                <a:solidFill>
                  <a:schemeClr val="hlink"/>
                </a:solidFill>
              </a:rPr>
              <a:t> </a:t>
            </a:r>
          </a:p>
          <a:p>
            <a:pPr lvl="1" eaLnBrk="1" hangingPunct="1"/>
            <a:r>
              <a:rPr lang="pt-BR" altLang="pt-BR" sz="2000" b="1" dirty="0"/>
              <a:t>1.</a:t>
            </a:r>
            <a:r>
              <a:rPr lang="pt-BR" altLang="pt-BR" sz="2000" dirty="0">
                <a:solidFill>
                  <a:srgbClr val="280099"/>
                </a:solidFill>
              </a:rPr>
              <a:t> </a:t>
            </a:r>
            <a:r>
              <a:rPr lang="pt-BR" altLang="pt-BR" sz="2100" b="1" dirty="0"/>
              <a:t>São necessárias (possíveis) adaptações e reformulações contínuas  das interpretações e análises</a:t>
            </a:r>
          </a:p>
          <a:p>
            <a:pPr lvl="3" eaLnBrk="1" hangingPunct="1"/>
            <a:r>
              <a:rPr lang="pt-BR" altLang="pt-BR" sz="2100" dirty="0">
                <a:solidFill>
                  <a:srgbClr val="280099"/>
                </a:solidFill>
              </a:rPr>
              <a:t>	</a:t>
            </a:r>
            <a:r>
              <a:rPr lang="pt-BR" altLang="pt-BR" dirty="0">
                <a:solidFill>
                  <a:schemeClr val="accent2"/>
                </a:solidFill>
              </a:rPr>
              <a:t>Metodologia não muda mas realidade sim – pensamento da Cepal sofre reformulações</a:t>
            </a:r>
          </a:p>
          <a:p>
            <a:pPr lvl="2" eaLnBrk="1" hangingPunct="1"/>
            <a:r>
              <a:rPr lang="pt-BR" altLang="pt-BR" dirty="0">
                <a:solidFill>
                  <a:srgbClr val="280099"/>
                </a:solidFill>
              </a:rPr>
              <a:t> </a:t>
            </a:r>
            <a:endParaRPr lang="en-US" altLang="pt-BR" sz="21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D1605FC-2022-46E4-8EFC-D60F7391F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28" y="404813"/>
            <a:ext cx="11350997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600" b="1" dirty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CEPAL e </a:t>
            </a:r>
            <a:r>
              <a:rPr lang="pt-BR" altLang="pt-BR" sz="2600" b="1" dirty="0" smtClean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 mutações na </a:t>
            </a:r>
          </a:p>
          <a:p>
            <a:pPr eaLnBrk="1" hangingPunct="1"/>
            <a:r>
              <a:rPr lang="pt-BR" altLang="pt-BR" sz="2600" b="1" dirty="0" smtClean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sua </a:t>
            </a:r>
            <a:r>
              <a:rPr lang="pt-BR" altLang="pt-BR" sz="2600" b="1" dirty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produção </a:t>
            </a:r>
            <a:r>
              <a:rPr lang="pt-BR" altLang="pt-BR" sz="2600" b="1" dirty="0" smtClean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analítica</a:t>
            </a:r>
            <a:endParaRPr lang="pt-BR" altLang="pt-BR" sz="2600" b="1" dirty="0">
              <a:solidFill>
                <a:srgbClr val="86041A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C697FE3-E33B-4DF7-AB21-592461AC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188913"/>
            <a:ext cx="9750425" cy="1152525"/>
          </a:xfrm>
        </p:spPr>
        <p:txBody>
          <a:bodyPr/>
          <a:lstStyle/>
          <a:p>
            <a:r>
              <a:rPr lang="pt-BR" altLang="pt-BR"/>
              <a:t>Desenvolvimentismo</a:t>
            </a:r>
          </a:p>
        </p:txBody>
      </p:sp>
      <p:pic>
        <p:nvPicPr>
          <p:cNvPr id="38915" name="Picture 3" descr="ricardo-bielschowsky">
            <a:extLst>
              <a:ext uri="{FF2B5EF4-FFF2-40B4-BE49-F238E27FC236}">
                <a16:creationId xmlns:a16="http://schemas.microsoft.com/office/drawing/2014/main" id="{7A7DF4AD-CC47-4D36-984E-1D07F7A5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773238"/>
            <a:ext cx="20018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>
            <a:extLst>
              <a:ext uri="{FF2B5EF4-FFF2-40B4-BE49-F238E27FC236}">
                <a16:creationId xmlns:a16="http://schemas.microsoft.com/office/drawing/2014/main" id="{947A3182-1D18-4E3A-82FA-9F9D8AF4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5084763"/>
            <a:ext cx="2519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Ricardo Bielschowsky</a:t>
            </a:r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id="{8BBE7DDD-CF1A-4835-A449-CD129ACB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412875"/>
            <a:ext cx="8353425" cy="4824413"/>
          </a:xfrm>
          <a:prstGeom prst="wedgeRectCallout">
            <a:avLst>
              <a:gd name="adj1" fmla="val -62884"/>
              <a:gd name="adj2" fmla="val -2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endParaRPr lang="pt-BR" altLang="pt-BR" sz="2000">
              <a:solidFill>
                <a:schemeClr val="bg1"/>
              </a:solidFill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D0648EC5-0D43-4CD8-A920-01BB1A79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557338"/>
            <a:ext cx="78486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5FE4EFDD-0506-4AE5-AAFA-5F926FDC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96" y="2132856"/>
            <a:ext cx="7281571" cy="38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chemeClr val="hlink"/>
                </a:solidFill>
              </a:rPr>
              <a:t>Enfoque metodológico</a:t>
            </a:r>
            <a:r>
              <a:rPr lang="pt-BR" altLang="pt-BR" sz="2400" dirty="0">
                <a:solidFill>
                  <a:schemeClr val="hlink"/>
                </a:solidFill>
              </a:rPr>
              <a:t>: </a:t>
            </a:r>
            <a:r>
              <a:rPr lang="pt-BR" altLang="pt-BR" sz="2400" b="1" dirty="0">
                <a:solidFill>
                  <a:schemeClr val="hlink"/>
                </a:solidFill>
              </a:rPr>
              <a:t>Histórico</a:t>
            </a:r>
            <a:r>
              <a:rPr lang="pt-BR" altLang="pt-BR" sz="2000" b="1" dirty="0">
                <a:solidFill>
                  <a:schemeClr val="hlink"/>
                </a:solidFill>
              </a:rPr>
              <a:t> </a:t>
            </a:r>
          </a:p>
          <a:p>
            <a:pPr lvl="1" eaLnBrk="1" hangingPunct="1"/>
            <a:r>
              <a:rPr lang="pt-BR" altLang="pt-BR" sz="2000" b="1" dirty="0"/>
              <a:t>1.</a:t>
            </a:r>
            <a:r>
              <a:rPr lang="pt-BR" altLang="pt-BR" sz="2000" dirty="0">
                <a:solidFill>
                  <a:srgbClr val="280099"/>
                </a:solidFill>
              </a:rPr>
              <a:t> </a:t>
            </a:r>
            <a:r>
              <a:rPr lang="pt-BR" altLang="pt-BR" sz="2100" b="1" dirty="0"/>
              <a:t>São necessárias (possíveis) adaptações e reformulações contínuas  das interpretações e análises</a:t>
            </a:r>
          </a:p>
          <a:p>
            <a:pPr lvl="3" eaLnBrk="1" hangingPunct="1"/>
            <a:r>
              <a:rPr lang="pt-BR" altLang="pt-BR" sz="2100" dirty="0">
                <a:solidFill>
                  <a:srgbClr val="280099"/>
                </a:solidFill>
              </a:rPr>
              <a:t>	</a:t>
            </a:r>
            <a:r>
              <a:rPr lang="pt-BR" altLang="pt-BR" dirty="0">
                <a:solidFill>
                  <a:schemeClr val="accent2"/>
                </a:solidFill>
              </a:rPr>
              <a:t>Metodologia não muda mas realidade sim – pensamento da Cepal sofre reformulações</a:t>
            </a:r>
          </a:p>
          <a:p>
            <a:pPr lvl="2" eaLnBrk="1" hangingPunct="1"/>
            <a:r>
              <a:rPr lang="pt-BR" altLang="pt-BR" dirty="0">
                <a:solidFill>
                  <a:srgbClr val="280099"/>
                </a:solidFill>
              </a:rPr>
              <a:t> </a:t>
            </a:r>
            <a:r>
              <a:rPr lang="pt-BR" altLang="pt-BR" b="1" dirty="0"/>
              <a:t>2. 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sistematização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do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pensamento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cepalino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é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ordenado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torno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“</a:t>
            </a:r>
            <a:r>
              <a:rPr lang="en-US" altLang="pt-BR" sz="2100" b="1" u="sng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mensagens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” 	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transformadoras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altLang="pt-BR" sz="2100" dirty="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2" eaLnBrk="1" hangingPunct="1"/>
            <a:r>
              <a:rPr lang="en-US" altLang="pt-BR" sz="2100" dirty="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50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de CEPAL é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possível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identificar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5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fases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distintas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sendo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cada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qual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movida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por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uma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			“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idéia-força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ou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“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mensagem</a:t>
            </a:r>
            <a:r>
              <a:rPr lang="en-US" altLang="pt-BR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r>
              <a:rPr lang="en-US" altLang="pt-BR" dirty="0" err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específica</a:t>
            </a:r>
            <a:r>
              <a:rPr lang="en-US" altLang="pt-BR" dirty="0" smtClean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):</a:t>
            </a:r>
            <a:endParaRPr lang="en-US" altLang="pt-BR" dirty="0">
              <a:solidFill>
                <a:schemeClr val="accent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ABB1AE9A-CFA7-491A-94A4-AEE06BD8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6" y="404813"/>
            <a:ext cx="11639029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600" b="1" dirty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CEPAL e </a:t>
            </a:r>
            <a:r>
              <a:rPr lang="pt-BR" altLang="pt-BR" sz="2600" b="1" dirty="0" smtClean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 transformações na</a:t>
            </a:r>
          </a:p>
          <a:p>
            <a:pPr eaLnBrk="1" hangingPunct="1"/>
            <a:r>
              <a:rPr lang="pt-BR" altLang="pt-BR" sz="2600" b="1" dirty="0" smtClean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sua </a:t>
            </a:r>
            <a:r>
              <a:rPr lang="pt-BR" altLang="pt-BR" sz="2600" b="1" dirty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produção </a:t>
            </a:r>
            <a:r>
              <a:rPr lang="pt-BR" altLang="pt-BR" sz="2600" b="1" dirty="0" smtClean="0">
                <a:solidFill>
                  <a:srgbClr val="86041A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analítica</a:t>
            </a:r>
            <a:endParaRPr lang="pt-BR" altLang="pt-BR" sz="2600" b="1" dirty="0">
              <a:solidFill>
                <a:srgbClr val="86041A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1827306"/>
            <a:ext cx="3031223" cy="46108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7" y="476672"/>
            <a:ext cx="6984775" cy="6120680"/>
          </a:xfrm>
        </p:spPr>
        <p:txBody>
          <a:bodyPr>
            <a:normAutofit fontScale="85000" lnSpcReduction="10000"/>
          </a:bodyPr>
          <a:lstStyle/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(a)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Origens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1950: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endParaRPr lang="en-US" altLang="pt-BR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(b)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1960: “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reformas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para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desobstruir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(c)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1970: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reorientação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dos “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estilos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” de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direção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homogeneização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social e da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pró-exportadora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(d)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1980: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superação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do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problema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endividamento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externo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via “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ajuste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com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crescimento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(e)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1990: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transformação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produtiva</a:t>
            </a:r>
            <a:r>
              <a:rPr lang="en-US" altLang="pt-B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com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equidade</a:t>
            </a:r>
            <a:endParaRPr lang="en-US" altLang="pt-BR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(f)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2000: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trasformação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produtiva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com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equidade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(2a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fase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(g)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Anos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2010: o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imperativo</a:t>
            </a:r>
            <a:r>
              <a:rPr lang="en-US" altLang="pt-BR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(a hora) da </a:t>
            </a:r>
            <a:r>
              <a:rPr lang="en-US" altLang="pt-BR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igualdade</a:t>
            </a:r>
            <a:endParaRPr lang="en-US" altLang="pt-BR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1196752"/>
            <a:ext cx="3310415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69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243EB57A-23BF-4030-AA97-A0B3DA38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6250"/>
            <a:ext cx="115204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1764" y="2708920"/>
            <a:ext cx="11665124" cy="396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FAE7E166-AAC0-4086-BB90-08CE85D3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268413"/>
            <a:ext cx="11304588" cy="54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2100" dirty="0" err="1" smtClean="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Equipe</a:t>
            </a:r>
            <a:r>
              <a:rPr lang="en-US" altLang="pt-BR" sz="2100" dirty="0" smtClean="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com </a:t>
            </a:r>
            <a:r>
              <a:rPr lang="en-US" altLang="pt-BR" sz="2100" dirty="0" err="1" smtClean="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Prebisch</a:t>
            </a:r>
            <a:r>
              <a:rPr lang="en-US" altLang="pt-BR" sz="2100" dirty="0" smtClean="0">
                <a:solidFill>
                  <a:srgbClr val="2800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r>
              <a:rPr lang="pt-BR" dirty="0" smtClean="0"/>
              <a:t>Celso </a:t>
            </a:r>
            <a:r>
              <a:rPr lang="pt-BR" dirty="0"/>
              <a:t>Furtado, José Medina </a:t>
            </a:r>
            <a:r>
              <a:rPr lang="pt-BR" dirty="0" err="1"/>
              <a:t>Echavarría</a:t>
            </a:r>
            <a:r>
              <a:rPr lang="pt-BR" dirty="0"/>
              <a:t>, </a:t>
            </a:r>
            <a:r>
              <a:rPr lang="pt-BR" dirty="0" err="1"/>
              <a:t>Regino</a:t>
            </a:r>
            <a:r>
              <a:rPr lang="pt-BR" dirty="0"/>
              <a:t> </a:t>
            </a:r>
            <a:r>
              <a:rPr lang="pt-BR" dirty="0" err="1"/>
              <a:t>Botti</a:t>
            </a:r>
            <a:r>
              <a:rPr lang="pt-BR" dirty="0"/>
              <a:t>, Jorge </a:t>
            </a:r>
            <a:r>
              <a:rPr lang="pt-BR" dirty="0" err="1"/>
              <a:t>Ahumada</a:t>
            </a:r>
            <a:r>
              <a:rPr lang="pt-BR" dirty="0"/>
              <a:t>, Juan </a:t>
            </a:r>
            <a:r>
              <a:rPr lang="pt-BR" dirty="0" err="1"/>
              <a:t>Noyola</a:t>
            </a:r>
            <a:r>
              <a:rPr lang="pt-BR" dirty="0"/>
              <a:t> </a:t>
            </a:r>
            <a:r>
              <a:rPr lang="pt-BR" dirty="0" err="1"/>
              <a:t>Vázquez</a:t>
            </a:r>
            <a:r>
              <a:rPr lang="pt-BR" dirty="0"/>
              <a:t>, Aníbal Pinto, Osvaldo </a:t>
            </a:r>
            <a:r>
              <a:rPr lang="pt-BR" dirty="0" err="1"/>
              <a:t>Sunkel</a:t>
            </a:r>
            <a:r>
              <a:rPr lang="pt-BR" dirty="0"/>
              <a:t> </a:t>
            </a:r>
          </a:p>
          <a:p>
            <a:pPr algn="just" eaLnBrk="1" hangingPunct="1"/>
            <a:endParaRPr lang="en-US" altLang="pt-BR" sz="24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altLang="pt-BR" sz="24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partir</a:t>
            </a:r>
            <a:r>
              <a:rPr lang="en-US" altLang="pt-B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do </a:t>
            </a:r>
            <a:r>
              <a:rPr lang="en-US" altLang="pt-BR" sz="24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marco</a:t>
            </a:r>
            <a:r>
              <a:rPr lang="en-US" altLang="pt-B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4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analitico</a:t>
            </a:r>
            <a:r>
              <a:rPr lang="en-US" altLang="pt-B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anterior: </a:t>
            </a:r>
            <a:r>
              <a:rPr lang="en-US" altLang="pt-BR" sz="24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solução</a:t>
            </a:r>
            <a:r>
              <a:rPr lang="en-US" altLang="pt-B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4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1" hangingPunct="1"/>
            <a:endParaRPr lang="en-US" altLang="pt-BR" sz="24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ideologia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industrializante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tinha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uma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teoria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para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fundamentar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sua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posição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 eaLnBrk="1" hangingPunct="1"/>
            <a:endParaRPr lang="en-US" altLang="pt-BR" sz="1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Teoria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Cepalina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cumpriu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o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papel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instrumentalizar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teoricamente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 via do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industrial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AL.</a:t>
            </a:r>
          </a:p>
          <a:p>
            <a:pPr algn="just" eaLnBrk="1" hangingPunct="1"/>
            <a:endParaRPr lang="en-US" altLang="pt-BR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				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Versão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regional da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teoria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do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</a:t>
            </a:r>
            <a:endParaRPr lang="en-US" altLang="pt-BR" sz="21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endParaRPr lang="en-US" altLang="pt-BR" sz="1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Conveniência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histórica</a:t>
            </a:r>
            <a:r>
              <a:rPr lang="en-US" altLang="pt-BR" sz="21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ideologia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cepalina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caiu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como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uma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luva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nos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projetos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políticos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vários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governantes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latino-americanos</a:t>
            </a:r>
            <a:endParaRPr lang="en-US" altLang="pt-BR" sz="21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endParaRPr lang="en-US" altLang="pt-BR" sz="1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Mensagem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central do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período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industrialização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era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uma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forma de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superar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o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subdesenvolvimento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 a </a:t>
            </a:r>
            <a:r>
              <a:rPr lang="en-US" altLang="pt-BR" sz="21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pobreza</a:t>
            </a:r>
            <a:r>
              <a:rPr lang="en-US" altLang="pt-BR" sz="2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 eaLnBrk="1" hangingPunct="1"/>
            <a:endParaRPr lang="en-US" altLang="pt-BR" sz="1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A7B6432C-4009-42E9-845B-064B7710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121888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1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1950: legitimando e orientando a industrialização </a:t>
            </a:r>
          </a:p>
        </p:txBody>
      </p:sp>
    </p:spTree>
    <p:extLst>
      <p:ext uri="{BB962C8B-B14F-4D97-AF65-F5344CB8AC3E}">
        <p14:creationId xmlns:p14="http://schemas.microsoft.com/office/powerpoint/2010/main" val="901184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1495</Words>
  <Application>Microsoft Office PowerPoint</Application>
  <PresentationFormat>Personalizar</PresentationFormat>
  <Paragraphs>175</Paragraphs>
  <Slides>22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Constantia</vt:lpstr>
      <vt:lpstr>Wingdings</vt:lpstr>
      <vt:lpstr>Ppt0000000</vt:lpstr>
      <vt:lpstr>Aula 20:  A evolução do pensamento CEPAL</vt:lpstr>
      <vt:lpstr>Características centrais  ao pensamento da CEPAL:</vt:lpstr>
      <vt:lpstr>Oposição entre "periferia" e "centro", </vt:lpstr>
      <vt:lpstr>Apresentação do PowerPoint</vt:lpstr>
      <vt:lpstr>Desenvolvimentismo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Diferenças de perspectivas em torno da  reforma agrária</vt:lpstr>
      <vt:lpstr>Apresentação do PowerPoint</vt:lpstr>
      <vt:lpstr>Apresentação do PowerPoint</vt:lpstr>
      <vt:lpstr>As transições do final dos 60 e da década de 70</vt:lpstr>
      <vt:lpstr>Apresentação do PowerPoint</vt:lpstr>
      <vt:lpstr>Apresentação do PowerPoint</vt:lpstr>
      <vt:lpstr>Apresentação do PowerPoint</vt:lpstr>
      <vt:lpstr>A CEPAL na década de 80</vt:lpstr>
      <vt:lpstr>Apresentação do PowerPoint</vt:lpstr>
      <vt:lpstr>Os anos 90: neo estruturalismo e a transformação produtiva com equidade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lastModifiedBy/>
  <cp:revision>28</cp:revision>
  <dcterms:created xsi:type="dcterms:W3CDTF">2013-02-28T14:35:11Z</dcterms:created>
  <dcterms:modified xsi:type="dcterms:W3CDTF">2020-05-14T18:57:30Z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