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9" r:id="rId5"/>
    <p:sldId id="270" r:id="rId6"/>
    <p:sldId id="271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4" r:id="rId16"/>
    <p:sldId id="268" r:id="rId1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DD69B0-9C6B-4180-8818-1B0DBA731815}" type="datetimeFigureOut">
              <a:rPr lang="pt-BR"/>
              <a:pPr>
                <a:defRPr/>
              </a:pPr>
              <a:t>12/05/2020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663B01E-9FB3-460C-A707-B012B420991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609DE0-C2EE-4053-867E-EE6ACA9A226E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4BA3-E108-4831-B5B2-92509AC9C9D8}" type="datetimeFigureOut">
              <a:rPr lang="pt-BR"/>
              <a:pPr>
                <a:defRPr/>
              </a:pPr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2698-2388-4EBC-9255-99646A8E59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882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1292-A6A4-4010-89AB-BB8145DCAEE7}" type="datetimeFigureOut">
              <a:rPr lang="pt-BR"/>
              <a:pPr>
                <a:defRPr/>
              </a:pPr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FFFD2-C327-463C-ACC3-AF9983DC272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878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4DC5-C792-444F-9217-F3698FA94B09}" type="datetimeFigureOut">
              <a:rPr lang="pt-BR"/>
              <a:pPr>
                <a:defRPr/>
              </a:pPr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6314A-C6DE-4B40-BEF7-99C4965EB08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996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350B-D70E-42F8-941E-62EAAA95CB50}" type="datetimeFigureOut">
              <a:rPr lang="pt-BR"/>
              <a:pPr>
                <a:defRPr/>
              </a:pPr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3EBC-F85B-436B-B46A-85DC0AD42F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80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3172-3023-47DF-B505-B6DB54AAED31}" type="datetimeFigureOut">
              <a:rPr lang="pt-BR"/>
              <a:pPr>
                <a:defRPr/>
              </a:pPr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2F56-EE77-4A9C-95EE-7526B0BE208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631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69474-B687-4B6E-9E8F-0977C68DDA05}" type="datetimeFigureOut">
              <a:rPr lang="pt-BR"/>
              <a:pPr>
                <a:defRPr/>
              </a:pPr>
              <a:t>12/05/2020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CAA1E-3CA2-4363-9FC2-0493792D05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436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F442B-C533-4B88-9D89-92D1AA6077EA}" type="datetimeFigureOut">
              <a:rPr lang="pt-BR"/>
              <a:pPr>
                <a:defRPr/>
              </a:pPr>
              <a:t>12/05/2020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A66BF-7A6A-4CCD-AF15-3CE00A2834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209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2B0BD-CCC5-4D8E-9E66-E782A9715C5A}" type="datetimeFigureOut">
              <a:rPr lang="pt-BR"/>
              <a:pPr>
                <a:defRPr/>
              </a:pPr>
              <a:t>12/05/2020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1160E-D98C-4216-AF43-ED53C76498B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158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641E-8AA1-462F-AEB0-7A37D9F1025F}" type="datetimeFigureOut">
              <a:rPr lang="pt-BR"/>
              <a:pPr>
                <a:defRPr/>
              </a:pPr>
              <a:t>12/05/2020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7443-D36A-484B-BA50-AEF2969F61E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87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9827-7003-4822-A02C-BF57CDF2FB65}" type="datetimeFigureOut">
              <a:rPr lang="pt-BR"/>
              <a:pPr>
                <a:defRPr/>
              </a:pPr>
              <a:t>12/05/2020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BD69-4243-4DE4-B61C-E9744A0B707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837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2B7A8-8BEC-47C7-9E65-8B9E86B045F6}" type="datetimeFigureOut">
              <a:rPr lang="pt-BR"/>
              <a:pPr>
                <a:defRPr/>
              </a:pPr>
              <a:t>12/05/2020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9DF34-B8E5-499B-9387-9A298A99E7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060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2EFEBA-DB83-4367-A574-ABE59927E2A4}" type="datetimeFigureOut">
              <a:rPr lang="pt-BR"/>
              <a:pPr>
                <a:defRPr/>
              </a:pPr>
              <a:t>12/05/2020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DF86E9-B866-4884-B8B5-042A7EA0A4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Rv2dSV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novo.more.ufsc.br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acilis.uesb.br/index.jsp" TargetMode="External"/><Relationship Id="rId2" Type="http://schemas.openxmlformats.org/officeDocument/2006/relationships/hyperlink" Target="https://referenciabibliografica.net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hyperlink" Target="https://bit.ly/2DYh98e" TargetMode="External"/><Relationship Id="rId4" Type="http://schemas.openxmlformats.org/officeDocument/2006/relationships/hyperlink" Target="https://scholar.google.com.b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ABNT: normatização e referências em trabalhos acadêmicos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3024535"/>
            <a:ext cx="828092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/>
              <a:t>Teoria e Métodos de Pesquisa em Comunicação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Prof. Dr. Richard </a:t>
            </a:r>
            <a:r>
              <a:rPr lang="pt-BR" dirty="0" err="1"/>
              <a:t>Romancini</a:t>
            </a:r>
            <a:r>
              <a:rPr lang="pt-BR" dirty="0"/>
              <a:t> (ECA/USP)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468313" y="44450"/>
            <a:ext cx="10117138" cy="15700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Principais tipos de documentos referenciados em trabalhos científicos</a:t>
            </a:r>
          </a:p>
        </p:txBody>
      </p:sp>
      <p:sp>
        <p:nvSpPr>
          <p:cNvPr id="10243" name="CaixaDeTexto 2"/>
          <p:cNvSpPr txBox="1">
            <a:spLocks noChangeArrowheads="1"/>
          </p:cNvSpPr>
          <p:nvPr/>
        </p:nvSpPr>
        <p:spPr bwMode="auto">
          <a:xfrm>
            <a:off x="107950" y="1557338"/>
            <a:ext cx="8640763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800"/>
              <a:t>Com o tempo, os investigadores vão se acostumando, a fazer referências e “internalizam” as normas.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800"/>
              <a:t>Porém, até que isso ocorra, é necessário verificar o modo recomendável na norma, conforme o tipo de documento. Os mais comuns são: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2400"/>
              <a:t>Monografia (livros, apostilas, etc.)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2400"/>
              <a:t>Capítulo de livro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2400"/>
              <a:t>Artigo científicos em revista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2400"/>
              <a:t>Artigo científico apresentado em evento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2400"/>
              <a:t>Tese (doutorado), Dissertação </a:t>
            </a:r>
            <a:br>
              <a:rPr lang="pt-BR" altLang="pt-BR" sz="2400"/>
            </a:br>
            <a:r>
              <a:rPr lang="pt-BR" altLang="pt-BR" sz="2400"/>
              <a:t>(mestrado) e TCC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altLang="pt-BR" sz="2400"/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alt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Padrão geral e exemplos de alguns tipos de referências</a:t>
            </a:r>
          </a:p>
        </p:txBody>
      </p:sp>
      <p:pic>
        <p:nvPicPr>
          <p:cNvPr id="11267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060575"/>
            <a:ext cx="9159876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tângulo 3"/>
          <p:cNvSpPr>
            <a:spLocks noChangeArrowheads="1"/>
          </p:cNvSpPr>
          <p:nvPr/>
        </p:nvSpPr>
        <p:spPr bwMode="auto">
          <a:xfrm>
            <a:off x="250825" y="1700213"/>
            <a:ext cx="525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2400"/>
              <a:t> Monografias (livros, apostilas, etc.)</a:t>
            </a:r>
          </a:p>
        </p:txBody>
      </p:sp>
      <p:pic>
        <p:nvPicPr>
          <p:cNvPr id="11269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7163"/>
            <a:ext cx="82296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867275"/>
            <a:ext cx="79803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tângulo 6"/>
          <p:cNvSpPr>
            <a:spLocks noChangeArrowheads="1"/>
          </p:cNvSpPr>
          <p:nvPr/>
        </p:nvSpPr>
        <p:spPr bwMode="auto">
          <a:xfrm>
            <a:off x="-31750" y="3767138"/>
            <a:ext cx="5256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FF0000"/>
                </a:solidFill>
              </a:rPr>
              <a:t> Um autor</a:t>
            </a:r>
          </a:p>
        </p:txBody>
      </p:sp>
      <p:sp>
        <p:nvSpPr>
          <p:cNvPr id="11272" name="Retângulo 7"/>
          <p:cNvSpPr>
            <a:spLocks noChangeArrowheads="1"/>
          </p:cNvSpPr>
          <p:nvPr/>
        </p:nvSpPr>
        <p:spPr bwMode="auto">
          <a:xfrm>
            <a:off x="-77788" y="4710113"/>
            <a:ext cx="525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FF0000"/>
                </a:solidFill>
              </a:rPr>
              <a:t> Dois autores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Padrão geral e exemplos de alguns tipos de referências</a:t>
            </a:r>
          </a:p>
        </p:txBody>
      </p:sp>
      <p:sp>
        <p:nvSpPr>
          <p:cNvPr id="12291" name="Retângulo 3"/>
          <p:cNvSpPr>
            <a:spLocks noChangeArrowheads="1"/>
          </p:cNvSpPr>
          <p:nvPr/>
        </p:nvSpPr>
        <p:spPr bwMode="auto">
          <a:xfrm>
            <a:off x="250825" y="1700213"/>
            <a:ext cx="612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2400"/>
              <a:t> Capítulo (ou “parte de monografia”)</a:t>
            </a:r>
          </a:p>
        </p:txBody>
      </p:sp>
      <p:pic>
        <p:nvPicPr>
          <p:cNvPr id="1229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162175"/>
            <a:ext cx="9059862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57638"/>
            <a:ext cx="691356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Padrão geral e exemplos de alguns tipos de referências</a:t>
            </a:r>
          </a:p>
        </p:txBody>
      </p:sp>
      <p:sp>
        <p:nvSpPr>
          <p:cNvPr id="13315" name="Retângulo 3"/>
          <p:cNvSpPr>
            <a:spLocks noChangeArrowheads="1"/>
          </p:cNvSpPr>
          <p:nvPr/>
        </p:nvSpPr>
        <p:spPr bwMode="auto">
          <a:xfrm>
            <a:off x="250825" y="1700213"/>
            <a:ext cx="612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2400"/>
              <a:t> Artigo de revista (periódico) científica</a:t>
            </a:r>
          </a:p>
        </p:txBody>
      </p:sp>
      <p:pic>
        <p:nvPicPr>
          <p:cNvPr id="13316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70"/>
          <a:stretch>
            <a:fillRect/>
          </a:stretch>
        </p:blipFill>
        <p:spPr bwMode="auto">
          <a:xfrm>
            <a:off x="371475" y="2182813"/>
            <a:ext cx="86868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" t="61658" r="430" b="-1566"/>
          <a:stretch>
            <a:fillRect/>
          </a:stretch>
        </p:blipFill>
        <p:spPr bwMode="auto">
          <a:xfrm>
            <a:off x="284163" y="2927350"/>
            <a:ext cx="868521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9713"/>
            <a:ext cx="8507413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Padrão geral e exemplos de alguns tipos de referências</a:t>
            </a:r>
          </a:p>
        </p:txBody>
      </p:sp>
      <p:sp>
        <p:nvSpPr>
          <p:cNvPr id="14339" name="Retângulo 3"/>
          <p:cNvSpPr>
            <a:spLocks noChangeArrowheads="1"/>
          </p:cNvSpPr>
          <p:nvPr/>
        </p:nvSpPr>
        <p:spPr bwMode="auto">
          <a:xfrm>
            <a:off x="250825" y="1700213"/>
            <a:ext cx="612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2400"/>
              <a:t> Artigo científico apresentado em evento</a:t>
            </a:r>
          </a:p>
        </p:txBody>
      </p:sp>
      <p:pic>
        <p:nvPicPr>
          <p:cNvPr id="14340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57912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0"/>
            <a:ext cx="59769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ta para Baixo 8"/>
          <p:cNvSpPr/>
          <p:nvPr/>
        </p:nvSpPr>
        <p:spPr>
          <a:xfrm rot="5400000">
            <a:off x="6078538" y="2449512"/>
            <a:ext cx="287338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4343" name="Retângulo 9"/>
          <p:cNvSpPr>
            <a:spLocks noChangeArrowheads="1"/>
          </p:cNvSpPr>
          <p:nvPr/>
        </p:nvSpPr>
        <p:spPr bwMode="auto">
          <a:xfrm>
            <a:off x="6045200" y="2289175"/>
            <a:ext cx="2346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Aft>
                <a:spcPts val="600"/>
              </a:spcAft>
            </a:pPr>
            <a:r>
              <a:rPr lang="pt-BR" altLang="pt-BR" sz="2400"/>
              <a:t>Evento como um todo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Padrão geral e exemplos de alguns tipos de referências</a:t>
            </a:r>
          </a:p>
        </p:txBody>
      </p:sp>
      <p:pic>
        <p:nvPicPr>
          <p:cNvPr id="1536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162175"/>
            <a:ext cx="8074025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tângulo 3"/>
          <p:cNvSpPr>
            <a:spLocks noChangeArrowheads="1"/>
          </p:cNvSpPr>
          <p:nvPr/>
        </p:nvSpPr>
        <p:spPr bwMode="auto">
          <a:xfrm>
            <a:off x="250825" y="1700213"/>
            <a:ext cx="612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2400"/>
              <a:t> Tese, Dissertação, TCC e monografia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/>
              <a:t>Em resumo</a:t>
            </a:r>
          </a:p>
        </p:txBody>
      </p:sp>
      <p:sp>
        <p:nvSpPr>
          <p:cNvPr id="16387" name="CaixaDeTexto 2"/>
          <p:cNvSpPr txBox="1">
            <a:spLocks noChangeArrowheads="1"/>
          </p:cNvSpPr>
          <p:nvPr/>
        </p:nvSpPr>
        <p:spPr bwMode="auto">
          <a:xfrm>
            <a:off x="457200" y="1268413"/>
            <a:ext cx="829151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800"/>
              <a:t>Normas incidem sobre aspectos formais do trabalho científico.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800"/>
              <a:t>Tem sua importância, mas não devem ser superestimadas.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800"/>
              <a:t>Documentos de normas são como dicionários: materiais de consulta, acessados conforme vamos tendo dúvidas.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800"/>
              <a:t>Evidentemente, trabalhos </a:t>
            </a:r>
            <a:br>
              <a:rPr lang="pt-BR" altLang="pt-BR" sz="2800"/>
            </a:br>
            <a:r>
              <a:rPr lang="pt-BR" altLang="pt-BR" sz="2800"/>
              <a:t>superiores combinam </a:t>
            </a:r>
            <a:br>
              <a:rPr lang="pt-BR" altLang="pt-BR" sz="2800"/>
            </a:br>
            <a:r>
              <a:rPr lang="pt-BR" altLang="pt-BR" sz="2800"/>
              <a:t>conteúdo de qualidade com </a:t>
            </a:r>
            <a:br>
              <a:rPr lang="pt-BR" altLang="pt-BR" sz="2800"/>
            </a:br>
            <a:r>
              <a:rPr lang="pt-BR" altLang="pt-BR" sz="2800"/>
              <a:t>forma bem acabada.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altLang="pt-BR" sz="2400"/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alt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Utilidade das normas</a:t>
            </a:r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323850" y="1268413"/>
            <a:ext cx="8640763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400" b="1"/>
              <a:t>O principal papel das normatizações (padronizações) em trabalhos acadêmicos é formal. </a:t>
            </a:r>
            <a:r>
              <a:rPr lang="pt-BR" altLang="pt-BR" sz="2400"/>
              <a:t>É para isso existem as “normas” (documentos que descrevem os critérios adotados)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400"/>
              <a:t>As normas </a:t>
            </a:r>
            <a:r>
              <a:rPr lang="pt-BR" altLang="pt-BR" sz="2400" b="1"/>
              <a:t>servem para dar unidade e consistência aos trabalho científicos </a:t>
            </a:r>
            <a:r>
              <a:rPr lang="pt-BR" altLang="pt-BR" sz="2400"/>
              <a:t>- facilitando a leitura/acesso aos mesmos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400"/>
              <a:t>Elas são análogas aos “manuais de redação” ou “livros de estilo” que jornais, editoras e agências de comunicação utilizam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400"/>
              <a:t>No ambiente acadêmico brasileiro acadêmico a/s norma/s mais comuns são as da </a:t>
            </a:r>
            <a:r>
              <a:rPr lang="pt-BR" altLang="pt-BR" sz="2400" b="1"/>
              <a:t>Associação Brasileira </a:t>
            </a:r>
            <a:br>
              <a:rPr lang="pt-BR" altLang="pt-BR" sz="2400" b="1"/>
            </a:br>
            <a:r>
              <a:rPr lang="pt-BR" altLang="pt-BR" sz="2400" b="1"/>
              <a:t>de Normas Técnicas (ABNT) </a:t>
            </a:r>
            <a:br>
              <a:rPr lang="pt-BR" altLang="pt-BR" sz="2400" b="1"/>
            </a:br>
            <a:r>
              <a:rPr lang="pt-BR" altLang="pt-BR" sz="2400"/>
              <a:t>(NBR 6023, NBR 6024, NBR </a:t>
            </a:r>
            <a:br>
              <a:rPr lang="pt-BR" altLang="pt-BR" sz="2400"/>
            </a:br>
            <a:r>
              <a:rPr lang="pt-BR" altLang="pt-BR" sz="2400"/>
              <a:t>6027, entre outras)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9538" y="-100013"/>
            <a:ext cx="9253538" cy="11430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Fontes de estudo e as diferentes normas</a:t>
            </a:r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323850" y="981075"/>
            <a:ext cx="8748713" cy="62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400" dirty="0"/>
              <a:t>A </a:t>
            </a:r>
            <a:r>
              <a:rPr lang="pt-BR" altLang="pt-BR" sz="2400" b="1" dirty="0"/>
              <a:t>USP produziu documentos que compilam aspectos centrais das diferentes normas </a:t>
            </a:r>
            <a:r>
              <a:rPr lang="pt-BR" altLang="pt-BR" sz="2400" dirty="0"/>
              <a:t>e isso é um material de referência e estudo fundamental (ver: </a:t>
            </a:r>
            <a:r>
              <a:rPr lang="pt-BR" altLang="pt-BR" sz="2400" dirty="0">
                <a:hlinkClick r:id="rId2"/>
              </a:rPr>
              <a:t>https://bit.ly/2Rv2dSV</a:t>
            </a:r>
            <a:r>
              <a:rPr lang="pt-BR" altLang="pt-BR" sz="2400" dirty="0"/>
              <a:t>)  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400" dirty="0"/>
              <a:t>A rigor, é comum saber, estar mais familiarizado, com uma norma do que com outra, porém, é válido estar atento ao tipo de normatização adotado em determinado contexto. 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400" dirty="0"/>
              <a:t>Assim, um estudante pode querer enviar um trabalho acadêmico (que formatou com ABNT) para um congresso (ou revista), e se nesse contexto se pede o uso da </a:t>
            </a:r>
            <a:r>
              <a:rPr lang="pt-BR" altLang="pt-BR" sz="2400" b="1" dirty="0"/>
              <a:t>norma APA</a:t>
            </a:r>
            <a:r>
              <a:rPr lang="pt-BR" altLang="pt-BR" sz="2400" dirty="0"/>
              <a:t>, deverá fazer adaptações formais no trabalho. 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400" dirty="0">
                <a:solidFill>
                  <a:srgbClr val="FF0000"/>
                </a:solidFill>
              </a:rPr>
              <a:t>Fique atento aos campos em que </a:t>
            </a:r>
            <a:br>
              <a:rPr lang="pt-BR" altLang="pt-BR" sz="2400" dirty="0">
                <a:solidFill>
                  <a:srgbClr val="FF0000"/>
                </a:solidFill>
              </a:rPr>
            </a:br>
            <a:r>
              <a:rPr lang="pt-BR" altLang="pt-BR" sz="2400" dirty="0">
                <a:solidFill>
                  <a:srgbClr val="FF0000"/>
                </a:solidFill>
              </a:rPr>
              <a:t>são dadas instruções aos autores </a:t>
            </a:r>
            <a:br>
              <a:rPr lang="pt-BR" altLang="pt-BR" sz="2400" dirty="0">
                <a:solidFill>
                  <a:srgbClr val="FF0000"/>
                </a:solidFill>
              </a:rPr>
            </a:br>
            <a:r>
              <a:rPr lang="pt-BR" altLang="pt-BR" sz="2400" dirty="0">
                <a:solidFill>
                  <a:srgbClr val="FF0000"/>
                </a:solidFill>
              </a:rPr>
              <a:t>sobre a forma dos trabalhos!</a:t>
            </a:r>
            <a:br>
              <a:rPr lang="pt-BR" altLang="pt-BR" sz="2400" dirty="0">
                <a:solidFill>
                  <a:srgbClr val="FF0000"/>
                </a:solidFill>
              </a:rPr>
            </a:br>
            <a:r>
              <a:rPr lang="pt-BR" altLang="pt-BR" sz="2400" dirty="0">
                <a:solidFill>
                  <a:srgbClr val="FF0000"/>
                </a:solidFill>
              </a:rPr>
              <a:t>Verifique ainda se não há </a:t>
            </a:r>
            <a:r>
              <a:rPr lang="pt-BR" altLang="pt-BR" sz="2400" b="1" dirty="0" err="1">
                <a:solidFill>
                  <a:srgbClr val="FF0000"/>
                </a:solidFill>
              </a:rPr>
              <a:t>template</a:t>
            </a:r>
            <a:endParaRPr lang="pt-BR" altLang="pt-BR" sz="2400" b="1" dirty="0">
              <a:solidFill>
                <a:srgbClr val="FF0000"/>
              </a:solidFill>
            </a:endParaRPr>
          </a:p>
          <a:p>
            <a:pPr marL="0" indent="0" eaLnBrk="1" hangingPunct="1">
              <a:spcAft>
                <a:spcPts val="1200"/>
              </a:spcAft>
              <a:defRPr/>
            </a:pPr>
            <a:endParaRPr lang="pt-BR" alt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12F51-C80A-456B-BFCD-51D9867D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63" y="73387"/>
            <a:ext cx="8229600" cy="1143000"/>
          </a:xfrm>
        </p:spPr>
        <p:txBody>
          <a:bodyPr/>
          <a:lstStyle/>
          <a:p>
            <a:r>
              <a:rPr lang="pt-BR" dirty="0"/>
              <a:t>Citações diretas e indiretas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50CF7FC-616A-4481-90F0-1F724C102584}"/>
              </a:ext>
            </a:extLst>
          </p:cNvPr>
          <p:cNvSpPr/>
          <p:nvPr/>
        </p:nvSpPr>
        <p:spPr>
          <a:xfrm>
            <a:off x="430952" y="3018432"/>
            <a:ext cx="831751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/>
              <a:t>Segundo </a:t>
            </a:r>
            <a:r>
              <a:rPr lang="pt-PT" sz="2400" dirty="0" err="1"/>
              <a:t>Kozinets</a:t>
            </a:r>
            <a:r>
              <a:rPr lang="pt-PT" sz="2400" dirty="0"/>
              <a:t> (2014, p. 61), a etnografia</a:t>
            </a:r>
          </a:p>
          <a:p>
            <a:pPr marL="900113" lvl="3"/>
            <a:r>
              <a:rPr lang="pt-PT" sz="2000" dirty="0"/>
              <a:t>é uma combinação de múltiplos métodos – muitos dos quais nomeados separadamente, tais como entrevistas criativas, análise de discurso,  análise visual e observações — sob uma designação. </a:t>
            </a:r>
            <a:r>
              <a:rPr lang="pt-PT" sz="2000" dirty="0">
                <a:solidFill>
                  <a:srgbClr val="FF0000"/>
                </a:solidFill>
              </a:rPr>
              <a:t>[…]</a:t>
            </a:r>
            <a:r>
              <a:rPr lang="pt-PT" sz="2000" dirty="0"/>
              <a:t> se baseia na adaptação ou bricolagem; sua abordagem está continuamente sendo remodelada para satisfazer </a:t>
            </a:r>
            <a:br>
              <a:rPr lang="pt-PT" sz="2000" dirty="0"/>
            </a:br>
            <a:r>
              <a:rPr lang="pt-PT" sz="2000" dirty="0"/>
              <a:t>determinados campos de saber, </a:t>
            </a:r>
            <a:br>
              <a:rPr lang="pt-PT" sz="2000" dirty="0"/>
            </a:br>
            <a:r>
              <a:rPr lang="pt-PT" sz="2000" dirty="0"/>
              <a:t>questões de pesquisa, locais de </a:t>
            </a:r>
            <a:br>
              <a:rPr lang="pt-PT" sz="2000" dirty="0"/>
            </a:br>
            <a:r>
              <a:rPr lang="pt-PT" sz="2000" dirty="0"/>
              <a:t>pesquisa, tempos, preferências do </a:t>
            </a:r>
            <a:br>
              <a:rPr lang="pt-PT" sz="2000" dirty="0"/>
            </a:br>
            <a:r>
              <a:rPr lang="pt-PT" sz="2000" dirty="0"/>
              <a:t>pesquisador, conjuntos de </a:t>
            </a:r>
            <a:br>
              <a:rPr lang="pt-PT" sz="2000" dirty="0"/>
            </a:br>
            <a:r>
              <a:rPr lang="pt-PT" sz="2000" dirty="0"/>
              <a:t>habilidades, inovações metodológicas </a:t>
            </a:r>
            <a:br>
              <a:rPr lang="pt-PT" sz="2000" dirty="0"/>
            </a:br>
            <a:r>
              <a:rPr lang="pt-PT" sz="2000" dirty="0"/>
              <a:t>e grupos culturais.</a:t>
            </a:r>
            <a:endParaRPr lang="pt-BR" sz="2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4DCCCA8-E0E0-42F2-ACB1-7D9E4364C167}"/>
              </a:ext>
            </a:extLst>
          </p:cNvPr>
          <p:cNvSpPr/>
          <p:nvPr/>
        </p:nvSpPr>
        <p:spPr>
          <a:xfrm>
            <a:off x="248646" y="2496074"/>
            <a:ext cx="6834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800" dirty="0"/>
              <a:t> Direta com recuo (acima de três linhas)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1D5EE42-9B7A-4F9C-8F00-3FDBE0B019EE}"/>
              </a:ext>
            </a:extLst>
          </p:cNvPr>
          <p:cNvSpPr/>
          <p:nvPr/>
        </p:nvSpPr>
        <p:spPr>
          <a:xfrm>
            <a:off x="251520" y="1114116"/>
            <a:ext cx="6834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800" dirty="0"/>
              <a:t> Direta no corpo do texto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249F820-54B4-4407-BEBF-F543CBD7832C}"/>
              </a:ext>
            </a:extLst>
          </p:cNvPr>
          <p:cNvSpPr/>
          <p:nvPr/>
        </p:nvSpPr>
        <p:spPr>
          <a:xfrm>
            <a:off x="446472" y="1615345"/>
            <a:ext cx="8433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/>
              <a:t>Para </a:t>
            </a:r>
            <a:r>
              <a:rPr lang="pt-PT" sz="2400" dirty="0" err="1"/>
              <a:t>Kozinets</a:t>
            </a:r>
            <a:r>
              <a:rPr lang="pt-PT" sz="2400" dirty="0"/>
              <a:t> (2014, p. 61), a etnografia “é uma combinação de múltiplos métodos – muitos dos quais nomeados separadamente”.</a:t>
            </a:r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1D6CCB0E-2B87-4184-83FB-562F75E45DF9}"/>
              </a:ext>
            </a:extLst>
          </p:cNvPr>
          <p:cNvSpPr/>
          <p:nvPr/>
        </p:nvSpPr>
        <p:spPr>
          <a:xfrm rot="14658937">
            <a:off x="910358" y="3410956"/>
            <a:ext cx="290906" cy="526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AE2D2D5-9FBE-445A-8A60-F766BC0BD205}"/>
              </a:ext>
            </a:extLst>
          </p:cNvPr>
          <p:cNvSpPr/>
          <p:nvPr/>
        </p:nvSpPr>
        <p:spPr>
          <a:xfrm>
            <a:off x="89941" y="3695971"/>
            <a:ext cx="1163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</a:rPr>
              <a:t>Sem aspas!</a:t>
            </a:r>
          </a:p>
        </p:txBody>
      </p:sp>
    </p:spTree>
    <p:extLst>
      <p:ext uri="{BB962C8B-B14F-4D97-AF65-F5344CB8AC3E}">
        <p14:creationId xmlns:p14="http://schemas.microsoft.com/office/powerpoint/2010/main" val="324398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12F51-C80A-456B-BFCD-51D9867D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89"/>
            <a:ext cx="8229600" cy="1143000"/>
          </a:xfrm>
        </p:spPr>
        <p:txBody>
          <a:bodyPr/>
          <a:lstStyle/>
          <a:p>
            <a:r>
              <a:rPr lang="pt-BR" dirty="0"/>
              <a:t>Citações diretas e indiretas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1D5EE42-9B7A-4F9C-8F00-3FDBE0B019EE}"/>
              </a:ext>
            </a:extLst>
          </p:cNvPr>
          <p:cNvSpPr/>
          <p:nvPr/>
        </p:nvSpPr>
        <p:spPr>
          <a:xfrm>
            <a:off x="251520" y="980903"/>
            <a:ext cx="6834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200" dirty="0"/>
              <a:t> Indireta (paráfrase)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249F820-54B4-4407-BEBF-F543CBD7832C}"/>
              </a:ext>
            </a:extLst>
          </p:cNvPr>
          <p:cNvSpPr/>
          <p:nvPr/>
        </p:nvSpPr>
        <p:spPr>
          <a:xfrm>
            <a:off x="710143" y="1610797"/>
            <a:ext cx="84338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600" dirty="0"/>
              <a:t>Para </a:t>
            </a:r>
            <a:r>
              <a:rPr lang="pt-PT" sz="2600" dirty="0" err="1"/>
              <a:t>Kozinets</a:t>
            </a:r>
            <a:r>
              <a:rPr lang="pt-PT" sz="2600" dirty="0"/>
              <a:t> (2014, p. 61), a etnografia caracteriza-se por combinar diversos métodos numa pesquisa.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A91AD7F-B627-4FEE-A09C-2FE439135DD3}"/>
              </a:ext>
            </a:extLst>
          </p:cNvPr>
          <p:cNvSpPr/>
          <p:nvPr/>
        </p:nvSpPr>
        <p:spPr>
          <a:xfrm>
            <a:off x="611561" y="3058096"/>
            <a:ext cx="84338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600" dirty="0"/>
              <a:t>A </a:t>
            </a:r>
            <a:r>
              <a:rPr lang="pt-PT" sz="2600" dirty="0" err="1"/>
              <a:t>netnografia</a:t>
            </a:r>
            <a:r>
              <a:rPr lang="pt-PT" sz="2600" dirty="0"/>
              <a:t> tem sido discutida em vários trabalhos acadêmicos brasileiros (FREITAS; LEÃO, 2012; AMARAL, 2016; CORRÊA, 2018).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7D6AD72-A720-4642-8CE9-D3696F8B2A61}"/>
              </a:ext>
            </a:extLst>
          </p:cNvPr>
          <p:cNvSpPr/>
          <p:nvPr/>
        </p:nvSpPr>
        <p:spPr>
          <a:xfrm>
            <a:off x="611561" y="4466611"/>
            <a:ext cx="46085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>
                <a:solidFill>
                  <a:srgbClr val="FF0000"/>
                </a:solidFill>
              </a:rPr>
              <a:t>Cuidado para não fazer “falsas paráfrases”, isto é, só mudar algumas palavras num trecho copiado. Ela é entendida como um plágio.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14617E4-0A41-43A3-A188-64D3EDAA4236}"/>
              </a:ext>
            </a:extLst>
          </p:cNvPr>
          <p:cNvSpPr/>
          <p:nvPr/>
        </p:nvSpPr>
        <p:spPr>
          <a:xfrm>
            <a:off x="251520" y="2539880"/>
            <a:ext cx="6834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200" dirty="0"/>
              <a:t> Indireta (com informação)</a:t>
            </a:r>
          </a:p>
        </p:txBody>
      </p:sp>
    </p:spTree>
    <p:extLst>
      <p:ext uri="{BB962C8B-B14F-4D97-AF65-F5344CB8AC3E}">
        <p14:creationId xmlns:p14="http://schemas.microsoft.com/office/powerpoint/2010/main" val="266206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21CB3-F0D5-4ABB-95C8-EA0839DF9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Lista de Referências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6CD7C57-B7B2-4383-A92A-D7168B12465F}"/>
              </a:ext>
            </a:extLst>
          </p:cNvPr>
          <p:cNvSpPr/>
          <p:nvPr/>
        </p:nvSpPr>
        <p:spPr>
          <a:xfrm>
            <a:off x="355071" y="1445433"/>
            <a:ext cx="8433857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800" dirty="0"/>
              <a:t>Ao seu final, geralmente, os trabalhos científicos possuem a lista de referências (documentos textuais ou de outra natureza).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800" dirty="0"/>
              <a:t>Ela deve estar em ordem alfabética e ser composta conforme a norma (ABNT, APA, Chicago, etc.) utilizada no trabalho.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800" b="1" dirty="0"/>
              <a:t>Referência</a:t>
            </a:r>
            <a:r>
              <a:rPr lang="pt-PT" sz="2800" dirty="0"/>
              <a:t> = o que foi citado no corpo do texto</a:t>
            </a:r>
            <a:br>
              <a:rPr lang="pt-PT" sz="2800" dirty="0"/>
            </a:br>
            <a:r>
              <a:rPr lang="pt-PT" sz="2800" b="1" dirty="0"/>
              <a:t>Bibliografia</a:t>
            </a:r>
            <a:r>
              <a:rPr lang="pt-PT" sz="2800" dirty="0"/>
              <a:t> = o que foi lido</a:t>
            </a:r>
            <a:br>
              <a:rPr lang="pt-PT" sz="2800" dirty="0"/>
            </a:br>
            <a:r>
              <a:rPr lang="pt-PT" sz="2800" dirty="0"/>
              <a:t>mas não necessariamente</a:t>
            </a:r>
            <a:br>
              <a:rPr lang="pt-PT" sz="2800" dirty="0"/>
            </a:br>
            <a:r>
              <a:rPr lang="pt-PT" sz="2800" dirty="0"/>
              <a:t>citado.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403828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Ferramentas para referências</a:t>
            </a:r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395288" y="1412875"/>
            <a:ext cx="864076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400"/>
              <a:t>Um aspecto muito importante do trabalho acadêmico é o </a:t>
            </a:r>
            <a:r>
              <a:rPr lang="pt-BR" altLang="pt-BR" sz="2400" b="1"/>
              <a:t>referenciamento </a:t>
            </a:r>
            <a:r>
              <a:rPr lang="pt-BR" altLang="pt-BR" sz="2400"/>
              <a:t>do que se utilizou, tanto para reforçar os argumentos (indicando as leituras e suportes do estudo), quanto para evitar plágios (a apropriação indevida de ideias e formas de expressão alheias)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400"/>
              <a:t>Existem ferramentas digitais que colaboram </a:t>
            </a:r>
            <a:br>
              <a:rPr lang="pt-BR" altLang="pt-BR" sz="2400"/>
            </a:br>
            <a:r>
              <a:rPr lang="pt-BR" altLang="pt-BR" sz="2400"/>
              <a:t>na </a:t>
            </a:r>
            <a:r>
              <a:rPr lang="pt-BR" altLang="pt-BR" sz="2400" b="1"/>
              <a:t>construção de referências </a:t>
            </a:r>
            <a:r>
              <a:rPr lang="pt-BR" altLang="pt-BR" sz="2400"/>
              <a:t>(ABNT e outras) </a:t>
            </a:r>
            <a:br>
              <a:rPr lang="pt-BR" altLang="pt-BR" sz="2400"/>
            </a:br>
            <a:r>
              <a:rPr lang="pt-BR" altLang="pt-BR" sz="2400"/>
              <a:t>como: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2400"/>
              <a:t>MORE – Mecanismo </a:t>
            </a:r>
            <a:br>
              <a:rPr lang="pt-BR" altLang="pt-BR" sz="2400"/>
            </a:br>
            <a:r>
              <a:rPr lang="pt-BR" altLang="pt-BR" sz="2400"/>
              <a:t>Online para Referências –</a:t>
            </a:r>
            <a:br>
              <a:rPr lang="pt-BR" altLang="pt-BR" sz="2400"/>
            </a:br>
            <a:r>
              <a:rPr lang="pt-BR" altLang="pt-BR" sz="1800">
                <a:hlinkClick r:id="rId2"/>
              </a:rPr>
              <a:t>http://novo.more.ufsc.br/</a:t>
            </a:r>
            <a:r>
              <a:rPr lang="pt-BR" altLang="pt-BR" sz="1800"/>
              <a:t> (uso o </a:t>
            </a:r>
            <a:r>
              <a:rPr lang="pt-BR" altLang="pt-BR" sz="1800" b="1"/>
              <a:t>doi</a:t>
            </a:r>
            <a:r>
              <a:rPr lang="pt-BR" altLang="pt-BR" sz="1800"/>
              <a:t> </a:t>
            </a:r>
            <a:br>
              <a:rPr lang="pt-BR" altLang="pt-BR" sz="1800"/>
            </a:br>
            <a:r>
              <a:rPr lang="pt-BR" altLang="pt-BR" sz="1800"/>
              <a:t>como recurso para captar referências)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12312" r="23190" b="12369"/>
          <a:stretch>
            <a:fillRect/>
          </a:stretch>
        </p:blipFill>
        <p:spPr bwMode="auto">
          <a:xfrm>
            <a:off x="6588125" y="2924175"/>
            <a:ext cx="23225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Ferramentas para referências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8313" y="1417638"/>
            <a:ext cx="8424862" cy="5662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lvl="1" indent="-3429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Referências Bibliográficas - </a:t>
            </a:r>
            <a:r>
              <a:rPr lang="pt-BR" dirty="0">
                <a:latin typeface="+mn-lt"/>
                <a:cs typeface="+mn-cs"/>
                <a:hlinkClick r:id="rId2"/>
              </a:rPr>
              <a:t>https://referenciabibliografica.net/</a:t>
            </a:r>
            <a:r>
              <a:rPr lang="pt-BR" dirty="0">
                <a:latin typeface="+mn-lt"/>
                <a:cs typeface="+mn-cs"/>
              </a:rPr>
              <a:t> </a:t>
            </a:r>
            <a:endParaRPr lang="pt-BR" sz="2400" dirty="0">
              <a:latin typeface="+mn-lt"/>
              <a:cs typeface="+mn-cs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err="1">
                <a:latin typeface="+mn-lt"/>
                <a:cs typeface="+mn-cs"/>
              </a:rPr>
              <a:t>Facilis</a:t>
            </a:r>
            <a:r>
              <a:rPr lang="pt-BR" sz="2400" dirty="0">
                <a:latin typeface="+mn-lt"/>
                <a:cs typeface="+mn-cs"/>
              </a:rPr>
              <a:t>- </a:t>
            </a:r>
            <a:r>
              <a:rPr lang="pt-BR" sz="2000" dirty="0">
                <a:latin typeface="+mn-lt"/>
                <a:cs typeface="+mn-cs"/>
                <a:hlinkClick r:id="rId3"/>
              </a:rPr>
              <a:t>http://facilis.uesb.br/index.jsp</a:t>
            </a:r>
            <a:r>
              <a:rPr lang="pt-BR" sz="2000" dirty="0">
                <a:latin typeface="+mn-lt"/>
                <a:cs typeface="+mn-cs"/>
              </a:rPr>
              <a:t> </a:t>
            </a:r>
          </a:p>
          <a:p>
            <a:pPr marL="266700" lvl="1" indent="-266700" eaLnBrk="1" fontAlgn="auto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Assim como aquelas </a:t>
            </a:r>
            <a:r>
              <a:rPr lang="pt-BR" sz="2400" b="1" dirty="0">
                <a:latin typeface="+mn-lt"/>
                <a:cs typeface="+mn-cs"/>
              </a:rPr>
              <a:t>mostram </a:t>
            </a:r>
            <a:br>
              <a:rPr lang="pt-BR" sz="2400" b="1" dirty="0">
                <a:latin typeface="+mn-lt"/>
                <a:cs typeface="+mn-cs"/>
              </a:rPr>
            </a:br>
            <a:r>
              <a:rPr lang="pt-BR" sz="2400" b="1" dirty="0">
                <a:latin typeface="+mn-lt"/>
                <a:cs typeface="+mn-cs"/>
              </a:rPr>
              <a:t>referências e modo de citá-las</a:t>
            </a:r>
            <a:r>
              <a:rPr lang="pt-BR" sz="2400" dirty="0">
                <a:latin typeface="+mn-lt"/>
                <a:cs typeface="+mn-cs"/>
              </a:rPr>
              <a:t>, </a:t>
            </a:r>
            <a:br>
              <a:rPr lang="pt-BR" sz="2400" dirty="0">
                <a:latin typeface="+mn-lt"/>
                <a:cs typeface="+mn-cs"/>
              </a:rPr>
            </a:br>
            <a:r>
              <a:rPr lang="pt-BR" sz="2400" dirty="0">
                <a:latin typeface="+mn-lt"/>
                <a:cs typeface="+mn-cs"/>
              </a:rPr>
              <a:t>caso do Google Acadêmico: </a:t>
            </a:r>
            <a:br>
              <a:rPr lang="pt-BR" sz="2400" dirty="0">
                <a:latin typeface="+mn-lt"/>
                <a:cs typeface="+mn-cs"/>
              </a:rPr>
            </a:br>
            <a:r>
              <a:rPr lang="pt-BR" dirty="0">
                <a:latin typeface="+mn-lt"/>
                <a:cs typeface="+mn-cs"/>
                <a:hlinkClick r:id="rId4"/>
              </a:rPr>
              <a:t>https://scholar.google.com.br/</a:t>
            </a:r>
            <a:r>
              <a:rPr lang="pt-BR" dirty="0">
                <a:latin typeface="+mn-lt"/>
                <a:cs typeface="+mn-cs"/>
              </a:rPr>
              <a:t> </a:t>
            </a:r>
            <a:endParaRPr lang="pt-BR" sz="2400" dirty="0">
              <a:latin typeface="+mn-lt"/>
              <a:cs typeface="+mn-cs"/>
            </a:endParaRPr>
          </a:p>
          <a:p>
            <a:pPr marL="266700" lvl="1" indent="-2667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Ou ainda que ajudam a </a:t>
            </a:r>
            <a:br>
              <a:rPr lang="pt-BR" sz="2400" dirty="0">
                <a:latin typeface="+mn-lt"/>
                <a:cs typeface="+mn-cs"/>
              </a:rPr>
            </a:br>
            <a:r>
              <a:rPr lang="pt-BR" sz="2400" dirty="0">
                <a:latin typeface="+mn-lt"/>
                <a:cs typeface="+mn-cs"/>
              </a:rPr>
              <a:t>construir referências no </a:t>
            </a:r>
            <a:br>
              <a:rPr lang="pt-BR" sz="2400" dirty="0">
                <a:latin typeface="+mn-lt"/>
                <a:cs typeface="+mn-cs"/>
              </a:rPr>
            </a:br>
            <a:r>
              <a:rPr lang="pt-BR" sz="2400" dirty="0">
                <a:latin typeface="+mn-lt"/>
                <a:cs typeface="+mn-cs"/>
              </a:rPr>
              <a:t>documento, como no caso do </a:t>
            </a:r>
            <a:br>
              <a:rPr lang="pt-BR" sz="2400" dirty="0">
                <a:latin typeface="+mn-lt"/>
                <a:cs typeface="+mn-cs"/>
              </a:rPr>
            </a:br>
            <a:r>
              <a:rPr lang="pt-BR" sz="2400" dirty="0">
                <a:latin typeface="+mn-lt"/>
                <a:cs typeface="+mn-cs"/>
              </a:rPr>
              <a:t>Word. Há vários tutoriais na </a:t>
            </a:r>
            <a:br>
              <a:rPr lang="pt-BR" sz="2400" dirty="0">
                <a:latin typeface="+mn-lt"/>
                <a:cs typeface="+mn-cs"/>
              </a:rPr>
            </a:br>
            <a:r>
              <a:rPr lang="pt-BR" sz="2400" dirty="0">
                <a:latin typeface="+mn-lt"/>
                <a:cs typeface="+mn-cs"/>
              </a:rPr>
              <a:t>internet sobre o assunto, </a:t>
            </a:r>
            <a:br>
              <a:rPr lang="pt-BR" sz="2400" dirty="0">
                <a:latin typeface="+mn-lt"/>
                <a:cs typeface="+mn-cs"/>
              </a:rPr>
            </a:br>
            <a:r>
              <a:rPr lang="pt-BR" sz="2400" dirty="0">
                <a:latin typeface="+mn-lt"/>
                <a:cs typeface="+mn-cs"/>
              </a:rPr>
              <a:t>como esse: </a:t>
            </a:r>
            <a:r>
              <a:rPr lang="pt-BR" dirty="0">
                <a:latin typeface="+mn-lt"/>
                <a:cs typeface="+mn-cs"/>
                <a:hlinkClick r:id="rId5"/>
              </a:rPr>
              <a:t>https://bit.ly/2DYh98e</a:t>
            </a:r>
            <a:r>
              <a:rPr lang="pt-BR" dirty="0">
                <a:latin typeface="+mn-lt"/>
                <a:cs typeface="+mn-cs"/>
              </a:rPr>
              <a:t> </a:t>
            </a:r>
            <a:endParaRPr lang="pt-BR" sz="2400" dirty="0">
              <a:latin typeface="+mn-lt"/>
              <a:cs typeface="+mn-cs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pt-BR" sz="2400" dirty="0">
              <a:latin typeface="+mn-lt"/>
              <a:cs typeface="+mn-cs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 t="26868" r="33740" b="14172"/>
          <a:stretch>
            <a:fillRect/>
          </a:stretch>
        </p:blipFill>
        <p:spPr bwMode="auto">
          <a:xfrm>
            <a:off x="5105400" y="2492375"/>
            <a:ext cx="40100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993" y="103150"/>
            <a:ext cx="8507413" cy="1570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Feitura de manual de referências e checagem de referências automatizadas</a:t>
            </a:r>
          </a:p>
        </p:txBody>
      </p:sp>
      <p:sp>
        <p:nvSpPr>
          <p:cNvPr id="8195" name="CaixaDeTexto 2"/>
          <p:cNvSpPr txBox="1">
            <a:spLocks noChangeArrowheads="1"/>
          </p:cNvSpPr>
          <p:nvPr/>
        </p:nvSpPr>
        <p:spPr bwMode="auto">
          <a:xfrm>
            <a:off x="0" y="1673188"/>
            <a:ext cx="864076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800" dirty="0"/>
              <a:t>Infelizmente, as ferramentas digitais para referências são, elas mesmas, trabalhosas e sujeitas a erros.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800" dirty="0"/>
              <a:t>Nesse sentido, vale a pena </a:t>
            </a:r>
            <a:r>
              <a:rPr lang="pt-BR" altLang="pt-BR" sz="2800" b="1" dirty="0"/>
              <a:t>saber </a:t>
            </a:r>
            <a:br>
              <a:rPr lang="pt-BR" altLang="pt-BR" sz="2800" b="1" dirty="0"/>
            </a:br>
            <a:r>
              <a:rPr lang="pt-BR" altLang="pt-BR" sz="2800" b="1" dirty="0"/>
              <a:t>fazer referências</a:t>
            </a:r>
            <a:r>
              <a:rPr lang="pt-BR" altLang="pt-BR" sz="2800" dirty="0"/>
              <a:t>, também para </a:t>
            </a:r>
            <a:br>
              <a:rPr lang="pt-BR" altLang="pt-BR" sz="2800" dirty="0"/>
            </a:br>
            <a:r>
              <a:rPr lang="pt-BR" altLang="pt-BR" sz="2800" dirty="0"/>
              <a:t>conferir as que são feitas por ferramentas.</a:t>
            </a:r>
          </a:p>
        </p:txBody>
      </p:sp>
      <p:sp>
        <p:nvSpPr>
          <p:cNvPr id="8196" name="CaixaDeTexto 3"/>
          <p:cNvSpPr txBox="1">
            <a:spLocks noChangeArrowheads="1"/>
          </p:cNvSpPr>
          <p:nvPr/>
        </p:nvSpPr>
        <p:spPr bwMode="auto">
          <a:xfrm>
            <a:off x="107950" y="4221088"/>
            <a:ext cx="59372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pt-BR" altLang="pt-BR" sz="2800" dirty="0"/>
              <a:t>O ponto básico para isso é reconhecer o </a:t>
            </a:r>
            <a:r>
              <a:rPr lang="pt-BR" altLang="pt-BR" sz="2800" b="1" dirty="0"/>
              <a:t>tipo de documento </a:t>
            </a:r>
            <a:r>
              <a:rPr lang="pt-BR" altLang="pt-BR" sz="2800" dirty="0"/>
              <a:t>utilizado, depois elaborar a referência e colocá-la com as já usadas.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4" t="34293" r="56897" b="18782"/>
          <a:stretch>
            <a:fillRect/>
          </a:stretch>
        </p:blipFill>
        <p:spPr bwMode="auto">
          <a:xfrm>
            <a:off x="6708775" y="2669306"/>
            <a:ext cx="232727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1081</Words>
  <Application>Microsoft Office PowerPoint</Application>
  <PresentationFormat>Apresentação na tela (4:3)</PresentationFormat>
  <Paragraphs>70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do Office</vt:lpstr>
      <vt:lpstr>ABNT: normatização e referências em trabalhos acadêmicos</vt:lpstr>
      <vt:lpstr>Utilidade das normas</vt:lpstr>
      <vt:lpstr>Fontes de estudo e as diferentes normas</vt:lpstr>
      <vt:lpstr>Citações diretas e indiretas</vt:lpstr>
      <vt:lpstr>Citações diretas e indiretas</vt:lpstr>
      <vt:lpstr>Lista de Referências</vt:lpstr>
      <vt:lpstr>Ferramentas para referências</vt:lpstr>
      <vt:lpstr>Ferramentas para referências</vt:lpstr>
      <vt:lpstr>Feitura de manual de referências e checagem de referências automatizadas</vt:lpstr>
      <vt:lpstr>Apresentação do PowerPoint</vt:lpstr>
      <vt:lpstr>Padrão geral e exemplos de alguns tipos de referências</vt:lpstr>
      <vt:lpstr>Padrão geral e exemplos de alguns tipos de referências</vt:lpstr>
      <vt:lpstr>Padrão geral e exemplos de alguns tipos de referências</vt:lpstr>
      <vt:lpstr>Padrão geral e exemplos de alguns tipos de referências</vt:lpstr>
      <vt:lpstr>Padrão geral e exemplos de alguns tipos de referências</vt:lpstr>
      <vt:lpstr>Em resumo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ABNT: normatização e referências em trabalhos acadêmicos</dc:title>
  <dc:creator>Richard</dc:creator>
  <cp:lastModifiedBy>Richard Romancini</cp:lastModifiedBy>
  <cp:revision>31</cp:revision>
  <dcterms:created xsi:type="dcterms:W3CDTF">2019-05-07T19:55:29Z</dcterms:created>
  <dcterms:modified xsi:type="dcterms:W3CDTF">2020-05-12T21:10:19Z</dcterms:modified>
</cp:coreProperties>
</file>