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80" r:id="rId3"/>
    <p:sldId id="281" r:id="rId4"/>
    <p:sldId id="282" r:id="rId5"/>
    <p:sldId id="257" r:id="rId6"/>
    <p:sldId id="266" r:id="rId7"/>
    <p:sldId id="269" r:id="rId8"/>
    <p:sldId id="278" r:id="rId9"/>
    <p:sldId id="270" r:id="rId10"/>
    <p:sldId id="271" r:id="rId11"/>
    <p:sldId id="272" r:id="rId12"/>
    <p:sldId id="273" r:id="rId13"/>
    <p:sldId id="274" r:id="rId14"/>
    <p:sldId id="275" r:id="rId15"/>
    <p:sldId id="267" r:id="rId16"/>
    <p:sldId id="276" r:id="rId17"/>
    <p:sldId id="260" r:id="rId18"/>
    <p:sldId id="259" r:id="rId19"/>
    <p:sldId id="268" r:id="rId20"/>
    <p:sldId id="277" r:id="rId21"/>
    <p:sldId id="261" r:id="rId22"/>
    <p:sldId id="262" r:id="rId23"/>
    <p:sldId id="263" r:id="rId24"/>
    <p:sldId id="264" r:id="rId25"/>
    <p:sldId id="265" r:id="rId26"/>
    <p:sldId id="279" r:id="rId27"/>
    <p:sldId id="283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80629-9F0F-4B3B-BCA0-9A81B2B89F39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4A1F-EF49-436C-8C94-6CE886DFEE8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100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420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045776-4D21-4B66-BCAA-7C36B1336A1D}" type="slidenum">
              <a:rPr lang="pt-BR" smtClean="0"/>
              <a:pPr/>
              <a:t>11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71229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0CA3DF-D975-4AF1-B177-BD314EE700A2}" type="slidenum">
              <a:rPr lang="pt-BR" smtClean="0"/>
              <a:pPr/>
              <a:t>12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54209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637C69-2776-451B-924C-D18917E61542}" type="slidenum">
              <a:rPr lang="pt-BR" smtClean="0"/>
              <a:pPr/>
              <a:t>13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03261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0E616F-9D70-4997-AC5F-D4A7F7C8ECB4}" type="slidenum">
              <a:rPr lang="pt-BR" smtClean="0"/>
              <a:pPr/>
              <a:t>14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566225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0470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079051-3CCA-4454-A766-1B4956829545}" type="slidenum">
              <a:rPr lang="pt-BR" smtClean="0"/>
              <a:pPr/>
              <a:t>16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55765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59471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73804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0513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C2078-816F-46E5-8C15-BA784B7DAADA}" type="slidenum">
              <a:rPr lang="pt-BR" smtClean="0"/>
              <a:pPr/>
              <a:t>20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16523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FFF646-C879-4BE2-9CE2-5F7E4CBF8694}" type="slidenum">
              <a:rPr lang="pt-BR" altLang="pt-BR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pt-BR" altLang="pt-BR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9768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99004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28376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42076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6476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8232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92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CC873B-942B-45F7-9CFE-0A1363ACE9A0}" type="slidenum">
              <a:rPr lang="pt-BR" altLang="pt-BR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pt-BR" altLang="pt-BR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86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4064BE-353F-4339-B288-FBF2CA187551}" type="slidenum">
              <a:rPr lang="pt-BR" altLang="pt-BR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pt-BR" altLang="pt-BR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44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332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D4A1F-EF49-436C-8C94-6CE886DFEE82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6164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791545-DBBA-4FF5-97B9-95DECA275037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06312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89C448-B53C-4966-BA20-F668B321F240}" type="slidenum">
              <a:rPr lang="pt-BR" smtClean="0"/>
              <a:pPr/>
              <a:t>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6300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4DDB5D-2D2E-4C83-B0D5-0CF67B71171B}" type="slidenum">
              <a:rPr lang="pt-BR" smtClean="0"/>
              <a:pPr/>
              <a:t>10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1756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6E5A22C-4298-4FEC-90E9-32F2E85B87AE}" type="datetimeFigureOut">
              <a:rPr lang="pt-BR" smtClean="0"/>
              <a:pPr/>
              <a:t>07/05/2020</a:t>
            </a:fld>
            <a:endParaRPr lang="pt-BR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5D5DBF3-A2B2-4E88-A162-5F3CD2E4939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ooking.com/" TargetMode="External"/><Relationship Id="rId3" Type="http://schemas.openxmlformats.org/officeDocument/2006/relationships/hyperlink" Target="http://www.voegol.com.br/" TargetMode="External"/><Relationship Id="rId7" Type="http://schemas.openxmlformats.org/officeDocument/2006/relationships/hyperlink" Target="http://www.decolar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avelocity.com/" TargetMode="External"/><Relationship Id="rId5" Type="http://schemas.openxmlformats.org/officeDocument/2006/relationships/hyperlink" Target="http://www.expedia.com.br/" TargetMode="External"/><Relationship Id="rId4" Type="http://schemas.openxmlformats.org/officeDocument/2006/relationships/hyperlink" Target="http://www.tam.com.br/" TargetMode="External"/><Relationship Id="rId9" Type="http://schemas.openxmlformats.org/officeDocument/2006/relationships/hyperlink" Target="http://www.viajarbarato.com.br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rve.com.b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-flytour.com.br/" TargetMode="External"/><Relationship Id="rId5" Type="http://schemas.openxmlformats.org/officeDocument/2006/relationships/hyperlink" Target="http://www.lemontech.com.br/" TargetMode="External"/><Relationship Id="rId4" Type="http://schemas.openxmlformats.org/officeDocument/2006/relationships/hyperlink" Target="http://www.reservafacil.tur.br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panrotas.com.br/distribuindoviagens/index.php/2010/06/11/taxa-du-agora-e-rav-ade-sdu-rat-ou-sav/comment-page-1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nrotas.com.br/edicoes-digitais/detalhes/2018/f%C3%B3rum-panrotas-2018_508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226567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A Tecnologia, os Canais de Distribuição e Formas de Remuneração em Turismo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819400"/>
            <a:ext cx="8082274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 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87624" y="3657218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Capítulos: 03, 04 e 08</a:t>
            </a:r>
            <a:endParaRPr lang="pt-BR" sz="40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0613" y="277813"/>
            <a:ext cx="7596187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3600" dirty="0" smtClean="0"/>
              <a:t>Representatividade dos GDS em</a:t>
            </a:r>
            <a:br>
              <a:rPr lang="pt-BR" sz="3600" dirty="0" smtClean="0"/>
            </a:br>
            <a:r>
              <a:rPr lang="pt-BR" sz="3600" dirty="0" smtClean="0"/>
              <a:t> % de participação no mercado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06588"/>
            <a:ext cx="88931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u="sng" dirty="0" smtClean="0"/>
              <a:t>GDS	       	</a:t>
            </a:r>
            <a:r>
              <a:rPr lang="pt-BR" sz="2800" u="sng" dirty="0" smtClean="0"/>
              <a:t>América N.   Europa  	Outros	  Total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dirty="0" smtClean="0"/>
              <a:t>Amadeus		14	   	51		32	   35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dirty="0" err="1" smtClean="0"/>
              <a:t>Galileo</a:t>
            </a:r>
            <a:r>
              <a:rPr lang="pt-BR" dirty="0" smtClean="0"/>
              <a:t>		30	   	25		32	   31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dirty="0" smtClean="0"/>
              <a:t>SABRE		36	   	11		32	   28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dirty="0" err="1" smtClean="0"/>
              <a:t>Worldspan</a:t>
            </a:r>
            <a:r>
              <a:rPr lang="pt-BR" dirty="0" smtClean="0"/>
              <a:t>	19	   	13		  4	     6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pt-BR" sz="2800" dirty="0" smtClean="0"/>
              <a:t>Dados de 1997.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-396552" y="116632"/>
            <a:ext cx="9144000" cy="1139826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GDS 	Histórico </a:t>
            </a:r>
            <a:r>
              <a:rPr lang="pt-BR" sz="4000" dirty="0" smtClean="0"/>
              <a:t>Exemplo SABRE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536" y="1703536"/>
            <a:ext cx="9144000" cy="4749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800" dirty="0" smtClean="0"/>
              <a:t>1953 – união da </a:t>
            </a:r>
            <a:r>
              <a:rPr lang="pt-BR" sz="2800" dirty="0" err="1" smtClean="0"/>
              <a:t>American</a:t>
            </a:r>
            <a:r>
              <a:rPr lang="pt-BR" sz="2800" dirty="0" smtClean="0"/>
              <a:t> </a:t>
            </a:r>
            <a:r>
              <a:rPr lang="pt-BR" sz="2800" dirty="0" err="1" smtClean="0"/>
              <a:t>Airlines</a:t>
            </a:r>
            <a:r>
              <a:rPr lang="pt-BR" sz="2800" dirty="0" smtClean="0"/>
              <a:t> com IBM para desenvolver um projeto titulado: Pesquisa em Ambiente de Negócios Semiautomatizados.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800" dirty="0" smtClean="0"/>
              <a:t>1963 – primeiro ano de operação do sistema como gerenciador de estoque de uso interno da Cia.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800" dirty="0" smtClean="0"/>
              <a:t> 1967 – início das instalações experimentais de terminais em agências.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800" dirty="0" smtClean="0"/>
              <a:t>1976 – efetivação do sistema para acesso das agências de viagens.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800" dirty="0" smtClean="0"/>
              <a:t>1996 – SABRE se torna uma empresa de capital aberto desvinculada da </a:t>
            </a:r>
            <a:r>
              <a:rPr lang="pt-BR" sz="2800" dirty="0" err="1" smtClean="0"/>
              <a:t>American</a:t>
            </a:r>
            <a:r>
              <a:rPr lang="pt-BR" sz="2800" dirty="0" smtClean="0"/>
              <a:t> </a:t>
            </a:r>
            <a:r>
              <a:rPr lang="pt-BR" sz="2800" dirty="0" err="1" smtClean="0"/>
              <a:t>Airlines</a:t>
            </a:r>
            <a:r>
              <a:rPr lang="pt-BR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-100013"/>
            <a:ext cx="8686800" cy="1139826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GDS 	Histórico </a:t>
            </a:r>
            <a:r>
              <a:rPr lang="pt-BR" sz="4000" dirty="0" smtClean="0"/>
              <a:t>Exemplo SABRE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5873"/>
            <a:ext cx="9144000" cy="5043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800" dirty="0" smtClean="0"/>
              <a:t>1996 – Lançou a </a:t>
            </a:r>
            <a:r>
              <a:rPr lang="pt-BR" sz="2800" dirty="0" err="1" smtClean="0"/>
              <a:t>Travelocity</a:t>
            </a:r>
            <a:r>
              <a:rPr lang="pt-BR" sz="2800" dirty="0" smtClean="0"/>
              <a:t> (Internet) possibilitando que consumidores tenham acesso direto aos dados.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800" dirty="0" smtClean="0"/>
              <a:t>1997 – </a:t>
            </a:r>
            <a:r>
              <a:rPr lang="pt-BR" sz="2800" dirty="0" err="1" smtClean="0"/>
              <a:t>Travelocity</a:t>
            </a:r>
            <a:r>
              <a:rPr lang="pt-BR" sz="2800" dirty="0" smtClean="0"/>
              <a:t> + o </a:t>
            </a:r>
            <a:r>
              <a:rPr lang="pt-BR" sz="2800" dirty="0" err="1" smtClean="0"/>
              <a:t>Easy</a:t>
            </a:r>
            <a:r>
              <a:rPr lang="pt-BR" sz="2800" dirty="0" smtClean="0"/>
              <a:t> SABRE totalizaram quase US$ 100 milhões, o que representa menos de 1% das vendas. As agências são responsáveis por 80% do total das vendas.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800" dirty="0" smtClean="0"/>
              <a:t>1997 – Desenvolvimento do sistema para ampliar a oferta de serviços como locação de carros e hotéis.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sz="2800" dirty="0" smtClean="0"/>
              <a:t>Posteriormente implementa o Web Marketing SABRE e o </a:t>
            </a:r>
            <a:r>
              <a:rPr lang="pt-BR" sz="2800" dirty="0" err="1" smtClean="0"/>
              <a:t>Planet</a:t>
            </a:r>
            <a:r>
              <a:rPr lang="pt-BR" sz="2800" dirty="0" smtClean="0"/>
              <a:t> SABRE para auxiliar as agências de viagens.</a:t>
            </a:r>
          </a:p>
          <a:p>
            <a:pPr eaLnBrk="1" hangingPunct="1">
              <a:lnSpc>
                <a:spcPct val="90000"/>
              </a:lnSpc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0613" y="277813"/>
            <a:ext cx="7596187" cy="1139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 smtClean="0"/>
              <a:t>BSP</a:t>
            </a:r>
            <a:br>
              <a:rPr lang="pt-BR" dirty="0" smtClean="0"/>
            </a:br>
            <a:r>
              <a:rPr lang="pt-BR" dirty="0" err="1" smtClean="0"/>
              <a:t>Billing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Settlement</a:t>
            </a:r>
            <a:r>
              <a:rPr lang="pt-BR" dirty="0" smtClean="0"/>
              <a:t> </a:t>
            </a:r>
            <a:r>
              <a:rPr lang="pt-BR" dirty="0" err="1" smtClean="0"/>
              <a:t>Plan</a:t>
            </a:r>
            <a:endParaRPr lang="pt-BR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84313"/>
            <a:ext cx="4033837" cy="45307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b="1" smtClean="0"/>
              <a:t>Sistema gerido pela IATA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Sistema automatizado de emissão de TKTs.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 Bilhetes neutros. 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Gera relatórios de vendas unificados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Congrega o faturamento/pagamento de diversas companhias.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484313"/>
            <a:ext cx="4284662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b="1" smtClean="0"/>
              <a:t>No Brasil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Iniciou a implantação 1991.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35 Cias. Aéreas vinculadas.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5.500 pontos de venda.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Movimento anual de 3,8 bilhões.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Interligado aos 4 GDS principais.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-171450"/>
            <a:ext cx="86868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 err="1" smtClean="0"/>
              <a:t>E-ticket</a:t>
            </a:r>
            <a:r>
              <a:rPr lang="pt-BR" dirty="0" smtClean="0"/>
              <a:t> – passagem aérea virtual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520" y="1834480"/>
            <a:ext cx="9144000" cy="469086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sz="2800" dirty="0" smtClean="0"/>
              <a:t>Surgiu em 1994 nos EUA de uma parceria ente AA e UA para </a:t>
            </a:r>
            <a:r>
              <a:rPr lang="pt-BR" sz="2800" dirty="0" err="1" smtClean="0"/>
              <a:t>vôos</a:t>
            </a:r>
            <a:r>
              <a:rPr lang="pt-BR" sz="2800" dirty="0" smtClean="0"/>
              <a:t> domésticos.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sz="2800" dirty="0" smtClean="0"/>
              <a:t>Começa a seu utilizado no Brasil em 1998.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sz="2800" dirty="0" smtClean="0"/>
              <a:t>Transação acontece eletronicamente.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sz="2800" dirty="0" smtClean="0"/>
              <a:t>No fim do </a:t>
            </a:r>
            <a:r>
              <a:rPr lang="pt-BR" sz="2800" dirty="0" err="1" smtClean="0"/>
              <a:t>vôo</a:t>
            </a:r>
            <a:r>
              <a:rPr lang="pt-BR" sz="2800" dirty="0" smtClean="0"/>
              <a:t> o sistema registra que bilhete foi usado, contabilizando-o automaticamente, sem papel.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sz="2800" dirty="0" smtClean="0"/>
              <a:t>Recibo é o documento de comprovação da compra.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sz="2800" dirty="0" err="1" smtClean="0"/>
              <a:t>E-tkt</a:t>
            </a:r>
            <a:r>
              <a:rPr lang="pt-BR" sz="2800" dirty="0" smtClean="0"/>
              <a:t> representam + ou – 60% do total emitido (</a:t>
            </a:r>
            <a:r>
              <a:rPr lang="pt-BR" sz="2800" dirty="0" err="1" smtClean="0"/>
              <a:t>déc</a:t>
            </a:r>
            <a:r>
              <a:rPr lang="pt-BR" sz="2800" dirty="0" smtClean="0"/>
              <a:t>. 2000).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pt-BR" sz="2800" dirty="0" smtClean="0"/>
              <a:t>Economia entre US$ 5 e US$ 20 por bilhete.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pt-BR" sz="2800" dirty="0" smtClean="0"/>
              <a:t>Algumas </a:t>
            </a:r>
            <a:r>
              <a:rPr lang="pt-BR" sz="2800" dirty="0" err="1" smtClean="0"/>
              <a:t>Cias</a:t>
            </a:r>
            <a:r>
              <a:rPr lang="pt-BR" sz="2800" dirty="0" smtClean="0"/>
              <a:t>. Aéreas de baixo custo não se utilizam de GDS – economia de US$ 2,00 por reserva.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endParaRPr lang="pt-BR" sz="2800" dirty="0" smtClean="0"/>
          </a:p>
          <a:p>
            <a:pPr eaLnBrk="1" hangingPunct="1">
              <a:lnSpc>
                <a:spcPct val="90000"/>
              </a:lnSpc>
            </a:pPr>
            <a:endParaRPr lang="pt-BR" sz="2800" dirty="0" smtClean="0"/>
          </a:p>
          <a:p>
            <a:pPr eaLnBrk="1" hangingPunct="1">
              <a:lnSpc>
                <a:spcPct val="90000"/>
              </a:lnSpc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Canais de Distribuição</a:t>
            </a:r>
            <a:endParaRPr lang="pt-BR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83603"/>
            <a:ext cx="8496943" cy="575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0613" y="-100013"/>
            <a:ext cx="7596187" cy="1139826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Internet - desvantagens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4881"/>
            <a:ext cx="8748712" cy="49704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pt-BR" dirty="0" smtClean="0"/>
              <a:t>Dificuldade em encontrar informações relevantes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pt-BR" dirty="0" smtClean="0"/>
              <a:t>São poucos os diretório de conteúdo centralizado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pt-BR" dirty="0" smtClean="0"/>
              <a:t>Cada site tem liberdade de desenvolver sua hierarquia de informações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pt-BR" dirty="0" smtClean="0"/>
              <a:t>Natureza não estruturada dificulta pesquisa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pt-BR" dirty="0" smtClean="0"/>
              <a:t>Sites demorados</a:t>
            </a:r>
          </a:p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pt-BR" dirty="0" smtClean="0"/>
              <a:t>Desconfiança sobre a segurança na Internet</a:t>
            </a:r>
          </a:p>
          <a:p>
            <a:pPr eaLnBrk="1" hangingPunct="1">
              <a:lnSpc>
                <a:spcPct val="90000"/>
              </a:lnSpc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/>
          <a:lstStyle/>
          <a:p>
            <a:pPr algn="ctr"/>
            <a:r>
              <a:rPr lang="pt-BR" dirty="0" smtClean="0"/>
              <a:t>Internet: e-commerce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Expansão década de 1990;</a:t>
            </a:r>
          </a:p>
          <a:p>
            <a:r>
              <a:rPr lang="pt-BR" dirty="0" smtClean="0"/>
              <a:t>Desenvolvimento de web sites de Cias. Aéreas, hotéis, locadoras, etc. para consulta e venda;</a:t>
            </a:r>
          </a:p>
          <a:p>
            <a:pPr lvl="1"/>
            <a:r>
              <a:rPr lang="pt-BR" dirty="0" smtClean="0">
                <a:hlinkClick r:id="rId3"/>
              </a:rPr>
              <a:t>www.voegol.com.br</a:t>
            </a:r>
            <a:endParaRPr lang="pt-BR" dirty="0" smtClean="0"/>
          </a:p>
          <a:p>
            <a:pPr lvl="1"/>
            <a:r>
              <a:rPr lang="pt-BR" dirty="0" smtClean="0">
                <a:hlinkClick r:id="rId4"/>
              </a:rPr>
              <a:t>www.tam.com.br</a:t>
            </a:r>
            <a:r>
              <a:rPr lang="pt-BR" dirty="0" smtClean="0"/>
              <a:t> </a:t>
            </a:r>
          </a:p>
          <a:p>
            <a:r>
              <a:rPr lang="pt-BR" dirty="0" smtClean="0"/>
              <a:t>Agências virtuais</a:t>
            </a:r>
          </a:p>
          <a:p>
            <a:pPr lvl="1"/>
            <a:r>
              <a:rPr lang="pt-BR" dirty="0" smtClean="0"/>
              <a:t>Expedia – </a:t>
            </a:r>
            <a:r>
              <a:rPr lang="pt-BR" dirty="0" smtClean="0">
                <a:hlinkClick r:id="rId5"/>
              </a:rPr>
              <a:t>www.expedia.com.br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Travelocity – </a:t>
            </a:r>
            <a:r>
              <a:rPr lang="pt-BR" dirty="0" smtClean="0">
                <a:hlinkClick r:id="rId6"/>
              </a:rPr>
              <a:t>www.travelocity.com</a:t>
            </a:r>
            <a:endParaRPr lang="pt-BR" dirty="0" smtClean="0"/>
          </a:p>
          <a:p>
            <a:pPr lvl="1"/>
            <a:r>
              <a:rPr lang="pt-BR" dirty="0" smtClean="0"/>
              <a:t>Decolar – </a:t>
            </a:r>
            <a:r>
              <a:rPr lang="pt-BR" dirty="0" smtClean="0">
                <a:hlinkClick r:id="rId7"/>
              </a:rPr>
              <a:t>www.decolar.com</a:t>
            </a:r>
            <a:r>
              <a:rPr lang="pt-BR" dirty="0" smtClean="0"/>
              <a:t> </a:t>
            </a:r>
          </a:p>
          <a:p>
            <a:r>
              <a:rPr lang="pt-BR" dirty="0" smtClean="0"/>
              <a:t>Sites de Reservas de hotéis</a:t>
            </a:r>
          </a:p>
          <a:p>
            <a:pPr lvl="1"/>
            <a:r>
              <a:rPr lang="pt-BR" dirty="0" smtClean="0"/>
              <a:t>Booking – </a:t>
            </a:r>
            <a:r>
              <a:rPr lang="pt-BR" dirty="0" smtClean="0">
                <a:hlinkClick r:id="rId8"/>
              </a:rPr>
              <a:t>www.booking.com</a:t>
            </a:r>
            <a:endParaRPr lang="pt-BR" dirty="0" smtClean="0"/>
          </a:p>
          <a:p>
            <a:r>
              <a:rPr lang="pt-BR" dirty="0" smtClean="0"/>
              <a:t>Sites de Compras Coletivas</a:t>
            </a:r>
          </a:p>
          <a:p>
            <a:pPr lvl="1"/>
            <a:r>
              <a:rPr lang="pt-BR" dirty="0" smtClean="0"/>
              <a:t>Viajar Barato – </a:t>
            </a:r>
            <a:r>
              <a:rPr lang="pt-BR" dirty="0" smtClean="0">
                <a:hlinkClick r:id="rId9"/>
              </a:rPr>
              <a:t>www.viajarbarato.com.br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Internet: Ferramentas para agências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Desenvolvimento dos On-line Booking Tools ou Self Booking Tools década 2000.</a:t>
            </a:r>
          </a:p>
          <a:p>
            <a:pPr lvl="1"/>
            <a:r>
              <a:rPr lang="pt-BR" dirty="0" smtClean="0"/>
              <a:t>União de dados de diversos sites em um único ambiente</a:t>
            </a:r>
          </a:p>
          <a:p>
            <a:r>
              <a:rPr lang="pt-BR" dirty="0" smtClean="0"/>
              <a:t>Consolidadores e Representantes desenvolvem ferramentas de busca e gestão de reservas</a:t>
            </a:r>
          </a:p>
          <a:p>
            <a:pPr lvl="1"/>
            <a:r>
              <a:rPr lang="pt-BR" dirty="0" smtClean="0"/>
              <a:t>Reserve – </a:t>
            </a:r>
            <a:r>
              <a:rPr lang="pt-BR" dirty="0" smtClean="0">
                <a:hlinkClick r:id="rId3"/>
              </a:rPr>
              <a:t>www.reserve.com.br</a:t>
            </a:r>
            <a:endParaRPr lang="pt-BR" dirty="0" smtClean="0"/>
          </a:p>
          <a:p>
            <a:pPr lvl="1"/>
            <a:r>
              <a:rPr lang="pt-BR" dirty="0" smtClean="0"/>
              <a:t>Reserva Fácil – </a:t>
            </a:r>
            <a:r>
              <a:rPr lang="pt-BR" dirty="0" smtClean="0">
                <a:hlinkClick r:id="rId4"/>
              </a:rPr>
              <a:t>www.reservafacil.tur.br</a:t>
            </a:r>
            <a:endParaRPr lang="pt-BR" dirty="0" smtClean="0"/>
          </a:p>
          <a:p>
            <a:pPr lvl="1"/>
            <a:r>
              <a:rPr lang="pt-BR" dirty="0" err="1" smtClean="0"/>
              <a:t>Lemontech</a:t>
            </a:r>
            <a:r>
              <a:rPr lang="pt-BR" dirty="0"/>
              <a:t> - </a:t>
            </a:r>
            <a:r>
              <a:rPr lang="pt-BR" dirty="0">
                <a:hlinkClick r:id="rId5"/>
              </a:rPr>
              <a:t>http://www.lemontech.com.br</a:t>
            </a:r>
            <a:r>
              <a:rPr lang="pt-BR" dirty="0" smtClean="0">
                <a:hlinkClick r:id="rId5"/>
              </a:rPr>
              <a:t>/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E-Flytour – </a:t>
            </a:r>
            <a:r>
              <a:rPr lang="pt-BR" dirty="0" smtClean="0">
                <a:hlinkClick r:id="rId6"/>
              </a:rPr>
              <a:t>www.e-flytour.com.br</a:t>
            </a:r>
            <a:r>
              <a:rPr lang="pt-BR" dirty="0" smtClean="0"/>
              <a:t> 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Novas Tecnologias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Wireless (Wi-Fi),</a:t>
            </a:r>
          </a:p>
          <a:p>
            <a:r>
              <a:rPr lang="pt-BR" dirty="0" smtClean="0"/>
              <a:t>Telefonia Móvel,</a:t>
            </a:r>
          </a:p>
          <a:p>
            <a:r>
              <a:rPr lang="pt-BR" dirty="0" smtClean="0"/>
              <a:t>Podcasting,</a:t>
            </a:r>
          </a:p>
          <a:p>
            <a:r>
              <a:rPr lang="pt-BR" dirty="0" err="1" smtClean="0"/>
              <a:t>Mobile</a:t>
            </a:r>
            <a:endParaRPr lang="pt-BR" dirty="0" smtClean="0"/>
          </a:p>
          <a:p>
            <a:r>
              <a:rPr lang="pt-BR" dirty="0" smtClean="0"/>
              <a:t>Geração Y buscar a:</a:t>
            </a:r>
          </a:p>
          <a:p>
            <a:pPr lvl="1"/>
            <a:r>
              <a:rPr lang="pt-BR" dirty="0" smtClean="0"/>
              <a:t>Interatividade e </a:t>
            </a:r>
          </a:p>
          <a:p>
            <a:pPr lvl="1"/>
            <a:r>
              <a:rPr lang="pt-BR" dirty="0" err="1" smtClean="0"/>
              <a:t>Interconectividade</a:t>
            </a:r>
            <a:endParaRPr lang="pt-BR" dirty="0" smtClean="0"/>
          </a:p>
          <a:p>
            <a:pPr lvl="1"/>
            <a:r>
              <a:rPr lang="pt-BR" dirty="0" smtClean="0"/>
              <a:t>Ferramentas:</a:t>
            </a:r>
          </a:p>
          <a:p>
            <a:pPr lvl="2"/>
            <a:r>
              <a:rPr lang="pt-BR" dirty="0" smtClean="0"/>
              <a:t>Redes Sociais</a:t>
            </a:r>
          </a:p>
          <a:p>
            <a:pPr lvl="2"/>
            <a:r>
              <a:rPr lang="pt-BR" dirty="0" smtClean="0"/>
              <a:t>Twitter</a:t>
            </a:r>
          </a:p>
          <a:p>
            <a:pPr lvl="2"/>
            <a:r>
              <a:rPr lang="pt-BR" dirty="0" smtClean="0"/>
              <a:t>Youtube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22555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dirty="0" smtClean="0"/>
              <a:t>Desregulamentação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9281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Mudanças na legislação do transporte aéreo;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Menor interferência do poder público e de órgãos reguladores;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Maior liberdade de atuação das Cias. Aéreas;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Facilidades para ingresso de novas Cias. Aéreas;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Liberdade tarifária;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Fusões e acordos internacionais.</a:t>
            </a:r>
          </a:p>
        </p:txBody>
      </p:sp>
    </p:spTree>
    <p:extLst>
      <p:ext uri="{BB962C8B-B14F-4D97-AF65-F5344CB8AC3E}">
        <p14:creationId xmlns:p14="http://schemas.microsoft.com/office/powerpoint/2010/main" val="214883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/>
              <a:t>Intermediação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28862"/>
            <a:ext cx="8893175" cy="5516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t-BR" sz="2800" dirty="0" smtClean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pt-BR" sz="3600" dirty="0" smtClean="0">
                <a:solidFill>
                  <a:schemeClr val="tx2"/>
                </a:solidFill>
                <a:cs typeface="Times New Roman" pitchFamily="18" charset="0"/>
              </a:rPr>
              <a:t>Agências deixam de ser </a:t>
            </a:r>
            <a:r>
              <a:rPr lang="pt-BR" sz="3600" u="sng" dirty="0" smtClean="0">
                <a:solidFill>
                  <a:schemeClr val="tx2"/>
                </a:solidFill>
                <a:cs typeface="Times New Roman" pitchFamily="18" charset="0"/>
              </a:rPr>
              <a:t>intermediadoras</a:t>
            </a:r>
            <a:r>
              <a:rPr lang="pt-BR" sz="3600" dirty="0" smtClean="0">
                <a:solidFill>
                  <a:schemeClr val="tx2"/>
                </a:solidFill>
                <a:cs typeface="Times New Roman" pitchFamily="18" charset="0"/>
              </a:rPr>
              <a:t> das </a:t>
            </a:r>
            <a:r>
              <a:rPr lang="pt-BR" sz="3600" dirty="0" err="1" smtClean="0">
                <a:solidFill>
                  <a:schemeClr val="tx2"/>
                </a:solidFill>
                <a:cs typeface="Times New Roman" pitchFamily="18" charset="0"/>
              </a:rPr>
              <a:t>Cias</a:t>
            </a:r>
            <a:r>
              <a:rPr lang="pt-BR" sz="3600" dirty="0" smtClean="0">
                <a:solidFill>
                  <a:schemeClr val="tx2"/>
                </a:solidFill>
                <a:cs typeface="Times New Roman" pitchFamily="18" charset="0"/>
              </a:rPr>
              <a:t>. A</a:t>
            </a:r>
            <a:r>
              <a:rPr lang="pt-BR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pt-BR" sz="3600" dirty="0" smtClean="0">
                <a:solidFill>
                  <a:schemeClr val="tx2"/>
                </a:solidFill>
                <a:cs typeface="Times New Roman" pitchFamily="18" charset="0"/>
              </a:rPr>
              <a:t>reas e passam a vender servi</a:t>
            </a:r>
            <a:r>
              <a:rPr lang="pt-BR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pt-BR" sz="3600" dirty="0" smtClean="0">
                <a:solidFill>
                  <a:schemeClr val="tx2"/>
                </a:solidFill>
                <a:cs typeface="Times New Roman" pitchFamily="18" charset="0"/>
              </a:rPr>
              <a:t>os</a:t>
            </a:r>
          </a:p>
          <a:p>
            <a:pPr eaLnBrk="1" hangingPunct="1"/>
            <a:r>
              <a:rPr lang="pt-BR" u="sng" dirty="0" err="1" smtClean="0">
                <a:cs typeface="Times New Roman" pitchFamily="18" charset="0"/>
              </a:rPr>
              <a:t>Comissionamento</a:t>
            </a:r>
            <a:r>
              <a:rPr lang="pt-BR" dirty="0" smtClean="0"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t-BR" dirty="0" smtClean="0">
                <a:cs typeface="Times New Roman" pitchFamily="18" charset="0"/>
              </a:rPr>
              <a:t> Agência recebe dos fornecedores uma comissão sobre as vendas que varia de 6 a 20%. (Agência repassava parte da comissão para ganhar grandes contas).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Receitas das Agências de Turismo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96536"/>
            <a:ext cx="8435280" cy="512880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I</a:t>
            </a:r>
            <a:r>
              <a:rPr lang="pt-BR" b="1" dirty="0" smtClean="0"/>
              <a:t>nternediação</a:t>
            </a:r>
            <a:r>
              <a:rPr lang="pt-BR" dirty="0" smtClean="0"/>
              <a:t>: Comissão “</a:t>
            </a:r>
            <a:r>
              <a:rPr lang="pt-BR" i="1" dirty="0" err="1" smtClean="0"/>
              <a:t>Rabate</a:t>
            </a:r>
            <a:r>
              <a:rPr lang="pt-BR" i="1" dirty="0" smtClean="0"/>
              <a:t>”</a:t>
            </a:r>
            <a:r>
              <a:rPr lang="pt-BR" b="1" i="1" dirty="0" smtClean="0"/>
              <a:t> </a:t>
            </a:r>
            <a:r>
              <a:rPr lang="pt-BR" dirty="0" smtClean="0"/>
              <a:t>+ over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Déc. 1990 – TKT Nacional 10%, Internacional 9%, Operadoras 12%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Déc. 2000 – TKT Nacional 7%, Internacional 6%, Operadoras 10%</a:t>
            </a:r>
          </a:p>
          <a:p>
            <a:pPr>
              <a:lnSpc>
                <a:spcPct val="120000"/>
              </a:lnSpc>
            </a:pPr>
            <a:r>
              <a:rPr lang="pt-BR" b="1" dirty="0" smtClean="0"/>
              <a:t>Desintermediação</a:t>
            </a:r>
            <a:r>
              <a:rPr lang="pt-BR" dirty="0" smtClean="0"/>
              <a:t>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Em 2008 – Eliminação da comissão – instituição da taxa DU de 10% sobre valor do TKT, valor mínimo de R$ 40,00 (ou RAV) </a:t>
            </a:r>
            <a:r>
              <a:rPr lang="pt-BR" sz="1500" dirty="0" smtClean="0">
                <a:hlinkClick r:id="rId3"/>
              </a:rPr>
              <a:t>http://blog.panrotas.com.br/distribuindoviagens/index.</a:t>
            </a:r>
            <a:r>
              <a:rPr lang="pt-BR" sz="1500" dirty="0" err="1" smtClean="0">
                <a:hlinkClick r:id="rId3"/>
              </a:rPr>
              <a:t>php</a:t>
            </a:r>
            <a:r>
              <a:rPr lang="pt-BR" sz="1500" dirty="0" smtClean="0">
                <a:hlinkClick r:id="rId3"/>
              </a:rPr>
              <a:t>/2010/06/11/</a:t>
            </a:r>
            <a:r>
              <a:rPr lang="pt-BR" sz="1500" dirty="0" err="1" smtClean="0">
                <a:hlinkClick r:id="rId3"/>
              </a:rPr>
              <a:t>taxa-du-agora-e-rav-ade-sdu-rat-ou-sav</a:t>
            </a:r>
            <a:r>
              <a:rPr lang="pt-BR" sz="1500" dirty="0" smtClean="0">
                <a:hlinkClick r:id="rId3"/>
              </a:rPr>
              <a:t>/</a:t>
            </a:r>
            <a:r>
              <a:rPr lang="pt-BR" sz="1500" dirty="0" err="1" smtClean="0">
                <a:hlinkClick r:id="rId3"/>
              </a:rPr>
              <a:t>comment-page</a:t>
            </a:r>
            <a:r>
              <a:rPr lang="pt-BR" sz="1500" dirty="0" smtClean="0">
                <a:hlinkClick r:id="rId3"/>
              </a:rPr>
              <a:t>-1/</a:t>
            </a:r>
            <a:r>
              <a:rPr lang="pt-BR" sz="15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Cobrança de taxas sobre a prestação de serviços = Fee (setor corporativo).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ctr"/>
            <a:r>
              <a:rPr lang="pt-BR" sz="4800" dirty="0" smtClean="0"/>
              <a:t>Modalidades de </a:t>
            </a:r>
            <a:r>
              <a:rPr lang="pt-BR" sz="4800" i="1" dirty="0" smtClean="0"/>
              <a:t>Fee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2312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500" b="1" i="1" dirty="0" smtClean="0"/>
              <a:t>Transaction Fee</a:t>
            </a:r>
            <a:r>
              <a:rPr lang="pt-BR" sz="2500" b="1" dirty="0" smtClean="0"/>
              <a:t> </a:t>
            </a:r>
            <a:r>
              <a:rPr lang="pt-BR" sz="2500" dirty="0" smtClean="0"/>
              <a:t>(Taxa por transação): o cliente remunera a agência de viagens especializada com base em uma taxa sobre cada transação efetuada (venda de produtos turísticos), que cobre todos os custos, inclusive os gerenciais e lucro da agência de viagens.</a:t>
            </a:r>
            <a:endParaRPr lang="pt-BR" sz="2500" b="1" i="1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500" b="1" i="1" dirty="0" smtClean="0"/>
              <a:t>Management Fee </a:t>
            </a:r>
            <a:r>
              <a:rPr lang="pt-BR" sz="2500" dirty="0" smtClean="0"/>
              <a:t>(Taxa de administração): as agências de viagens especializadas recebem dos clientes o reembolso integral de todos os seus custos diretos e indiretos, mais um percentual sobre o volume de compras que representa o lucro.</a:t>
            </a:r>
            <a:endParaRPr lang="pt-BR" sz="25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Modalidades de Fee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i="1" dirty="0" smtClean="0"/>
              <a:t>Flat Fee </a:t>
            </a:r>
            <a:r>
              <a:rPr lang="pt-BR" dirty="0" smtClean="0"/>
              <a:t>(Taxa fixa): as agências especializadas são remuneradas com base em uma tabela de variação estabelecida através de valores fixos, que são previamente estabelecidos de acordo com o volume de compras de cada corporação-cliente.</a:t>
            </a:r>
            <a:endParaRPr lang="pt-BR" b="1" i="1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i="1" dirty="0" smtClean="0"/>
              <a:t>Success Fee</a:t>
            </a:r>
            <a:r>
              <a:rPr lang="pt-BR" b="1" dirty="0" smtClean="0"/>
              <a:t> </a:t>
            </a:r>
            <a:r>
              <a:rPr lang="pt-BR" dirty="0" smtClean="0"/>
              <a:t>(Taxa de sucesso):  prevê a remuneração d</a:t>
            </a:r>
            <a:r>
              <a:rPr lang="pt-BR" b="1" dirty="0" smtClean="0"/>
              <a:t>as</a:t>
            </a:r>
            <a:r>
              <a:rPr lang="pt-BR" dirty="0" smtClean="0"/>
              <a:t> agências especializadas  com base na conquista de metas, estabelecidas a partir da prévia definição de um plano contínuo de economia, que visa reduzir as despesas de viagens para a corporação-cliente. </a:t>
            </a:r>
            <a:endParaRPr lang="pt-BR" b="1" i="1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Modalidades de Fee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500" b="1" i="1" dirty="0" smtClean="0"/>
              <a:t>Taylor Made</a:t>
            </a:r>
            <a:r>
              <a:rPr lang="pt-BR" sz="2500" b="1" dirty="0" smtClean="0"/>
              <a:t> </a:t>
            </a:r>
            <a:r>
              <a:rPr lang="pt-BR" sz="2500" dirty="0" smtClean="0"/>
              <a:t>(remuneração sob medida) é estabelecido de</a:t>
            </a:r>
            <a:r>
              <a:rPr lang="pt-BR" sz="2500" b="1" dirty="0" smtClean="0"/>
              <a:t> </a:t>
            </a:r>
            <a:r>
              <a:rPr lang="pt-BR" sz="2500" dirty="0" smtClean="0"/>
              <a:t>acordo com o perfil de cada corporação-cliente de uma agência de viagens corporativa, combinando e customizando as várias modalidades de fee para atender às necessidades e expectativas específicas do cliente.</a:t>
            </a:r>
            <a:endParaRPr lang="pt-BR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712968" cy="1143000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15 Maiores Emissoras de </a:t>
            </a:r>
            <a:r>
              <a:rPr lang="pt-BR" sz="3200" dirty="0" err="1" smtClean="0"/>
              <a:t>TKTs</a:t>
            </a:r>
            <a:r>
              <a:rPr lang="pt-BR" sz="3200" dirty="0" smtClean="0"/>
              <a:t> 2011 </a:t>
            </a:r>
            <a:r>
              <a:rPr lang="pt-BR" sz="2400" dirty="0" smtClean="0"/>
              <a:t>Exame S/A</a:t>
            </a: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803768"/>
              </p:ext>
            </p:extLst>
          </p:nvPr>
        </p:nvGraphicFramePr>
        <p:xfrm>
          <a:off x="1187624" y="1030560"/>
          <a:ext cx="6768750" cy="5638800"/>
        </p:xfrm>
        <a:graphic>
          <a:graphicData uri="http://schemas.openxmlformats.org/drawingml/2006/table">
            <a:tbl>
              <a:tblPr/>
              <a:tblGrid>
                <a:gridCol w="1901516"/>
                <a:gridCol w="1734054"/>
                <a:gridCol w="1685435"/>
                <a:gridCol w="1447745"/>
              </a:tblGrid>
              <a:tr h="7492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Empresa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Total das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Vendas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em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R$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No. de 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Funcionários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Filiais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Flytour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2,20 bilhões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2.200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CVC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1,45 bilhão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1.150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Decolar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1,40 bilhão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Gapnet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1,31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bilhão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Advance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1,14 bilhão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370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Esferatur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762 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207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Rextur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750 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185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Alatur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714 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1.120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CWT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685 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690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B2W Viagens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550 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Ancoradouro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493 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Avipam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420 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520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Maringá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329 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464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Sky Team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298 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High Light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260 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9585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/>
              <a:t>15 Maiores </a:t>
            </a:r>
            <a:r>
              <a:rPr lang="pt-BR" sz="3100" dirty="0" smtClean="0"/>
              <a:t>Volumes de Venda em 2017 </a:t>
            </a:r>
            <a:r>
              <a:rPr lang="pt-BR" sz="3100" dirty="0" err="1" smtClean="0"/>
              <a:t>Panrotas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altLang="pt-BR" sz="1300" dirty="0" smtClean="0">
                <a:hlinkClick r:id="rId2"/>
              </a:rPr>
              <a:t>https</a:t>
            </a:r>
            <a:r>
              <a:rPr lang="pt-BR" altLang="pt-BR" sz="1300" dirty="0">
                <a:hlinkClick r:id="rId2"/>
              </a:rPr>
              <a:t>://www.panrotas.com.br/edicoes-digitais/detalhes/2018/f%C3%B3rum-panrotas-2018_508.html</a:t>
            </a:r>
            <a:r>
              <a:rPr lang="pt-BR" altLang="pt-BR" sz="1800" dirty="0"/>
              <a:t/>
            </a:r>
            <a:br>
              <a:rPr lang="pt-BR" altLang="pt-BR" sz="1800" dirty="0"/>
            </a:br>
            <a:endParaRPr lang="pt-BR" sz="1800" dirty="0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75407"/>
              </p:ext>
            </p:extLst>
          </p:nvPr>
        </p:nvGraphicFramePr>
        <p:xfrm>
          <a:off x="1187624" y="1030560"/>
          <a:ext cx="5832648" cy="5464134"/>
        </p:xfrm>
        <a:graphic>
          <a:graphicData uri="http://schemas.openxmlformats.org/drawingml/2006/table">
            <a:tbl>
              <a:tblPr/>
              <a:tblGrid>
                <a:gridCol w="3574850"/>
                <a:gridCol w="2257798"/>
              </a:tblGrid>
              <a:tr h="74925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Empresa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Total das 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Vendas em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R$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CVC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10,2 bilhões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Flytour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5,6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bilhões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Decolar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5,6 bilhões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Esferatur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2,3 bilhões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Alatur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1,7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bilhão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Carlson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Wagonlits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Travel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1,2 bilhão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Maringá Turismo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1,1 bilhão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Kintik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 – FCM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903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Ancoradouro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7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85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Sky</a:t>
                      </a:r>
                      <a:r>
                        <a:rPr lang="pt-BR" sz="2000" b="0" i="0" u="none" strike="noStrike" baseline="0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 Team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762 milhões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Viaja Net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750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Confiança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733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Sakura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 </a:t>
                      </a:r>
                      <a:r>
                        <a:rPr lang="pt-BR" sz="2000" b="0" i="0" u="none" strike="noStrike" dirty="0" err="1" smtClean="0">
                          <a:solidFill>
                            <a:srgbClr val="000000"/>
                          </a:solidFill>
                          <a:latin typeface="Arial Black"/>
                        </a:rPr>
                        <a:t>Tur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705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PVT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757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  <a:tr h="249753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BRT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5</a:t>
                      </a:r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latin typeface="Arial Black"/>
                        </a:rPr>
                        <a:t>60 </a:t>
                      </a:r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Arial Black"/>
                        </a:rPr>
                        <a:t>milhões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C59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2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pt-BR" dirty="0" smtClean="0"/>
              <a:t>TI 4 – Formas de remuneração de Agências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Procure no site de agências de viagens as formas de remuneração que oferecem para seus clientes corporativos.</a:t>
            </a:r>
          </a:p>
          <a:p>
            <a:r>
              <a:rPr lang="pt-BR" dirty="0" smtClean="0"/>
              <a:t>Tire um </a:t>
            </a:r>
            <a:r>
              <a:rPr lang="pt-BR" i="1" dirty="0" err="1" smtClean="0"/>
              <a:t>print</a:t>
            </a:r>
            <a:r>
              <a:rPr lang="pt-BR" dirty="0" smtClean="0"/>
              <a:t> </a:t>
            </a:r>
            <a:r>
              <a:rPr lang="pt-BR" smtClean="0"/>
              <a:t>da tela e </a:t>
            </a:r>
            <a:r>
              <a:rPr lang="pt-BR" dirty="0" smtClean="0"/>
              <a:t>comente em qual tipo de </a:t>
            </a:r>
            <a:r>
              <a:rPr lang="pt-BR" i="1" dirty="0" err="1" smtClean="0"/>
              <a:t>fee</a:t>
            </a:r>
            <a:r>
              <a:rPr lang="pt-BR" dirty="0" smtClean="0"/>
              <a:t> se encaixa.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228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smtClean="0"/>
              <a:t>Desregulamentação - </a:t>
            </a:r>
            <a:r>
              <a:rPr lang="pt-BR" sz="3200" smtClean="0"/>
              <a:t>Conseqüências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820150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Diversificação da qualidade dos serviços </a:t>
            </a:r>
            <a:r>
              <a:rPr lang="pt-BR" altLang="pt-BR" sz="2800" dirty="0" smtClean="0"/>
              <a:t>(Cias. de Baixo Custo)</a:t>
            </a:r>
            <a:r>
              <a:rPr lang="pt-BR" altLang="pt-BR" dirty="0" smtClean="0"/>
              <a:t>;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Guerra de tarifas;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Constituição de alianças comerciais </a:t>
            </a:r>
            <a:r>
              <a:rPr lang="pt-BR" altLang="pt-BR" sz="2800" dirty="0" smtClean="0"/>
              <a:t>(</a:t>
            </a:r>
            <a:r>
              <a:rPr lang="pt-BR" altLang="pt-BR" sz="2800" dirty="0" err="1" smtClean="0"/>
              <a:t>code-share</a:t>
            </a:r>
            <a:r>
              <a:rPr lang="pt-BR" altLang="pt-BR" sz="2800" dirty="0" smtClean="0"/>
              <a:t>)</a:t>
            </a:r>
            <a:r>
              <a:rPr lang="pt-BR" altLang="pt-BR" dirty="0" smtClean="0"/>
              <a:t>;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Concorrência por rotas rentáveis;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Desativação de rotas não-rentáveis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Redução de pessoal, rotas e frota;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Aplicação de recursos em novas tecnologias </a:t>
            </a:r>
            <a:r>
              <a:rPr lang="pt-BR" altLang="pt-BR" sz="2800" dirty="0" smtClean="0"/>
              <a:t>(aeronaves, sistemas de gestão e comercialização)</a:t>
            </a:r>
            <a:r>
              <a:rPr lang="pt-BR" altLang="pt-BR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pt-BR" altLang="pt-BR" dirty="0" smtClean="0"/>
          </a:p>
          <a:p>
            <a:pPr eaLnBrk="1" hangingPunct="1">
              <a:lnSpc>
                <a:spcPct val="80000"/>
              </a:lnSpc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61741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smtClean="0"/>
              <a:t>Guerra das Tarifas - </a:t>
            </a:r>
            <a:r>
              <a:rPr lang="pt-BR" sz="3200" smtClean="0"/>
              <a:t>Comissionamento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57325"/>
            <a:ext cx="8497192" cy="5400675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pt-BR" altLang="pt-BR" dirty="0" smtClean="0"/>
              <a:t>	</a:t>
            </a:r>
            <a:r>
              <a:rPr lang="pt-BR" altLang="pt-BR" dirty="0" smtClean="0">
                <a:solidFill>
                  <a:schemeClr val="tx2"/>
                </a:solidFill>
              </a:rPr>
              <a:t>Cias. Aéreas buscam se manter competitivas: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Diminuição dos valores das passagens;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Redução do comissionamento;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Investimentos para viabilizar comercialização direta;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pt-BR" altLang="pt-BR" dirty="0" smtClean="0"/>
              <a:t>Influência direta no setor de agências de viagens que precisou mudar seu esquema de trabalho.</a:t>
            </a:r>
          </a:p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50742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CRS – </a:t>
            </a:r>
            <a:r>
              <a:rPr lang="pt-BR" sz="4800" dirty="0" smtClean="0"/>
              <a:t>Sistema Computadorizado de Reservas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Desenvolvidos na década de 1950;</a:t>
            </a:r>
          </a:p>
          <a:p>
            <a:r>
              <a:rPr lang="pt-BR" dirty="0" smtClean="0"/>
              <a:t>Primeiro a funcionar comercialmente foi em 1968 – em 1988 96% das agências dos EUA usavam;</a:t>
            </a:r>
          </a:p>
          <a:p>
            <a:r>
              <a:rPr lang="pt-BR" dirty="0" smtClean="0"/>
              <a:t>Objetivo: permitir que os intermediários tivessem informações básicas e fizessem reservas diretas em seus terminais</a:t>
            </a:r>
          </a:p>
          <a:p>
            <a:r>
              <a:rPr lang="pt-BR" dirty="0" smtClean="0"/>
              <a:t>No Brasil poucas agências tinham CRS</a:t>
            </a:r>
          </a:p>
          <a:p>
            <a:pPr lvl="1"/>
            <a:r>
              <a:rPr lang="pt-BR" dirty="0" smtClean="0"/>
              <a:t>Procedimentos de compra feitos por telefone</a:t>
            </a:r>
          </a:p>
          <a:p>
            <a:pPr lvl="1"/>
            <a:r>
              <a:rPr lang="pt-BR" dirty="0" smtClean="0"/>
              <a:t>Bilhete emitido manualmente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Evolução de CRS para GDS</a:t>
            </a:r>
            <a:endParaRPr lang="pt-BR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362" y="1628800"/>
            <a:ext cx="8870134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052513"/>
          </a:xfrm>
        </p:spPr>
        <p:txBody>
          <a:bodyPr/>
          <a:lstStyle/>
          <a:p>
            <a:pPr eaLnBrk="1" hangingPunct="1">
              <a:defRPr/>
            </a:pPr>
            <a:r>
              <a:rPr lang="pt-BR" sz="4000" smtClean="0"/>
              <a:t>Sistemas de Reserva e Distribuição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3869"/>
            <a:ext cx="8686800" cy="5589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/>
              <a:t>CRS – </a:t>
            </a:r>
            <a:r>
              <a:rPr lang="pt-BR" dirty="0" err="1" smtClean="0"/>
              <a:t>Computer</a:t>
            </a:r>
            <a:r>
              <a:rPr lang="pt-BR" dirty="0" smtClean="0"/>
              <a:t> </a:t>
            </a:r>
            <a:r>
              <a:rPr lang="pt-BR" dirty="0" err="1" smtClean="0"/>
              <a:t>Reservation</a:t>
            </a:r>
            <a:r>
              <a:rPr lang="pt-BR" dirty="0" smtClean="0"/>
              <a:t> Systems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Base de dados para controle e gestão de </a:t>
            </a:r>
            <a:r>
              <a:rPr lang="pt-BR" dirty="0" err="1" smtClean="0"/>
              <a:t>vôos</a:t>
            </a:r>
            <a:r>
              <a:rPr lang="pt-BR" dirty="0" smtClean="0"/>
              <a:t> da própria Cia. Aérea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Iris, Apollo.</a:t>
            </a:r>
          </a:p>
          <a:p>
            <a:pPr lvl="1" eaLnBrk="1" hangingPunct="1">
              <a:lnSpc>
                <a:spcPct val="90000"/>
              </a:lnSpc>
            </a:pPr>
            <a:endParaRPr lang="pt-BR" dirty="0" smtClean="0"/>
          </a:p>
          <a:p>
            <a:pPr eaLnBrk="1" hangingPunct="1">
              <a:lnSpc>
                <a:spcPct val="90000"/>
              </a:lnSpc>
            </a:pPr>
            <a:r>
              <a:rPr lang="pt-BR" dirty="0" smtClean="0"/>
              <a:t>GDS – Global </a:t>
            </a:r>
            <a:r>
              <a:rPr lang="pt-BR" dirty="0" err="1" smtClean="0"/>
              <a:t>Distribuition</a:t>
            </a:r>
            <a:r>
              <a:rPr lang="pt-BR" dirty="0" smtClean="0"/>
              <a:t> System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Otimizam o processo de prestação de serviços.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Viabilizam o controle das informações.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Reduzem custos operacionais.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Reduzem tempo de consulta.</a:t>
            </a:r>
          </a:p>
          <a:p>
            <a:pPr eaLnBrk="1" hangingPunct="1">
              <a:lnSpc>
                <a:spcPct val="90000"/>
              </a:lnSpc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Rede de Distribuição das Cias. Aéreas</a:t>
            </a:r>
            <a:endParaRPr lang="pt-BR" sz="3600" dirty="0"/>
          </a:p>
        </p:txBody>
      </p:sp>
      <p:pic>
        <p:nvPicPr>
          <p:cNvPr id="1026" name="Picture 2" descr="https://upload.wikimedia.org/wikipedia/commons/8/8e/Diagram_of_an_airline_Global_Distribution_Syste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7" y="1731697"/>
            <a:ext cx="6576963" cy="397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2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GDS 	Histórico </a:t>
            </a:r>
            <a:endParaRPr lang="pt-BR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2488" y="1557338"/>
            <a:ext cx="7679952" cy="475198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SABRE/ </a:t>
            </a:r>
            <a:r>
              <a:rPr lang="pt-BR" dirty="0" err="1"/>
              <a:t>Travelocity</a:t>
            </a:r>
            <a:r>
              <a:rPr lang="pt-BR" dirty="0"/>
              <a:t> </a:t>
            </a:r>
            <a:r>
              <a:rPr lang="pt-BR" dirty="0" smtClean="0"/>
              <a:t>– </a:t>
            </a:r>
            <a:r>
              <a:rPr lang="pt-BR" sz="3000" dirty="0" smtClean="0"/>
              <a:t>1976 / 1990 – American Airlines.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 smtClean="0"/>
              <a:t>AMADEUS – </a:t>
            </a:r>
            <a:r>
              <a:rPr lang="pt-BR" sz="3000" dirty="0" smtClean="0"/>
              <a:t>1987 / 1992 – Air France, Lufthansa, Ibéria, SAS.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 smtClean="0"/>
              <a:t>GALILEO</a:t>
            </a:r>
            <a:r>
              <a:rPr lang="pt-BR" cap="all" dirty="0" smtClean="0"/>
              <a:t> </a:t>
            </a:r>
            <a:r>
              <a:rPr lang="pt-BR" dirty="0" smtClean="0"/>
              <a:t>– </a:t>
            </a:r>
            <a:r>
              <a:rPr lang="pt-BR" sz="3000" dirty="0" smtClean="0"/>
              <a:t>1987 / 1994 – </a:t>
            </a:r>
            <a:r>
              <a:rPr lang="pt-BR" sz="3000" dirty="0" err="1" smtClean="0"/>
              <a:t>USAir</a:t>
            </a:r>
            <a:r>
              <a:rPr lang="pt-BR" sz="3000" dirty="0" smtClean="0"/>
              <a:t>, British Airways, </a:t>
            </a:r>
            <a:r>
              <a:rPr lang="pt-BR" sz="3000" dirty="0" err="1" smtClean="0"/>
              <a:t>Swissair</a:t>
            </a:r>
            <a:r>
              <a:rPr lang="pt-BR" sz="3000" dirty="0" smtClean="0"/>
              <a:t>, KLM, </a:t>
            </a:r>
            <a:r>
              <a:rPr lang="pt-BR" sz="3000" dirty="0" err="1" smtClean="0"/>
              <a:t>Alitalia</a:t>
            </a:r>
            <a:r>
              <a:rPr lang="pt-BR" sz="3000" dirty="0" smtClean="0"/>
              <a:t>, </a:t>
            </a:r>
            <a:r>
              <a:rPr lang="pt-BR" sz="3000" dirty="0" err="1" smtClean="0"/>
              <a:t>Covia</a:t>
            </a:r>
            <a:r>
              <a:rPr lang="pt-BR" sz="3000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pt-BR" dirty="0" smtClean="0"/>
              <a:t>WORLDSPAN – </a:t>
            </a:r>
            <a:r>
              <a:rPr lang="pt-BR" sz="3000" dirty="0" smtClean="0"/>
              <a:t>1990 / 2000 – Delta Air </a:t>
            </a:r>
            <a:r>
              <a:rPr lang="pt-BR" sz="3000" dirty="0" err="1" smtClean="0"/>
              <a:t>Lines</a:t>
            </a:r>
            <a:r>
              <a:rPr lang="pt-BR" sz="3000" dirty="0" smtClean="0"/>
              <a:t>, Northwest Airlines, </a:t>
            </a:r>
            <a:r>
              <a:rPr lang="pt-BR" sz="3000" dirty="0" err="1" smtClean="0"/>
              <a:t>Trans</a:t>
            </a:r>
            <a:r>
              <a:rPr lang="pt-BR" sz="3000" dirty="0" smtClean="0"/>
              <a:t> World Airlines.</a:t>
            </a:r>
          </a:p>
          <a:p>
            <a:pPr>
              <a:spcBef>
                <a:spcPct val="50000"/>
              </a:spcBef>
            </a:pPr>
            <a:r>
              <a:rPr lang="pt-BR" cap="all" dirty="0" err="1" smtClean="0"/>
              <a:t>Travelport</a:t>
            </a:r>
            <a:r>
              <a:rPr lang="pt-BR" cap="all" dirty="0" smtClean="0"/>
              <a:t> – </a:t>
            </a:r>
            <a:r>
              <a:rPr lang="pt-BR" dirty="0" smtClean="0"/>
              <a:t>inicio de 2005 inicia processo de aquisição do</a:t>
            </a:r>
            <a:r>
              <a:rPr lang="pt-BR" cap="all" dirty="0" smtClean="0"/>
              <a:t> </a:t>
            </a:r>
            <a:r>
              <a:rPr lang="pt-BR" cap="all" dirty="0" err="1" smtClean="0"/>
              <a:t>Galileo</a:t>
            </a:r>
            <a:r>
              <a:rPr lang="pt-BR" cap="all" dirty="0" smtClean="0"/>
              <a:t> </a:t>
            </a:r>
            <a:r>
              <a:rPr lang="pt-BR" dirty="0" smtClean="0"/>
              <a:t>e</a:t>
            </a:r>
            <a:r>
              <a:rPr lang="pt-BR" cap="all" dirty="0" smtClean="0"/>
              <a:t> </a:t>
            </a:r>
            <a:r>
              <a:rPr lang="pt-BR" cap="all" dirty="0" err="1" smtClean="0"/>
              <a:t>Wordspan</a:t>
            </a:r>
            <a:r>
              <a:rPr lang="pt-BR" cap="all" dirty="0" smtClean="0"/>
              <a:t> 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433</TotalTime>
  <Words>1382</Words>
  <Application>Microsoft Office PowerPoint</Application>
  <PresentationFormat>Apresentação na tela (4:3)</PresentationFormat>
  <Paragraphs>275</Paragraphs>
  <Slides>27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5" baseType="lpstr">
      <vt:lpstr>Arial Black</vt:lpstr>
      <vt:lpstr>Calibri</vt:lpstr>
      <vt:lpstr>Rockwell</vt:lpstr>
      <vt:lpstr>Times New Roman</vt:lpstr>
      <vt:lpstr>Verdana</vt:lpstr>
      <vt:lpstr>Wingdings</vt:lpstr>
      <vt:lpstr>Wingdings 2</vt:lpstr>
      <vt:lpstr>Fundição</vt:lpstr>
      <vt:lpstr>A Tecnologia, os Canais de Distribuição e Formas de Remuneração em Turismo</vt:lpstr>
      <vt:lpstr>Desregulamentação</vt:lpstr>
      <vt:lpstr>Desregulamentação - Conseqüências</vt:lpstr>
      <vt:lpstr>Guerra das Tarifas - Comissionamento</vt:lpstr>
      <vt:lpstr>  CRS – Sistema Computadorizado de Reservas</vt:lpstr>
      <vt:lpstr>Evolução de CRS para GDS</vt:lpstr>
      <vt:lpstr>Sistemas de Reserva e Distribuição</vt:lpstr>
      <vt:lpstr>Rede de Distribuição das Cias. Aéreas</vt:lpstr>
      <vt:lpstr>GDS  Histórico </vt:lpstr>
      <vt:lpstr>Representatividade dos GDS em  % de participação no mercado</vt:lpstr>
      <vt:lpstr>GDS  Histórico Exemplo SABRE</vt:lpstr>
      <vt:lpstr>GDS  Histórico Exemplo SABRE</vt:lpstr>
      <vt:lpstr>BSP Billing and Settlement Plan</vt:lpstr>
      <vt:lpstr>E-ticket – passagem aérea virtual</vt:lpstr>
      <vt:lpstr>Canais de Distribuição</vt:lpstr>
      <vt:lpstr>Internet - desvantagens</vt:lpstr>
      <vt:lpstr>Internet: e-commerce</vt:lpstr>
      <vt:lpstr>Internet: Ferramentas para agências</vt:lpstr>
      <vt:lpstr>Novas Tecnologias da Informação</vt:lpstr>
      <vt:lpstr>Intermediação</vt:lpstr>
      <vt:lpstr>Receitas das Agências de Turismo</vt:lpstr>
      <vt:lpstr>Modalidades de Fee</vt:lpstr>
      <vt:lpstr>Modalidades de Fee</vt:lpstr>
      <vt:lpstr>Modalidades de Fee</vt:lpstr>
      <vt:lpstr>15 Maiores Emissoras de TKTs 2011 Exame S/A</vt:lpstr>
      <vt:lpstr>15 Maiores Volumes de Venda em 2017 Panrotas https://www.panrotas.com.br/edicoes-digitais/detalhes/2018/f%C3%B3rum-panrotas-2018_508.html </vt:lpstr>
      <vt:lpstr>TI 4 – Formas de remuneração de Agências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Tecnologia e os Canais de Distribuição em Turismo</dc:title>
  <dc:creator>Debora Braga</dc:creator>
  <cp:lastModifiedBy>Avaliador</cp:lastModifiedBy>
  <cp:revision>77</cp:revision>
  <dcterms:created xsi:type="dcterms:W3CDTF">2012-03-21T16:05:49Z</dcterms:created>
  <dcterms:modified xsi:type="dcterms:W3CDTF">2020-05-07T22:22:02Z</dcterms:modified>
</cp:coreProperties>
</file>