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Cabin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RobotoLight-bold.fntdata"/><Relationship Id="rId12" Type="http://schemas.openxmlformats.org/officeDocument/2006/relationships/slide" Target="slides/slide7.xml"/><Relationship Id="rId34" Type="http://schemas.openxmlformats.org/officeDocument/2006/relationships/font" Target="fonts/RobotoLight-regular.fntdata"/><Relationship Id="rId15" Type="http://schemas.openxmlformats.org/officeDocument/2006/relationships/slide" Target="slides/slide10.xml"/><Relationship Id="rId37" Type="http://schemas.openxmlformats.org/officeDocument/2006/relationships/font" Target="fonts/Roboto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lanalto.gov.br/ccivil_03/_Ato2011-2014/2012/Lei/L12741.htm#art3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07e7cae5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07e7cae5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Direito de informação, direito de escolha, prevenção e reparação de danos, banco de dados, práticas abusivas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4aca4fcc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4aca4fc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07e7cae5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07e7cae5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é; histórico; Lei do Cadastro Positivo 2011, alteração da lei em 2019.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 pontuação de crédito atualmente envolve o tratamento muitos dados pessoais, tendo em vista as possibilidades tecnológicas atuais de captura, armazenamento e predição de comportamento.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Impactos sobre o consumidor e problemas jurídicos: 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score de crédito é dado pessoal: falar do REsp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dados alternativos, finalidade tautológica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acesso a serviços essenciais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707e7cae5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707e7cae5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707e7cae5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707e7cae5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pt-BR"/>
              <a:t>caso Hering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707e7cae5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707e7cae5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707e7cae5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707e7cae5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7e7cae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7707e7cae5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7e7cae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7707e7cae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4" name="Google Shape;74;g7707e7cae5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7e7cae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7707e7cae5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07e7cae5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07e7cae5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07e7cae5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07e7cae5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7e7cae5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Art. 6º São direitos básicos do consumidor: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 I - a proteção da vida, saúde e segurança contra os riscos provocados por práticas no fornecimento de produtos e serviços considerados perigosos ou nocivos;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 II - a educação e divulgação sobre o consumo adequado dos produtos e serviços, asseguradas a liberdade de escolha e a igualdade nas contratações;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</a:t>
            </a:r>
            <a:r>
              <a:rPr lang="pt-BR" sz="1000">
                <a:solidFill>
                  <a:schemeClr val="dk1"/>
                </a:solidFill>
              </a:rPr>
              <a:t>III - a informação adequada e clara sobre os diferentes produtos e serviços, com especificação correta de quantidade, características, composição, qualidade, tributos incidentes e preço, bem como sobre os riscos que apresentem;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hlinkClick r:id="rId2"/>
              </a:rPr>
              <a:t> 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	 IV - a proteção contra a publicidade enganosa e abusiva, métodos comerciais coercitivos ou desleais, bem como contra práticas e cláusulas abusivas ou impostas no fornecimento de produtos e serviços;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 V - a modificação das cláusulas contratuais que estabeleçam prestações desproporcionais ou sua revisão em razão de fatos supervenientes que as tornem excessivamente onerosas;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 VI - a efetiva prevenção e reparação de danos patrimoniais e morais, individuais, coletivos e difusos;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      VII - o acesso aos órgãos judiciários e administrativos com vistas à prevenção ou reparação de danos patrimoniais e morais, individuais, coletivos ou difusos, assegurada a proteção Jurídica, administrativa e técnica aos necessitados;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        VIII - a facilitação da defesa de seus direitos, inclusive com a inversão do ônus da prova, a seu favor, no processo civil, quando, a critério do juiz, for verossímil a alegação ou quando for ele hipossuficiente, segundo as regras ordinárias de experiências;</a:t>
            </a:r>
            <a:endParaRPr/>
          </a:p>
        </p:txBody>
      </p:sp>
      <p:sp>
        <p:nvSpPr>
          <p:cNvPr id="131" name="Google Shape;131;g7707e7cae5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07e7cae5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7707e7cae5_0_5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707e7cae5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707e7cae5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Custom Layout" showMasterSp="0">
  <p:cSld name="10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0" y="0"/>
            <a:ext cx="9144000" cy="4002600"/>
          </a:xfrm>
          <a:prstGeom prst="rect">
            <a:avLst/>
          </a:prstGeom>
          <a:solidFill>
            <a:srgbClr val="00999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rPr>
              <a:t>Direito do Consumidor e Proteção de Dados Pessoais</a:t>
            </a:r>
            <a:endParaRPr>
              <a:solidFill>
                <a:srgbClr val="F3F3F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750225" y="428730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Disciplina Direito e Software - IME/USP</a:t>
            </a:r>
            <a:endParaRPr sz="21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269900" y="669925"/>
            <a:ext cx="53937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Transformações econômicas e tecnológicas impulsionam novas transformações no direito para proteção do consumidor.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269900" y="4248600"/>
            <a:ext cx="8263200" cy="7455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Direitos do consumidor ganham outros significados:</a:t>
            </a:r>
            <a:r>
              <a:rPr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direito à privacidade do consumidor</a:t>
            </a:r>
            <a:endParaRPr b="1" sz="16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69900" y="0"/>
            <a:ext cx="53937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 NOVO CONSUMIDOR</a:t>
            </a:r>
            <a:endParaRPr b="1" sz="28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57764" r="0" t="0"/>
          <a:stretch/>
        </p:blipFill>
        <p:spPr>
          <a:xfrm>
            <a:off x="5816325" y="13775"/>
            <a:ext cx="2869802" cy="18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090" y="1969425"/>
            <a:ext cx="1961334" cy="1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108100" y="2201625"/>
            <a:ext cx="1961400" cy="645000"/>
          </a:xfrm>
          <a:prstGeom prst="rect">
            <a:avLst/>
          </a:prstGeom>
          <a:noFill/>
          <a:ln cap="flat" cmpd="sng" w="19050">
            <a:solidFill>
              <a:srgbClr val="1B786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Experiência humana</a:t>
            </a:r>
            <a:br>
              <a:rPr lang="pt-BR" sz="1500">
                <a:latin typeface="Roboto"/>
                <a:ea typeface="Roboto"/>
                <a:cs typeface="Roboto"/>
                <a:sym typeface="Roboto"/>
              </a:rPr>
            </a:b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(dados pessoais)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811463" y="2124300"/>
            <a:ext cx="1961400" cy="645000"/>
          </a:xfrm>
          <a:prstGeom prst="rect">
            <a:avLst/>
          </a:prstGeom>
          <a:noFill/>
          <a:ln cap="flat" cmpd="sng" w="19050">
            <a:solidFill>
              <a:srgbClr val="1B786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Modelos preditivos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 flipH="1" rot="10800000">
            <a:off x="2321063" y="2446800"/>
            <a:ext cx="12024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23"/>
          <p:cNvSpPr txBox="1"/>
          <p:nvPr/>
        </p:nvSpPr>
        <p:spPr>
          <a:xfrm>
            <a:off x="2531750" y="2096013"/>
            <a:ext cx="87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Extração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Análise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p23"/>
          <p:cNvCxnSpPr/>
          <p:nvPr/>
        </p:nvCxnSpPr>
        <p:spPr>
          <a:xfrm>
            <a:off x="6004638" y="2443200"/>
            <a:ext cx="9462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3"/>
          <p:cNvSpPr txBox="1"/>
          <p:nvPr/>
        </p:nvSpPr>
        <p:spPr>
          <a:xfrm>
            <a:off x="7037375" y="2156425"/>
            <a:ext cx="1961400" cy="745500"/>
          </a:xfrm>
          <a:prstGeom prst="rect">
            <a:avLst/>
          </a:prstGeom>
          <a:noFill/>
          <a:ln cap="flat" cmpd="sng" w="19050">
            <a:solidFill>
              <a:srgbClr val="1B786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Aprimoramento do produto/venda a outras empresas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269900" y="3370925"/>
            <a:ext cx="7805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Relações de consumo cada vez mais intermediadas por sistemas computacionais complexos e pelo tratamento de dados pessoais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1410" l="14874" r="8373" t="4524"/>
          <a:stretch/>
        </p:blipFill>
        <p:spPr>
          <a:xfrm>
            <a:off x="2729606" y="0"/>
            <a:ext cx="314777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6097975" y="4228775"/>
            <a:ext cx="2545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Fonte: ZUBOFF, Shoshana.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The Age of Surveillance Capitalism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. p. 97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38" y="643225"/>
            <a:ext cx="7402314" cy="20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41450" y="2835175"/>
            <a:ext cx="54525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Impactos sobre o consumidor e q</a:t>
            </a:r>
            <a:r>
              <a:rPr b="1" lang="pt-BR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uestões atuais: 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Light"/>
              <a:buChar char="-"/>
            </a:pPr>
            <a:r>
              <a:rPr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A nota de </a:t>
            </a:r>
            <a:r>
              <a:rPr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crédito é um </a:t>
            </a:r>
            <a:r>
              <a:rPr i="1"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dado pessoal</a:t>
            </a:r>
            <a:r>
              <a:rPr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  <a:endParaRPr sz="15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Light"/>
              <a:buChar char="-"/>
            </a:pPr>
            <a:r>
              <a:rPr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Podem ser utilizados dados sobre a navegação do celular de uma pessoa ou relativos a suas preferências em redes sociais? </a:t>
            </a:r>
            <a:endParaRPr sz="15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Light"/>
              <a:buChar char="-"/>
            </a:pPr>
            <a:r>
              <a:rPr lang="pt-BR" sz="15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O score de crédito pode virar base para relações de consumo em geral? (caso da negativa do plano de celular) </a:t>
            </a:r>
            <a:endParaRPr sz="15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3950" y="3016625"/>
            <a:ext cx="3138799" cy="18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235850" y="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47B"/>
                </a:solidFill>
                <a:latin typeface="Roboto"/>
                <a:ea typeface="Roboto"/>
                <a:cs typeface="Roboto"/>
                <a:sym typeface="Roboto"/>
              </a:rPr>
              <a:t>PONTUAÇÃO DE CRÉDITO</a:t>
            </a:r>
            <a:endParaRPr b="1" sz="2400">
              <a:solidFill>
                <a:srgbClr val="00447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32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447B"/>
                </a:solidFill>
                <a:latin typeface="Montserrat"/>
                <a:ea typeface="Montserrat"/>
                <a:cs typeface="Montserrat"/>
                <a:sym typeface="Montserrat"/>
              </a:rPr>
              <a:t>Publicidade direcionada e reconhecimento facial</a:t>
            </a:r>
            <a:endParaRPr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17250" y="2865775"/>
            <a:ext cx="66615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Tecnologias buscam :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entender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 o comportamento do consumidor e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influenciá-lo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&gt; combater fraude e promover mais segurança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91" name="Google Shape;191;p26"/>
          <p:cNvGrpSpPr/>
          <p:nvPr/>
        </p:nvGrpSpPr>
        <p:grpSpPr>
          <a:xfrm>
            <a:off x="2110556" y="1529349"/>
            <a:ext cx="4922889" cy="1009470"/>
            <a:chOff x="2104889" y="3914633"/>
            <a:chExt cx="6062671" cy="1136407"/>
          </a:xfrm>
        </p:grpSpPr>
        <p:sp>
          <p:nvSpPr>
            <p:cNvPr id="192" name="Google Shape;192;p26"/>
            <p:cNvSpPr/>
            <p:nvPr/>
          </p:nvSpPr>
          <p:spPr>
            <a:xfrm>
              <a:off x="2104889" y="3914640"/>
              <a:ext cx="1894200" cy="1136400"/>
            </a:xfrm>
            <a:prstGeom prst="rect">
              <a:avLst/>
            </a:prstGeom>
            <a:solidFill>
              <a:srgbClr val="4472C4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Categorização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273360" y="3914640"/>
              <a:ext cx="1894200" cy="1136400"/>
            </a:xfrm>
            <a:prstGeom prst="rect">
              <a:avLst/>
            </a:prstGeom>
            <a:solidFill>
              <a:srgbClr val="43AFC0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Identificação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189129" y="3914633"/>
              <a:ext cx="1894200" cy="1136400"/>
            </a:xfrm>
            <a:prstGeom prst="rect">
              <a:avLst/>
            </a:prstGeom>
            <a:solidFill>
              <a:srgbClr val="43BB8D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Verificação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117250" y="3922250"/>
            <a:ext cx="6358200" cy="6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E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xtração de dados biométricos remotamente. Qual o impacto para o consumidor?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10199" l="0" r="2723" t="5091"/>
          <a:stretch/>
        </p:blipFill>
        <p:spPr>
          <a:xfrm>
            <a:off x="6870094" y="3480950"/>
            <a:ext cx="1838706" cy="153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447B"/>
                </a:solidFill>
                <a:latin typeface="Montserrat"/>
                <a:ea typeface="Montserrat"/>
                <a:cs typeface="Montserrat"/>
                <a:sym typeface="Montserrat"/>
              </a:rPr>
              <a:t>Caso ViaQuatro</a:t>
            </a:r>
            <a:endParaRPr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100" y="1400850"/>
            <a:ext cx="49149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25" y="3899599"/>
            <a:ext cx="7875096" cy="80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29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447B"/>
                </a:solidFill>
                <a:latin typeface="Montserrat"/>
                <a:ea typeface="Montserrat"/>
                <a:cs typeface="Montserrat"/>
                <a:sym typeface="Montserrat"/>
              </a:rPr>
              <a:t>Telemarketing / Robocalls</a:t>
            </a:r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2638216"/>
            <a:ext cx="3726900" cy="235288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00" y="3335413"/>
            <a:ext cx="4393949" cy="1044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94200" y="1226176"/>
            <a:ext cx="8355600" cy="1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Regulamento Geral dos consumidores (Anatel):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Art. 3º </a:t>
            </a: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 Consumidor </a:t>
            </a: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dos serviços abrangidos por este Regulamento </a:t>
            </a: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tem direito</a:t>
            </a: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sem prejuízo do disposto na legislação aplicável e nos regulamentos específicos de cada serviço: </a:t>
            </a:r>
            <a:endParaRPr sz="12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(...) XVIII - </a:t>
            </a: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ao não recebimento de mensagem de cunho publicitário </a:t>
            </a: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em sua estação móvel, </a:t>
            </a:r>
            <a:r>
              <a:rPr b="1" lang="pt-BR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salvo consentimento prévio</a:t>
            </a: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livre e expresso; </a:t>
            </a:r>
            <a:endParaRPr sz="12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	  </a:t>
            </a:r>
            <a:endParaRPr sz="12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0" y="0"/>
            <a:ext cx="7602000" cy="5143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Obrigada!</a:t>
            </a:r>
            <a:endParaRPr b="1" sz="4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Juliana Oms</a:t>
            </a:r>
            <a:endParaRPr sz="24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juliana.oms@idec.org.br</a:t>
            </a:r>
            <a:endParaRPr sz="24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525" y="3482695"/>
            <a:ext cx="1192680" cy="10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16620" l="-100" r="100" t="18658"/>
          <a:stretch/>
        </p:blipFill>
        <p:spPr>
          <a:xfrm>
            <a:off x="88" y="2045555"/>
            <a:ext cx="9143820" cy="332397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/>
          <p:nvPr/>
        </p:nvSpPr>
        <p:spPr>
          <a:xfrm>
            <a:off x="551870" y="398790"/>
            <a:ext cx="2036700" cy="1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600">
                <a:solidFill>
                  <a:srgbClr val="00447B"/>
                </a:solidFill>
                <a:latin typeface="Montserrat"/>
                <a:ea typeface="Montserrat"/>
                <a:cs typeface="Montserrat"/>
                <a:sym typeface="Montserrat"/>
              </a:rPr>
              <a:t>Idec</a:t>
            </a:r>
            <a:endParaRPr b="1" i="0" sz="6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" name="Google Shape;63;p15"/>
          <p:cNvGrpSpPr/>
          <p:nvPr/>
        </p:nvGrpSpPr>
        <p:grpSpPr>
          <a:xfrm>
            <a:off x="2905740" y="468450"/>
            <a:ext cx="5879835" cy="2194470"/>
            <a:chOff x="3874320" y="624600"/>
            <a:chExt cx="7839780" cy="2925960"/>
          </a:xfrm>
        </p:grpSpPr>
        <p:sp>
          <p:nvSpPr>
            <p:cNvPr id="64" name="Google Shape;64;p15"/>
            <p:cNvSpPr/>
            <p:nvPr/>
          </p:nvSpPr>
          <p:spPr>
            <a:xfrm>
              <a:off x="4519800" y="1236960"/>
              <a:ext cx="6669600" cy="10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750" lIns="67500" spcFirstLastPara="1" rIns="67500" wrap="square" tIns="33750">
              <a:noAutofit/>
            </a:bodyPr>
            <a:lstStyle/>
            <a:p>
              <a:pPr indent="0" lvl="0" marL="0" marR="0" rtl="0" algn="l">
                <a:lnSpc>
                  <a:spcPct val="1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pt-BR" sz="1400" u="none" cap="none" strike="noStrike">
                  <a:solidFill>
                    <a:srgbClr val="767171"/>
                  </a:solidFill>
                  <a:latin typeface="Roboto"/>
                  <a:ea typeface="Roboto"/>
                  <a:cs typeface="Roboto"/>
                  <a:sym typeface="Roboto"/>
                </a:rPr>
                <a:t>Promover a educação, a conscientização, a defesa dos direitos do consumidor e a ética nas relações de consumo, com total independência política e econômica.</a:t>
              </a:r>
              <a:endParaRPr i="0" sz="1400" u="none" cap="none" strike="noStrike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874320" y="624600"/>
              <a:ext cx="764700" cy="21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750" lIns="67500" spcFirstLastPara="1" rIns="67500" wrap="square" tIns="3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0400" u="none" cap="none" strike="noStrike">
                  <a:solidFill>
                    <a:srgbClr val="D3E3DD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b="0" i="0" sz="10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0949400" y="1357560"/>
              <a:ext cx="764700" cy="21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750" lIns="67500" spcFirstLastPara="1" rIns="67500" wrap="square" tIns="3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0400" u="none" cap="none" strike="noStrike">
                  <a:solidFill>
                    <a:srgbClr val="D3E3DD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b="0" i="0" sz="10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3327750" y="398790"/>
            <a:ext cx="2857365" cy="296550"/>
            <a:chOff x="4437000" y="531720"/>
            <a:chExt cx="3809820" cy="395400"/>
          </a:xfrm>
        </p:grpSpPr>
        <p:cxnSp>
          <p:nvCxnSpPr>
            <p:cNvPr id="68" name="Google Shape;68;p15"/>
            <p:cNvCxnSpPr/>
            <p:nvPr/>
          </p:nvCxnSpPr>
          <p:spPr>
            <a:xfrm>
              <a:off x="4518720" y="586440"/>
              <a:ext cx="3275700" cy="0"/>
            </a:xfrm>
            <a:prstGeom prst="straightConnector1">
              <a:avLst/>
            </a:prstGeom>
            <a:noFill/>
            <a:ln cap="flat" cmpd="sng" w="28425">
              <a:solidFill>
                <a:srgbClr val="B7D1C8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9" name="Google Shape;69;p15"/>
            <p:cNvSpPr/>
            <p:nvPr/>
          </p:nvSpPr>
          <p:spPr>
            <a:xfrm>
              <a:off x="4437000" y="531720"/>
              <a:ext cx="1913700" cy="3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750" lIns="67500" spcFirstLastPara="1" rIns="67500" wrap="square" tIns="3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500" u="none" cap="none" strike="noStrike">
                  <a:solidFill>
                    <a:srgbClr val="009999"/>
                  </a:solidFill>
                  <a:latin typeface="Roboto"/>
                  <a:ea typeface="Roboto"/>
                  <a:cs typeface="Roboto"/>
                  <a:sym typeface="Roboto"/>
                </a:rPr>
                <a:t>missão</a:t>
              </a:r>
              <a:endParaRPr i="0" sz="1500" u="none" cap="none" strike="noStrike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" name="Google Shape;70;p15"/>
            <p:cNvCxnSpPr/>
            <p:nvPr/>
          </p:nvCxnSpPr>
          <p:spPr>
            <a:xfrm>
              <a:off x="4518720" y="586440"/>
              <a:ext cx="3728100" cy="0"/>
            </a:xfrm>
            <a:prstGeom prst="straightConnector1">
              <a:avLst/>
            </a:prstGeom>
            <a:noFill/>
            <a:ln cap="flat" cmpd="sng" w="28425">
              <a:solidFill>
                <a:srgbClr val="B7D1C8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>
            <a:off x="-6637" y="689837"/>
            <a:ext cx="9144000" cy="8700"/>
          </a:xfrm>
          <a:prstGeom prst="straightConnector1">
            <a:avLst/>
          </a:prstGeom>
          <a:noFill/>
          <a:ln cap="flat" cmpd="sng" w="9525">
            <a:solidFill>
              <a:srgbClr val="78A8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1" y="122087"/>
            <a:ext cx="834192" cy="4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212080" y="213603"/>
            <a:ext cx="37782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PROGRAMAS PRIORITÁRIOS</a:t>
            </a:r>
            <a:endParaRPr b="1"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936503" y="1552838"/>
            <a:ext cx="221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17175" y="2417878"/>
            <a:ext cx="356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AF007A"/>
                </a:solidFill>
                <a:latin typeface="Arial"/>
                <a:ea typeface="Arial"/>
                <a:cs typeface="Arial"/>
                <a:sym typeface="Arial"/>
              </a:rPr>
              <a:t>TELECOMUNICAÇÕES E DIREITOS DIGITAIS</a:t>
            </a:r>
            <a:endParaRPr b="1" sz="1200">
              <a:solidFill>
                <a:srgbClr val="AF00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Ambiente de serviços de telecomunicações de alta qualidade preservando o direito à informação, com conformidade com os padrões de consumo, proteção de informações pessoais e privacidade, com acesso universal. 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817175" y="1275098"/>
            <a:ext cx="3568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29BB00"/>
                </a:solidFill>
                <a:latin typeface="Arial"/>
                <a:ea typeface="Arial"/>
                <a:cs typeface="Arial"/>
                <a:sym typeface="Arial"/>
              </a:rPr>
              <a:t>ALIMENTAÇÃO SAUDÁVEL E SUSTENTÁVEL</a:t>
            </a:r>
            <a:endParaRPr b="1" sz="1200">
              <a:solidFill>
                <a:srgbClr val="29B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Alimentação adequada e saudável para a promoção e proteção da saúde, do meio ambiente e a prevenção de doenças crônicas não-transmissíveis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288593" y="2417878"/>
            <a:ext cx="3506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EA000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Acesso a serviços de saúde e medicamentos que atendam às necessidades do cidadão, seja através do SUS ou dos planos de saúde, garantindo a eficácia do direito à saúde no Brasil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288593" y="1275098"/>
            <a:ext cx="3645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86400"/>
                </a:solidFill>
                <a:latin typeface="Arial"/>
                <a:ea typeface="Arial"/>
                <a:cs typeface="Arial"/>
                <a:sym typeface="Arial"/>
              </a:rPr>
              <a:t>MOBILIDADE URBANA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Transporte público mais seguro e com qualidade, levando informação sobre os direitos do consumidor e levantando o debate sobre o cenário histórico que privilegia o uso de automóveis. 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17175" y="3703134"/>
            <a:ext cx="35682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1E8AC3"/>
                </a:solidFill>
                <a:latin typeface="Arial"/>
                <a:ea typeface="Arial"/>
                <a:cs typeface="Arial"/>
                <a:sym typeface="Arial"/>
              </a:rPr>
              <a:t>SERVIÇOS FINANCEIROS</a:t>
            </a:r>
            <a:endParaRPr b="1" sz="1200">
              <a:solidFill>
                <a:srgbClr val="1E8AC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Serviços financeiros acessíveis, que respeitem o direito de escolha e garantam plena informação e segurança, prevenindo o superendividamento e respeitando legislações e políticas públicas que consideram a condição de vulnerabilidade do consumidor. 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288593" y="3703134"/>
            <a:ext cx="36450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E01D"/>
                </a:solidFill>
                <a:latin typeface="Arial"/>
                <a:ea typeface="Arial"/>
                <a:cs typeface="Arial"/>
                <a:sym typeface="Arial"/>
              </a:rPr>
              <a:t>ENERGIA E SUSTENTABILIDADE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 ambiente de qualidade elevada dos serviços de energia, preservando o direito à informação e o cumprimento das normas consumeristas e com estímulos à elevação dos padrões de eficiência energética e promoção da  energia  renovável </a:t>
            </a: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431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981" y="1309206"/>
            <a:ext cx="407194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4887" y="3757611"/>
            <a:ext cx="407194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981" y="3757612"/>
            <a:ext cx="407194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1399" y="1275098"/>
            <a:ext cx="407194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81399" y="2417877"/>
            <a:ext cx="407194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9981" y="2417878"/>
            <a:ext cx="407194" cy="407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264" y="115508"/>
            <a:ext cx="1112256" cy="6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28100" y="220850"/>
            <a:ext cx="34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COMO ATUAMOS? </a:t>
            </a:r>
            <a:endParaRPr b="1" sz="26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5968950" y="2368250"/>
            <a:ext cx="2777700" cy="679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MATERIAL DE COMUNICAÇÃO E ORIENTAÇÃO AO CONSUMIDOR</a:t>
            </a:r>
            <a:endParaRPr b="1" sz="14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625775" y="3175375"/>
            <a:ext cx="2901300" cy="523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MOBILIZAÇÃO E CAMPANHAS</a:t>
            </a:r>
            <a:endParaRPr b="1" sz="14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09000" y="2349050"/>
            <a:ext cx="2777700" cy="523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PRODUÇÃO DE EVIDÊNCIAS COM PESQUISAS </a:t>
            </a:r>
            <a:endParaRPr b="1" sz="14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669375" y="1002972"/>
            <a:ext cx="1597800" cy="667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INCIDÊNCIA</a:t>
            </a:r>
            <a:endParaRPr b="1" sz="16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895863" y="1002975"/>
            <a:ext cx="1597800" cy="667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CAMPANHAS</a:t>
            </a:r>
            <a:endParaRPr b="1" sz="16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/>
          <p:nvPr/>
        </p:nvSpPr>
        <p:spPr>
          <a:xfrm rot="5400000">
            <a:off x="4223750" y="-2005225"/>
            <a:ext cx="407400" cy="7967100"/>
          </a:xfrm>
          <a:prstGeom prst="rightBrace">
            <a:avLst>
              <a:gd fmla="val 50000" name="adj1"/>
              <a:gd fmla="val 50191" name="adj2"/>
            </a:avLst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443900" y="1002972"/>
            <a:ext cx="1597800" cy="667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ADVOCACY</a:t>
            </a:r>
            <a:endParaRPr b="1" sz="16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880775" y="1002972"/>
            <a:ext cx="1597800" cy="667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ORIENTAÇÃO</a:t>
            </a:r>
            <a:endParaRPr b="1" sz="16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660050" y="4094600"/>
            <a:ext cx="1907700" cy="821400"/>
          </a:xfrm>
          <a:prstGeom prst="rect">
            <a:avLst/>
          </a:prstGeom>
          <a:solidFill>
            <a:srgbClr val="70AD47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Consultas Públicas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Audiências Públicas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Agências reguladoras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3740625" y="2368250"/>
            <a:ext cx="1812600" cy="679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MONITORAMENTO DE PROJETOS DE LEIS</a:t>
            </a:r>
            <a:endParaRPr b="1" sz="14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08996" y="4001725"/>
            <a:ext cx="2202600" cy="307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LITIGÂNCIA </a:t>
            </a:r>
            <a:endParaRPr b="1" sz="14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578375" y="3571400"/>
            <a:ext cx="2202600" cy="523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ATIVIDADES DE REPRESENTAÇÃO</a:t>
            </a:r>
            <a:endParaRPr b="1" sz="14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399300" y="3335600"/>
            <a:ext cx="1667700" cy="759000"/>
          </a:xfrm>
          <a:prstGeom prst="rect">
            <a:avLst/>
          </a:prstGeom>
          <a:solidFill>
            <a:srgbClr val="70AD47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Textos de posição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Conscientização do consumidor</a:t>
            </a:r>
            <a:b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491875" y="4229725"/>
            <a:ext cx="2035200" cy="821400"/>
          </a:xfrm>
          <a:prstGeom prst="rect">
            <a:avLst/>
          </a:prstGeom>
          <a:solidFill>
            <a:srgbClr val="70AD47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Ação Civil Pública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Amicus Curiae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Terceiro interessado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130725" y="1209550"/>
            <a:ext cx="59982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QUAL A IMPORTÂNCIA DO DIREITO DO CONSUMIDOR?</a:t>
            </a:r>
            <a:endParaRPr b="1" sz="42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0" y="0"/>
            <a:ext cx="7739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43168"/>
                </a:solidFill>
                <a:latin typeface="Roboto"/>
                <a:ea typeface="Roboto"/>
                <a:cs typeface="Roboto"/>
                <a:sym typeface="Roboto"/>
              </a:rPr>
              <a:t>COMO SURGE O DIREITO DO CONSUMIDOR?</a:t>
            </a:r>
            <a:endParaRPr b="1" sz="2800">
              <a:solidFill>
                <a:srgbClr val="0431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69300" y="858525"/>
            <a:ext cx="4166400" cy="1068300"/>
          </a:xfrm>
          <a:prstGeom prst="rect">
            <a:avLst/>
          </a:prstGeom>
          <a:noFill/>
          <a:ln cap="flat" cmpd="sng" w="9525">
            <a:solidFill>
              <a:srgbClr val="1B786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Código de Defesa Consumidor (1990)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Lei da Ação Civil Pública (1985)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Constituição Federal (1988)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353425" y="979900"/>
            <a:ext cx="2874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Roboto"/>
                <a:ea typeface="Roboto"/>
                <a:cs typeface="Roboto"/>
                <a:sym typeface="Roboto"/>
              </a:rPr>
              <a:t>Período da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Roboto"/>
                <a:ea typeface="Roboto"/>
                <a:cs typeface="Roboto"/>
                <a:sym typeface="Roboto"/>
              </a:rPr>
              <a:t>Redemocratização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090900" y="2752050"/>
            <a:ext cx="43200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Tutela dos Interesses Transindividuais”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Exemplos: recall de carros, produto com quantidade a menos, anticoncepcional de farinha, planos coletivos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Sociedade de massa e risco </a:t>
            </a:r>
            <a:r>
              <a:rPr b="1"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necessidade de transformações no direito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69300" y="2170950"/>
            <a:ext cx="3921600" cy="549300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O consumidor indivíduo</a:t>
            </a:r>
            <a:endParaRPr b="1" sz="18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3700" y="2720250"/>
            <a:ext cx="39216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relação entre fornecedor e consumidor é assimétrica e o consumidor é hipossuficiente.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Criação de direitos para consumidores e deveres para os fornecedores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quilibrar essa relação e proteger o consumidor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572000" y="1118775"/>
            <a:ext cx="427200" cy="33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B786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090900" y="2170950"/>
            <a:ext cx="4320000" cy="549300"/>
          </a:xfrm>
          <a:prstGeom prst="rect">
            <a:avLst/>
          </a:prstGeom>
          <a:solidFill>
            <a:srgbClr val="5ADBA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pt-BR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onsumidor enquanto coletivo</a:t>
            </a:r>
            <a:endParaRPr b="1" sz="18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1101825" y="270000"/>
            <a:ext cx="66576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500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 Código (1990)</a:t>
            </a:r>
            <a:endParaRPr sz="4500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1101830" y="1372525"/>
            <a:ext cx="5763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ARTIGO 6º, CDC </a:t>
            </a:r>
            <a:endParaRPr sz="1400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20"/>
          <p:cNvGrpSpPr/>
          <p:nvPr/>
        </p:nvGrpSpPr>
        <p:grpSpPr>
          <a:xfrm>
            <a:off x="1101814" y="1995086"/>
            <a:ext cx="7067806" cy="2420687"/>
            <a:chOff x="2104920" y="3914640"/>
            <a:chExt cx="8207880" cy="2493240"/>
          </a:xfrm>
        </p:grpSpPr>
        <p:sp>
          <p:nvSpPr>
            <p:cNvPr id="136" name="Google Shape;136;p20"/>
            <p:cNvSpPr/>
            <p:nvPr/>
          </p:nvSpPr>
          <p:spPr>
            <a:xfrm>
              <a:off x="2104920" y="3914640"/>
              <a:ext cx="1894200" cy="1136400"/>
            </a:xfrm>
            <a:prstGeom prst="rect">
              <a:avLst/>
            </a:prstGeom>
            <a:solidFill>
              <a:srgbClr val="4472C4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Proteção da vida, saúde e segurança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4189320" y="3914640"/>
              <a:ext cx="1894200" cy="1136400"/>
            </a:xfrm>
            <a:prstGeom prst="rect">
              <a:avLst/>
            </a:prstGeom>
            <a:solidFill>
              <a:srgbClr val="4491C2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Educação e divulgação sobre o consumo adequado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273360" y="3914640"/>
              <a:ext cx="1894200" cy="1136400"/>
            </a:xfrm>
            <a:prstGeom prst="rect">
              <a:avLst/>
            </a:prstGeom>
            <a:solidFill>
              <a:srgbClr val="43AFC0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Informação adequada e clara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8346600" y="3960000"/>
              <a:ext cx="1894200" cy="1136400"/>
            </a:xfrm>
            <a:prstGeom prst="rect">
              <a:avLst/>
            </a:prstGeom>
            <a:solidFill>
              <a:srgbClr val="43BDAE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Proteção contra publicidade enganosa e abusiva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104920" y="5271480"/>
              <a:ext cx="1894200" cy="1136400"/>
            </a:xfrm>
            <a:prstGeom prst="rect">
              <a:avLst/>
            </a:prstGeom>
            <a:solidFill>
              <a:srgbClr val="43BB8D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Prevenção e reparação de danos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242600" y="5271480"/>
              <a:ext cx="1894200" cy="1136400"/>
            </a:xfrm>
            <a:prstGeom prst="rect">
              <a:avLst/>
            </a:prstGeom>
            <a:solidFill>
              <a:srgbClr val="44B76E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Acesso aos órgãos judiciários e administrativos 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330600" y="5256000"/>
              <a:ext cx="1894200" cy="1136400"/>
            </a:xfrm>
            <a:prstGeom prst="rect">
              <a:avLst/>
            </a:prstGeom>
            <a:solidFill>
              <a:srgbClr val="45B451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Facilitação da defesa dos direitos (inversão do ônus da prova)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8418600" y="5256000"/>
              <a:ext cx="1894200" cy="1136400"/>
            </a:xfrm>
            <a:prstGeom prst="rect">
              <a:avLst/>
            </a:prstGeom>
            <a:solidFill>
              <a:srgbClr val="56B046"/>
            </a:solidFill>
            <a:ln cap="flat" cmpd="sng" w="126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Modificação de cláusulas contratuais desproporcionais</a:t>
              </a:r>
              <a:endParaRPr sz="1200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2301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447B"/>
                </a:solidFill>
                <a:latin typeface="Montserrat"/>
                <a:ea typeface="Montserrat"/>
                <a:cs typeface="Montserrat"/>
                <a:sym typeface="Montserrat"/>
              </a:rPr>
              <a:t>Bancos de Dados e Cadastros</a:t>
            </a:r>
            <a:endParaRPr>
              <a:solidFill>
                <a:srgbClr val="0044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94200" y="1378581"/>
            <a:ext cx="8355600" cy="30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Art. 43. O consumidor (...) terá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acesso às informações existentes em cadastros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fichas, registros e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dados pessoais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 e de consumo arquivados sobre ele, bem como sobre as suas respectivas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fontes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§ 1° Os cadastros e dados de consumidores devem ser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objetivos, claros, verdadeiros e em linguagem de fácil compreensão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não podendo conter informações negativas referentes a período superior a cinco anos.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§ 2° A abertura de cadastro, ficha, registro e dados pessoais e de consumo deverá ser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comunicada por escrito ao consumidor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quando não solicitada por ele.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§ 3° O consumidor, sempre que encontrar inexatidão nos seus dados e cadastros, poderá exigir sua imediata </a:t>
            </a:r>
            <a:r>
              <a:rPr b="1"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correção </a:t>
            </a:r>
            <a:r>
              <a:rPr lang="pt-BR" sz="16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(...)	  </a:t>
            </a:r>
            <a:endParaRPr sz="16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1161250" y="858525"/>
            <a:ext cx="5372400" cy="28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O CONSUMIDOR DO SÉCULO XXI</a:t>
            </a:r>
            <a:endParaRPr b="1" sz="44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E A PROTEÇÃO DE DADOS PESSOAIS</a:t>
            </a:r>
            <a:endParaRPr b="1" sz="44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