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66" r:id="rId12"/>
    <p:sldId id="287" r:id="rId13"/>
    <p:sldId id="267" r:id="rId14"/>
    <p:sldId id="268" r:id="rId15"/>
    <p:sldId id="269" r:id="rId16"/>
    <p:sldId id="288" r:id="rId17"/>
    <p:sldId id="270" r:id="rId18"/>
    <p:sldId id="289" r:id="rId19"/>
    <p:sldId id="271" r:id="rId20"/>
    <p:sldId id="290" r:id="rId21"/>
    <p:sldId id="273" r:id="rId22"/>
    <p:sldId id="274" r:id="rId23"/>
    <p:sldId id="275" r:id="rId24"/>
    <p:sldId id="291" r:id="rId25"/>
    <p:sldId id="276" r:id="rId26"/>
    <p:sldId id="277" r:id="rId27"/>
    <p:sldId id="278" r:id="rId28"/>
    <p:sldId id="279" r:id="rId29"/>
    <p:sldId id="292" r:id="rId30"/>
    <p:sldId id="293" r:id="rId31"/>
    <p:sldId id="284" r:id="rId32"/>
    <p:sldId id="28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66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B5F7-B64A-4C86-885A-085B67BE2E2B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0D483-48D1-4E6C-9BFD-03128C5B82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EB596-0523-48F2-AB42-AB4FF9ACFB6B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50E62-32B6-4AD0-A7CD-FBD6778395D1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24E22-D9B8-4757-AE80-0340FB90FA78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BF24D-DA45-4859-A6F9-0D7E15D21A5F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195F8-4EB5-4BAE-8AFE-8F5550FC4F22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537AF-4F50-494D-B0C5-D3160BF90AAC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AA0F-3727-4F2C-9CC7-25E4BE1EB3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76B2-0FE4-45F1-9714-CBFDEC2B83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FCB7-4213-42E3-BA33-14E854AA01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B6AB-C049-467F-AE63-3E83410DA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3B0B6-79AC-4017-AEED-7AD3424D33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69D2-FD57-4289-8B20-B0265396B41F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FFC7-7409-4B74-85D8-264F909503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y9Kym6ZzQAhVKHJAKHVFpDBoQjRwIBw&amp;url=http%3A%2F%2Fwww.sogab.com.br%2Fanatomia%2Fsistemadigestoriojonas.htm&amp;psig=AFQjCNHNtk9bE0g6fLiZNJGK9Yxb2gxPIA&amp;ust=147882033730427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om.br/url?sa=i&amp;rct=j&amp;q=&amp;esrc=s&amp;source=images&amp;cd=&amp;cad=rja&amp;uact=8&amp;ved=0ahUKEwjltbbn6ZzQAhUBgpAKHVOEAGUQjRwIBw&amp;url=http://www.imgrum.net/tag/lipoplastia&amp;psig=AFQjCNHNtk9bE0g6fLiZNJGK9Yxb2gxPIA&amp;ust=14788203373042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.br/url?sa=i&amp;rct=j&amp;q=&amp;esrc=s&amp;source=images&amp;cd=&amp;cad=rja&amp;uact=8&amp;ved=0ahUKEwiNz7ms6pzQAhVICpAKHW5YATgQjRwIBw&amp;url=https://giselacampos.com.br/bichectomia-o-que-e/&amp;psig=AFQjCNHNtk9bE0g6fLiZNJGK9Yxb2gxPIA&amp;ust=1478820337304274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489422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APLICADA À NUTRIÇÃO</a:t>
            </a:r>
          </a:p>
          <a:p>
            <a:pPr>
              <a:lnSpc>
                <a:spcPct val="120000"/>
              </a:lnSpc>
              <a:defRPr/>
            </a:pPr>
            <a:r>
              <a:rPr lang="pt-BR" sz="96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1: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Anatomia  da cavidade oral,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salivares, faringe e esôfago.</a:t>
            </a:r>
          </a:p>
          <a:p>
            <a:pPr>
              <a:lnSpc>
                <a:spcPct val="120000"/>
              </a:lnSpc>
              <a:defRPr/>
            </a:pP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266429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RNM 4000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1.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/>
              <a:t>Quais nervos cranianos são responsáveis pela inervação dos </a:t>
            </a:r>
            <a:r>
              <a:rPr lang="pt-BR" b="1" dirty="0" smtClean="0">
                <a:solidFill>
                  <a:srgbClr val="FF0000"/>
                </a:solidFill>
              </a:rPr>
              <a:t>músculos do palato mole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66122-008-f23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3573463"/>
            <a:ext cx="4248150" cy="295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5312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Assoalho: </a:t>
            </a:r>
            <a:r>
              <a:rPr lang="pt-BR" sz="2400" dirty="0" smtClean="0"/>
              <a:t>mm. </a:t>
            </a:r>
            <a:r>
              <a:rPr lang="pt-BR" sz="2400" dirty="0" err="1" smtClean="0"/>
              <a:t>milohióideo</a:t>
            </a:r>
            <a:r>
              <a:rPr lang="pt-BR" sz="2400" dirty="0" smtClean="0"/>
              <a:t> e </a:t>
            </a:r>
            <a:r>
              <a:rPr lang="pt-BR" sz="2400" dirty="0" err="1" smtClean="0"/>
              <a:t>geniohióideo</a:t>
            </a:r>
            <a:endParaRPr lang="pt-BR" sz="2400" dirty="0" smtClean="0"/>
          </a:p>
        </p:txBody>
      </p:sp>
      <p:pic>
        <p:nvPicPr>
          <p:cNvPr id="13316" name="Picture 4" descr="F66122-008-f23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2846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9439"/>
            <a:ext cx="4554768" cy="57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5496" y="6336704"/>
            <a:ext cx="453650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9512" y="3356992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3933056"/>
            <a:ext cx="53955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11560" y="1340768"/>
            <a:ext cx="4176464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Funções:</a:t>
            </a:r>
            <a:r>
              <a:rPr lang="pt-BR" b="1" dirty="0" smtClean="0"/>
              <a:t> sustentam o assoalho oral, fixam o </a:t>
            </a:r>
            <a:r>
              <a:rPr lang="pt-BR" b="1" dirty="0" err="1" smtClean="0"/>
              <a:t>hióide</a:t>
            </a:r>
            <a:r>
              <a:rPr lang="pt-BR" b="1" dirty="0" smtClean="0"/>
              <a:t> e o desloca superiormente durante a deglutição.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2.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Quais nervos cranianos são responsáveis pela inervação desses dois </a:t>
            </a:r>
            <a:r>
              <a:rPr lang="pt-BR" b="1" dirty="0" smtClean="0">
                <a:solidFill>
                  <a:srgbClr val="FF0000"/>
                </a:solidFill>
              </a:rPr>
              <a:t>músculos do assoalho oral?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66762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Dentes </a:t>
            </a:r>
            <a:r>
              <a:rPr lang="pt-BR" sz="2400" b="1" dirty="0" smtClean="0">
                <a:solidFill>
                  <a:srgbClr val="FF0000"/>
                </a:solidFill>
              </a:rPr>
              <a:t>(1. coroa, 2. colo e 3. raiz) </a:t>
            </a:r>
            <a:endParaRPr lang="pt-BR" sz="2400" b="1" dirty="0" smtClean="0">
              <a:solidFill>
                <a:schemeClr val="tx2"/>
              </a:solidFill>
            </a:endParaRPr>
          </a:p>
        </p:txBody>
      </p:sp>
      <p:pic>
        <p:nvPicPr>
          <p:cNvPr id="14339" name="Picture 3" descr="Sem título-5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12875"/>
            <a:ext cx="42481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292080" y="202077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64088" y="288487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403700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3358733"/>
            <a:ext cx="230425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Articulação sinartrose fibrosa GONFOSE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5580112" y="3789040"/>
            <a:ext cx="936104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79512" y="1628800"/>
            <a:ext cx="252028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TIPOS MORFOLÓGICOS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Incisivos;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Caninos;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Pré-molares e;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Molares.</a:t>
            </a:r>
          </a:p>
          <a:p>
            <a:endParaRPr lang="pt-B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23728" y="790030"/>
            <a:ext cx="4824536" cy="7667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Gengivas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(fixa e livre)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1187624" y="3212976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3934797"/>
            <a:ext cx="2304256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Incisão, perfuração, esmagamento e trituração do alimento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1700808"/>
            <a:ext cx="18002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Apatita - mineral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452320" y="1844824"/>
            <a:ext cx="216024" cy="391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668344" y="2339588"/>
            <a:ext cx="13681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1a. esmalte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5364088" y="2492896"/>
            <a:ext cx="864096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300192" y="2339588"/>
            <a:ext cx="122413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1b.dentina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66122-008-f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1906588"/>
            <a:ext cx="427196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Dentes:</a:t>
            </a:r>
            <a:r>
              <a:rPr lang="pt-BR" sz="2400" dirty="0" smtClean="0"/>
              <a:t> decíduo (20) e permanentes (32)</a:t>
            </a:r>
            <a:br>
              <a:rPr lang="pt-BR" sz="2400" dirty="0" smtClean="0"/>
            </a:br>
            <a:r>
              <a:rPr lang="pt-BR" sz="2400" dirty="0" smtClean="0"/>
              <a:t>Arcadas alveolares superior e inferior</a:t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987824" y="6453336"/>
            <a:ext cx="331236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66122-008-f24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557338"/>
            <a:ext cx="5184775" cy="509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826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Língua: </a:t>
            </a:r>
            <a:r>
              <a:rPr lang="pt-BR" sz="2400" dirty="0" smtClean="0"/>
              <a:t>corpo e raiz</a:t>
            </a:r>
            <a:br>
              <a:rPr lang="pt-BR" sz="2400" dirty="0" smtClean="0"/>
            </a:br>
            <a:r>
              <a:rPr lang="pt-BR" sz="2400" dirty="0" smtClean="0"/>
              <a:t>Papilas linguais e tonsila lingual</a:t>
            </a:r>
          </a:p>
        </p:txBody>
      </p:sp>
      <p:pic>
        <p:nvPicPr>
          <p:cNvPr id="16388" name="Picture 4" descr="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84313"/>
            <a:ext cx="36004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79912" y="6453336"/>
            <a:ext cx="536408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763688" y="3573016"/>
            <a:ext cx="504056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524328" y="4869160"/>
            <a:ext cx="14401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Sulco terminal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3.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Quais nervos cranianos são responsáveis pela </a:t>
            </a:r>
            <a:r>
              <a:rPr lang="pt-BR" dirty="0" smtClean="0"/>
              <a:t>sensibilidade </a:t>
            </a:r>
            <a:r>
              <a:rPr lang="pt-BR" b="1" dirty="0" smtClean="0">
                <a:solidFill>
                  <a:srgbClr val="FF0000"/>
                </a:solidFill>
              </a:rPr>
              <a:t>gustativa da língua?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edia.tumblr.com/tumblr_llmnb00EQW1qewt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825" y="3053673"/>
            <a:ext cx="2900343" cy="3759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Mm. </a:t>
            </a:r>
            <a:r>
              <a:rPr lang="pt-BR" sz="2400" b="1" dirty="0" smtClean="0">
                <a:solidFill>
                  <a:srgbClr val="FF0000"/>
                </a:solidFill>
              </a:rPr>
              <a:t>da mastigação:</a:t>
            </a:r>
            <a:r>
              <a:rPr lang="pt-BR" sz="2400" b="1" dirty="0" smtClean="0"/>
              <a:t>  temporal, </a:t>
            </a:r>
            <a:r>
              <a:rPr lang="pt-BR" sz="2400" b="1" dirty="0" err="1" smtClean="0"/>
              <a:t>masséter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pterigóide</a:t>
            </a:r>
            <a:r>
              <a:rPr lang="pt-BR" sz="2400" b="1" dirty="0" smtClean="0"/>
              <a:t> medial e </a:t>
            </a:r>
            <a:r>
              <a:rPr lang="pt-BR" sz="2400" b="1" dirty="0" err="1" smtClean="0"/>
              <a:t>pterigóide</a:t>
            </a:r>
            <a:r>
              <a:rPr lang="pt-BR" sz="2400" b="1" dirty="0" smtClean="0"/>
              <a:t>  lateral.</a:t>
            </a:r>
          </a:p>
        </p:txBody>
      </p:sp>
      <p:pic>
        <p:nvPicPr>
          <p:cNvPr id="17411" name="Picture 3" descr="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1813" y="1268413"/>
            <a:ext cx="2632075" cy="2665412"/>
          </a:xfrm>
          <a:noFill/>
        </p:spPr>
      </p:pic>
      <p:pic>
        <p:nvPicPr>
          <p:cNvPr id="17412" name="Picture 4" descr="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4076700"/>
            <a:ext cx="2520950" cy="2547938"/>
          </a:xfrm>
          <a:noFill/>
        </p:spPr>
      </p:pic>
      <p:pic>
        <p:nvPicPr>
          <p:cNvPr id="17413" name="Picture 5" descr="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032000"/>
            <a:ext cx="4038600" cy="4133850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467544" y="1484784"/>
            <a:ext cx="489654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Elevação, depressão, protrusão, retração e lateralidade,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4.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pt-BR" dirty="0" smtClean="0"/>
              <a:t>Qual nervo craniano é responsável pela inervação motora dos </a:t>
            </a:r>
            <a:r>
              <a:rPr lang="pt-BR" b="1" dirty="0" smtClean="0">
                <a:solidFill>
                  <a:srgbClr val="FF0000"/>
                </a:solidFill>
              </a:rPr>
              <a:t>músculos da mastigação?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313" y="188912"/>
            <a:ext cx="8893175" cy="1367879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dirty="0" smtClean="0">
                <a:solidFill>
                  <a:schemeClr val="hlink"/>
                </a:solidFill>
              </a:rPr>
              <a:t/>
            </a:r>
            <a:br>
              <a:rPr lang="pt-BR" sz="2400" dirty="0" smtClean="0">
                <a:solidFill>
                  <a:schemeClr val="hlink"/>
                </a:solidFill>
              </a:rPr>
            </a:br>
            <a:r>
              <a:rPr lang="pt-BR" sz="2400" b="1" dirty="0" smtClean="0">
                <a:solidFill>
                  <a:schemeClr val="hlink"/>
                </a:solidFill>
              </a:rPr>
              <a:t>Glândulas </a:t>
            </a:r>
            <a:r>
              <a:rPr lang="pt-BR" sz="2400" b="1" dirty="0" smtClean="0">
                <a:solidFill>
                  <a:schemeClr val="hlink"/>
                </a:solidFill>
              </a:rPr>
              <a:t>salivares</a:t>
            </a:r>
            <a:br>
              <a:rPr lang="pt-BR" sz="2400" b="1" dirty="0" smtClean="0">
                <a:solidFill>
                  <a:schemeClr val="hlink"/>
                </a:solidFill>
              </a:rPr>
            </a:br>
            <a:r>
              <a:rPr lang="pt-BR" sz="2400" b="1" dirty="0" smtClean="0">
                <a:solidFill>
                  <a:schemeClr val="hlink"/>
                </a:solidFill>
              </a:rPr>
              <a:t>A.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Glândulas salivares maiores: </a:t>
            </a:r>
            <a:r>
              <a:rPr lang="pt-BR" sz="2400" b="1" dirty="0" smtClean="0"/>
              <a:t>parótidas, submandibulares e sublinguais.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chemeClr val="tx2"/>
                </a:solidFill>
              </a:rPr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B.</a:t>
            </a:r>
            <a:r>
              <a:rPr lang="pt-BR" sz="2400" b="1" dirty="0" smtClean="0">
                <a:solidFill>
                  <a:schemeClr val="tx2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Glândulas salivares menores: </a:t>
            </a:r>
            <a:r>
              <a:rPr lang="pt-BR" sz="2400" b="1" dirty="0" smtClean="0">
                <a:solidFill>
                  <a:schemeClr val="tx1"/>
                </a:solidFill>
              </a:rPr>
              <a:t>palatinas, bucais e labiais.</a:t>
            </a:r>
          </a:p>
        </p:txBody>
      </p:sp>
      <p:pic>
        <p:nvPicPr>
          <p:cNvPr id="18435" name="Picture 3" descr="Sem título-6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79588"/>
            <a:ext cx="507841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em título-4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060575"/>
            <a:ext cx="3527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8840"/>
            <a:ext cx="3312492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Char char="-"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Divisão: </a:t>
            </a:r>
          </a:p>
          <a:p>
            <a:pPr eaLnBrk="1" hangingPunct="1">
              <a:buFontTx/>
              <a:buNone/>
              <a:defRPr/>
            </a:pPr>
            <a:r>
              <a:rPr lang="pt-BR" sz="2400" b="1" dirty="0" smtClean="0"/>
              <a:t>	1) Canal alimentar;                 2) Glândulas anexas.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G:\DESENHOS DO LIVRO JANEIRO 2019\DESENHOS LIVRO 2019\FIGURA 8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6984776" cy="568863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691680" y="764704"/>
            <a:ext cx="3168352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Funções do Sistema </a:t>
            </a:r>
            <a:r>
              <a:rPr lang="pt-BR" sz="2800" b="1" dirty="0" err="1" smtClean="0"/>
              <a:t>Digestório</a:t>
            </a:r>
            <a:endParaRPr lang="pt-BR" sz="2800" b="1" dirty="0"/>
          </a:p>
        </p:txBody>
      </p:sp>
      <p:sp>
        <p:nvSpPr>
          <p:cNvPr id="7" name="Elipse 6"/>
          <p:cNvSpPr/>
          <p:nvPr/>
        </p:nvSpPr>
        <p:spPr>
          <a:xfrm>
            <a:off x="6156176" y="3356992"/>
            <a:ext cx="2016224" cy="2376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4469088">
            <a:off x="5199483" y="4077815"/>
            <a:ext cx="432048" cy="148834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03848" y="4787860"/>
            <a:ext cx="129614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PERITÔNIO</a:t>
            </a:r>
            <a:endParaRPr lang="pt-BR" b="1" dirty="0"/>
          </a:p>
        </p:txBody>
      </p:sp>
      <p:pic>
        <p:nvPicPr>
          <p:cNvPr id="10" name="Picture 2" descr="https://slideplayer.com.br/slide/1859036/7/images/19/Gl%C3%A2ndulas%3A+Ex%C3%B3crinas+Origem+embriol%C3%B3g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1" y="3717032"/>
            <a:ext cx="3802899" cy="2852175"/>
          </a:xfrm>
          <a:prstGeom prst="rect">
            <a:avLst/>
          </a:prstGeom>
          <a:noFill/>
        </p:spPr>
      </p:pic>
      <p:sp>
        <p:nvSpPr>
          <p:cNvPr id="11" name="Seta para baixo 10"/>
          <p:cNvSpPr/>
          <p:nvPr/>
        </p:nvSpPr>
        <p:spPr>
          <a:xfrm>
            <a:off x="1763688" y="3284984"/>
            <a:ext cx="360040" cy="43204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dirty="0" smtClean="0">
                <a:solidFill>
                  <a:srgbClr val="FF0000"/>
                </a:solidFill>
              </a:rPr>
              <a:t>Ducto </a:t>
            </a:r>
            <a:r>
              <a:rPr lang="pt-BR" sz="2400" b="1" dirty="0" smtClean="0">
                <a:solidFill>
                  <a:srgbClr val="FF0000"/>
                </a:solidFill>
              </a:rPr>
              <a:t>das </a:t>
            </a:r>
            <a:r>
              <a:rPr lang="pt-BR" sz="2400" b="1" dirty="0" err="1" smtClean="0">
                <a:solidFill>
                  <a:srgbClr val="FF0000"/>
                </a:solidFill>
              </a:rPr>
              <a:t>gls</a:t>
            </a:r>
            <a:r>
              <a:rPr lang="pt-BR" sz="2400" b="1" dirty="0" smtClean="0">
                <a:solidFill>
                  <a:srgbClr val="FF0000"/>
                </a:solidFill>
              </a:rPr>
              <a:t>. salivares maiores</a:t>
            </a: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21507" name="Picture 4" descr="F66122-008-f2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84313"/>
            <a:ext cx="6192838" cy="5040312"/>
          </a:xfrm>
          <a:noFill/>
          <a:ln>
            <a:solidFill>
              <a:schemeClr val="tx1"/>
            </a:solidFill>
          </a:ln>
        </p:spPr>
      </p:pic>
      <p:pic>
        <p:nvPicPr>
          <p:cNvPr id="4" name="Picture 8" descr="Resultado de imagem para imagem da bola de bichat bichectom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643063"/>
            <a:ext cx="4903787" cy="495428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3501008"/>
            <a:ext cx="4406900" cy="35290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372200" y="3358733"/>
            <a:ext cx="269979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dirty="0" smtClean="0"/>
              <a:t> </a:t>
            </a:r>
            <a:r>
              <a:rPr lang="pt-BR" b="1" dirty="0" smtClean="0"/>
              <a:t>Carúnculas sublinguais</a:t>
            </a:r>
          </a:p>
          <a:p>
            <a:pPr algn="ctr">
              <a:buFontTx/>
              <a:buChar char="-"/>
            </a:pPr>
            <a:r>
              <a:rPr lang="pt-BR" b="1" dirty="0" smtClean="0"/>
              <a:t> Pregas sublinguais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909638"/>
            <a:ext cx="4159250" cy="5832475"/>
          </a:xfrm>
          <a:noFill/>
        </p:spPr>
      </p:pic>
      <p:pic>
        <p:nvPicPr>
          <p:cNvPr id="98308" name="Picture 4" descr="Sem título-8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4450"/>
            <a:ext cx="3311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088" y="2852738"/>
            <a:ext cx="29511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83568" y="260648"/>
            <a:ext cx="446449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1b) Faringe: </a:t>
            </a:r>
            <a:r>
              <a:rPr lang="pt-BR" sz="2400" b="1" dirty="0" smtClean="0">
                <a:solidFill>
                  <a:schemeClr val="tx2"/>
                </a:solidFill>
              </a:rPr>
              <a:t>base do crânio à C6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43808" y="2319263"/>
            <a:ext cx="216024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1. Nasofaringe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43808" y="3111351"/>
            <a:ext cx="216024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2. Orofaringe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96208" y="3759423"/>
            <a:ext cx="236788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3. Laringofaringe</a:t>
            </a:r>
            <a:endParaRPr lang="pt-BR" sz="2400" dirty="0">
              <a:solidFill>
                <a:schemeClr val="tx2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6660232" y="4725144"/>
            <a:ext cx="1080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660232" y="4941168"/>
            <a:ext cx="1080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660232" y="5805264"/>
            <a:ext cx="1080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2195736" y="4581128"/>
            <a:ext cx="108012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6707088" cy="560387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1800" b="1" dirty="0" smtClean="0">
                <a:solidFill>
                  <a:srgbClr val="FF0000"/>
                </a:solidFill>
              </a:rPr>
              <a:t>Tonsilas </a:t>
            </a:r>
            <a:r>
              <a:rPr lang="pt-BR" sz="1800" b="1" dirty="0" smtClean="0"/>
              <a:t>– Anel linfático de </a:t>
            </a:r>
            <a:r>
              <a:rPr lang="pt-BR" sz="1800" b="1" dirty="0" err="1" smtClean="0"/>
              <a:t>Waldeyer</a:t>
            </a:r>
            <a:r>
              <a:rPr lang="pt-BR" sz="1800" b="1" dirty="0" smtClean="0"/>
              <a:t>: </a:t>
            </a:r>
            <a:r>
              <a:rPr lang="pt-BR" sz="1800" b="1" dirty="0" smtClean="0">
                <a:solidFill>
                  <a:schemeClr val="tx2"/>
                </a:solidFill>
              </a:rPr>
              <a:t>tecido linfático de defesa</a:t>
            </a:r>
            <a:endParaRPr lang="pt-BR" sz="1800" b="1" dirty="0" smtClean="0">
              <a:solidFill>
                <a:schemeClr val="tx2"/>
              </a:solidFill>
            </a:endParaRPr>
          </a:p>
        </p:txBody>
      </p:sp>
      <p:pic>
        <p:nvPicPr>
          <p:cNvPr id="21507" name="Picture 3" descr="moore pagina 945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981075"/>
            <a:ext cx="6335713" cy="5545138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1691680" y="1196752"/>
            <a:ext cx="1368152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012160" y="1349152"/>
            <a:ext cx="1584176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99792" y="6237312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707904" y="1124744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1. Tonsila faríngea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2123564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2. Tonsilas </a:t>
            </a:r>
            <a:r>
              <a:rPr lang="pt-BR" dirty="0" err="1" smtClean="0"/>
              <a:t>tubáricas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80112" y="2132856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2. Tonsilas </a:t>
            </a:r>
            <a:r>
              <a:rPr lang="pt-BR" dirty="0" err="1" smtClean="0"/>
              <a:t>tubáricas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47664" y="3131676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3. Tonsilas palatinas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80112" y="3140968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3. Tonsilas palatinas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35896" y="4067780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4. Tonsila lingual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3635896" y="1412776"/>
            <a:ext cx="1872208" cy="2736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549275"/>
            <a:ext cx="3467100" cy="338378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Estrutura ou túnicas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Muscular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/>
              <a:t>       - Camada externa e circular (mm. </a:t>
            </a:r>
            <a:r>
              <a:rPr lang="pt-BR" sz="2000" b="1" dirty="0" err="1" smtClean="0"/>
              <a:t>constrictores</a:t>
            </a:r>
            <a:r>
              <a:rPr lang="pt-BR" sz="2000" b="1" dirty="0" smtClean="0"/>
              <a:t>);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pt-BR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/>
              <a:t>       - Camada interna e longitudinal </a:t>
            </a:r>
            <a:r>
              <a:rPr lang="pt-BR" sz="1800" b="1" dirty="0" smtClean="0"/>
              <a:t>(</a:t>
            </a:r>
            <a:r>
              <a:rPr lang="pt-BR" sz="1800" b="1" dirty="0" err="1" smtClean="0"/>
              <a:t>estilofaríngeo</a:t>
            </a:r>
            <a:r>
              <a:rPr lang="pt-BR" sz="1800" b="1" dirty="0" smtClean="0"/>
              <a:t>, </a:t>
            </a:r>
            <a:r>
              <a:rPr lang="pt-BR" sz="1800" b="1" dirty="0" err="1" smtClean="0"/>
              <a:t>salpingofaríngeo</a:t>
            </a:r>
            <a:r>
              <a:rPr lang="pt-BR" sz="1800" b="1" dirty="0" smtClean="0"/>
              <a:t> e palatofaríngeo).</a:t>
            </a:r>
          </a:p>
        </p:txBody>
      </p:sp>
      <p:pic>
        <p:nvPicPr>
          <p:cNvPr id="22531" name="Picture 4" descr="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20713"/>
            <a:ext cx="4392613" cy="6048375"/>
          </a:xfrm>
          <a:noFill/>
        </p:spPr>
      </p:pic>
      <p:sp>
        <p:nvSpPr>
          <p:cNvPr id="4" name="CaixaDeTexto 3"/>
          <p:cNvSpPr txBox="1"/>
          <p:nvPr/>
        </p:nvSpPr>
        <p:spPr>
          <a:xfrm>
            <a:off x="5220072" y="1196752"/>
            <a:ext cx="1224136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131840" y="2276872"/>
            <a:ext cx="57606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284240" y="2924944"/>
            <a:ext cx="57606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196008" y="2700536"/>
            <a:ext cx="567680" cy="83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1560" y="2492896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EF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707904" y="2123564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SF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60304" y="2771636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PF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07704" y="2060848"/>
            <a:ext cx="288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907704" y="2843644"/>
            <a:ext cx="288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</a:t>
            </a:r>
            <a:endParaRPr lang="pt-BR" dirty="0" smtClean="0"/>
          </a:p>
        </p:txBody>
      </p:sp>
      <p:sp>
        <p:nvSpPr>
          <p:cNvPr id="19" name="CaixaDeTexto 18"/>
          <p:cNvSpPr txBox="1"/>
          <p:nvPr/>
        </p:nvSpPr>
        <p:spPr>
          <a:xfrm>
            <a:off x="2060104" y="3779748"/>
            <a:ext cx="288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5.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Quais os nervos cranianos responsáveis pela inervação dos </a:t>
            </a:r>
            <a:r>
              <a:rPr lang="pt-BR" b="1" dirty="0" smtClean="0">
                <a:solidFill>
                  <a:srgbClr val="FF0000"/>
                </a:solidFill>
              </a:rPr>
              <a:t>músculos da faringe?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Mm. </a:t>
            </a:r>
            <a:r>
              <a:rPr lang="pt-BR" sz="2400" b="1" dirty="0" err="1" smtClean="0">
                <a:solidFill>
                  <a:srgbClr val="FF0000"/>
                </a:solidFill>
              </a:rPr>
              <a:t>Supra-hióideos</a:t>
            </a:r>
            <a:r>
              <a:rPr lang="pt-BR" sz="2400" b="1" dirty="0" smtClean="0">
                <a:solidFill>
                  <a:srgbClr val="FF0000"/>
                </a:solidFill>
              </a:rPr>
              <a:t>: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milo-hióideo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digástrico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estilo-hióideo</a:t>
            </a:r>
            <a:r>
              <a:rPr lang="pt-BR" sz="2400" b="1" dirty="0" smtClean="0"/>
              <a:t> e </a:t>
            </a:r>
            <a:r>
              <a:rPr lang="pt-BR" sz="2400" b="1" dirty="0" err="1" smtClean="0"/>
              <a:t>genio-hióideo</a:t>
            </a:r>
            <a:r>
              <a:rPr lang="pt-BR" sz="2400" b="1" dirty="0" smtClean="0"/>
              <a:t>.</a:t>
            </a:r>
          </a:p>
        </p:txBody>
      </p:sp>
      <p:pic>
        <p:nvPicPr>
          <p:cNvPr id="23555" name="Picture 3" descr="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1425" y="1341438"/>
            <a:ext cx="2898775" cy="2444750"/>
          </a:xfrm>
          <a:noFill/>
        </p:spPr>
      </p:pic>
      <p:pic>
        <p:nvPicPr>
          <p:cNvPr id="23556" name="Picture 4" descr="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7938" y="3938588"/>
            <a:ext cx="3149600" cy="2919412"/>
          </a:xfrm>
          <a:noFill/>
        </p:spPr>
      </p:pic>
      <p:pic>
        <p:nvPicPr>
          <p:cNvPr id="23557" name="Picture 5" descr="23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0638" y="1412875"/>
            <a:ext cx="3575050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1"/>
            <a:ext cx="3671887" cy="381697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FFCC00"/>
                </a:solidFill>
              </a:rPr>
              <a:t>	</a:t>
            </a:r>
            <a:r>
              <a:rPr lang="pt-BR" sz="2000" b="1" dirty="0" smtClean="0">
                <a:solidFill>
                  <a:srgbClr val="FF0000"/>
                </a:solidFill>
              </a:rPr>
              <a:t>Músculos </a:t>
            </a:r>
            <a:r>
              <a:rPr lang="pt-BR" sz="2000" b="1" dirty="0" err="1" smtClean="0">
                <a:solidFill>
                  <a:srgbClr val="FF0000"/>
                </a:solidFill>
              </a:rPr>
              <a:t>Infra-hióideos</a:t>
            </a:r>
            <a:r>
              <a:rPr lang="pt-BR" sz="2000" b="1" dirty="0" smtClean="0">
                <a:solidFill>
                  <a:srgbClr val="FF0000"/>
                </a:solidFill>
              </a:rPr>
              <a:t>: </a:t>
            </a:r>
            <a:r>
              <a:rPr lang="pt-BR" sz="1800" b="1" dirty="0" err="1" smtClean="0"/>
              <a:t>esterno-hióideo</a:t>
            </a:r>
            <a:r>
              <a:rPr lang="pt-BR" sz="1800" b="1" dirty="0" smtClean="0"/>
              <a:t>, </a:t>
            </a:r>
            <a:r>
              <a:rPr lang="pt-BR" sz="1800" b="1" dirty="0" err="1" smtClean="0"/>
              <a:t>esterno-tireóideo</a:t>
            </a:r>
            <a:r>
              <a:rPr lang="pt-BR" sz="1800" b="1" dirty="0" smtClean="0"/>
              <a:t>, </a:t>
            </a:r>
            <a:r>
              <a:rPr lang="pt-BR" sz="1800" b="1" dirty="0" err="1" smtClean="0"/>
              <a:t>tíreo-hióideo</a:t>
            </a:r>
            <a:r>
              <a:rPr lang="pt-BR" sz="1800" b="1" dirty="0" smtClean="0"/>
              <a:t> e </a:t>
            </a:r>
            <a:r>
              <a:rPr lang="pt-BR" sz="1800" b="1" dirty="0" err="1" smtClean="0"/>
              <a:t>omo-hióideo</a:t>
            </a:r>
            <a:r>
              <a:rPr lang="pt-BR" sz="1800" b="1" dirty="0" smtClean="0"/>
              <a:t>.</a:t>
            </a:r>
            <a:endParaRPr lang="pt-BR" sz="1800" b="1" dirty="0" smtClean="0">
              <a:solidFill>
                <a:srgbClr val="FFCC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CC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CC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1800" b="1" dirty="0" smtClean="0"/>
              <a:t>    Fixam o </a:t>
            </a:r>
            <a:r>
              <a:rPr lang="pt-BR" sz="1800" b="1" dirty="0" err="1" smtClean="0"/>
              <a:t>hióide</a:t>
            </a:r>
            <a:r>
              <a:rPr lang="pt-BR" sz="1800" b="1" dirty="0" smtClean="0"/>
              <a:t>, esterno, clavícula e escápula e abaixam o </a:t>
            </a:r>
            <a:r>
              <a:rPr lang="pt-BR" sz="1800" b="1" dirty="0" err="1" smtClean="0"/>
              <a:t>hióide</a:t>
            </a:r>
            <a:r>
              <a:rPr lang="pt-BR" sz="1800" b="1" dirty="0" smtClean="0"/>
              <a:t> e a laringe durante a deglutição e a fonação.</a:t>
            </a:r>
          </a:p>
        </p:txBody>
      </p:sp>
      <p:pic>
        <p:nvPicPr>
          <p:cNvPr id="24579" name="Picture 3" descr="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6259" y="1125538"/>
            <a:ext cx="4848229" cy="5111774"/>
          </a:xfrm>
          <a:noFill/>
        </p:spPr>
      </p:pic>
      <p:sp>
        <p:nvSpPr>
          <p:cNvPr id="4" name="CaixaDeTexto 3"/>
          <p:cNvSpPr txBox="1"/>
          <p:nvPr/>
        </p:nvSpPr>
        <p:spPr>
          <a:xfrm>
            <a:off x="971600" y="4797152"/>
            <a:ext cx="244827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Inervação: </a:t>
            </a:r>
            <a:r>
              <a:rPr lang="pt-BR" b="1" dirty="0" smtClean="0"/>
              <a:t>alça cervical (C1, C2 e C3)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netter lamina 221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1638" y="1341438"/>
            <a:ext cx="5995987" cy="5300662"/>
          </a:xfrm>
          <a:noFill/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555875" y="335756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867400" y="3068638"/>
            <a:ext cx="3603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6011863" y="4292600"/>
            <a:ext cx="288925" cy="73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3563938" y="3716338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563938" y="4221163"/>
            <a:ext cx="5762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32766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203575" y="59499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95736" y="260648"/>
            <a:ext cx="489654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1C) Esôfago: </a:t>
            </a:r>
            <a:r>
              <a:rPr lang="pt-BR" sz="2400" b="1" dirty="0" smtClean="0">
                <a:solidFill>
                  <a:schemeClr val="tx2"/>
                </a:solidFill>
              </a:rPr>
              <a:t>divisão e </a:t>
            </a:r>
            <a:r>
              <a:rPr lang="pt-BR" sz="2400" b="1" dirty="0" err="1" smtClean="0">
                <a:solidFill>
                  <a:schemeClr val="tx2"/>
                </a:solidFill>
              </a:rPr>
              <a:t>constricções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84640" y="2771636"/>
            <a:ext cx="14317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1. Cervical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2672" y="4139788"/>
            <a:ext cx="14317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2. Torácica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37040" y="5075892"/>
            <a:ext cx="15674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3. Abdominal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etter lamina 222 -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6985000" cy="6453188"/>
          </a:xfrm>
          <a:noFill/>
        </p:spPr>
      </p:pic>
      <p:cxnSp>
        <p:nvCxnSpPr>
          <p:cNvPr id="6" name="Conector reto 5"/>
          <p:cNvCxnSpPr/>
          <p:nvPr/>
        </p:nvCxnSpPr>
        <p:spPr>
          <a:xfrm>
            <a:off x="1691680" y="3861048"/>
            <a:ext cx="2232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67544" y="2708920"/>
            <a:ext cx="151216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voluntário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355812"/>
            <a:ext cx="165618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involuntário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2420888"/>
            <a:ext cx="5095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67" y="1484784"/>
            <a:ext cx="3921477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076056" y="1844824"/>
            <a:ext cx="35283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Lig. Frênico-esofágico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47864" y="429309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31029"/>
            <a:ext cx="5631557" cy="47782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Porção abdominal do esôfago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Ligamento frênico-esofágico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052736"/>
            <a:ext cx="4824536" cy="5805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6742" y="1268760"/>
            <a:ext cx="4105498" cy="5625370"/>
          </a:xfrm>
          <a:noFill/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88640"/>
            <a:ext cx="7129462" cy="122413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1) Canal alimentar</a:t>
            </a: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>
                <a:solidFill>
                  <a:schemeClr val="tx2"/>
                </a:solidFill>
              </a:rPr>
              <a:t>- Limites </a:t>
            </a:r>
            <a:endParaRPr lang="pt-BR" sz="2700" dirty="0" smtClean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96" y="591071"/>
            <a:ext cx="259228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1a) Cavidade oral: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6. PESQUISAR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Como ocorre o mecanismo da deglutição: </a:t>
            </a:r>
          </a:p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C00000"/>
                </a:solidFill>
              </a:rPr>
              <a:t>Etapa voluntária e;  </a:t>
            </a:r>
          </a:p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C00000"/>
                </a:solidFill>
              </a:rPr>
              <a:t>Etapa involuntária.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agina 940 -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8" y="3572470"/>
            <a:ext cx="896461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395536" y="3861048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defRPr/>
            </a:pPr>
            <a:r>
              <a:rPr lang="pt-BR" sz="3200" dirty="0"/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BO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80520" cy="35103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187624" y="4221088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-</a:t>
            </a:r>
            <a:r>
              <a:rPr lang="pt-BR" dirty="0" smtClean="0"/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Cavidade oral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gls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salivares;</a:t>
            </a: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Faringe;</a:t>
            </a: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Esôfago.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392" y="304800"/>
            <a:ext cx="6552976" cy="4599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Paredes </a:t>
            </a:r>
            <a:r>
              <a:rPr lang="pt-BR" sz="2000" b="1" dirty="0" err="1" smtClean="0">
                <a:solidFill>
                  <a:srgbClr val="FF0000"/>
                </a:solidFill>
              </a:rPr>
              <a:t>ântero-laterais</a:t>
            </a:r>
            <a:r>
              <a:rPr lang="pt-BR" sz="2000" b="1" dirty="0" smtClean="0">
                <a:solidFill>
                  <a:srgbClr val="FF0000"/>
                </a:solidFill>
              </a:rPr>
              <a:t>:</a:t>
            </a:r>
            <a:r>
              <a:rPr lang="pt-BR" sz="2000" b="1" dirty="0" smtClean="0">
                <a:solidFill>
                  <a:schemeClr val="tx2"/>
                </a:solidFill>
              </a:rPr>
              <a:t> lábios e bochechas</a:t>
            </a:r>
          </a:p>
        </p:txBody>
      </p:sp>
      <p:pic>
        <p:nvPicPr>
          <p:cNvPr id="7171" name="Picture 5" descr="F66122-008-f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912" y="1052214"/>
            <a:ext cx="54975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835696" y="5877272"/>
            <a:ext cx="56166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3030521" y="4862754"/>
            <a:ext cx="2405575" cy="1297053"/>
          </a:xfrm>
          <a:custGeom>
            <a:avLst/>
            <a:gdLst>
              <a:gd name="connsiteX0" fmla="*/ 1041009 w 2405575"/>
              <a:gd name="connsiteY0" fmla="*/ 145344 h 1297053"/>
              <a:gd name="connsiteX1" fmla="*/ 1041009 w 2405575"/>
              <a:gd name="connsiteY1" fmla="*/ 145344 h 1297053"/>
              <a:gd name="connsiteX2" fmla="*/ 1153551 w 2405575"/>
              <a:gd name="connsiteY2" fmla="*/ 215683 h 1297053"/>
              <a:gd name="connsiteX3" fmla="*/ 1195754 w 2405575"/>
              <a:gd name="connsiteY3" fmla="*/ 229751 h 1297053"/>
              <a:gd name="connsiteX4" fmla="*/ 1237957 w 2405575"/>
              <a:gd name="connsiteY4" fmla="*/ 257886 h 1297053"/>
              <a:gd name="connsiteX5" fmla="*/ 1322363 w 2405575"/>
              <a:gd name="connsiteY5" fmla="*/ 286021 h 1297053"/>
              <a:gd name="connsiteX6" fmla="*/ 1364566 w 2405575"/>
              <a:gd name="connsiteY6" fmla="*/ 300089 h 1297053"/>
              <a:gd name="connsiteX7" fmla="*/ 1406769 w 2405575"/>
              <a:gd name="connsiteY7" fmla="*/ 314157 h 1297053"/>
              <a:gd name="connsiteX8" fmla="*/ 1645920 w 2405575"/>
              <a:gd name="connsiteY8" fmla="*/ 342292 h 1297053"/>
              <a:gd name="connsiteX9" fmla="*/ 1842868 w 2405575"/>
              <a:gd name="connsiteY9" fmla="*/ 370428 h 1297053"/>
              <a:gd name="connsiteX10" fmla="*/ 1885071 w 2405575"/>
              <a:gd name="connsiteY10" fmla="*/ 384495 h 1297053"/>
              <a:gd name="connsiteX11" fmla="*/ 1955409 w 2405575"/>
              <a:gd name="connsiteY11" fmla="*/ 398563 h 1297053"/>
              <a:gd name="connsiteX12" fmla="*/ 1997612 w 2405575"/>
              <a:gd name="connsiteY12" fmla="*/ 412631 h 1297053"/>
              <a:gd name="connsiteX13" fmla="*/ 2110154 w 2405575"/>
              <a:gd name="connsiteY13" fmla="*/ 440766 h 1297053"/>
              <a:gd name="connsiteX14" fmla="*/ 2166425 w 2405575"/>
              <a:gd name="connsiteY14" fmla="*/ 454834 h 1297053"/>
              <a:gd name="connsiteX15" fmla="*/ 2307101 w 2405575"/>
              <a:gd name="connsiteY15" fmla="*/ 468901 h 1297053"/>
              <a:gd name="connsiteX16" fmla="*/ 2321169 w 2405575"/>
              <a:gd name="connsiteY16" fmla="*/ 511104 h 1297053"/>
              <a:gd name="connsiteX17" fmla="*/ 2349305 w 2405575"/>
              <a:gd name="connsiteY17" fmla="*/ 539240 h 1297053"/>
              <a:gd name="connsiteX18" fmla="*/ 2363372 w 2405575"/>
              <a:gd name="connsiteY18" fmla="*/ 595511 h 1297053"/>
              <a:gd name="connsiteX19" fmla="*/ 2391508 w 2405575"/>
              <a:gd name="connsiteY19" fmla="*/ 679917 h 1297053"/>
              <a:gd name="connsiteX20" fmla="*/ 2405575 w 2405575"/>
              <a:gd name="connsiteY20" fmla="*/ 722120 h 1297053"/>
              <a:gd name="connsiteX21" fmla="*/ 2391508 w 2405575"/>
              <a:gd name="connsiteY21" fmla="*/ 820594 h 1297053"/>
              <a:gd name="connsiteX22" fmla="*/ 2363372 w 2405575"/>
              <a:gd name="connsiteY22" fmla="*/ 848729 h 1297053"/>
              <a:gd name="connsiteX23" fmla="*/ 2335237 w 2405575"/>
              <a:gd name="connsiteY23" fmla="*/ 890932 h 1297053"/>
              <a:gd name="connsiteX24" fmla="*/ 2194560 w 2405575"/>
              <a:gd name="connsiteY24" fmla="*/ 961271 h 1297053"/>
              <a:gd name="connsiteX25" fmla="*/ 2152357 w 2405575"/>
              <a:gd name="connsiteY25" fmla="*/ 989406 h 1297053"/>
              <a:gd name="connsiteX26" fmla="*/ 2011680 w 2405575"/>
              <a:gd name="connsiteY26" fmla="*/ 1045677 h 1297053"/>
              <a:gd name="connsiteX27" fmla="*/ 1927274 w 2405575"/>
              <a:gd name="connsiteY27" fmla="*/ 1073812 h 1297053"/>
              <a:gd name="connsiteX28" fmla="*/ 1786597 w 2405575"/>
              <a:gd name="connsiteY28" fmla="*/ 1144151 h 1297053"/>
              <a:gd name="connsiteX29" fmla="*/ 1659988 w 2405575"/>
              <a:gd name="connsiteY29" fmla="*/ 1186354 h 1297053"/>
              <a:gd name="connsiteX30" fmla="*/ 1575581 w 2405575"/>
              <a:gd name="connsiteY30" fmla="*/ 1228557 h 1297053"/>
              <a:gd name="connsiteX31" fmla="*/ 1477108 w 2405575"/>
              <a:gd name="connsiteY31" fmla="*/ 1256692 h 1297053"/>
              <a:gd name="connsiteX32" fmla="*/ 1378634 w 2405575"/>
              <a:gd name="connsiteY32" fmla="*/ 1284828 h 1297053"/>
              <a:gd name="connsiteX33" fmla="*/ 520505 w 2405575"/>
              <a:gd name="connsiteY33" fmla="*/ 1270760 h 1297053"/>
              <a:gd name="connsiteX34" fmla="*/ 253218 w 2405575"/>
              <a:gd name="connsiteY34" fmla="*/ 1242624 h 1297053"/>
              <a:gd name="connsiteX35" fmla="*/ 211015 w 2405575"/>
              <a:gd name="connsiteY35" fmla="*/ 1228557 h 1297053"/>
              <a:gd name="connsiteX36" fmla="*/ 98474 w 2405575"/>
              <a:gd name="connsiteY36" fmla="*/ 1200421 h 1297053"/>
              <a:gd name="connsiteX37" fmla="*/ 56271 w 2405575"/>
              <a:gd name="connsiteY37" fmla="*/ 1186354 h 1297053"/>
              <a:gd name="connsiteX38" fmla="*/ 42203 w 2405575"/>
              <a:gd name="connsiteY38" fmla="*/ 1144151 h 1297053"/>
              <a:gd name="connsiteX39" fmla="*/ 14068 w 2405575"/>
              <a:gd name="connsiteY39" fmla="*/ 1116015 h 1297053"/>
              <a:gd name="connsiteX40" fmla="*/ 0 w 2405575"/>
              <a:gd name="connsiteY40" fmla="*/ 1017541 h 1297053"/>
              <a:gd name="connsiteX41" fmla="*/ 14068 w 2405575"/>
              <a:gd name="connsiteY41" fmla="*/ 806526 h 1297053"/>
              <a:gd name="connsiteX42" fmla="*/ 28135 w 2405575"/>
              <a:gd name="connsiteY42" fmla="*/ 764323 h 1297053"/>
              <a:gd name="connsiteX43" fmla="*/ 70338 w 2405575"/>
              <a:gd name="connsiteY43" fmla="*/ 722120 h 1297053"/>
              <a:gd name="connsiteX44" fmla="*/ 168812 w 2405575"/>
              <a:gd name="connsiteY44" fmla="*/ 581443 h 1297053"/>
              <a:gd name="connsiteX45" fmla="*/ 239151 w 2405575"/>
              <a:gd name="connsiteY45" fmla="*/ 468901 h 1297053"/>
              <a:gd name="connsiteX46" fmla="*/ 323557 w 2405575"/>
              <a:gd name="connsiteY46" fmla="*/ 328224 h 1297053"/>
              <a:gd name="connsiteX47" fmla="*/ 365760 w 2405575"/>
              <a:gd name="connsiteY47" fmla="*/ 271954 h 1297053"/>
              <a:gd name="connsiteX48" fmla="*/ 393895 w 2405575"/>
              <a:gd name="connsiteY48" fmla="*/ 215683 h 1297053"/>
              <a:gd name="connsiteX49" fmla="*/ 520505 w 2405575"/>
              <a:gd name="connsiteY49" fmla="*/ 117209 h 1297053"/>
              <a:gd name="connsiteX50" fmla="*/ 562708 w 2405575"/>
              <a:gd name="connsiteY50" fmla="*/ 89074 h 1297053"/>
              <a:gd name="connsiteX51" fmla="*/ 604911 w 2405575"/>
              <a:gd name="connsiteY51" fmla="*/ 75006 h 1297053"/>
              <a:gd name="connsiteX52" fmla="*/ 703385 w 2405575"/>
              <a:gd name="connsiteY52" fmla="*/ 18735 h 1297053"/>
              <a:gd name="connsiteX53" fmla="*/ 745588 w 2405575"/>
              <a:gd name="connsiteY53" fmla="*/ 4668 h 1297053"/>
              <a:gd name="connsiteX54" fmla="*/ 998806 w 2405575"/>
              <a:gd name="connsiteY54" fmla="*/ 18735 h 1297053"/>
              <a:gd name="connsiteX55" fmla="*/ 1055077 w 2405575"/>
              <a:gd name="connsiteY55" fmla="*/ 75006 h 1297053"/>
              <a:gd name="connsiteX56" fmla="*/ 1083212 w 2405575"/>
              <a:gd name="connsiteY56" fmla="*/ 187548 h 1297053"/>
              <a:gd name="connsiteX57" fmla="*/ 1083212 w 2405575"/>
              <a:gd name="connsiteY57" fmla="*/ 187548 h 1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05575" h="1297053">
                <a:moveTo>
                  <a:pt x="1041009" y="145344"/>
                </a:moveTo>
                <a:lnTo>
                  <a:pt x="1041009" y="145344"/>
                </a:lnTo>
                <a:cubicBezTo>
                  <a:pt x="1078523" y="168790"/>
                  <a:pt x="1114714" y="194499"/>
                  <a:pt x="1153551" y="215683"/>
                </a:cubicBezTo>
                <a:cubicBezTo>
                  <a:pt x="1166569" y="222784"/>
                  <a:pt x="1182491" y="223119"/>
                  <a:pt x="1195754" y="229751"/>
                </a:cubicBezTo>
                <a:cubicBezTo>
                  <a:pt x="1210876" y="237312"/>
                  <a:pt x="1222507" y="251019"/>
                  <a:pt x="1237957" y="257886"/>
                </a:cubicBezTo>
                <a:cubicBezTo>
                  <a:pt x="1265058" y="269931"/>
                  <a:pt x="1294228" y="276643"/>
                  <a:pt x="1322363" y="286021"/>
                </a:cubicBezTo>
                <a:lnTo>
                  <a:pt x="1364566" y="300089"/>
                </a:lnTo>
                <a:cubicBezTo>
                  <a:pt x="1378634" y="304778"/>
                  <a:pt x="1392089" y="312060"/>
                  <a:pt x="1406769" y="314157"/>
                </a:cubicBezTo>
                <a:cubicBezTo>
                  <a:pt x="1551896" y="334888"/>
                  <a:pt x="1472250" y="324925"/>
                  <a:pt x="1645920" y="342292"/>
                </a:cubicBezTo>
                <a:cubicBezTo>
                  <a:pt x="1784645" y="376974"/>
                  <a:pt x="1593413" y="332051"/>
                  <a:pt x="1842868" y="370428"/>
                </a:cubicBezTo>
                <a:cubicBezTo>
                  <a:pt x="1857524" y="372683"/>
                  <a:pt x="1870685" y="380899"/>
                  <a:pt x="1885071" y="384495"/>
                </a:cubicBezTo>
                <a:cubicBezTo>
                  <a:pt x="1908267" y="390294"/>
                  <a:pt x="1932213" y="392764"/>
                  <a:pt x="1955409" y="398563"/>
                </a:cubicBezTo>
                <a:cubicBezTo>
                  <a:pt x="1969795" y="402160"/>
                  <a:pt x="1983306" y="408729"/>
                  <a:pt x="1997612" y="412631"/>
                </a:cubicBezTo>
                <a:cubicBezTo>
                  <a:pt x="2034918" y="422805"/>
                  <a:pt x="2072640" y="431388"/>
                  <a:pt x="2110154" y="440766"/>
                </a:cubicBezTo>
                <a:cubicBezTo>
                  <a:pt x="2128911" y="445455"/>
                  <a:pt x="2147187" y="452910"/>
                  <a:pt x="2166425" y="454834"/>
                </a:cubicBezTo>
                <a:lnTo>
                  <a:pt x="2307101" y="468901"/>
                </a:lnTo>
                <a:cubicBezTo>
                  <a:pt x="2311790" y="482969"/>
                  <a:pt x="2313540" y="498389"/>
                  <a:pt x="2321169" y="511104"/>
                </a:cubicBezTo>
                <a:cubicBezTo>
                  <a:pt x="2327993" y="522477"/>
                  <a:pt x="2343373" y="527377"/>
                  <a:pt x="2349305" y="539240"/>
                </a:cubicBezTo>
                <a:cubicBezTo>
                  <a:pt x="2357951" y="556533"/>
                  <a:pt x="2357816" y="576992"/>
                  <a:pt x="2363372" y="595511"/>
                </a:cubicBezTo>
                <a:cubicBezTo>
                  <a:pt x="2371894" y="623918"/>
                  <a:pt x="2382130" y="651782"/>
                  <a:pt x="2391508" y="679917"/>
                </a:cubicBezTo>
                <a:lnTo>
                  <a:pt x="2405575" y="722120"/>
                </a:lnTo>
                <a:cubicBezTo>
                  <a:pt x="2400886" y="754945"/>
                  <a:pt x="2401993" y="789138"/>
                  <a:pt x="2391508" y="820594"/>
                </a:cubicBezTo>
                <a:cubicBezTo>
                  <a:pt x="2387314" y="833177"/>
                  <a:pt x="2371658" y="838372"/>
                  <a:pt x="2363372" y="848729"/>
                </a:cubicBezTo>
                <a:cubicBezTo>
                  <a:pt x="2352810" y="861931"/>
                  <a:pt x="2347192" y="878977"/>
                  <a:pt x="2335237" y="890932"/>
                </a:cubicBezTo>
                <a:cubicBezTo>
                  <a:pt x="2303552" y="922617"/>
                  <a:pt x="2223595" y="946754"/>
                  <a:pt x="2194560" y="961271"/>
                </a:cubicBezTo>
                <a:cubicBezTo>
                  <a:pt x="2179438" y="968832"/>
                  <a:pt x="2167708" y="982321"/>
                  <a:pt x="2152357" y="989406"/>
                </a:cubicBezTo>
                <a:cubicBezTo>
                  <a:pt x="2106501" y="1010570"/>
                  <a:pt x="2058969" y="1027944"/>
                  <a:pt x="2011680" y="1045677"/>
                </a:cubicBezTo>
                <a:cubicBezTo>
                  <a:pt x="1983911" y="1056090"/>
                  <a:pt x="1954445" y="1061925"/>
                  <a:pt x="1927274" y="1073812"/>
                </a:cubicBezTo>
                <a:cubicBezTo>
                  <a:pt x="1879242" y="1094826"/>
                  <a:pt x="1834916" y="1123806"/>
                  <a:pt x="1786597" y="1144151"/>
                </a:cubicBezTo>
                <a:cubicBezTo>
                  <a:pt x="1745597" y="1161414"/>
                  <a:pt x="1701292" y="1169832"/>
                  <a:pt x="1659988" y="1186354"/>
                </a:cubicBezTo>
                <a:cubicBezTo>
                  <a:pt x="1630781" y="1198037"/>
                  <a:pt x="1604326" y="1215781"/>
                  <a:pt x="1575581" y="1228557"/>
                </a:cubicBezTo>
                <a:cubicBezTo>
                  <a:pt x="1545231" y="1242046"/>
                  <a:pt x="1508395" y="1247753"/>
                  <a:pt x="1477108" y="1256692"/>
                </a:cubicBezTo>
                <a:cubicBezTo>
                  <a:pt x="1335847" y="1297053"/>
                  <a:pt x="1554532" y="1240853"/>
                  <a:pt x="1378634" y="1284828"/>
                </a:cubicBezTo>
                <a:lnTo>
                  <a:pt x="520505" y="1270760"/>
                </a:lnTo>
                <a:cubicBezTo>
                  <a:pt x="496001" y="1270070"/>
                  <a:pt x="283917" y="1246035"/>
                  <a:pt x="253218" y="1242624"/>
                </a:cubicBezTo>
                <a:cubicBezTo>
                  <a:pt x="239150" y="1237935"/>
                  <a:pt x="225321" y="1232459"/>
                  <a:pt x="211015" y="1228557"/>
                </a:cubicBezTo>
                <a:cubicBezTo>
                  <a:pt x="173709" y="1218383"/>
                  <a:pt x="135158" y="1212648"/>
                  <a:pt x="98474" y="1200421"/>
                </a:cubicBezTo>
                <a:lnTo>
                  <a:pt x="56271" y="1186354"/>
                </a:lnTo>
                <a:cubicBezTo>
                  <a:pt x="51582" y="1172286"/>
                  <a:pt x="49832" y="1156867"/>
                  <a:pt x="42203" y="1144151"/>
                </a:cubicBezTo>
                <a:cubicBezTo>
                  <a:pt x="35379" y="1132778"/>
                  <a:pt x="18262" y="1128598"/>
                  <a:pt x="14068" y="1116015"/>
                </a:cubicBezTo>
                <a:cubicBezTo>
                  <a:pt x="3583" y="1084559"/>
                  <a:pt x="4689" y="1050366"/>
                  <a:pt x="0" y="1017541"/>
                </a:cubicBezTo>
                <a:cubicBezTo>
                  <a:pt x="4689" y="947203"/>
                  <a:pt x="6283" y="876589"/>
                  <a:pt x="14068" y="806526"/>
                </a:cubicBezTo>
                <a:cubicBezTo>
                  <a:pt x="15706" y="791788"/>
                  <a:pt x="19910" y="776661"/>
                  <a:pt x="28135" y="764323"/>
                </a:cubicBezTo>
                <a:cubicBezTo>
                  <a:pt x="39170" y="747770"/>
                  <a:pt x="59657" y="738904"/>
                  <a:pt x="70338" y="722120"/>
                </a:cubicBezTo>
                <a:cubicBezTo>
                  <a:pt x="164406" y="574299"/>
                  <a:pt x="79523" y="640968"/>
                  <a:pt x="168812" y="581443"/>
                </a:cubicBezTo>
                <a:cubicBezTo>
                  <a:pt x="236437" y="412384"/>
                  <a:pt x="153803" y="592182"/>
                  <a:pt x="239151" y="468901"/>
                </a:cubicBezTo>
                <a:cubicBezTo>
                  <a:pt x="270278" y="423939"/>
                  <a:pt x="290746" y="371972"/>
                  <a:pt x="323557" y="328224"/>
                </a:cubicBezTo>
                <a:cubicBezTo>
                  <a:pt x="337625" y="309467"/>
                  <a:pt x="353334" y="291836"/>
                  <a:pt x="365760" y="271954"/>
                </a:cubicBezTo>
                <a:cubicBezTo>
                  <a:pt x="376875" y="254171"/>
                  <a:pt x="379066" y="230512"/>
                  <a:pt x="393895" y="215683"/>
                </a:cubicBezTo>
                <a:cubicBezTo>
                  <a:pt x="431701" y="177877"/>
                  <a:pt x="476019" y="146866"/>
                  <a:pt x="520505" y="117209"/>
                </a:cubicBezTo>
                <a:cubicBezTo>
                  <a:pt x="534573" y="107831"/>
                  <a:pt x="547586" y="96635"/>
                  <a:pt x="562708" y="89074"/>
                </a:cubicBezTo>
                <a:cubicBezTo>
                  <a:pt x="575971" y="82442"/>
                  <a:pt x="591281" y="80847"/>
                  <a:pt x="604911" y="75006"/>
                </a:cubicBezTo>
                <a:cubicBezTo>
                  <a:pt x="777570" y="1009"/>
                  <a:pt x="562086" y="89384"/>
                  <a:pt x="703385" y="18735"/>
                </a:cubicBezTo>
                <a:cubicBezTo>
                  <a:pt x="716648" y="12104"/>
                  <a:pt x="731520" y="9357"/>
                  <a:pt x="745588" y="4668"/>
                </a:cubicBezTo>
                <a:cubicBezTo>
                  <a:pt x="829994" y="9357"/>
                  <a:pt x="916372" y="0"/>
                  <a:pt x="998806" y="18735"/>
                </a:cubicBezTo>
                <a:cubicBezTo>
                  <a:pt x="1024673" y="24614"/>
                  <a:pt x="1055077" y="75006"/>
                  <a:pt x="1055077" y="75006"/>
                </a:cubicBezTo>
                <a:cubicBezTo>
                  <a:pt x="1086178" y="168309"/>
                  <a:pt x="1083212" y="129755"/>
                  <a:pt x="1083212" y="187548"/>
                </a:cubicBezTo>
                <a:lnTo>
                  <a:pt x="1083212" y="1875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 descr="F66122-008-f26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592806" y="4077072"/>
            <a:ext cx="4732758" cy="2780928"/>
          </a:xfr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-180528" y="6453336"/>
            <a:ext cx="856895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3347700"/>
            <a:ext cx="11521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LÁBIOS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66122-008-f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62125"/>
            <a:ext cx="5545137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38200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700" b="1" dirty="0" smtClean="0">
                <a:solidFill>
                  <a:srgbClr val="FFFF00"/>
                </a:solidFill>
              </a:rPr>
              <a:t>Corpo adiposo da bochecha = de </a:t>
            </a:r>
            <a:r>
              <a:rPr lang="pt-BR" sz="2700" b="1" dirty="0" err="1" smtClean="0">
                <a:solidFill>
                  <a:srgbClr val="FFFF00"/>
                </a:solidFill>
              </a:rPr>
              <a:t>Bichat</a:t>
            </a:r>
            <a:r>
              <a:rPr lang="pt-BR" sz="2700" b="1" dirty="0" smtClean="0">
                <a:solidFill>
                  <a:srgbClr val="FFFF00"/>
                </a:solidFill>
              </a:rPr>
              <a:t/>
            </a:r>
            <a:br>
              <a:rPr lang="pt-BR" sz="2700" b="1" dirty="0" smtClean="0">
                <a:solidFill>
                  <a:srgbClr val="FFFF00"/>
                </a:solidFill>
              </a:rPr>
            </a:br>
            <a:endParaRPr lang="pt-BR" sz="2700" b="1" dirty="0" smtClean="0">
              <a:solidFill>
                <a:srgbClr val="FFFF00"/>
              </a:solidFill>
            </a:endParaRPr>
          </a:p>
        </p:txBody>
      </p:sp>
      <p:pic>
        <p:nvPicPr>
          <p:cNvPr id="224260" name="Picture 4" descr="Sem título-5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13" y="1981200"/>
            <a:ext cx="29130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Resultado de imagem para imagem da bola de bichat bichectom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2143125"/>
            <a:ext cx="5756275" cy="3857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Resultado de imagem para imagem da bola de bichat bichectom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196752"/>
            <a:ext cx="50720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6309320"/>
            <a:ext cx="60841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372200" y="1484784"/>
            <a:ext cx="24482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BICHECTOMIA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 autoUpdateAnimBg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m título-9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413" y="1341438"/>
            <a:ext cx="43386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em título-8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48244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Limite posterior: </a:t>
            </a:r>
            <a:r>
              <a:rPr lang="pt-BR" sz="2400" dirty="0" smtClean="0"/>
              <a:t>istmo das fauces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856" y="838453"/>
            <a:ext cx="291581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TETO</a:t>
            </a:r>
            <a:r>
              <a:rPr lang="pt-BR" b="1" dirty="0" smtClean="0"/>
              <a:t>: Palato duro e palato mole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6762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Divisão:</a:t>
            </a:r>
            <a:r>
              <a:rPr lang="pt-BR" sz="2400" dirty="0" smtClean="0"/>
              <a:t> vestíbulo e cavidade oral propriamente dita</a:t>
            </a:r>
          </a:p>
        </p:txBody>
      </p:sp>
      <p:pic>
        <p:nvPicPr>
          <p:cNvPr id="10243" name="Picture 3" descr="F66122-008-f2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557338"/>
            <a:ext cx="5327650" cy="4967287"/>
          </a:xfr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728192" y="6309320"/>
            <a:ext cx="60841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66122-008-f25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05038"/>
            <a:ext cx="4681538" cy="367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3887788" cy="12525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Músculos do palato mole</a:t>
            </a:r>
            <a:r>
              <a:rPr lang="pt-BR" sz="2400" dirty="0" smtClean="0">
                <a:solidFill>
                  <a:srgbClr val="FFFF00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tensores e levantadores</a:t>
            </a:r>
          </a:p>
        </p:txBody>
      </p:sp>
      <p:pic>
        <p:nvPicPr>
          <p:cNvPr id="11268" name="Picture 4" descr="F66122-008-f25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94288" y="3429000"/>
            <a:ext cx="4049712" cy="3286125"/>
          </a:xfrm>
          <a:noFill/>
          <a:ln>
            <a:solidFill>
              <a:schemeClr val="tx1"/>
            </a:solidFill>
          </a:ln>
        </p:spPr>
      </p:pic>
      <p:pic>
        <p:nvPicPr>
          <p:cNvPr id="11269" name="Picture 5" descr="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88913"/>
            <a:ext cx="2447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2008" y="5589240"/>
            <a:ext cx="486003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824536" y="6552728"/>
            <a:ext cx="486003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391025" cy="7921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/>
              <a:t>Músculos palatofaríngeos, </a:t>
            </a:r>
            <a:r>
              <a:rPr lang="pt-BR" sz="2400" b="1" dirty="0" err="1" smtClean="0"/>
              <a:t>palatoglossos</a:t>
            </a:r>
            <a:r>
              <a:rPr lang="pt-BR" sz="2400" b="1" dirty="0" smtClean="0"/>
              <a:t> e da úvula</a:t>
            </a:r>
          </a:p>
        </p:txBody>
      </p:sp>
      <p:pic>
        <p:nvPicPr>
          <p:cNvPr id="12291" name="Picture 4" descr="F66122-008-f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484313"/>
            <a:ext cx="4465638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5" descr="Sem título-8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88913"/>
            <a:ext cx="35988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Sem título-9có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357563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95536" y="6309320"/>
            <a:ext cx="46805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632</Words>
  <Application>Microsoft Office PowerPoint</Application>
  <PresentationFormat>Apresentação na tela (4:3)</PresentationFormat>
  <Paragraphs>128</Paragraphs>
  <Slides>32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1) Canal alimentar  - Limites </vt:lpstr>
      <vt:lpstr>Paredes ântero-laterais: lábios e bochechas</vt:lpstr>
      <vt:lpstr> Corpo adiposo da bochecha = de Bichat </vt:lpstr>
      <vt:lpstr>Limite posterior: istmo das fauces</vt:lpstr>
      <vt:lpstr>Divisão: vestíbulo e cavidade oral propriamente dita</vt:lpstr>
      <vt:lpstr>Músculos do palato mole: tensores e levantadores</vt:lpstr>
      <vt:lpstr>Músculos palatofaríngeos, palatoglossos e da úvula</vt:lpstr>
      <vt:lpstr>1. PESQUISAR</vt:lpstr>
      <vt:lpstr>Assoalho: mm. milohióideo e geniohióideo</vt:lpstr>
      <vt:lpstr>2. PESQUISAR</vt:lpstr>
      <vt:lpstr>Dentes (1. coroa, 2. colo e 3. raiz) </vt:lpstr>
      <vt:lpstr>Dentes: decíduo (20) e permanentes (32) Arcadas alveolares superior e inferior </vt:lpstr>
      <vt:lpstr>Língua: corpo e raiz Papilas linguais e tonsila lingual</vt:lpstr>
      <vt:lpstr>3. PESQUISAR</vt:lpstr>
      <vt:lpstr>Mm. da mastigação:  temporal, masséter, pterigóide medial e pterigóide  lateral.</vt:lpstr>
      <vt:lpstr>4. PESQUISAR</vt:lpstr>
      <vt:lpstr> Glândulas salivares A. Glândulas salivares maiores: parótidas, submandibulares e sublinguais.  B. Glândulas salivares menores: palatinas, bucais e labiais.</vt:lpstr>
      <vt:lpstr>Ducto das gls. salivares maiores</vt:lpstr>
      <vt:lpstr>Slide 21</vt:lpstr>
      <vt:lpstr>Tonsilas – Anel linfático de Waldeyer: tecido linfático de defesa</vt:lpstr>
      <vt:lpstr>Slide 23</vt:lpstr>
      <vt:lpstr>5. PESQUISAR</vt:lpstr>
      <vt:lpstr>Mm. Supra-hióideos: milo-hióideo, digástrico, estilo-hióideo e genio-hióideo.</vt:lpstr>
      <vt:lpstr>Slide 26</vt:lpstr>
      <vt:lpstr>Slide 27</vt:lpstr>
      <vt:lpstr>Slide 28</vt:lpstr>
      <vt:lpstr>Slide 29</vt:lpstr>
      <vt:lpstr>6. PESQUISAR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21</cp:revision>
  <dcterms:created xsi:type="dcterms:W3CDTF">2019-05-06T19:19:57Z</dcterms:created>
  <dcterms:modified xsi:type="dcterms:W3CDTF">2019-05-07T02:19:20Z</dcterms:modified>
</cp:coreProperties>
</file>