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BC43A-C6EB-4F02-8102-34977FFAAF6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DAFDC5-A55B-4DE8-868E-BAC87314FBD6}">
      <dgm:prSet phldrT="[Texto]"/>
      <dgm:spPr/>
      <dgm:t>
        <a:bodyPr/>
        <a:lstStyle/>
        <a:p>
          <a:r>
            <a:rPr lang="pt-BR" dirty="0" smtClean="0"/>
            <a:t>Novos conhecimentos e atualização</a:t>
          </a:r>
          <a:endParaRPr lang="pt-BR" dirty="0"/>
        </a:p>
      </dgm:t>
    </dgm:pt>
    <dgm:pt modelId="{CB71E3C5-A4EB-4543-9F1E-0C5A81D858C1}" type="parTrans" cxnId="{64301ABC-ED20-436F-A82B-03DC72063D5A}">
      <dgm:prSet/>
      <dgm:spPr/>
      <dgm:t>
        <a:bodyPr/>
        <a:lstStyle/>
        <a:p>
          <a:endParaRPr lang="pt-BR"/>
        </a:p>
      </dgm:t>
    </dgm:pt>
    <dgm:pt modelId="{286178EB-435F-4D76-AC03-BAE30356B267}" type="sibTrans" cxnId="{64301ABC-ED20-436F-A82B-03DC72063D5A}">
      <dgm:prSet/>
      <dgm:spPr/>
      <dgm:t>
        <a:bodyPr/>
        <a:lstStyle/>
        <a:p>
          <a:endParaRPr lang="pt-BR"/>
        </a:p>
      </dgm:t>
    </dgm:pt>
    <dgm:pt modelId="{67C60A4C-73F1-434C-ADC0-5057D8202984}">
      <dgm:prSet phldrT="[Texto]"/>
      <dgm:spPr/>
      <dgm:t>
        <a:bodyPr/>
        <a:lstStyle/>
        <a:p>
          <a:r>
            <a:rPr lang="pt-BR" dirty="0" smtClean="0"/>
            <a:t>Assegurar direitos sociais</a:t>
          </a:r>
          <a:endParaRPr lang="pt-BR" dirty="0"/>
        </a:p>
      </dgm:t>
    </dgm:pt>
    <dgm:pt modelId="{E088A7B8-10F0-4CC1-AB0B-773A71D5BD4A}" type="parTrans" cxnId="{6FD52C2A-C37D-4F9A-A0F1-2EB9305AF5CF}">
      <dgm:prSet/>
      <dgm:spPr/>
      <dgm:t>
        <a:bodyPr/>
        <a:lstStyle/>
        <a:p>
          <a:endParaRPr lang="pt-BR"/>
        </a:p>
      </dgm:t>
    </dgm:pt>
    <dgm:pt modelId="{93532407-53B0-47D1-9967-39E6FB5DBC45}" type="sibTrans" cxnId="{6FD52C2A-C37D-4F9A-A0F1-2EB9305AF5CF}">
      <dgm:prSet/>
      <dgm:spPr/>
      <dgm:t>
        <a:bodyPr/>
        <a:lstStyle/>
        <a:p>
          <a:endParaRPr lang="pt-BR"/>
        </a:p>
      </dgm:t>
    </dgm:pt>
    <dgm:pt modelId="{54A8EBDA-C2EC-4BA4-920C-B18B553D541D}">
      <dgm:prSet phldrT="[Texto]"/>
      <dgm:spPr/>
      <dgm:t>
        <a:bodyPr/>
        <a:lstStyle/>
        <a:p>
          <a:r>
            <a:rPr lang="pt-BR" dirty="0" smtClean="0"/>
            <a:t>Autonomia e integração</a:t>
          </a:r>
          <a:endParaRPr lang="pt-BR" dirty="0"/>
        </a:p>
      </dgm:t>
    </dgm:pt>
    <dgm:pt modelId="{13393A5F-2A90-4027-BA5A-304216216FAB}" type="parTrans" cxnId="{F58522B9-E70F-4995-9C51-AFD8AA7C5519}">
      <dgm:prSet/>
      <dgm:spPr/>
      <dgm:t>
        <a:bodyPr/>
        <a:lstStyle/>
        <a:p>
          <a:endParaRPr lang="pt-BR"/>
        </a:p>
      </dgm:t>
    </dgm:pt>
    <dgm:pt modelId="{F4F7ACEF-78E9-4EAC-8C8D-098C59A12EFF}" type="sibTrans" cxnId="{F58522B9-E70F-4995-9C51-AFD8AA7C5519}">
      <dgm:prSet/>
      <dgm:spPr/>
      <dgm:t>
        <a:bodyPr/>
        <a:lstStyle/>
        <a:p>
          <a:endParaRPr lang="pt-BR"/>
        </a:p>
      </dgm:t>
    </dgm:pt>
    <dgm:pt modelId="{EE9FC221-52B3-44F7-BA9B-C467819D34E0}">
      <dgm:prSet phldrT="[Texto]"/>
      <dgm:spPr/>
      <dgm:t>
        <a:bodyPr/>
        <a:lstStyle/>
        <a:p>
          <a:r>
            <a:rPr lang="pt-BR" dirty="0" smtClean="0"/>
            <a:t>Ampliação da rede de relações</a:t>
          </a:r>
          <a:endParaRPr lang="pt-BR" dirty="0"/>
        </a:p>
      </dgm:t>
    </dgm:pt>
    <dgm:pt modelId="{08057591-459D-47CF-8ED5-71D6C6C89C83}" type="parTrans" cxnId="{59F14614-A272-4EDA-A0B7-9509CFA5EC7B}">
      <dgm:prSet/>
      <dgm:spPr/>
      <dgm:t>
        <a:bodyPr/>
        <a:lstStyle/>
        <a:p>
          <a:endParaRPr lang="pt-BR"/>
        </a:p>
      </dgm:t>
    </dgm:pt>
    <dgm:pt modelId="{5BB50552-1683-4917-B304-FCAA7FBC444F}" type="sibTrans" cxnId="{59F14614-A272-4EDA-A0B7-9509CFA5EC7B}">
      <dgm:prSet/>
      <dgm:spPr/>
      <dgm:t>
        <a:bodyPr/>
        <a:lstStyle/>
        <a:p>
          <a:endParaRPr lang="pt-BR"/>
        </a:p>
      </dgm:t>
    </dgm:pt>
    <dgm:pt modelId="{94B8C614-A19C-441F-8AB0-9A25D89C8B85}">
      <dgm:prSet phldrT="[Texto]"/>
      <dgm:spPr/>
      <dgm:t>
        <a:bodyPr/>
        <a:lstStyle/>
        <a:p>
          <a:r>
            <a:rPr lang="pt-BR" dirty="0" smtClean="0"/>
            <a:t>Integração universidade-comunidade</a:t>
          </a:r>
          <a:endParaRPr lang="pt-BR" dirty="0"/>
        </a:p>
      </dgm:t>
    </dgm:pt>
    <dgm:pt modelId="{E57E58CA-2075-4A52-89E1-D5728A27AB92}" type="parTrans" cxnId="{F61BA118-6CD1-4F73-A4E0-A5B6F3BAF7CE}">
      <dgm:prSet/>
      <dgm:spPr/>
      <dgm:t>
        <a:bodyPr/>
        <a:lstStyle/>
        <a:p>
          <a:endParaRPr lang="pt-BR"/>
        </a:p>
      </dgm:t>
    </dgm:pt>
    <dgm:pt modelId="{FB228E71-34F2-498C-B580-DB121D5F3DF5}" type="sibTrans" cxnId="{F61BA118-6CD1-4F73-A4E0-A5B6F3BAF7CE}">
      <dgm:prSet/>
      <dgm:spPr/>
      <dgm:t>
        <a:bodyPr/>
        <a:lstStyle/>
        <a:p>
          <a:endParaRPr lang="pt-BR"/>
        </a:p>
      </dgm:t>
    </dgm:pt>
    <dgm:pt modelId="{208D6A29-B633-482D-9F49-D6C85F8640BC}">
      <dgm:prSet phldrT="[Texto]"/>
      <dgm:spPr/>
      <dgm:t>
        <a:bodyPr/>
        <a:lstStyle/>
        <a:p>
          <a:r>
            <a:rPr lang="pt-BR" dirty="0" smtClean="0"/>
            <a:t>Mudança do olhar sobre a velhice</a:t>
          </a:r>
          <a:endParaRPr lang="pt-BR" dirty="0"/>
        </a:p>
      </dgm:t>
    </dgm:pt>
    <dgm:pt modelId="{7FBDA509-34BD-4E3F-A9A9-991A4E04DA80}" type="parTrans" cxnId="{21E5E97C-7517-4342-B955-485C96527514}">
      <dgm:prSet/>
      <dgm:spPr/>
      <dgm:t>
        <a:bodyPr/>
        <a:lstStyle/>
        <a:p>
          <a:endParaRPr lang="pt-BR"/>
        </a:p>
      </dgm:t>
    </dgm:pt>
    <dgm:pt modelId="{60978961-55D3-4AEB-8A6D-54671FABE084}" type="sibTrans" cxnId="{21E5E97C-7517-4342-B955-485C96527514}">
      <dgm:prSet/>
      <dgm:spPr/>
      <dgm:t>
        <a:bodyPr/>
        <a:lstStyle/>
        <a:p>
          <a:endParaRPr lang="pt-BR"/>
        </a:p>
      </dgm:t>
    </dgm:pt>
    <dgm:pt modelId="{1A10C20B-34A3-494E-80F5-5FE5B5781171}" type="pres">
      <dgm:prSet presAssocID="{D3DBC43A-C6EB-4F02-8102-34977FFAAF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ED4582-4899-43A1-90C3-035AACEA257B}" type="pres">
      <dgm:prSet presAssocID="{B8DAFDC5-A55B-4DE8-868E-BAC87314FBD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C7180A-F1E3-4A6D-8A67-D934E517E872}" type="pres">
      <dgm:prSet presAssocID="{286178EB-435F-4D76-AC03-BAE30356B267}" presName="sibTrans" presStyleLbl="sibTrans1D1" presStyleIdx="0" presStyleCnt="5"/>
      <dgm:spPr/>
      <dgm:t>
        <a:bodyPr/>
        <a:lstStyle/>
        <a:p>
          <a:endParaRPr lang="pt-BR"/>
        </a:p>
      </dgm:t>
    </dgm:pt>
    <dgm:pt modelId="{E183D890-1915-4EE6-B0E8-F44DB2F3E605}" type="pres">
      <dgm:prSet presAssocID="{286178EB-435F-4D76-AC03-BAE30356B267}" presName="connectorText" presStyleLbl="sibTrans1D1" presStyleIdx="0" presStyleCnt="5"/>
      <dgm:spPr/>
      <dgm:t>
        <a:bodyPr/>
        <a:lstStyle/>
        <a:p>
          <a:endParaRPr lang="pt-BR"/>
        </a:p>
      </dgm:t>
    </dgm:pt>
    <dgm:pt modelId="{FCAE57B6-64DC-462B-88E9-2688C00CC7B4}" type="pres">
      <dgm:prSet presAssocID="{67C60A4C-73F1-434C-ADC0-5057D820298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808725-DAEB-404C-B9D4-02E269EE80FE}" type="pres">
      <dgm:prSet presAssocID="{93532407-53B0-47D1-9967-39E6FB5DBC45}" presName="sibTrans" presStyleLbl="sibTrans1D1" presStyleIdx="1" presStyleCnt="5"/>
      <dgm:spPr/>
      <dgm:t>
        <a:bodyPr/>
        <a:lstStyle/>
        <a:p>
          <a:endParaRPr lang="pt-BR"/>
        </a:p>
      </dgm:t>
    </dgm:pt>
    <dgm:pt modelId="{DB4795CE-BE73-42EB-9DF6-0EEA17830DCF}" type="pres">
      <dgm:prSet presAssocID="{93532407-53B0-47D1-9967-39E6FB5DBC45}" presName="connectorText" presStyleLbl="sibTrans1D1" presStyleIdx="1" presStyleCnt="5"/>
      <dgm:spPr/>
      <dgm:t>
        <a:bodyPr/>
        <a:lstStyle/>
        <a:p>
          <a:endParaRPr lang="pt-BR"/>
        </a:p>
      </dgm:t>
    </dgm:pt>
    <dgm:pt modelId="{4971C685-9688-4FB4-8FEC-5A3A6068C3E0}" type="pres">
      <dgm:prSet presAssocID="{54A8EBDA-C2EC-4BA4-920C-B18B553D54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B58CD6-7258-4A31-94B7-6A2D03085709}" type="pres">
      <dgm:prSet presAssocID="{F4F7ACEF-78E9-4EAC-8C8D-098C59A12EFF}" presName="sibTrans" presStyleLbl="sibTrans1D1" presStyleIdx="2" presStyleCnt="5"/>
      <dgm:spPr/>
      <dgm:t>
        <a:bodyPr/>
        <a:lstStyle/>
        <a:p>
          <a:endParaRPr lang="pt-BR"/>
        </a:p>
      </dgm:t>
    </dgm:pt>
    <dgm:pt modelId="{5D87B292-393A-49C2-B0EF-941A5FD3DA0F}" type="pres">
      <dgm:prSet presAssocID="{F4F7ACEF-78E9-4EAC-8C8D-098C59A12EFF}" presName="connectorText" presStyleLbl="sibTrans1D1" presStyleIdx="2" presStyleCnt="5"/>
      <dgm:spPr/>
      <dgm:t>
        <a:bodyPr/>
        <a:lstStyle/>
        <a:p>
          <a:endParaRPr lang="pt-BR"/>
        </a:p>
      </dgm:t>
    </dgm:pt>
    <dgm:pt modelId="{D8743CA7-3940-4B6B-8DCF-93E60120F764}" type="pres">
      <dgm:prSet presAssocID="{EE9FC221-52B3-44F7-BA9B-C467819D34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FDDF7C-69E6-4558-9F8D-02B52875FB70}" type="pres">
      <dgm:prSet presAssocID="{5BB50552-1683-4917-B304-FCAA7FBC444F}" presName="sibTrans" presStyleLbl="sibTrans1D1" presStyleIdx="3" presStyleCnt="5"/>
      <dgm:spPr/>
      <dgm:t>
        <a:bodyPr/>
        <a:lstStyle/>
        <a:p>
          <a:endParaRPr lang="pt-BR"/>
        </a:p>
      </dgm:t>
    </dgm:pt>
    <dgm:pt modelId="{D0040A2E-BBE2-4AFC-A54B-295099885FDB}" type="pres">
      <dgm:prSet presAssocID="{5BB50552-1683-4917-B304-FCAA7FBC444F}" presName="connectorText" presStyleLbl="sibTrans1D1" presStyleIdx="3" presStyleCnt="5"/>
      <dgm:spPr/>
      <dgm:t>
        <a:bodyPr/>
        <a:lstStyle/>
        <a:p>
          <a:endParaRPr lang="pt-BR"/>
        </a:p>
      </dgm:t>
    </dgm:pt>
    <dgm:pt modelId="{3725F85A-1568-43B4-BDF5-8D609451FECA}" type="pres">
      <dgm:prSet presAssocID="{94B8C614-A19C-441F-8AB0-9A25D89C8B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CDCC3B-C727-4FAA-BC99-76DDADA3C9C1}" type="pres">
      <dgm:prSet presAssocID="{FB228E71-34F2-498C-B580-DB121D5F3DF5}" presName="sibTrans" presStyleLbl="sibTrans1D1" presStyleIdx="4" presStyleCnt="5"/>
      <dgm:spPr/>
      <dgm:t>
        <a:bodyPr/>
        <a:lstStyle/>
        <a:p>
          <a:endParaRPr lang="pt-BR"/>
        </a:p>
      </dgm:t>
    </dgm:pt>
    <dgm:pt modelId="{7B3210F3-DFFA-4DB2-B375-8CFCF18938BC}" type="pres">
      <dgm:prSet presAssocID="{FB228E71-34F2-498C-B580-DB121D5F3DF5}" presName="connectorText" presStyleLbl="sibTrans1D1" presStyleIdx="4" presStyleCnt="5"/>
      <dgm:spPr/>
      <dgm:t>
        <a:bodyPr/>
        <a:lstStyle/>
        <a:p>
          <a:endParaRPr lang="pt-BR"/>
        </a:p>
      </dgm:t>
    </dgm:pt>
    <dgm:pt modelId="{3FBA736A-B9BA-4B4C-AD68-9B841148760F}" type="pres">
      <dgm:prSet presAssocID="{208D6A29-B633-482D-9F49-D6C85F8640B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301ABC-ED20-436F-A82B-03DC72063D5A}" srcId="{D3DBC43A-C6EB-4F02-8102-34977FFAAF64}" destId="{B8DAFDC5-A55B-4DE8-868E-BAC87314FBD6}" srcOrd="0" destOrd="0" parTransId="{CB71E3C5-A4EB-4543-9F1E-0C5A81D858C1}" sibTransId="{286178EB-435F-4D76-AC03-BAE30356B267}"/>
    <dgm:cxn modelId="{59F14614-A272-4EDA-A0B7-9509CFA5EC7B}" srcId="{D3DBC43A-C6EB-4F02-8102-34977FFAAF64}" destId="{EE9FC221-52B3-44F7-BA9B-C467819D34E0}" srcOrd="3" destOrd="0" parTransId="{08057591-459D-47CF-8ED5-71D6C6C89C83}" sibTransId="{5BB50552-1683-4917-B304-FCAA7FBC444F}"/>
    <dgm:cxn modelId="{FA3A2FBC-FD4F-4FF1-A34D-61323C9DEAC8}" type="presOf" srcId="{5BB50552-1683-4917-B304-FCAA7FBC444F}" destId="{D0040A2E-BBE2-4AFC-A54B-295099885FDB}" srcOrd="1" destOrd="0" presId="urn:microsoft.com/office/officeart/2005/8/layout/bProcess3"/>
    <dgm:cxn modelId="{6FD52C2A-C37D-4F9A-A0F1-2EB9305AF5CF}" srcId="{D3DBC43A-C6EB-4F02-8102-34977FFAAF64}" destId="{67C60A4C-73F1-434C-ADC0-5057D8202984}" srcOrd="1" destOrd="0" parTransId="{E088A7B8-10F0-4CC1-AB0B-773A71D5BD4A}" sibTransId="{93532407-53B0-47D1-9967-39E6FB5DBC45}"/>
    <dgm:cxn modelId="{265F833D-C233-4681-893C-55DD9F57B035}" type="presOf" srcId="{286178EB-435F-4D76-AC03-BAE30356B267}" destId="{30C7180A-F1E3-4A6D-8A67-D934E517E872}" srcOrd="0" destOrd="0" presId="urn:microsoft.com/office/officeart/2005/8/layout/bProcess3"/>
    <dgm:cxn modelId="{7FB47F27-77FD-4C66-9F7D-B9946013908B}" type="presOf" srcId="{F4F7ACEF-78E9-4EAC-8C8D-098C59A12EFF}" destId="{CCB58CD6-7258-4A31-94B7-6A2D03085709}" srcOrd="0" destOrd="0" presId="urn:microsoft.com/office/officeart/2005/8/layout/bProcess3"/>
    <dgm:cxn modelId="{FCDAA15F-A2D7-4028-BFC8-CE204E76A94C}" type="presOf" srcId="{5BB50552-1683-4917-B304-FCAA7FBC444F}" destId="{EFFDDF7C-69E6-4558-9F8D-02B52875FB70}" srcOrd="0" destOrd="0" presId="urn:microsoft.com/office/officeart/2005/8/layout/bProcess3"/>
    <dgm:cxn modelId="{467F20A5-53E0-49CA-B747-C33D94FCD02C}" type="presOf" srcId="{D3DBC43A-C6EB-4F02-8102-34977FFAAF64}" destId="{1A10C20B-34A3-494E-80F5-5FE5B5781171}" srcOrd="0" destOrd="0" presId="urn:microsoft.com/office/officeart/2005/8/layout/bProcess3"/>
    <dgm:cxn modelId="{73ADA1AB-B172-4FC8-A739-9C3150ABDA82}" type="presOf" srcId="{54A8EBDA-C2EC-4BA4-920C-B18B553D541D}" destId="{4971C685-9688-4FB4-8FEC-5A3A6068C3E0}" srcOrd="0" destOrd="0" presId="urn:microsoft.com/office/officeart/2005/8/layout/bProcess3"/>
    <dgm:cxn modelId="{21E5E97C-7517-4342-B955-485C96527514}" srcId="{D3DBC43A-C6EB-4F02-8102-34977FFAAF64}" destId="{208D6A29-B633-482D-9F49-D6C85F8640BC}" srcOrd="5" destOrd="0" parTransId="{7FBDA509-34BD-4E3F-A9A9-991A4E04DA80}" sibTransId="{60978961-55D3-4AEB-8A6D-54671FABE084}"/>
    <dgm:cxn modelId="{9E5D4589-893B-4ABC-8FC4-102C480D6112}" type="presOf" srcId="{FB228E71-34F2-498C-B580-DB121D5F3DF5}" destId="{7B3210F3-DFFA-4DB2-B375-8CFCF18938BC}" srcOrd="1" destOrd="0" presId="urn:microsoft.com/office/officeart/2005/8/layout/bProcess3"/>
    <dgm:cxn modelId="{C6F2F328-2FC8-42FD-92A5-CCD6D5380E91}" type="presOf" srcId="{FB228E71-34F2-498C-B580-DB121D5F3DF5}" destId="{C4CDCC3B-C727-4FAA-BC99-76DDADA3C9C1}" srcOrd="0" destOrd="0" presId="urn:microsoft.com/office/officeart/2005/8/layout/bProcess3"/>
    <dgm:cxn modelId="{32E8E473-B7A7-4D5C-8DC9-B9B76D84416C}" type="presOf" srcId="{94B8C614-A19C-441F-8AB0-9A25D89C8B85}" destId="{3725F85A-1568-43B4-BDF5-8D609451FECA}" srcOrd="0" destOrd="0" presId="urn:microsoft.com/office/officeart/2005/8/layout/bProcess3"/>
    <dgm:cxn modelId="{99DAE58A-2922-4703-A721-45FEACD86A93}" type="presOf" srcId="{286178EB-435F-4D76-AC03-BAE30356B267}" destId="{E183D890-1915-4EE6-B0E8-F44DB2F3E605}" srcOrd="1" destOrd="0" presId="urn:microsoft.com/office/officeart/2005/8/layout/bProcess3"/>
    <dgm:cxn modelId="{F58522B9-E70F-4995-9C51-AFD8AA7C5519}" srcId="{D3DBC43A-C6EB-4F02-8102-34977FFAAF64}" destId="{54A8EBDA-C2EC-4BA4-920C-B18B553D541D}" srcOrd="2" destOrd="0" parTransId="{13393A5F-2A90-4027-BA5A-304216216FAB}" sibTransId="{F4F7ACEF-78E9-4EAC-8C8D-098C59A12EFF}"/>
    <dgm:cxn modelId="{537ABB11-0776-45E1-A9F3-1F2FAC55D025}" type="presOf" srcId="{F4F7ACEF-78E9-4EAC-8C8D-098C59A12EFF}" destId="{5D87B292-393A-49C2-B0EF-941A5FD3DA0F}" srcOrd="1" destOrd="0" presId="urn:microsoft.com/office/officeart/2005/8/layout/bProcess3"/>
    <dgm:cxn modelId="{90481C01-C2CF-4209-810C-6B67C566FCF3}" type="presOf" srcId="{B8DAFDC5-A55B-4DE8-868E-BAC87314FBD6}" destId="{F0ED4582-4899-43A1-90C3-035AACEA257B}" srcOrd="0" destOrd="0" presId="urn:microsoft.com/office/officeart/2005/8/layout/bProcess3"/>
    <dgm:cxn modelId="{56A95856-F084-4088-906A-E57463071ADD}" type="presOf" srcId="{EE9FC221-52B3-44F7-BA9B-C467819D34E0}" destId="{D8743CA7-3940-4B6B-8DCF-93E60120F764}" srcOrd="0" destOrd="0" presId="urn:microsoft.com/office/officeart/2005/8/layout/bProcess3"/>
    <dgm:cxn modelId="{C669610F-D6BE-4122-83E5-A767E737A34B}" type="presOf" srcId="{93532407-53B0-47D1-9967-39E6FB5DBC45}" destId="{DB4795CE-BE73-42EB-9DF6-0EEA17830DCF}" srcOrd="1" destOrd="0" presId="urn:microsoft.com/office/officeart/2005/8/layout/bProcess3"/>
    <dgm:cxn modelId="{9F6F06BA-A280-418F-B31B-2A12FD4E9300}" type="presOf" srcId="{93532407-53B0-47D1-9967-39E6FB5DBC45}" destId="{E7808725-DAEB-404C-B9D4-02E269EE80FE}" srcOrd="0" destOrd="0" presId="urn:microsoft.com/office/officeart/2005/8/layout/bProcess3"/>
    <dgm:cxn modelId="{F61BA118-6CD1-4F73-A4E0-A5B6F3BAF7CE}" srcId="{D3DBC43A-C6EB-4F02-8102-34977FFAAF64}" destId="{94B8C614-A19C-441F-8AB0-9A25D89C8B85}" srcOrd="4" destOrd="0" parTransId="{E57E58CA-2075-4A52-89E1-D5728A27AB92}" sibTransId="{FB228E71-34F2-498C-B580-DB121D5F3DF5}"/>
    <dgm:cxn modelId="{2E8A77DA-CF4C-4569-A518-FDBCEC5C37C6}" type="presOf" srcId="{208D6A29-B633-482D-9F49-D6C85F8640BC}" destId="{3FBA736A-B9BA-4B4C-AD68-9B841148760F}" srcOrd="0" destOrd="0" presId="urn:microsoft.com/office/officeart/2005/8/layout/bProcess3"/>
    <dgm:cxn modelId="{1E1A66F7-9F74-4B1A-AC9A-93860C15B540}" type="presOf" srcId="{67C60A4C-73F1-434C-ADC0-5057D8202984}" destId="{FCAE57B6-64DC-462B-88E9-2688C00CC7B4}" srcOrd="0" destOrd="0" presId="urn:microsoft.com/office/officeart/2005/8/layout/bProcess3"/>
    <dgm:cxn modelId="{DCDF4A51-DE32-431C-B548-F62C1C88A9AC}" type="presParOf" srcId="{1A10C20B-34A3-494E-80F5-5FE5B5781171}" destId="{F0ED4582-4899-43A1-90C3-035AACEA257B}" srcOrd="0" destOrd="0" presId="urn:microsoft.com/office/officeart/2005/8/layout/bProcess3"/>
    <dgm:cxn modelId="{B34EA4D5-8CD0-42E1-90C5-092CA9FEF908}" type="presParOf" srcId="{1A10C20B-34A3-494E-80F5-5FE5B5781171}" destId="{30C7180A-F1E3-4A6D-8A67-D934E517E872}" srcOrd="1" destOrd="0" presId="urn:microsoft.com/office/officeart/2005/8/layout/bProcess3"/>
    <dgm:cxn modelId="{1644C962-D51E-4769-85D0-CA2A9A486C12}" type="presParOf" srcId="{30C7180A-F1E3-4A6D-8A67-D934E517E872}" destId="{E183D890-1915-4EE6-B0E8-F44DB2F3E605}" srcOrd="0" destOrd="0" presId="urn:microsoft.com/office/officeart/2005/8/layout/bProcess3"/>
    <dgm:cxn modelId="{3183A057-0912-45C1-8A53-84BFF33E5E30}" type="presParOf" srcId="{1A10C20B-34A3-494E-80F5-5FE5B5781171}" destId="{FCAE57B6-64DC-462B-88E9-2688C00CC7B4}" srcOrd="2" destOrd="0" presId="urn:microsoft.com/office/officeart/2005/8/layout/bProcess3"/>
    <dgm:cxn modelId="{3AB7E4DE-9796-4240-A2E0-679ED280AD01}" type="presParOf" srcId="{1A10C20B-34A3-494E-80F5-5FE5B5781171}" destId="{E7808725-DAEB-404C-B9D4-02E269EE80FE}" srcOrd="3" destOrd="0" presId="urn:microsoft.com/office/officeart/2005/8/layout/bProcess3"/>
    <dgm:cxn modelId="{78F72809-CA04-4612-8454-CF2FFE9A5643}" type="presParOf" srcId="{E7808725-DAEB-404C-B9D4-02E269EE80FE}" destId="{DB4795CE-BE73-42EB-9DF6-0EEA17830DCF}" srcOrd="0" destOrd="0" presId="urn:microsoft.com/office/officeart/2005/8/layout/bProcess3"/>
    <dgm:cxn modelId="{738F14A1-AED9-492C-B4A9-1ECDC24F122F}" type="presParOf" srcId="{1A10C20B-34A3-494E-80F5-5FE5B5781171}" destId="{4971C685-9688-4FB4-8FEC-5A3A6068C3E0}" srcOrd="4" destOrd="0" presId="urn:microsoft.com/office/officeart/2005/8/layout/bProcess3"/>
    <dgm:cxn modelId="{B9BDF5A9-BFC7-47B0-9B0A-1012604EDF67}" type="presParOf" srcId="{1A10C20B-34A3-494E-80F5-5FE5B5781171}" destId="{CCB58CD6-7258-4A31-94B7-6A2D03085709}" srcOrd="5" destOrd="0" presId="urn:microsoft.com/office/officeart/2005/8/layout/bProcess3"/>
    <dgm:cxn modelId="{A89C3A25-79FC-47E0-9B46-C23BDA328F4C}" type="presParOf" srcId="{CCB58CD6-7258-4A31-94B7-6A2D03085709}" destId="{5D87B292-393A-49C2-B0EF-941A5FD3DA0F}" srcOrd="0" destOrd="0" presId="urn:microsoft.com/office/officeart/2005/8/layout/bProcess3"/>
    <dgm:cxn modelId="{CBE51749-59DA-461B-8F0F-5D9E31874A05}" type="presParOf" srcId="{1A10C20B-34A3-494E-80F5-5FE5B5781171}" destId="{D8743CA7-3940-4B6B-8DCF-93E60120F764}" srcOrd="6" destOrd="0" presId="urn:microsoft.com/office/officeart/2005/8/layout/bProcess3"/>
    <dgm:cxn modelId="{D243ADB6-7454-42A0-B8AF-58A7668CDA02}" type="presParOf" srcId="{1A10C20B-34A3-494E-80F5-5FE5B5781171}" destId="{EFFDDF7C-69E6-4558-9F8D-02B52875FB70}" srcOrd="7" destOrd="0" presId="urn:microsoft.com/office/officeart/2005/8/layout/bProcess3"/>
    <dgm:cxn modelId="{04DD062E-8FC9-42E9-BDB3-493AD3C7B387}" type="presParOf" srcId="{EFFDDF7C-69E6-4558-9F8D-02B52875FB70}" destId="{D0040A2E-BBE2-4AFC-A54B-295099885FDB}" srcOrd="0" destOrd="0" presId="urn:microsoft.com/office/officeart/2005/8/layout/bProcess3"/>
    <dgm:cxn modelId="{44135188-8030-48B4-97AF-26D4AA76B649}" type="presParOf" srcId="{1A10C20B-34A3-494E-80F5-5FE5B5781171}" destId="{3725F85A-1568-43B4-BDF5-8D609451FECA}" srcOrd="8" destOrd="0" presId="urn:microsoft.com/office/officeart/2005/8/layout/bProcess3"/>
    <dgm:cxn modelId="{CC2BCF71-73F3-4C05-8178-F502138099C1}" type="presParOf" srcId="{1A10C20B-34A3-494E-80F5-5FE5B5781171}" destId="{C4CDCC3B-C727-4FAA-BC99-76DDADA3C9C1}" srcOrd="9" destOrd="0" presId="urn:microsoft.com/office/officeart/2005/8/layout/bProcess3"/>
    <dgm:cxn modelId="{CC9F1F53-AE47-4470-9FFC-0DD640D1467D}" type="presParOf" srcId="{C4CDCC3B-C727-4FAA-BC99-76DDADA3C9C1}" destId="{7B3210F3-DFFA-4DB2-B375-8CFCF18938BC}" srcOrd="0" destOrd="0" presId="urn:microsoft.com/office/officeart/2005/8/layout/bProcess3"/>
    <dgm:cxn modelId="{A5D8A1F2-12F2-4505-ABAF-885E0FE9330F}" type="presParOf" srcId="{1A10C20B-34A3-494E-80F5-5FE5B5781171}" destId="{3FBA736A-B9BA-4B4C-AD68-9B841148760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7180A-F1E3-4A6D-8A67-D934E517E872}">
      <dsp:nvSpPr>
        <dsp:cNvPr id="0" name=""/>
        <dsp:cNvSpPr/>
      </dsp:nvSpPr>
      <dsp:spPr>
        <a:xfrm>
          <a:off x="2629233" y="1574627"/>
          <a:ext cx="57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293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00612" y="1617329"/>
        <a:ext cx="30176" cy="6035"/>
      </dsp:txXfrm>
    </dsp:sp>
    <dsp:sp modelId="{F0ED4582-4899-43A1-90C3-035AACEA257B}">
      <dsp:nvSpPr>
        <dsp:cNvPr id="0" name=""/>
        <dsp:cNvSpPr/>
      </dsp:nvSpPr>
      <dsp:spPr>
        <a:xfrm>
          <a:off x="6970" y="833128"/>
          <a:ext cx="2624063" cy="1574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Novos conhecimentos e atualização</a:t>
          </a:r>
          <a:endParaRPr lang="pt-BR" sz="2300" kern="1200" dirty="0"/>
        </a:p>
      </dsp:txBody>
      <dsp:txXfrm>
        <a:off x="6970" y="833128"/>
        <a:ext cx="2624063" cy="1574437"/>
      </dsp:txXfrm>
    </dsp:sp>
    <dsp:sp modelId="{E7808725-DAEB-404C-B9D4-02E269EE80FE}">
      <dsp:nvSpPr>
        <dsp:cNvPr id="0" name=""/>
        <dsp:cNvSpPr/>
      </dsp:nvSpPr>
      <dsp:spPr>
        <a:xfrm>
          <a:off x="5856831" y="1574627"/>
          <a:ext cx="57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293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128210" y="1617329"/>
        <a:ext cx="30176" cy="6035"/>
      </dsp:txXfrm>
    </dsp:sp>
    <dsp:sp modelId="{FCAE57B6-64DC-462B-88E9-2688C00CC7B4}">
      <dsp:nvSpPr>
        <dsp:cNvPr id="0" name=""/>
        <dsp:cNvSpPr/>
      </dsp:nvSpPr>
      <dsp:spPr>
        <a:xfrm>
          <a:off x="3234568" y="833128"/>
          <a:ext cx="2624063" cy="1574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Assegurar direitos sociais</a:t>
          </a:r>
          <a:endParaRPr lang="pt-BR" sz="2300" kern="1200" dirty="0"/>
        </a:p>
      </dsp:txBody>
      <dsp:txXfrm>
        <a:off x="3234568" y="833128"/>
        <a:ext cx="2624063" cy="1574437"/>
      </dsp:txXfrm>
    </dsp:sp>
    <dsp:sp modelId="{CCB58CD6-7258-4A31-94B7-6A2D03085709}">
      <dsp:nvSpPr>
        <dsp:cNvPr id="0" name=""/>
        <dsp:cNvSpPr/>
      </dsp:nvSpPr>
      <dsp:spPr>
        <a:xfrm>
          <a:off x="1319002" y="2405766"/>
          <a:ext cx="6455195" cy="572934"/>
        </a:xfrm>
        <a:custGeom>
          <a:avLst/>
          <a:gdLst/>
          <a:ahLst/>
          <a:cxnLst/>
          <a:rect l="0" t="0" r="0" b="0"/>
          <a:pathLst>
            <a:path>
              <a:moveTo>
                <a:pt x="6455195" y="0"/>
              </a:moveTo>
              <a:lnTo>
                <a:pt x="6455195" y="303567"/>
              </a:lnTo>
              <a:lnTo>
                <a:pt x="0" y="303567"/>
              </a:lnTo>
              <a:lnTo>
                <a:pt x="0" y="57293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384516" y="2689215"/>
        <a:ext cx="324167" cy="6035"/>
      </dsp:txXfrm>
    </dsp:sp>
    <dsp:sp modelId="{4971C685-9688-4FB4-8FEC-5A3A6068C3E0}">
      <dsp:nvSpPr>
        <dsp:cNvPr id="0" name=""/>
        <dsp:cNvSpPr/>
      </dsp:nvSpPr>
      <dsp:spPr>
        <a:xfrm>
          <a:off x="6462166" y="833128"/>
          <a:ext cx="2624063" cy="1574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Autonomia e integração</a:t>
          </a:r>
          <a:endParaRPr lang="pt-BR" sz="2300" kern="1200" dirty="0"/>
        </a:p>
      </dsp:txBody>
      <dsp:txXfrm>
        <a:off x="6462166" y="833128"/>
        <a:ext cx="2624063" cy="1574437"/>
      </dsp:txXfrm>
    </dsp:sp>
    <dsp:sp modelId="{EFFDDF7C-69E6-4558-9F8D-02B52875FB70}">
      <dsp:nvSpPr>
        <dsp:cNvPr id="0" name=""/>
        <dsp:cNvSpPr/>
      </dsp:nvSpPr>
      <dsp:spPr>
        <a:xfrm>
          <a:off x="2629233" y="3752599"/>
          <a:ext cx="57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293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00612" y="3795302"/>
        <a:ext cx="30176" cy="6035"/>
      </dsp:txXfrm>
    </dsp:sp>
    <dsp:sp modelId="{D8743CA7-3940-4B6B-8DCF-93E60120F764}">
      <dsp:nvSpPr>
        <dsp:cNvPr id="0" name=""/>
        <dsp:cNvSpPr/>
      </dsp:nvSpPr>
      <dsp:spPr>
        <a:xfrm>
          <a:off x="6970" y="3011100"/>
          <a:ext cx="2624063" cy="1574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Ampliação da rede de relações</a:t>
          </a:r>
          <a:endParaRPr lang="pt-BR" sz="2300" kern="1200" dirty="0"/>
        </a:p>
      </dsp:txBody>
      <dsp:txXfrm>
        <a:off x="6970" y="3011100"/>
        <a:ext cx="2624063" cy="1574437"/>
      </dsp:txXfrm>
    </dsp:sp>
    <dsp:sp modelId="{C4CDCC3B-C727-4FAA-BC99-76DDADA3C9C1}">
      <dsp:nvSpPr>
        <dsp:cNvPr id="0" name=""/>
        <dsp:cNvSpPr/>
      </dsp:nvSpPr>
      <dsp:spPr>
        <a:xfrm>
          <a:off x="5856831" y="3752599"/>
          <a:ext cx="57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293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128210" y="3795302"/>
        <a:ext cx="30176" cy="6035"/>
      </dsp:txXfrm>
    </dsp:sp>
    <dsp:sp modelId="{3725F85A-1568-43B4-BDF5-8D609451FECA}">
      <dsp:nvSpPr>
        <dsp:cNvPr id="0" name=""/>
        <dsp:cNvSpPr/>
      </dsp:nvSpPr>
      <dsp:spPr>
        <a:xfrm>
          <a:off x="3234568" y="3011100"/>
          <a:ext cx="2624063" cy="1574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Integração universidade-comunidade</a:t>
          </a:r>
          <a:endParaRPr lang="pt-BR" sz="2300" kern="1200" dirty="0"/>
        </a:p>
      </dsp:txBody>
      <dsp:txXfrm>
        <a:off x="3234568" y="3011100"/>
        <a:ext cx="2624063" cy="1574437"/>
      </dsp:txXfrm>
    </dsp:sp>
    <dsp:sp modelId="{3FBA736A-B9BA-4B4C-AD68-9B841148760F}">
      <dsp:nvSpPr>
        <dsp:cNvPr id="0" name=""/>
        <dsp:cNvSpPr/>
      </dsp:nvSpPr>
      <dsp:spPr>
        <a:xfrm>
          <a:off x="6462166" y="3011100"/>
          <a:ext cx="2624063" cy="1574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Mudança do olhar sobre a velhice</a:t>
          </a:r>
          <a:endParaRPr lang="pt-BR" sz="2300" kern="1200" dirty="0"/>
        </a:p>
      </dsp:txBody>
      <dsp:txXfrm>
        <a:off x="6462166" y="3011100"/>
        <a:ext cx="2624063" cy="1574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receu.usp.b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b="1" dirty="0" smtClean="0"/>
              <a:t>O EMPODERAMENTO DE ADULTOS E IDOSOS PELA EDUCAÇÃO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18309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98902"/>
            <a:ext cx="10058400" cy="1371600"/>
          </a:xfrm>
        </p:spPr>
        <p:txBody>
          <a:bodyPr/>
          <a:lstStyle/>
          <a:p>
            <a:r>
              <a:rPr lang="pt-BR" b="1" dirty="0" smtClean="0"/>
              <a:t>Na USP Ribeirão Preto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Pró- Reitoria de Cultura e Extensão Universitária: </a:t>
            </a:r>
            <a:r>
              <a:rPr lang="pt-BR" sz="2200" dirty="0" smtClean="0">
                <a:hlinkClick r:id="rId2"/>
              </a:rPr>
              <a:t>www.preceu.usp.br</a:t>
            </a:r>
            <a:r>
              <a:rPr lang="pt-BR" sz="2200" dirty="0" smtClean="0"/>
              <a:t>  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19" y="2873465"/>
            <a:ext cx="7099119" cy="37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982" y="159268"/>
            <a:ext cx="10058400" cy="1371600"/>
          </a:xfrm>
        </p:spPr>
        <p:txBody>
          <a:bodyPr/>
          <a:lstStyle/>
          <a:p>
            <a:r>
              <a:rPr lang="pt-BR" b="1" dirty="0" smtClean="0"/>
              <a:t>Referência Bibliográfica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4635" y="1530868"/>
            <a:ext cx="10653334" cy="47736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OLIVEIRA, R. C. S.; OLIVEIRA, F. S.; SCORTEGAGNA, P. A. </a:t>
            </a:r>
            <a:r>
              <a:rPr lang="pt-BR" dirty="0" smtClean="0"/>
              <a:t>Universidades abertas </a:t>
            </a:r>
            <a:r>
              <a:rPr lang="pt-BR" dirty="0"/>
              <a:t>para a terceira idade: a construção de saberes para um novo olhar </a:t>
            </a:r>
            <a:r>
              <a:rPr lang="pt-BR" dirty="0" smtClean="0"/>
              <a:t>sobre </a:t>
            </a:r>
            <a:r>
              <a:rPr lang="it-IT" dirty="0" smtClean="0"/>
              <a:t>a </a:t>
            </a:r>
            <a:r>
              <a:rPr lang="it-IT" dirty="0"/>
              <a:t>velhice. </a:t>
            </a:r>
            <a:r>
              <a:rPr lang="it-IT" i="1" dirty="0"/>
              <a:t>In</a:t>
            </a:r>
            <a:r>
              <a:rPr lang="it-IT" dirty="0"/>
              <a:t>: TONI, I. M.; VIEIRA, C. M. S. S.; D’ALENCAR, R. S. (Org.).</a:t>
            </a:r>
          </a:p>
          <a:p>
            <a:pPr algn="just"/>
            <a:r>
              <a:rPr lang="pt-BR" b="1" dirty="0"/>
              <a:t>Dossiê</a:t>
            </a:r>
            <a:r>
              <a:rPr lang="pt-BR" dirty="0"/>
              <a:t>: experiências de educação para velhice – universidades abertas à </a:t>
            </a:r>
            <a:r>
              <a:rPr lang="pt-BR" dirty="0" smtClean="0"/>
              <a:t>terceira idade</a:t>
            </a:r>
            <a:r>
              <a:rPr lang="pt-BR" dirty="0"/>
              <a:t>. Ilhéus: </a:t>
            </a:r>
            <a:r>
              <a:rPr lang="pt-BR" dirty="0" err="1"/>
              <a:t>Editus</a:t>
            </a:r>
            <a:r>
              <a:rPr lang="pt-BR" dirty="0"/>
              <a:t>, 2004. p. 101-136.</a:t>
            </a:r>
          </a:p>
          <a:p>
            <a:pPr algn="just"/>
            <a:r>
              <a:rPr lang="pt-BR" dirty="0"/>
              <a:t>OMS – ORGANIZAÇÃO MUNDIAL DE SAÚDE. </a:t>
            </a:r>
            <a:r>
              <a:rPr lang="pt-BR" b="1" dirty="0"/>
              <a:t>Envelhecimento ativo</a:t>
            </a:r>
            <a:r>
              <a:rPr lang="pt-BR" dirty="0" smtClean="0"/>
              <a:t>: uma </a:t>
            </a:r>
            <a:r>
              <a:rPr lang="pt-BR" dirty="0"/>
              <a:t>política de saúde. Tradução de Suzana Gontijo. Brasília: Opas/OMS, 2005</a:t>
            </a:r>
            <a:r>
              <a:rPr lang="pt-BR" dirty="0" smtClean="0"/>
              <a:t>. Disponível </a:t>
            </a:r>
            <a:r>
              <a:rPr lang="pt-BR" dirty="0"/>
              <a:t>em: &lt;http://bvsms.saude.gov.br/bvs/publicacoes/envelhecimento_ativo</a:t>
            </a:r>
            <a:r>
              <a:rPr lang="pt-BR" dirty="0" smtClean="0"/>
              <a:t>. </a:t>
            </a:r>
            <a:r>
              <a:rPr lang="pt-BR" dirty="0" err="1" smtClean="0"/>
              <a:t>pdf</a:t>
            </a:r>
            <a:r>
              <a:rPr lang="pt-BR" dirty="0"/>
              <a:t>&gt;. Acesso em: 26 jul. 2014.</a:t>
            </a:r>
          </a:p>
          <a:p>
            <a:pPr algn="just"/>
            <a:r>
              <a:rPr lang="pt-BR" dirty="0"/>
              <a:t>PALMA, L. T. S. </a:t>
            </a:r>
            <a:r>
              <a:rPr lang="pt-BR" b="1" dirty="0"/>
              <a:t>Educação permanente e qualidade de vida </a:t>
            </a:r>
            <a:r>
              <a:rPr lang="pt-BR" dirty="0"/>
              <a:t>– indicativos </a:t>
            </a:r>
            <a:r>
              <a:rPr lang="pt-BR" dirty="0" smtClean="0"/>
              <a:t>para uma </a:t>
            </a:r>
            <a:r>
              <a:rPr lang="pt-BR" dirty="0"/>
              <a:t>velhice bem-sucedida. Passo Fundo: Editora UPF, 2000. p. 51-89.</a:t>
            </a:r>
          </a:p>
          <a:p>
            <a:pPr algn="just"/>
            <a:r>
              <a:rPr lang="pt-BR" dirty="0"/>
              <a:t>RODRIGUES, N. da C. Políticas públicas em relação ao idoso. </a:t>
            </a:r>
            <a:r>
              <a:rPr lang="pt-BR" i="1" dirty="0"/>
              <a:t>In</a:t>
            </a:r>
            <a:r>
              <a:rPr lang="pt-BR" dirty="0"/>
              <a:t>: HERÉDIA, V</a:t>
            </a:r>
            <a:r>
              <a:rPr lang="pt-BR" dirty="0" smtClean="0"/>
              <a:t>. B</a:t>
            </a:r>
            <a:r>
              <a:rPr lang="pt-BR" dirty="0"/>
              <a:t>. M.; DE LORENZI, D. R. S.; FERLA, A. A. (Org.). </a:t>
            </a:r>
            <a:r>
              <a:rPr lang="pt-BR" b="1" dirty="0"/>
              <a:t>Envelhecimento, saúde</a:t>
            </a:r>
          </a:p>
          <a:p>
            <a:pPr algn="just"/>
            <a:r>
              <a:rPr lang="pt-BR" b="1" dirty="0"/>
              <a:t>e políticas públicas</a:t>
            </a:r>
            <a:r>
              <a:rPr lang="pt-BR" dirty="0"/>
              <a:t>. Caxias do Sul: </a:t>
            </a:r>
            <a:r>
              <a:rPr lang="pt-BR" dirty="0" err="1"/>
              <a:t>Educs</a:t>
            </a:r>
            <a:r>
              <a:rPr lang="pt-BR" dirty="0"/>
              <a:t>, 2007. p. 147-156.</a:t>
            </a:r>
          </a:p>
          <a:p>
            <a:pPr algn="just"/>
            <a:r>
              <a:rPr lang="pt-BR" dirty="0"/>
              <a:t>UFMG – UNIVERSIDADE FEDERAL DE MINAS GERAIS. </a:t>
            </a:r>
            <a:r>
              <a:rPr lang="pt-BR" b="1" dirty="0" smtClean="0"/>
              <a:t>Universidade Aberta </a:t>
            </a:r>
            <a:r>
              <a:rPr lang="pt-BR" b="1" dirty="0"/>
              <a:t>para a Terceira Idade </a:t>
            </a:r>
            <a:r>
              <a:rPr lang="pt-BR" dirty="0"/>
              <a:t>– projeto Maioridade. Belo Horizonte: Imprensa</a:t>
            </a:r>
          </a:p>
          <a:p>
            <a:pPr algn="just"/>
            <a:r>
              <a:rPr lang="pt-BR" dirty="0"/>
              <a:t>Universitária, 1994. 85 p.</a:t>
            </a:r>
          </a:p>
          <a:p>
            <a:pPr algn="just"/>
            <a:r>
              <a:rPr lang="en-US" dirty="0"/>
              <a:t>VERAS, R. P.; CALDAS, C. P. Promoting elderly health and citizenship: </a:t>
            </a:r>
            <a:r>
              <a:rPr lang="en-US" dirty="0" smtClean="0"/>
              <a:t>the U3A </a:t>
            </a:r>
            <a:r>
              <a:rPr lang="en-US" dirty="0"/>
              <a:t>(University of Third Age) movement. </a:t>
            </a:r>
            <a:r>
              <a:rPr lang="en-US" b="1" dirty="0" err="1"/>
              <a:t>Ciência</a:t>
            </a:r>
            <a:r>
              <a:rPr lang="en-US" b="1" dirty="0"/>
              <a:t> &amp; </a:t>
            </a:r>
            <a:r>
              <a:rPr lang="en-US" b="1" dirty="0" err="1"/>
              <a:t>Saúde</a:t>
            </a:r>
            <a:r>
              <a:rPr lang="en-US" b="1" dirty="0"/>
              <a:t> </a:t>
            </a:r>
            <a:r>
              <a:rPr lang="en-US" b="1" dirty="0" err="1"/>
              <a:t>Coletiva</a:t>
            </a:r>
            <a:r>
              <a:rPr lang="en-US" dirty="0"/>
              <a:t>, v. 9, n. 2</a:t>
            </a:r>
            <a:r>
              <a:rPr lang="en-US" dirty="0" smtClean="0"/>
              <a:t>, </a:t>
            </a:r>
            <a:r>
              <a:rPr lang="pt-BR" dirty="0" smtClean="0"/>
              <a:t>p</a:t>
            </a:r>
            <a:r>
              <a:rPr lang="pt-BR" dirty="0"/>
              <a:t>. 423-432, 2004a. (On-line).</a:t>
            </a:r>
          </a:p>
          <a:p>
            <a:pPr algn="just"/>
            <a:r>
              <a:rPr lang="pt-BR" dirty="0"/>
              <a:t>______. </a:t>
            </a:r>
            <a:r>
              <a:rPr lang="pt-BR" b="1" dirty="0" err="1"/>
              <a:t>Unati</a:t>
            </a:r>
            <a:r>
              <a:rPr lang="pt-BR" b="1" dirty="0"/>
              <a:t>-Uerj 10 anos</a:t>
            </a:r>
            <a:r>
              <a:rPr lang="pt-BR" dirty="0"/>
              <a:t>: um modelo de cuidado integral para a população</a:t>
            </a:r>
          </a:p>
          <a:p>
            <a:pPr algn="just"/>
            <a:r>
              <a:rPr lang="pt-BR" dirty="0"/>
              <a:t>que envelhece. Rio de Janeiro: Uerj, 2004b. 80 p.</a:t>
            </a:r>
          </a:p>
        </p:txBody>
      </p:sp>
    </p:spTree>
    <p:extLst>
      <p:ext uri="{BB962C8B-B14F-4D97-AF65-F5344CB8AC3E}">
        <p14:creationId xmlns:p14="http://schemas.microsoft.com/office/powerpoint/2010/main" val="257669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331" y="289897"/>
            <a:ext cx="10998925" cy="13716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Construção da cidadania através da educação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799" y="1661496"/>
            <a:ext cx="10167257" cy="4438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 smtClean="0"/>
              <a:t>No cenário atual a velhice pode </a:t>
            </a:r>
            <a:r>
              <a:rPr lang="pt-BR" sz="2200" dirty="0"/>
              <a:t>se estender </a:t>
            </a:r>
            <a:r>
              <a:rPr lang="pt-BR" sz="2200" dirty="0" smtClean="0"/>
              <a:t>por décadas</a:t>
            </a:r>
            <a:r>
              <a:rPr lang="pt-BR" sz="2200" dirty="0"/>
              <a:t>, o </a:t>
            </a:r>
            <a:r>
              <a:rPr lang="pt-BR" sz="2200" dirty="0" smtClean="0"/>
              <a:t>que torna emergente a </a:t>
            </a:r>
            <a:r>
              <a:rPr lang="pt-BR" sz="2200" dirty="0"/>
              <a:t>criação de meios para garantir um envelhecimento </a:t>
            </a:r>
            <a:r>
              <a:rPr lang="pt-BR" sz="2200" dirty="0" smtClean="0"/>
              <a:t>ativo e participativo.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 smtClean="0"/>
              <a:t>Educação tem papel inquestionável </a:t>
            </a:r>
            <a:r>
              <a:rPr lang="pt-BR" sz="2200" dirty="0" smtClean="0">
                <a:sym typeface="Wingdings" panose="05000000000000000000" pitchFamily="2" charset="2"/>
              </a:rPr>
              <a:t> 1970: </a:t>
            </a:r>
            <a:r>
              <a:rPr lang="pt-BR" sz="2200" b="1" dirty="0" smtClean="0">
                <a:sym typeface="Wingdings" panose="05000000000000000000" pitchFamily="2" charset="2"/>
              </a:rPr>
              <a:t>Educação ao longo da vida.</a:t>
            </a:r>
          </a:p>
          <a:p>
            <a:pPr marL="0" indent="0" algn="just">
              <a:buNone/>
            </a:pPr>
            <a:endParaRPr lang="pt-BR" sz="22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200" dirty="0" smtClean="0">
                <a:sym typeface="Wingdings" panose="05000000000000000000" pitchFamily="2" charset="2"/>
              </a:rPr>
              <a:t>*Criação de programas educacionais para adultos e idosos</a:t>
            </a:r>
          </a:p>
        </p:txBody>
      </p:sp>
    </p:spTree>
    <p:extLst>
      <p:ext uri="{BB962C8B-B14F-4D97-AF65-F5344CB8AC3E}">
        <p14:creationId xmlns:p14="http://schemas.microsoft.com/office/powerpoint/2010/main" val="22563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2925" y="783771"/>
            <a:ext cx="7789818" cy="52382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 smtClean="0"/>
              <a:t>Educação permanente ancorada em uma ação interdisciplinar em que o adulto/idoso é o protagonista de seu aprendizado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sz="2200" b="1" dirty="0" smtClean="0">
                <a:sym typeface="Wingdings" panose="05000000000000000000" pitchFamily="2" charset="2"/>
              </a:rPr>
              <a:t>papel central</a:t>
            </a:r>
          </a:p>
          <a:p>
            <a:pPr marL="0" indent="0" algn="just">
              <a:buNone/>
            </a:pPr>
            <a:endParaRPr lang="pt-BR" sz="2200" b="1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BR" sz="2200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2200" b="1" dirty="0" smtClean="0">
                <a:sym typeface="Wingdings" panose="05000000000000000000" pitchFamily="2" charset="2"/>
              </a:rPr>
              <a:t>1990:</a:t>
            </a:r>
            <a:r>
              <a:rPr lang="pt-BR" sz="2200" dirty="0" smtClean="0">
                <a:sym typeface="Wingdings" panose="05000000000000000000" pitchFamily="2" charset="2"/>
              </a:rPr>
              <a:t> Política Nacional </a:t>
            </a:r>
            <a:r>
              <a:rPr lang="pt-BR" sz="2200" dirty="0">
                <a:sym typeface="Wingdings" panose="05000000000000000000" pitchFamily="2" charset="2"/>
              </a:rPr>
              <a:t>do </a:t>
            </a:r>
            <a:r>
              <a:rPr lang="pt-BR" sz="2200" dirty="0" smtClean="0">
                <a:sym typeface="Wingdings" panose="05000000000000000000" pitchFamily="2" charset="2"/>
              </a:rPr>
              <a:t>Idoso- regulamenta o </a:t>
            </a:r>
            <a:r>
              <a:rPr lang="pt-BR" sz="2200" dirty="0">
                <a:sym typeface="Wingdings" panose="05000000000000000000" pitchFamily="2" charset="2"/>
              </a:rPr>
              <a:t>apoio à “criação de universidade aberta para a terceira idade, como meio </a:t>
            </a:r>
            <a:r>
              <a:rPr lang="pt-BR" sz="2200" dirty="0" smtClean="0">
                <a:sym typeface="Wingdings" panose="05000000000000000000" pitchFamily="2" charset="2"/>
              </a:rPr>
              <a:t>de universalizar </a:t>
            </a:r>
            <a:r>
              <a:rPr lang="pt-BR" sz="2200" dirty="0">
                <a:sym typeface="Wingdings" panose="05000000000000000000" pitchFamily="2" charset="2"/>
              </a:rPr>
              <a:t>o acesso às diferentes formas do saber”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1" y="5226594"/>
            <a:ext cx="2447109" cy="16314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1" y="3332479"/>
            <a:ext cx="2441414" cy="1828800"/>
          </a:xfrm>
          <a:prstGeom prst="rect">
            <a:avLst/>
          </a:prstGeom>
        </p:spPr>
      </p:pic>
      <p:pic>
        <p:nvPicPr>
          <p:cNvPr id="1026" name="Picture 2" descr="Resultado de imagem para educaÃ§Ã£o de ido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412" y="1661883"/>
            <a:ext cx="2430893" cy="16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1" y="239485"/>
            <a:ext cx="2430893" cy="13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5360" y="666205"/>
            <a:ext cx="10271760" cy="49508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200" b="1" dirty="0" smtClean="0"/>
              <a:t>2003:</a:t>
            </a:r>
            <a:r>
              <a:rPr lang="pt-BR" sz="2200" dirty="0" smtClean="0"/>
              <a:t> Aprovação </a:t>
            </a:r>
            <a:r>
              <a:rPr lang="pt-BR" sz="2200" dirty="0"/>
              <a:t>do Estatuto do Idoso - reafirma o direito da pessoa </a:t>
            </a:r>
            <a:r>
              <a:rPr lang="pt-BR" sz="2200" dirty="0" smtClean="0"/>
              <a:t>idosa a </a:t>
            </a:r>
            <a:r>
              <a:rPr lang="pt-BR" sz="2200" dirty="0"/>
              <a:t>educação, cultura, lazer e esporte (art. 20), bem como regulamenta que o </a:t>
            </a:r>
            <a:r>
              <a:rPr lang="pt-BR" sz="2200" dirty="0" smtClean="0"/>
              <a:t>poder público </a:t>
            </a:r>
            <a:r>
              <a:rPr lang="pt-BR" sz="2200" dirty="0"/>
              <a:t>criará oportunidades de acesso do idoso à educação (art. 21) e apoiará </a:t>
            </a:r>
            <a:r>
              <a:rPr lang="pt-BR" sz="2200" dirty="0" smtClean="0"/>
              <a:t>a criação </a:t>
            </a:r>
            <a:r>
              <a:rPr lang="pt-BR" sz="2200" dirty="0"/>
              <a:t>de universidades abertas para as pessoas idosas (art. 25</a:t>
            </a:r>
            <a:r>
              <a:rPr lang="pt-BR" sz="2200" dirty="0" smtClean="0"/>
              <a:t>).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dirty="0" err="1" smtClean="0"/>
              <a:t>UNATI’s</a:t>
            </a:r>
            <a:r>
              <a:rPr lang="pt-BR" sz="2200" dirty="0" smtClean="0"/>
              <a:t>: cenário privilegiado </a:t>
            </a:r>
            <a:r>
              <a:rPr lang="pt-BR" sz="2200" dirty="0"/>
              <a:t>para estimular a participação social, ampliar as </a:t>
            </a:r>
            <a:r>
              <a:rPr lang="pt-BR" sz="2200" dirty="0" smtClean="0"/>
              <a:t>discussões </a:t>
            </a:r>
            <a:r>
              <a:rPr lang="pt-BR" sz="2200" dirty="0"/>
              <a:t>sobre </a:t>
            </a:r>
            <a:r>
              <a:rPr lang="pt-BR" sz="2200" dirty="0" smtClean="0"/>
              <a:t>as </a:t>
            </a:r>
            <a:r>
              <a:rPr lang="pt-BR" sz="2200" dirty="0"/>
              <a:t>demandas de políticas públicas, e resgatar a dignidade e a cidadania da pessoa idosa</a:t>
            </a:r>
            <a:r>
              <a:rPr lang="pt-BR" sz="2200" dirty="0" smtClean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- Desafios: pouco investimento financeiro, acesso desigual, sem referência no Plano Nacional de Educação (2014-2024) </a:t>
            </a:r>
            <a:endParaRPr lang="pt-BR" sz="2200" dirty="0"/>
          </a:p>
        </p:txBody>
      </p:sp>
      <p:pic>
        <p:nvPicPr>
          <p:cNvPr id="2050" name="Picture 2" descr="Resultado de imagem para educ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707">
            <a:off x="9847172" y="4756147"/>
            <a:ext cx="2514159" cy="25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0674" y="770708"/>
            <a:ext cx="7829006" cy="5408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 smtClean="0"/>
              <a:t>Histórico: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err="1" smtClean="0"/>
              <a:t>UNATI’s</a:t>
            </a:r>
            <a:r>
              <a:rPr lang="pt-BR" sz="2200" dirty="0" smtClean="0"/>
              <a:t>:  Surgiu na França nos anos 60. Visava </a:t>
            </a:r>
            <a:r>
              <a:rPr lang="pt-BR" sz="2200" dirty="0"/>
              <a:t>propiciar o protagonismo das pessoas idosas na </a:t>
            </a:r>
            <a:r>
              <a:rPr lang="pt-BR" sz="2200" dirty="0" smtClean="0"/>
              <a:t>tomada de </a:t>
            </a:r>
            <a:r>
              <a:rPr lang="pt-BR" sz="2200" dirty="0"/>
              <a:t>decisão sobre seus problemas; colocar o ambiente universitário a serviço </a:t>
            </a:r>
            <a:r>
              <a:rPr lang="pt-BR" sz="2200" dirty="0" smtClean="0"/>
              <a:t>dos idosos </a:t>
            </a:r>
            <a:r>
              <a:rPr lang="pt-BR" sz="2200" dirty="0"/>
              <a:t>e, desta forma, diminuir a marginalização e ampliar a inclusão deles na </a:t>
            </a:r>
            <a:r>
              <a:rPr lang="pt-BR" sz="2200" dirty="0" smtClean="0"/>
              <a:t>vida social</a:t>
            </a:r>
            <a:r>
              <a:rPr lang="pt-BR" sz="2200" dirty="0"/>
              <a:t>; bem como aprofundar as pesquisas </a:t>
            </a:r>
            <a:r>
              <a:rPr lang="pt-BR" sz="2200" dirty="0" err="1"/>
              <a:t>gerontológicas</a:t>
            </a:r>
            <a:r>
              <a:rPr lang="pt-BR" sz="2200" dirty="0"/>
              <a:t> com a participação </a:t>
            </a:r>
            <a:r>
              <a:rPr lang="pt-BR" sz="2200" dirty="0" smtClean="0"/>
              <a:t>das pessoas </a:t>
            </a:r>
            <a:r>
              <a:rPr lang="pt-BR" sz="2200" dirty="0"/>
              <a:t>idosas como investigadores e </a:t>
            </a:r>
            <a:r>
              <a:rPr lang="pt-BR" sz="2200" dirty="0" smtClean="0"/>
              <a:t>investigados.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dirty="0" smtClean="0"/>
              <a:t>- Chega à América Latina em 1980 pela Universidad </a:t>
            </a:r>
            <a:r>
              <a:rPr lang="pt-BR" sz="2200" dirty="0" err="1" smtClean="0"/>
              <a:t>Abierta</a:t>
            </a:r>
            <a:r>
              <a:rPr lang="pt-BR" sz="2200" dirty="0" smtClean="0"/>
              <a:t> </a:t>
            </a:r>
            <a:r>
              <a:rPr lang="pt-BR" sz="2200" dirty="0" err="1" smtClean="0"/>
              <a:t>Uruguay</a:t>
            </a:r>
            <a:r>
              <a:rPr lang="pt-BR" sz="2200" dirty="0" smtClean="0"/>
              <a:t>. No Brasil, expansão a partir da década de 90.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1" y="5226594"/>
            <a:ext cx="2447109" cy="16314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1" y="3332479"/>
            <a:ext cx="2441414" cy="1828800"/>
          </a:xfrm>
          <a:prstGeom prst="rect">
            <a:avLst/>
          </a:prstGeom>
        </p:spPr>
      </p:pic>
      <p:pic>
        <p:nvPicPr>
          <p:cNvPr id="6" name="Picture 2" descr="Resultado de imagem para educaÃ§Ã£o de ido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412" y="1661883"/>
            <a:ext cx="2430893" cy="16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1" y="239485"/>
            <a:ext cx="2430893" cy="13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2925" y="718458"/>
            <a:ext cx="10058400" cy="3931920"/>
          </a:xfrm>
        </p:spPr>
        <p:txBody>
          <a:bodyPr>
            <a:normAutofit/>
          </a:bodyPr>
          <a:lstStyle/>
          <a:p>
            <a:r>
              <a:rPr lang="pt-BR" sz="2200" dirty="0" smtClean="0"/>
              <a:t>Brasil: atualmente mais de 200 instituições.</a:t>
            </a:r>
          </a:p>
          <a:p>
            <a:endParaRPr lang="pt-BR" sz="2200" dirty="0" smtClean="0"/>
          </a:p>
          <a:p>
            <a:pPr algn="just"/>
            <a:r>
              <a:rPr lang="pt-BR" sz="2200" dirty="0"/>
              <a:t>Em geral, as atividades convergem para um maior conhecimento do corpo e </a:t>
            </a:r>
            <a:r>
              <a:rPr lang="pt-BR" sz="2200" dirty="0" smtClean="0"/>
              <a:t>dos processos </a:t>
            </a:r>
            <a:r>
              <a:rPr lang="pt-BR" sz="2200" dirty="0"/>
              <a:t>mentais; para a consciência dos direitos e dos deveres como cidadãos; </a:t>
            </a:r>
            <a:r>
              <a:rPr lang="pt-BR" sz="2200" dirty="0" smtClean="0"/>
              <a:t>e para </a:t>
            </a:r>
            <a:r>
              <a:rPr lang="pt-BR" sz="2200" dirty="0"/>
              <a:t>a estimulação da convivência social. Além disso, pela socialização promovida</a:t>
            </a:r>
            <a:r>
              <a:rPr lang="pt-BR" sz="2200" dirty="0" smtClean="0"/>
              <a:t>, propiciam </a:t>
            </a:r>
            <a:r>
              <a:rPr lang="pt-BR" sz="2200" dirty="0"/>
              <a:t>a partilha de experiências de vida e incentivam a produção de saberes.</a:t>
            </a:r>
          </a:p>
        </p:txBody>
      </p:sp>
      <p:pic>
        <p:nvPicPr>
          <p:cNvPr id="3074" name="Picture 2" descr="Resultado de imagem para un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4" y="4829211"/>
            <a:ext cx="2666003" cy="177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un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35" y="4803277"/>
            <a:ext cx="2706729" cy="18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un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08" y="4811988"/>
            <a:ext cx="2693665" cy="17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inclusao digital idos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701" y="48646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16019"/>
            <a:ext cx="10058400" cy="1371600"/>
          </a:xfrm>
        </p:spPr>
        <p:txBody>
          <a:bodyPr/>
          <a:lstStyle/>
          <a:p>
            <a:r>
              <a:rPr lang="pt-BR" b="1" dirty="0" smtClean="0"/>
              <a:t>Metodologia de ensino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789610"/>
            <a:ext cx="10058400" cy="461118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100" dirty="0" smtClean="0"/>
              <a:t>Deve privilegiar </a:t>
            </a:r>
            <a:r>
              <a:rPr lang="pt-BR" sz="2100" dirty="0"/>
              <a:t>a participação da pessoa idosa como </a:t>
            </a:r>
            <a:r>
              <a:rPr lang="pt-BR" sz="2100" dirty="0" smtClean="0"/>
              <a:t>sujeito ativo </a:t>
            </a:r>
            <a:r>
              <a:rPr lang="pt-BR" sz="2100" dirty="0"/>
              <a:t>do processo </a:t>
            </a:r>
            <a:r>
              <a:rPr lang="pt-BR" sz="2100" dirty="0" smtClean="0"/>
              <a:t>ensino-aprendizagem</a:t>
            </a:r>
          </a:p>
          <a:p>
            <a:pPr algn="just">
              <a:buFontTx/>
              <a:buChar char="-"/>
            </a:pPr>
            <a:endParaRPr lang="pt-BR" sz="2100" dirty="0" smtClean="0"/>
          </a:p>
          <a:p>
            <a:pPr algn="just">
              <a:buFontTx/>
              <a:buChar char="-"/>
            </a:pPr>
            <a:r>
              <a:rPr lang="pt-BR" sz="2100" dirty="0" smtClean="0"/>
              <a:t>Conteúdos escolhidos através da indicação dos alunos, bolsistas e coordenadores do projeto</a:t>
            </a:r>
          </a:p>
          <a:p>
            <a:pPr algn="just">
              <a:buFontTx/>
              <a:buChar char="-"/>
            </a:pPr>
            <a:endParaRPr lang="pt-BR" sz="2100" dirty="0" smtClean="0"/>
          </a:p>
          <a:p>
            <a:pPr algn="just">
              <a:buFontTx/>
              <a:buChar char="-"/>
            </a:pPr>
            <a:r>
              <a:rPr lang="pt-BR" sz="2100" dirty="0" smtClean="0"/>
              <a:t>Uso de </a:t>
            </a:r>
            <a:r>
              <a:rPr lang="pt-BR" sz="2100" dirty="0"/>
              <a:t>diferentes recursos: oficinas, seminários, mesas-redondas, </a:t>
            </a:r>
            <a:r>
              <a:rPr lang="pt-BR" sz="2100" dirty="0" smtClean="0"/>
              <a:t>aulas teóricas </a:t>
            </a:r>
            <a:r>
              <a:rPr lang="pt-BR" sz="2100" dirty="0"/>
              <a:t>e práticas, rodas de conversa e atividades </a:t>
            </a:r>
            <a:r>
              <a:rPr lang="pt-BR" sz="2100" dirty="0" smtClean="0"/>
              <a:t>socioculturais</a:t>
            </a:r>
          </a:p>
          <a:p>
            <a:pPr algn="just">
              <a:buFontTx/>
              <a:buChar char="-"/>
            </a:pPr>
            <a:endParaRPr lang="pt-BR" sz="2100" dirty="0" smtClean="0"/>
          </a:p>
          <a:p>
            <a:pPr>
              <a:buFontTx/>
              <a:buChar char="-"/>
            </a:pPr>
            <a:r>
              <a:rPr lang="pt-BR" sz="2100" dirty="0" smtClean="0"/>
              <a:t>Oportunidade para exposição dialogada: permitir a reflexão e a crítica de assuntos diversos.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5347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50708"/>
            <a:ext cx="10058400" cy="1371600"/>
          </a:xfrm>
        </p:spPr>
        <p:txBody>
          <a:bodyPr/>
          <a:lstStyle/>
          <a:p>
            <a:r>
              <a:rPr lang="pt-BR" b="1" dirty="0"/>
              <a:t>Metodologia de ensino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3931920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Especificidade do material didático: linguagem, tamanho, contraste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b="1" dirty="0" smtClean="0">
                <a:solidFill>
                  <a:srgbClr val="FF0000"/>
                </a:solidFill>
              </a:rPr>
              <a:t>ATENÇÃO</a:t>
            </a:r>
            <a:r>
              <a:rPr lang="pt-BR" sz="2200" dirty="0" smtClean="0"/>
              <a:t> à heterogeneidade do grupo (socioeconômica, educacional, cultural)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Valor à troca </a:t>
            </a:r>
            <a:r>
              <a:rPr lang="pt-BR" sz="2200" dirty="0" err="1" smtClean="0"/>
              <a:t>intergeracional</a:t>
            </a:r>
            <a:endParaRPr lang="pt-BR" sz="2200" dirty="0" smtClean="0"/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Desafio: tornar mais interessante ao público masculino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655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6834"/>
            <a:ext cx="10058400" cy="1371600"/>
          </a:xfrm>
        </p:spPr>
        <p:txBody>
          <a:bodyPr/>
          <a:lstStyle/>
          <a:p>
            <a:r>
              <a:rPr lang="pt-BR" b="1" dirty="0" smtClean="0"/>
              <a:t>Educação ao longo da vida</a:t>
            </a:r>
            <a:endParaRPr lang="pt-BR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12947139"/>
              </p:ext>
            </p:extLst>
          </p:nvPr>
        </p:nvGraphicFramePr>
        <p:xfrm>
          <a:off x="1679303" y="1137677"/>
          <a:ext cx="909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8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177</TotalTime>
  <Words>864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Century Gothic</vt:lpstr>
      <vt:lpstr>Garamond</vt:lpstr>
      <vt:lpstr>Wingdings</vt:lpstr>
      <vt:lpstr>Savon</vt:lpstr>
      <vt:lpstr>O EMPODERAMENTO DE ADULTOS E IDOSOS PELA EDUCAÇÃO</vt:lpstr>
      <vt:lpstr>Construção da cidadania através da educação</vt:lpstr>
      <vt:lpstr>Apresentação do PowerPoint</vt:lpstr>
      <vt:lpstr>Apresentação do PowerPoint</vt:lpstr>
      <vt:lpstr>Apresentação do PowerPoint</vt:lpstr>
      <vt:lpstr>Apresentação do PowerPoint</vt:lpstr>
      <vt:lpstr>Metodologia de ensino</vt:lpstr>
      <vt:lpstr>Metodologia de ensino</vt:lpstr>
      <vt:lpstr>Educação ao longo da vida</vt:lpstr>
      <vt:lpstr>Na USP Ribeirão Preto</vt:lpstr>
      <vt:lpstr>Referência Bibliográfica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de adultos e idosos</dc:title>
  <dc:creator>..</dc:creator>
  <cp:lastModifiedBy>..</cp:lastModifiedBy>
  <cp:revision>40</cp:revision>
  <dcterms:created xsi:type="dcterms:W3CDTF">2019-04-08T15:57:32Z</dcterms:created>
  <dcterms:modified xsi:type="dcterms:W3CDTF">2019-04-22T17:36:01Z</dcterms:modified>
</cp:coreProperties>
</file>