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2.wmf"/><Relationship Id="rId1" Type="http://schemas.openxmlformats.org/officeDocument/2006/relationships/image" Target="../media/image17.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D1409-A0AF-4CD0-8BE2-695ED95BB6F2}" type="datetimeFigureOut">
              <a:rPr lang="pt-BR" smtClean="0"/>
              <a:t>23/04/2020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D06D-A4B9-4972-A228-C344CDE2B0A0}" type="slidenum">
              <a:rPr lang="pt-BR" smtClean="0"/>
              <a:t>‹nº›</a:t>
            </a:fld>
            <a:endParaRPr lang="pt-BR"/>
          </a:p>
        </p:txBody>
      </p:sp>
    </p:spTree>
    <p:extLst>
      <p:ext uri="{BB962C8B-B14F-4D97-AF65-F5344CB8AC3E}">
        <p14:creationId xmlns:p14="http://schemas.microsoft.com/office/powerpoint/2010/main" val="21494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9C6BE9-3B8E-4123-B3ED-EA61BA48B59B}" type="slidenum">
              <a:rPr lang="pt-BR" altLang="pt-BR"/>
              <a:pPr/>
              <a:t>1</a:t>
            </a:fld>
            <a:endParaRPr lang="pt-BR" altLang="pt-B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pt-BR" altLang="pt-BR"/>
          </a:p>
        </p:txBody>
      </p:sp>
    </p:spTree>
    <p:extLst>
      <p:ext uri="{BB962C8B-B14F-4D97-AF65-F5344CB8AC3E}">
        <p14:creationId xmlns:p14="http://schemas.microsoft.com/office/powerpoint/2010/main" val="168142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hangingPunct="0"/>
            <a:r>
              <a:rPr lang="pt-BR" sz="1200" kern="1200" dirty="0">
                <a:solidFill>
                  <a:schemeClr val="tx1"/>
                </a:solidFill>
                <a:effectLst/>
                <a:latin typeface="+mn-lt"/>
                <a:ea typeface="+mn-ea"/>
                <a:cs typeface="+mn-cs"/>
              </a:rPr>
              <a:t>então, o momento angular final,</a:t>
            </a:r>
          </a:p>
          <a:p>
            <a:pPr hangingPunct="0"/>
            <a:r>
              <a:rPr lang="pt-BR" sz="1200" kern="1200" dirty="0">
                <a:solidFill>
                  <a:schemeClr val="tx1"/>
                </a:solidFill>
                <a:effectLst/>
                <a:latin typeface="+mn-lt"/>
                <a:ea typeface="+mn-ea"/>
                <a:cs typeface="+mn-cs"/>
              </a:rPr>
              <a:t>.</a:t>
            </a:r>
          </a:p>
          <a:p>
            <a:endParaRPr lang="pt-BR" dirty="0"/>
          </a:p>
        </p:txBody>
      </p:sp>
      <p:sp>
        <p:nvSpPr>
          <p:cNvPr id="4" name="Espaço Reservado para Número de Slide 3"/>
          <p:cNvSpPr>
            <a:spLocks noGrp="1"/>
          </p:cNvSpPr>
          <p:nvPr>
            <p:ph type="sldNum" sz="quarter" idx="5"/>
          </p:nvPr>
        </p:nvSpPr>
        <p:spPr/>
        <p:txBody>
          <a:bodyPr/>
          <a:lstStyle/>
          <a:p>
            <a:fld id="{67825AEE-49EE-4064-B469-15E985F58CA8}" type="slidenum">
              <a:rPr lang="pt-BR" smtClean="0"/>
              <a:t>5</a:t>
            </a:fld>
            <a:endParaRPr lang="pt-BR"/>
          </a:p>
        </p:txBody>
      </p:sp>
    </p:spTree>
    <p:extLst>
      <p:ext uri="{BB962C8B-B14F-4D97-AF65-F5344CB8AC3E}">
        <p14:creationId xmlns:p14="http://schemas.microsoft.com/office/powerpoint/2010/main" val="2541138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DAD828-B500-4BE4-AFE0-06A9E4EE5568}"/>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5F7B909-05FA-4A86-9668-0202FFF61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1BF6A19-8332-4C4B-8329-C753FF94E2BB}"/>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5" name="Espaço Reservado para Rodapé 4">
            <a:extLst>
              <a:ext uri="{FF2B5EF4-FFF2-40B4-BE49-F238E27FC236}">
                <a16:creationId xmlns:a16="http://schemas.microsoft.com/office/drawing/2014/main" id="{D2022C06-71B5-46F8-A01A-26FEE8E509D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05C40B-C3B3-4F94-929E-DF7DBA06EDCC}"/>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274130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00D7C-2720-4C07-A811-5137F651DD5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1980A2D-F08D-4DD8-A1FD-650E2368D91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103D12B-1DC4-446B-8476-6666456355EC}"/>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5" name="Espaço Reservado para Rodapé 4">
            <a:extLst>
              <a:ext uri="{FF2B5EF4-FFF2-40B4-BE49-F238E27FC236}">
                <a16:creationId xmlns:a16="http://schemas.microsoft.com/office/drawing/2014/main" id="{6E5786A4-302B-4725-A7B0-68A81A46C3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FA81BB3-FC02-4DDF-88A7-95F6EA72162B}"/>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4088417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1107DDD-AF50-48B2-8E48-EF4693F1445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D0D61F-D580-4AF9-958A-1F1874EBD8BD}"/>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0C977F6-C808-49D3-9A65-1497B21E2573}"/>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5" name="Espaço Reservado para Rodapé 4">
            <a:extLst>
              <a:ext uri="{FF2B5EF4-FFF2-40B4-BE49-F238E27FC236}">
                <a16:creationId xmlns:a16="http://schemas.microsoft.com/office/drawing/2014/main" id="{E61C12F0-BF71-46D5-9CFF-E46A78EFF2C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BAD8B83-6F25-4BCA-9793-C5B442743578}"/>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167972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001FB-2C48-4536-8FB8-6DAF93E87FA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D56A7BC-A032-497C-B824-35727F44EF6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137C465-AB8B-46DE-8940-EF948263F974}"/>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5" name="Espaço Reservado para Rodapé 4">
            <a:extLst>
              <a:ext uri="{FF2B5EF4-FFF2-40B4-BE49-F238E27FC236}">
                <a16:creationId xmlns:a16="http://schemas.microsoft.com/office/drawing/2014/main" id="{3554581C-ABFE-4E09-8ACE-A6EFAA97A8F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C6CA325-2586-4D4B-BACA-13A6BE96F077}"/>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388354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1154B0-C4D2-448E-8ECD-1C4345A4148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A829D02-6A7A-47AE-A146-D358CFCDD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BA69C69-332A-4CB6-A50D-B035DE1E14EB}"/>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5" name="Espaço Reservado para Rodapé 4">
            <a:extLst>
              <a:ext uri="{FF2B5EF4-FFF2-40B4-BE49-F238E27FC236}">
                <a16:creationId xmlns:a16="http://schemas.microsoft.com/office/drawing/2014/main" id="{4E893EAF-306A-4423-9EDA-F41353B06EC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7A9C4EB-BDFD-4FFC-98D8-8C16A9FBA44B}"/>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407550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F01E20-966B-4848-AD95-75783AA4212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6934762-5EBC-4317-B709-5989B2131D1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D3B0E93-FB0C-4010-B2E9-779E094BDA0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87D8D67-999A-42EE-AE55-B5D26BA1687F}"/>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6" name="Espaço Reservado para Rodapé 5">
            <a:extLst>
              <a:ext uri="{FF2B5EF4-FFF2-40B4-BE49-F238E27FC236}">
                <a16:creationId xmlns:a16="http://schemas.microsoft.com/office/drawing/2014/main" id="{C09919C5-8AFC-4CA4-BD61-D192961B6EC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B7AFECF-8994-4DA4-A50C-E3E3177414AA}"/>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383738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212CCE-53ED-40F3-AA36-CE86B739D27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75240C5-2EF7-4BDA-8F18-B8303EB6E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0EC34E2-5FA5-4043-92BC-BFC2379B612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9D4BE02-BF52-4EEF-AAA3-69FC3731D1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5A4C4EEF-53FB-43FD-AF8C-14B41509126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7852EAC-9693-491F-A11B-BBF7280E4C69}"/>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8" name="Espaço Reservado para Rodapé 7">
            <a:extLst>
              <a:ext uri="{FF2B5EF4-FFF2-40B4-BE49-F238E27FC236}">
                <a16:creationId xmlns:a16="http://schemas.microsoft.com/office/drawing/2014/main" id="{CBCBAB4A-BB39-43F4-87F6-2F52A7582E2E}"/>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4CBBF88-8740-480F-935C-8A52C8A37089}"/>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254531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51870-E416-402D-86E4-437C41E4002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3BA7B6D-E733-42D2-80D6-F37A33FA490A}"/>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4" name="Espaço Reservado para Rodapé 3">
            <a:extLst>
              <a:ext uri="{FF2B5EF4-FFF2-40B4-BE49-F238E27FC236}">
                <a16:creationId xmlns:a16="http://schemas.microsoft.com/office/drawing/2014/main" id="{B326D251-84ED-47B2-B5C9-D45E372D974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7929FC75-B02B-4C77-9DA6-057CC45C8512}"/>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208705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9BB0332-B785-476C-9DA6-660497EA0491}"/>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3" name="Espaço Reservado para Rodapé 2">
            <a:extLst>
              <a:ext uri="{FF2B5EF4-FFF2-40B4-BE49-F238E27FC236}">
                <a16:creationId xmlns:a16="http://schemas.microsoft.com/office/drawing/2014/main" id="{25676A47-EE11-4FAC-926B-9BAF0CC39AE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4EBF92AF-B9FB-4EDA-B94F-68B74E5089DE}"/>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189185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3D76E3-CBFD-4122-94F2-8AAC59CBEA7D}"/>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F7DBCA4-DFBA-40DC-BF65-F07020E40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61AE08D8-754E-4351-9022-DD44AA37B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AFA8DAB-C026-40BA-8D8C-54915B137A23}"/>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6" name="Espaço Reservado para Rodapé 5">
            <a:extLst>
              <a:ext uri="{FF2B5EF4-FFF2-40B4-BE49-F238E27FC236}">
                <a16:creationId xmlns:a16="http://schemas.microsoft.com/office/drawing/2014/main" id="{E4F4EADE-079D-4C54-8928-4E55414F4E7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F2E631B-F4DD-481B-8FBC-CBEA4276BB03}"/>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170487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A1AB73-DAE6-4581-B787-F3870A073A3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573E8C2-7A27-4DE2-A19C-4F0BCC40A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FF0BFC2-6307-46E1-9579-405EEFCD2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010DC01-D0BF-473E-9CE4-519F4901793F}"/>
              </a:ext>
            </a:extLst>
          </p:cNvPr>
          <p:cNvSpPr>
            <a:spLocks noGrp="1"/>
          </p:cNvSpPr>
          <p:nvPr>
            <p:ph type="dt" sz="half" idx="10"/>
          </p:nvPr>
        </p:nvSpPr>
        <p:spPr/>
        <p:txBody>
          <a:bodyPr/>
          <a:lstStyle/>
          <a:p>
            <a:fld id="{10D43403-686C-47CD-BEF6-A0C4B532BF84}" type="datetimeFigureOut">
              <a:rPr lang="pt-BR" smtClean="0"/>
              <a:t>23/04/2020</a:t>
            </a:fld>
            <a:endParaRPr lang="pt-BR"/>
          </a:p>
        </p:txBody>
      </p:sp>
      <p:sp>
        <p:nvSpPr>
          <p:cNvPr id="6" name="Espaço Reservado para Rodapé 5">
            <a:extLst>
              <a:ext uri="{FF2B5EF4-FFF2-40B4-BE49-F238E27FC236}">
                <a16:creationId xmlns:a16="http://schemas.microsoft.com/office/drawing/2014/main" id="{840A7BDE-C22F-4180-97E3-EFE4BC5654D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CA4A314-483C-4E3D-9DED-C24DA965498D}"/>
              </a:ext>
            </a:extLst>
          </p:cNvPr>
          <p:cNvSpPr>
            <a:spLocks noGrp="1"/>
          </p:cNvSpPr>
          <p:nvPr>
            <p:ph type="sldNum" sz="quarter" idx="12"/>
          </p:nvPr>
        </p:nvSpPr>
        <p:spPr/>
        <p:txBody>
          <a:bodyPr/>
          <a:lstStyle/>
          <a:p>
            <a:fld id="{D83B3AAF-B9A1-4183-891E-A007C5B45564}" type="slidenum">
              <a:rPr lang="pt-BR" smtClean="0"/>
              <a:t>‹nº›</a:t>
            </a:fld>
            <a:endParaRPr lang="pt-BR"/>
          </a:p>
        </p:txBody>
      </p:sp>
    </p:spTree>
    <p:extLst>
      <p:ext uri="{BB962C8B-B14F-4D97-AF65-F5344CB8AC3E}">
        <p14:creationId xmlns:p14="http://schemas.microsoft.com/office/powerpoint/2010/main" val="189767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57F1D53B-0E76-4956-8805-E0CAFE8166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5F6B034-B687-4C43-99CF-CF1EB77878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B48B8C8-03E0-4882-995A-6B1F237A5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43403-686C-47CD-BEF6-A0C4B532BF84}" type="datetimeFigureOut">
              <a:rPr lang="pt-BR" smtClean="0"/>
              <a:t>23/04/2020</a:t>
            </a:fld>
            <a:endParaRPr lang="pt-BR"/>
          </a:p>
        </p:txBody>
      </p:sp>
      <p:sp>
        <p:nvSpPr>
          <p:cNvPr id="5" name="Espaço Reservado para Rodapé 4">
            <a:extLst>
              <a:ext uri="{FF2B5EF4-FFF2-40B4-BE49-F238E27FC236}">
                <a16:creationId xmlns:a16="http://schemas.microsoft.com/office/drawing/2014/main" id="{0E80F2A5-40F4-4B3E-A24A-670937081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D47147E-CE8E-4778-AAB1-D4A78754FF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B3AAF-B9A1-4183-891E-A007C5B45564}" type="slidenum">
              <a:rPr lang="pt-BR" smtClean="0"/>
              <a:t>‹nº›</a:t>
            </a:fld>
            <a:endParaRPr lang="pt-BR"/>
          </a:p>
        </p:txBody>
      </p:sp>
    </p:spTree>
    <p:extLst>
      <p:ext uri="{BB962C8B-B14F-4D97-AF65-F5344CB8AC3E}">
        <p14:creationId xmlns:p14="http://schemas.microsoft.com/office/powerpoint/2010/main" val="103113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2.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4.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Layout" Target="../slideLayouts/slideLayout7.xml"/><Relationship Id="rId4" Type="http://schemas.openxmlformats.org/officeDocument/2006/relationships/image" Target="../media/image77.jpg"/></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oleObject" Target="../embeddings/oleObject6.bin"/><Relationship Id="rId1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6.wmf"/><Relationship Id="rId17" Type="http://schemas.openxmlformats.org/officeDocument/2006/relationships/oleObject" Target="../embeddings/oleObject8.bin"/><Relationship Id="rId2" Type="http://schemas.openxmlformats.org/officeDocument/2006/relationships/slideLayout" Target="../slideLayouts/slideLayout7.xml"/><Relationship Id="rId16" Type="http://schemas.openxmlformats.org/officeDocument/2006/relationships/image" Target="../media/image8.wmf"/><Relationship Id="rId20"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5.wmf"/><Relationship Id="rId19" Type="http://schemas.openxmlformats.org/officeDocument/2006/relationships/oleObject" Target="../embeddings/oleObject9.bin"/><Relationship Id="rId4" Type="http://schemas.openxmlformats.org/officeDocument/2006/relationships/image" Target="../media/image2.wmf"/><Relationship Id="rId9" Type="http://schemas.openxmlformats.org/officeDocument/2006/relationships/oleObject" Target="../embeddings/oleObject4.bin"/><Relationship Id="rId14" Type="http://schemas.openxmlformats.org/officeDocument/2006/relationships/image" Target="../media/image7.wmf"/></Relationships>
</file>

<file path=ppt/slides/_rels/slide3.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image" Target="../media/image16.png"/><Relationship Id="rId5" Type="http://schemas.openxmlformats.org/officeDocument/2006/relationships/oleObject" Target="../embeddings/oleObject11.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0.bin"/><Relationship Id="rId18" Type="http://schemas.openxmlformats.org/officeDocument/2006/relationships/image" Target="../media/image23.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0.wmf"/><Relationship Id="rId17" Type="http://schemas.openxmlformats.org/officeDocument/2006/relationships/oleObject" Target="../embeddings/oleObject22.bin"/><Relationship Id="rId2" Type="http://schemas.openxmlformats.org/officeDocument/2006/relationships/slideLayout" Target="../slideLayouts/slideLayout7.xml"/><Relationship Id="rId16" Type="http://schemas.openxmlformats.org/officeDocument/2006/relationships/image" Target="../media/image22.wmf"/><Relationship Id="rId1" Type="http://schemas.openxmlformats.org/officeDocument/2006/relationships/vmlDrawing" Target="../drawings/vmlDrawing3.vml"/><Relationship Id="rId6" Type="http://schemas.openxmlformats.org/officeDocument/2006/relationships/image" Target="../media/image2.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19.wmf"/><Relationship Id="rId4" Type="http://schemas.openxmlformats.org/officeDocument/2006/relationships/image" Target="../media/image17.wmf"/><Relationship Id="rId9" Type="http://schemas.openxmlformats.org/officeDocument/2006/relationships/oleObject" Target="../embeddings/oleObject18.bin"/><Relationship Id="rId14" Type="http://schemas.openxmlformats.org/officeDocument/2006/relationships/image" Target="../media/image21.wmf"/></Relationships>
</file>

<file path=ppt/slides/_rels/slide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2.xml"/><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image" Target="../media/image68.png"/><Relationship Id="rId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7.png"/><Relationship Id="rId9"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7" Type="http://schemas.openxmlformats.org/officeDocument/2006/relationships/image" Target="../media/image2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6.bin"/><Relationship Id="rId5" Type="http://schemas.openxmlformats.org/officeDocument/2006/relationships/image" Target="../media/image35.png"/></Relationships>
</file>

<file path=ppt/slides/_rels/slide9.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image" Target="../media/image43.png"/><Relationship Id="rId7" Type="http://schemas.openxmlformats.org/officeDocument/2006/relationships/image" Target="../media/image30.wmf"/><Relationship Id="rId12" Type="http://schemas.openxmlformats.org/officeDocument/2006/relationships/image" Target="../media/image46.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image" Target="../media/image42.png"/><Relationship Id="rId5" Type="http://schemas.openxmlformats.org/officeDocument/2006/relationships/image" Target="../media/image45.png"/><Relationship Id="rId15" Type="http://schemas.openxmlformats.org/officeDocument/2006/relationships/image" Target="../media/image29.wmf"/><Relationship Id="rId10"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oleObject" Target="../embeddings/oleObject2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ctrTitle" idx="4294967295"/>
          </p:nvPr>
        </p:nvSpPr>
        <p:spPr>
          <a:xfrm>
            <a:off x="3765911" y="2702211"/>
            <a:ext cx="4587731" cy="863600"/>
          </a:xfrm>
        </p:spPr>
        <p:txBody>
          <a:bodyPr/>
          <a:lstStyle/>
          <a:p>
            <a:pPr algn="ctr" eaLnBrk="1" hangingPunct="1"/>
            <a:r>
              <a:rPr lang="pt-BR" altLang="pt-BR" sz="2400" dirty="0">
                <a:latin typeface="Times New Roman" panose="02020603050405020304" pitchFamily="18" charset="0"/>
                <a:cs typeface="Times New Roman" panose="02020603050405020304" pitchFamily="18" charset="0"/>
              </a:rPr>
              <a:t>Disciplina 4300255 </a:t>
            </a:r>
          </a:p>
        </p:txBody>
      </p:sp>
      <p:sp>
        <p:nvSpPr>
          <p:cNvPr id="3075" name="Subtítulo 2"/>
          <p:cNvSpPr>
            <a:spLocks noGrp="1"/>
          </p:cNvSpPr>
          <p:nvPr>
            <p:ph type="subTitle" idx="4294967295"/>
          </p:nvPr>
        </p:nvSpPr>
        <p:spPr>
          <a:xfrm>
            <a:off x="1919577" y="3565811"/>
            <a:ext cx="8280400" cy="491839"/>
          </a:xfrm>
        </p:spPr>
        <p:txBody>
          <a:bodyPr>
            <a:normAutofit/>
          </a:bodyPr>
          <a:lstStyle/>
          <a:p>
            <a:pPr marL="0" indent="0" algn="ctr">
              <a:buNone/>
            </a:pPr>
            <a:r>
              <a:rPr lang="pt-BR" altLang="pt-BR" sz="2400" dirty="0">
                <a:latin typeface="Times New Roman" panose="02020603050405020304" pitchFamily="18" charset="0"/>
                <a:cs typeface="Times New Roman" panose="02020603050405020304" pitchFamily="18" charset="0"/>
              </a:rPr>
              <a:t>Mecânica dos Corpos Rígidos e dos Fluidos</a:t>
            </a:r>
          </a:p>
        </p:txBody>
      </p:sp>
      <p:pic>
        <p:nvPicPr>
          <p:cNvPr id="3076" name="Picture 4" descr="simbolo%20para%20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207" y="987715"/>
            <a:ext cx="10096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746395" y="1138527"/>
            <a:ext cx="311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dirty="0">
                <a:solidFill>
                  <a:srgbClr val="274F77"/>
                </a:solidFill>
              </a:rPr>
              <a:t>Instituto de Física</a:t>
            </a:r>
          </a:p>
          <a:p>
            <a:pPr eaLnBrk="1" hangingPunct="1"/>
            <a:r>
              <a:rPr lang="pt-BR" altLang="pt-BR" b="1" dirty="0">
                <a:solidFill>
                  <a:srgbClr val="274F77"/>
                </a:solidFill>
              </a:rPr>
              <a:t>Universidade de São Paulo</a:t>
            </a:r>
          </a:p>
        </p:txBody>
      </p:sp>
      <p:sp>
        <p:nvSpPr>
          <p:cNvPr id="3" name="Retângulo 2">
            <a:extLst>
              <a:ext uri="{FF2B5EF4-FFF2-40B4-BE49-F238E27FC236}">
                <a16:creationId xmlns:a16="http://schemas.microsoft.com/office/drawing/2014/main" id="{7A41FC5C-A57F-49CD-A44D-35C34ADF4B13}"/>
              </a:ext>
            </a:extLst>
          </p:cNvPr>
          <p:cNvSpPr/>
          <p:nvPr/>
        </p:nvSpPr>
        <p:spPr>
          <a:xfrm>
            <a:off x="2251141" y="4921250"/>
            <a:ext cx="7948836" cy="1200329"/>
          </a:xfrm>
          <a:prstGeom prst="rect">
            <a:avLst/>
          </a:prstGeom>
        </p:spPr>
        <p:txBody>
          <a:bodyPr wrap="square">
            <a:spAutoFit/>
          </a:bodyPr>
          <a:lstStyle/>
          <a:p>
            <a:pPr algn="ctr" hangingPunct="0"/>
            <a:r>
              <a:rPr lang="pt-BR" sz="2400" b="1" dirty="0">
                <a:latin typeface="Times New Roman" panose="02020603050405020304" pitchFamily="18" charset="0"/>
              </a:rPr>
              <a:t>Conservação do Momento Angular</a:t>
            </a:r>
          </a:p>
          <a:p>
            <a:pPr algn="ctr" hangingPunct="0"/>
            <a:endParaRPr lang="pt-BR" sz="2400" b="1" dirty="0">
              <a:latin typeface="Times New Roman" panose="02020603050405020304" pitchFamily="18" charset="0"/>
            </a:endParaRPr>
          </a:p>
          <a:p>
            <a:pPr algn="ctr" hangingPunct="0"/>
            <a:r>
              <a:rPr lang="pt-BR" sz="2400" b="1" dirty="0">
                <a:latin typeface="Times New Roman" panose="02020603050405020304" pitchFamily="18" charset="0"/>
              </a:rPr>
              <a:t>Aplicações da 2</a:t>
            </a:r>
            <a:r>
              <a:rPr lang="pt-BR" sz="2400" b="1" baseline="30000" dirty="0">
                <a:latin typeface="Times New Roman" panose="02020603050405020304" pitchFamily="18" charset="0"/>
              </a:rPr>
              <a:t>a</a:t>
            </a:r>
            <a:r>
              <a:rPr lang="pt-BR" sz="2400" b="1" dirty="0">
                <a:latin typeface="Times New Roman" panose="02020603050405020304" pitchFamily="18" charset="0"/>
              </a:rPr>
              <a:t> Lei de Newton para Rotação</a:t>
            </a:r>
          </a:p>
        </p:txBody>
      </p:sp>
    </p:spTree>
    <p:extLst>
      <p:ext uri="{BB962C8B-B14F-4D97-AF65-F5344CB8AC3E}">
        <p14:creationId xmlns:p14="http://schemas.microsoft.com/office/powerpoint/2010/main" val="421379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98AC228-5426-4291-8DFC-D05102A5434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933" y="336729"/>
            <a:ext cx="1108013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a:extLst>
              <a:ext uri="{FF2B5EF4-FFF2-40B4-BE49-F238E27FC236}">
                <a16:creationId xmlns:a16="http://schemas.microsoft.com/office/drawing/2014/main" id="{8EF148BB-7CF4-4C37-8AC6-895DE9254EE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5" y="952500"/>
            <a:ext cx="936796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a:extLst>
              <a:ext uri="{FF2B5EF4-FFF2-40B4-BE49-F238E27FC236}">
                <a16:creationId xmlns:a16="http://schemas.microsoft.com/office/drawing/2014/main" id="{3E4D2A98-F218-4A68-8657-67E8FBE5641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4" y="1765300"/>
            <a:ext cx="821628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759885F3-742C-4F09-8306-D1FE01F5E99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3" y="2568574"/>
            <a:ext cx="9977815" cy="46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8DDAA75E-A311-4BCF-B6AD-9B277E20AB54}"/>
              </a:ext>
            </a:extLst>
          </p:cNvPr>
          <p:cNvSpPr/>
          <p:nvPr/>
        </p:nvSpPr>
        <p:spPr>
          <a:xfrm>
            <a:off x="438149" y="3302506"/>
            <a:ext cx="11287125" cy="707886"/>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Este problema também pode ser resolvido desde o referencial solo, em O. O momento angular inicial, é só devido ao movimento do projétil, assim:</a:t>
            </a:r>
            <a:endParaRPr lang="pt-BR" sz="1200" dirty="0">
              <a:effectLst/>
              <a:latin typeface="Times New Roman" panose="02020603050405020304" pitchFamily="18" charset="0"/>
              <a:ea typeface="Times New Roman" panose="02020603050405020304" pitchFamily="18" charset="0"/>
            </a:endParaRPr>
          </a:p>
        </p:txBody>
      </p:sp>
      <p:pic>
        <p:nvPicPr>
          <p:cNvPr id="10246" name="Picture 6">
            <a:extLst>
              <a:ext uri="{FF2B5EF4-FFF2-40B4-BE49-F238E27FC236}">
                <a16:creationId xmlns:a16="http://schemas.microsoft.com/office/drawing/2014/main" id="{A5A9163A-30EC-4797-8F73-C6FFC3391C3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555" y="3681401"/>
            <a:ext cx="1400176" cy="347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8">
            <a:extLst>
              <a:ext uri="{FF2B5EF4-FFF2-40B4-BE49-F238E27FC236}">
                <a16:creationId xmlns:a16="http://schemas.microsoft.com/office/drawing/2014/main" id="{5F42F45B-60C4-4A40-B4B0-EFB505030A15}"/>
              </a:ext>
            </a:extLst>
          </p:cNvPr>
          <p:cNvSpPr>
            <a:spLocks noChangeArrowheads="1"/>
          </p:cNvSpPr>
          <p:nvPr/>
        </p:nvSpPr>
        <p:spPr bwMode="auto">
          <a:xfrm>
            <a:off x="8201025" y="44672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5" name="Rectangle 10">
            <a:extLst>
              <a:ext uri="{FF2B5EF4-FFF2-40B4-BE49-F238E27FC236}">
                <a16:creationId xmlns:a16="http://schemas.microsoft.com/office/drawing/2014/main" id="{0009CA6F-5BC3-488B-BAFA-7069231A3924}"/>
              </a:ext>
            </a:extLst>
          </p:cNvPr>
          <p:cNvSpPr>
            <a:spLocks noChangeArrowheads="1"/>
          </p:cNvSpPr>
          <p:nvPr/>
        </p:nvSpPr>
        <p:spPr bwMode="auto">
          <a:xfrm>
            <a:off x="436038" y="4245746"/>
            <a:ext cx="54483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Esse momento angular pode ser interpretado como:</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0249" name="Picture 9">
            <a:extLst>
              <a:ext uri="{FF2B5EF4-FFF2-40B4-BE49-F238E27FC236}">
                <a16:creationId xmlns:a16="http://schemas.microsoft.com/office/drawing/2014/main" id="{D4D6B652-B944-4561-B087-CE29EABF645A}"/>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4" y="4764165"/>
            <a:ext cx="3604690" cy="385823"/>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a:extLst>
              <a:ext uri="{FF2B5EF4-FFF2-40B4-BE49-F238E27FC236}">
                <a16:creationId xmlns:a16="http://schemas.microsoft.com/office/drawing/2014/main" id="{2483DAAD-198D-4C8F-8907-4770D42C35B2}"/>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9979" y="4722318"/>
            <a:ext cx="7193360" cy="55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3">
            <a:extLst>
              <a:ext uri="{FF2B5EF4-FFF2-40B4-BE49-F238E27FC236}">
                <a16:creationId xmlns:a16="http://schemas.microsoft.com/office/drawing/2014/main" id="{44ABDAAF-41F3-4628-B3FB-3039176903C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5933" y="5183769"/>
            <a:ext cx="4730442" cy="64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4">
            <a:extLst>
              <a:ext uri="{FF2B5EF4-FFF2-40B4-BE49-F238E27FC236}">
                <a16:creationId xmlns:a16="http://schemas.microsoft.com/office/drawing/2014/main" id="{5FCEF48C-33B5-4DB5-A2FA-39380ED29C42}"/>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573" y="5740904"/>
            <a:ext cx="7355485" cy="55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5">
            <a:extLst>
              <a:ext uri="{FF2B5EF4-FFF2-40B4-BE49-F238E27FC236}">
                <a16:creationId xmlns:a16="http://schemas.microsoft.com/office/drawing/2014/main" id="{448D7EFC-6574-45A3-A52C-0906BA7A2231}"/>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16922" y="5664708"/>
            <a:ext cx="2041876" cy="7920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 name="Retângulo 2">
            <a:extLst>
              <a:ext uri="{FF2B5EF4-FFF2-40B4-BE49-F238E27FC236}">
                <a16:creationId xmlns:a16="http://schemas.microsoft.com/office/drawing/2014/main" id="{A4DFF279-B5EA-466B-AFEA-CCC8EA912EE4}"/>
              </a:ext>
            </a:extLst>
          </p:cNvPr>
          <p:cNvSpPr/>
          <p:nvPr/>
        </p:nvSpPr>
        <p:spPr>
          <a:xfrm>
            <a:off x="3939979" y="1765300"/>
            <a:ext cx="5474954" cy="684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0228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4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24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5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2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025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0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7" name="Picture 23">
            <a:extLst>
              <a:ext uri="{FF2B5EF4-FFF2-40B4-BE49-F238E27FC236}">
                <a16:creationId xmlns:a16="http://schemas.microsoft.com/office/drawing/2014/main" id="{1DA1B28E-09A0-4F4B-A278-63132F53E8D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 y="276225"/>
            <a:ext cx="3059770" cy="543614"/>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a:extLst>
              <a:ext uri="{FF2B5EF4-FFF2-40B4-BE49-F238E27FC236}">
                <a16:creationId xmlns:a16="http://schemas.microsoft.com/office/drawing/2014/main" id="{1EE4CE78-779A-48CF-911B-4D3F771C758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 y="1124285"/>
            <a:ext cx="6608233" cy="46646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extLst>
              <a:ext uri="{FF2B5EF4-FFF2-40B4-BE49-F238E27FC236}">
                <a16:creationId xmlns:a16="http://schemas.microsoft.com/office/drawing/2014/main" id="{99485C4C-CE03-4E7E-B874-67800F7F60B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 y="1939705"/>
            <a:ext cx="7222301" cy="54361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613F9A1F-0156-4879-A16E-B8BB2C2130B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4967" y="2819646"/>
            <a:ext cx="10506168" cy="54361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4">
            <a:extLst>
              <a:ext uri="{FF2B5EF4-FFF2-40B4-BE49-F238E27FC236}">
                <a16:creationId xmlns:a16="http://schemas.microsoft.com/office/drawing/2014/main" id="{5E5F58DB-1960-4F06-A5E8-4A004F9E9558}"/>
              </a:ext>
            </a:extLst>
          </p:cNvPr>
          <p:cNvSpPr>
            <a:spLocks noChangeArrowheads="1"/>
          </p:cNvSpPr>
          <p:nvPr/>
        </p:nvSpPr>
        <p:spPr bwMode="auto">
          <a:xfrm>
            <a:off x="165100" y="286380"/>
            <a:ext cx="670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pt-BR" altLang="pt-B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23" name="Rectangle 27">
            <a:extLst>
              <a:ext uri="{FF2B5EF4-FFF2-40B4-BE49-F238E27FC236}">
                <a16:creationId xmlns:a16="http://schemas.microsoft.com/office/drawing/2014/main" id="{42CCF665-65E7-4A35-B7FC-2BFFB911F2B9}"/>
              </a:ext>
            </a:extLst>
          </p:cNvPr>
          <p:cNvSpPr>
            <a:spLocks noChangeArrowheads="1"/>
          </p:cNvSpPr>
          <p:nvPr/>
        </p:nvSpPr>
        <p:spPr bwMode="auto">
          <a:xfrm>
            <a:off x="0" y="178435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pt-BR"/>
          </a:p>
        </p:txBody>
      </p:sp>
      <p:sp>
        <p:nvSpPr>
          <p:cNvPr id="26" name="Rectangle 36">
            <a:extLst>
              <a:ext uri="{FF2B5EF4-FFF2-40B4-BE49-F238E27FC236}">
                <a16:creationId xmlns:a16="http://schemas.microsoft.com/office/drawing/2014/main" id="{321BF69C-B8A7-4609-9F86-DCF8EBED81B7}"/>
              </a:ext>
            </a:extLst>
          </p:cNvPr>
          <p:cNvSpPr>
            <a:spLocks noChangeArrowheads="1"/>
          </p:cNvSpPr>
          <p:nvPr/>
        </p:nvSpPr>
        <p:spPr bwMode="auto">
          <a:xfrm>
            <a:off x="0" y="34607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br>
              <a:rPr kumimoji="0" lang="pt-BR" altLang="pt-BR" sz="1200" b="1" i="0" u="none" strike="noStrike" cap="none" normalizeH="0" baseline="0">
                <a:ln>
                  <a:noFill/>
                </a:ln>
                <a:solidFill>
                  <a:schemeClr val="tx1"/>
                </a:solidFill>
                <a:effectLst/>
                <a:latin typeface="Cambria Math" panose="02040503050406030204" pitchFamily="18" charset="0"/>
                <a:ea typeface="Times New Roman" panose="02020603050405020304" pitchFamily="18" charset="0"/>
              </a:rPr>
            </a:b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27" name="Rectangle 37">
            <a:extLst>
              <a:ext uri="{FF2B5EF4-FFF2-40B4-BE49-F238E27FC236}">
                <a16:creationId xmlns:a16="http://schemas.microsoft.com/office/drawing/2014/main" id="{4158EAE1-8FEA-4C66-B97F-550BF15DAA98}"/>
              </a:ext>
            </a:extLst>
          </p:cNvPr>
          <p:cNvSpPr>
            <a:spLocks noChangeArrowheads="1"/>
          </p:cNvSpPr>
          <p:nvPr/>
        </p:nvSpPr>
        <p:spPr bwMode="auto">
          <a:xfrm>
            <a:off x="0" y="4133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11302" name="Picture 38">
            <a:extLst>
              <a:ext uri="{FF2B5EF4-FFF2-40B4-BE49-F238E27FC236}">
                <a16:creationId xmlns:a16="http://schemas.microsoft.com/office/drawing/2014/main" id="{F07A08B5-5277-4933-A78D-20850967B29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4967" y="3747342"/>
            <a:ext cx="6853766" cy="43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94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76981DB-36C4-46C2-ACFE-83824CD18D14}"/>
              </a:ext>
            </a:extLst>
          </p:cNvPr>
          <p:cNvSpPr/>
          <p:nvPr/>
        </p:nvSpPr>
        <p:spPr>
          <a:xfrm>
            <a:off x="488950" y="458127"/>
            <a:ext cx="11214100" cy="1791324"/>
          </a:xfrm>
          <a:prstGeom prst="rect">
            <a:avLst/>
          </a:prstGeom>
        </p:spPr>
        <p:txBody>
          <a:bodyPr wrap="square">
            <a:spAutoFit/>
          </a:bodyPr>
          <a:lstStyle/>
          <a:p>
            <a:pPr hangingPunct="0">
              <a:spcAft>
                <a:spcPts val="0"/>
              </a:spcAft>
            </a:pPr>
            <a:r>
              <a:rPr lang="pt-BR" sz="2400" b="1" dirty="0">
                <a:latin typeface="Times New Roman" panose="02020603050405020304" pitchFamily="18" charset="0"/>
                <a:ea typeface="Times New Roman" panose="02020603050405020304" pitchFamily="18" charset="0"/>
              </a:rPr>
              <a:t>Natureza Vetorial da Rotação</a:t>
            </a:r>
            <a:endParaRPr lang="pt-BR" sz="1200" dirty="0">
              <a:latin typeface="Times New Roman" panose="02020603050405020304" pitchFamily="18" charset="0"/>
              <a:ea typeface="Times New Roman" panose="02020603050405020304" pitchFamily="18" charset="0"/>
            </a:endParaRPr>
          </a:p>
          <a:p>
            <a:pPr hangingPunct="0">
              <a:lnSpc>
                <a:spcPct val="150000"/>
              </a:lnSpc>
              <a:spcAft>
                <a:spcPts val="0"/>
              </a:spcAft>
            </a:pPr>
            <a:r>
              <a:rPr lang="pt-BR" sz="2000" dirty="0">
                <a:latin typeface="Times New Roman" panose="02020603050405020304" pitchFamily="18" charset="0"/>
                <a:ea typeface="Times New Roman" panose="02020603050405020304" pitchFamily="18" charset="0"/>
              </a:rPr>
              <a:t>Já vimos e analisamos situações considerando a natureza vetorial da rotação, como a velocidade angular, torque e momento angular. Nas próximas aulas vamos generalizar o visto no movimento de rotação, veremos situações nas quais a direção do eixo de rotação não é fixa. </a:t>
            </a:r>
            <a:endParaRPr lang="pt-BR" sz="1200" dirty="0">
              <a:latin typeface="Times New Roman" panose="02020603050405020304" pitchFamily="18" charset="0"/>
              <a:ea typeface="Times New Roman" panose="02020603050405020304" pitchFamily="18" charset="0"/>
            </a:endParaRPr>
          </a:p>
        </p:txBody>
      </p:sp>
      <p:pic>
        <p:nvPicPr>
          <p:cNvPr id="12293" name="Picture 5">
            <a:extLst>
              <a:ext uri="{FF2B5EF4-FFF2-40B4-BE49-F238E27FC236}">
                <a16:creationId xmlns:a16="http://schemas.microsoft.com/office/drawing/2014/main" id="{22849F29-CCBA-451F-A5A5-97A52CD716E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2575" y="3068600"/>
            <a:ext cx="158750" cy="37703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C4EF4A30-410A-423C-954C-75155D1AFF2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85300" y="3098371"/>
            <a:ext cx="958850" cy="319617"/>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236736ED-1D39-42AB-BC20-F72A5951AFB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9641" y="3549420"/>
            <a:ext cx="158750" cy="3770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0">
            <a:extLst>
              <a:ext uri="{FF2B5EF4-FFF2-40B4-BE49-F238E27FC236}">
                <a16:creationId xmlns:a16="http://schemas.microsoft.com/office/drawing/2014/main" id="{9B4A8AA1-3D38-4EB6-80CA-B3B088C0E7DE}"/>
              </a:ext>
            </a:extLst>
          </p:cNvPr>
          <p:cNvSpPr>
            <a:spLocks noChangeArrowheads="1"/>
          </p:cNvSpPr>
          <p:nvPr/>
        </p:nvSpPr>
        <p:spPr bwMode="auto">
          <a:xfrm>
            <a:off x="536575" y="3128439"/>
            <a:ext cx="5473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Vimos que o </a:t>
            </a:r>
            <a:r>
              <a:rPr kumimoji="0" lang="pt-BR" altLang="pt-B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Momento Angular,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Rectangle 11">
            <a:extLst>
              <a:ext uri="{FF2B5EF4-FFF2-40B4-BE49-F238E27FC236}">
                <a16:creationId xmlns:a16="http://schemas.microsoft.com/office/drawing/2014/main" id="{04AA49EE-71CF-4435-AFAC-F7869FDE6227}"/>
              </a:ext>
            </a:extLst>
          </p:cNvPr>
          <p:cNvSpPr>
            <a:spLocks noChangeArrowheads="1"/>
          </p:cNvSpPr>
          <p:nvPr/>
        </p:nvSpPr>
        <p:spPr bwMode="auto">
          <a:xfrm>
            <a:off x="4203700" y="3092193"/>
            <a:ext cx="530465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 partícula, em relação a origem O, é dada por: </a:t>
            </a:r>
            <a:endParaRPr kumimoji="0" lang="pt-BR" altLang="pt-B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12">
            <a:extLst>
              <a:ext uri="{FF2B5EF4-FFF2-40B4-BE49-F238E27FC236}">
                <a16:creationId xmlns:a16="http://schemas.microsoft.com/office/drawing/2014/main" id="{DE2A97DA-8E3A-4B5A-B282-935F15D866D6}"/>
              </a:ext>
            </a:extLst>
          </p:cNvPr>
          <p:cNvSpPr>
            <a:spLocks noChangeArrowheads="1"/>
          </p:cNvSpPr>
          <p:nvPr/>
        </p:nvSpPr>
        <p:spPr bwMode="auto">
          <a:xfrm>
            <a:off x="536575" y="3588388"/>
            <a:ext cx="50850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 acordo com a definição de produto vetorial,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13">
            <a:extLst>
              <a:ext uri="{FF2B5EF4-FFF2-40B4-BE49-F238E27FC236}">
                <a16:creationId xmlns:a16="http://schemas.microsoft.com/office/drawing/2014/main" id="{047718BD-E9FF-4CBA-A671-60402B8D25EE}"/>
              </a:ext>
            </a:extLst>
          </p:cNvPr>
          <p:cNvSpPr>
            <a:spLocks noChangeArrowheads="1"/>
          </p:cNvSpPr>
          <p:nvPr/>
        </p:nvSpPr>
        <p:spPr bwMode="auto">
          <a:xfrm>
            <a:off x="5583520" y="3571480"/>
            <a:ext cx="5085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é perpendicular ao plano formado pelos vetores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14" name="Agrupar 13">
            <a:extLst>
              <a:ext uri="{FF2B5EF4-FFF2-40B4-BE49-F238E27FC236}">
                <a16:creationId xmlns:a16="http://schemas.microsoft.com/office/drawing/2014/main" id="{6F696E11-6696-4A49-973B-52F3DFEE1660}"/>
              </a:ext>
            </a:extLst>
          </p:cNvPr>
          <p:cNvGrpSpPr/>
          <p:nvPr/>
        </p:nvGrpSpPr>
        <p:grpSpPr>
          <a:xfrm>
            <a:off x="10723526" y="3575099"/>
            <a:ext cx="587759" cy="400110"/>
            <a:chOff x="10144707" y="4060977"/>
            <a:chExt cx="587759" cy="400110"/>
          </a:xfrm>
        </p:grpSpPr>
        <p:pic>
          <p:nvPicPr>
            <p:cNvPr id="12290" name="Picture 2">
              <a:extLst>
                <a:ext uri="{FF2B5EF4-FFF2-40B4-BE49-F238E27FC236}">
                  <a16:creationId xmlns:a16="http://schemas.microsoft.com/office/drawing/2014/main" id="{97F555AD-1CF6-4C4D-B654-CA398345BEC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4707" y="4125080"/>
              <a:ext cx="122583" cy="288945"/>
            </a:xfrm>
            <a:prstGeom prst="rect">
              <a:avLst/>
            </a:prstGeom>
            <a:noFill/>
            <a:extLst>
              <a:ext uri="{909E8E84-426E-40DD-AFC4-6F175D3DCCD1}">
                <a14:hiddenFill xmlns:a14="http://schemas.microsoft.com/office/drawing/2010/main">
                  <a:solidFill>
                    <a:srgbClr val="FFFFFF"/>
                  </a:solidFill>
                </a14:hiddenFill>
              </a:ext>
            </a:extLst>
          </p:spPr>
        </p:pic>
        <p:pic>
          <p:nvPicPr>
            <p:cNvPr id="12289" name="Picture 1">
              <a:extLst>
                <a:ext uri="{FF2B5EF4-FFF2-40B4-BE49-F238E27FC236}">
                  <a16:creationId xmlns:a16="http://schemas.microsoft.com/office/drawing/2014/main" id="{9E0ABF12-86C9-4849-B1B1-479B7E9E6188}"/>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5433" y="4083741"/>
              <a:ext cx="167033" cy="3445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EDA722B9-10E6-4C3C-AFEC-38B7643869DA}"/>
                </a:ext>
              </a:extLst>
            </p:cNvPr>
            <p:cNvSpPr>
              <a:spLocks noChangeArrowheads="1"/>
            </p:cNvSpPr>
            <p:nvPr/>
          </p:nvSpPr>
          <p:spPr bwMode="auto">
            <a:xfrm>
              <a:off x="10267290" y="4060977"/>
              <a:ext cx="3409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grpSp>
        <p:nvGrpSpPr>
          <p:cNvPr id="13" name="Agrupar 12">
            <a:extLst>
              <a:ext uri="{FF2B5EF4-FFF2-40B4-BE49-F238E27FC236}">
                <a16:creationId xmlns:a16="http://schemas.microsoft.com/office/drawing/2014/main" id="{19392668-1E5C-4370-8FEB-39D6B75421B7}"/>
              </a:ext>
            </a:extLst>
          </p:cNvPr>
          <p:cNvGrpSpPr/>
          <p:nvPr/>
        </p:nvGrpSpPr>
        <p:grpSpPr>
          <a:xfrm>
            <a:off x="488950" y="2610561"/>
            <a:ext cx="11585541" cy="416894"/>
            <a:chOff x="488950" y="2610561"/>
            <a:chExt cx="11585541" cy="416894"/>
          </a:xfrm>
        </p:grpSpPr>
        <p:pic>
          <p:nvPicPr>
            <p:cNvPr id="12295" name="Picture 7">
              <a:extLst>
                <a:ext uri="{FF2B5EF4-FFF2-40B4-BE49-F238E27FC236}">
                  <a16:creationId xmlns:a16="http://schemas.microsoft.com/office/drawing/2014/main" id="{EE7E18AD-E47D-44FF-9DF1-9E88DC89B61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96150" y="2636472"/>
              <a:ext cx="1524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F87CDAFC-C8EE-4C75-84B1-23CB51520AA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6481" y="2675847"/>
              <a:ext cx="114350" cy="2695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8">
              <a:extLst>
                <a:ext uri="{FF2B5EF4-FFF2-40B4-BE49-F238E27FC236}">
                  <a16:creationId xmlns:a16="http://schemas.microsoft.com/office/drawing/2014/main" id="{C63F0799-2068-4F61-BB41-8B559759A142}"/>
                </a:ext>
              </a:extLst>
            </p:cNvPr>
            <p:cNvSpPr>
              <a:spLocks noChangeArrowheads="1"/>
            </p:cNvSpPr>
            <p:nvPr/>
          </p:nvSpPr>
          <p:spPr bwMode="auto">
            <a:xfrm>
              <a:off x="488950" y="2627345"/>
              <a:ext cx="6921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Temos analisado o movimento de uma partícula com velocidade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9">
              <a:extLst>
                <a:ext uri="{FF2B5EF4-FFF2-40B4-BE49-F238E27FC236}">
                  <a16:creationId xmlns:a16="http://schemas.microsoft.com/office/drawing/2014/main" id="{EA1762F0-4191-4D1E-B9B7-399D6AA74611}"/>
                </a:ext>
              </a:extLst>
            </p:cNvPr>
            <p:cNvSpPr>
              <a:spLocks noChangeArrowheads="1"/>
            </p:cNvSpPr>
            <p:nvPr/>
          </p:nvSpPr>
          <p:spPr bwMode="auto">
            <a:xfrm>
              <a:off x="7272350" y="2610561"/>
              <a:ext cx="17924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numa posição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tângulo 10">
              <a:extLst>
                <a:ext uri="{FF2B5EF4-FFF2-40B4-BE49-F238E27FC236}">
                  <a16:creationId xmlns:a16="http://schemas.microsoft.com/office/drawing/2014/main" id="{30291DF0-8CAF-4330-AE4A-DAEF92AAF2EA}"/>
                </a:ext>
              </a:extLst>
            </p:cNvPr>
            <p:cNvSpPr/>
            <p:nvPr/>
          </p:nvSpPr>
          <p:spPr>
            <a:xfrm>
              <a:off x="9023656" y="2642734"/>
              <a:ext cx="3050835" cy="369332"/>
            </a:xfrm>
            <a:prstGeom prst="rect">
              <a:avLst/>
            </a:prstGeom>
          </p:spPr>
          <p:txBody>
            <a:bodyPr wrap="none">
              <a:spAutoFit/>
            </a:bodyPr>
            <a:lstStyle/>
            <a:p>
              <a:r>
                <a:rPr lang="pt-BR" altLang="pt-BR" dirty="0">
                  <a:latin typeface="Times New Roman" panose="02020603050405020304" pitchFamily="18" charset="0"/>
                  <a:ea typeface="Times New Roman" panose="02020603050405020304" pitchFamily="18" charset="0"/>
                  <a:cs typeface="Times New Roman" panose="02020603050405020304" pitchFamily="18" charset="0"/>
                </a:rPr>
                <a:t> definida em relação à origem. </a:t>
              </a:r>
              <a:endParaRPr lang="pt-BR" dirty="0"/>
            </a:p>
          </p:txBody>
        </p:sp>
      </p:grpSp>
      <p:sp>
        <p:nvSpPr>
          <p:cNvPr id="12" name="Retângulo 11">
            <a:extLst>
              <a:ext uri="{FF2B5EF4-FFF2-40B4-BE49-F238E27FC236}">
                <a16:creationId xmlns:a16="http://schemas.microsoft.com/office/drawing/2014/main" id="{CCCDF3E2-C7A0-4D46-87E5-222404471119}"/>
              </a:ext>
            </a:extLst>
          </p:cNvPr>
          <p:cNvSpPr/>
          <p:nvPr/>
        </p:nvSpPr>
        <p:spPr>
          <a:xfrm>
            <a:off x="536575" y="2264390"/>
            <a:ext cx="2604239" cy="461665"/>
          </a:xfrm>
          <a:prstGeom prst="rect">
            <a:avLst/>
          </a:prstGeom>
        </p:spPr>
        <p:txBody>
          <a:bodyPr wrap="none">
            <a:spAutoFit/>
          </a:bodyPr>
          <a:lstStyle/>
          <a:p>
            <a:pPr lvl="0" eaLnBrk="0" fontAlgn="base" hangingPunct="0">
              <a:spcBef>
                <a:spcPct val="0"/>
              </a:spcBef>
              <a:spcAft>
                <a:spcPct val="0"/>
              </a:spcAft>
            </a:pPr>
            <a:r>
              <a:rPr lang="pt-BR" altLang="pt-BR" sz="2400" b="1" dirty="0">
                <a:latin typeface="Times New Roman" panose="02020603050405020304" pitchFamily="18" charset="0"/>
                <a:ea typeface="Times New Roman" panose="02020603050405020304" pitchFamily="18" charset="0"/>
                <a:cs typeface="Times New Roman" panose="02020603050405020304" pitchFamily="18" charset="0"/>
              </a:rPr>
              <a:t>Momento Angular</a:t>
            </a:r>
            <a:endParaRPr lang="pt-BR" altLang="pt-BR" sz="1050" dirty="0">
              <a:latin typeface="Times New Roman" panose="02020603050405020304" pitchFamily="18" charset="0"/>
              <a:cs typeface="Times New Roman" panose="02020603050405020304" pitchFamily="18" charset="0"/>
            </a:endParaRPr>
          </a:p>
        </p:txBody>
      </p:sp>
      <p:grpSp>
        <p:nvGrpSpPr>
          <p:cNvPr id="21" name="Agrupar 20">
            <a:extLst>
              <a:ext uri="{FF2B5EF4-FFF2-40B4-BE49-F238E27FC236}">
                <a16:creationId xmlns:a16="http://schemas.microsoft.com/office/drawing/2014/main" id="{244EE3D1-2D2D-4E8E-AB23-38E3CF081C7C}"/>
              </a:ext>
            </a:extLst>
          </p:cNvPr>
          <p:cNvGrpSpPr/>
          <p:nvPr/>
        </p:nvGrpSpPr>
        <p:grpSpPr>
          <a:xfrm>
            <a:off x="894436" y="4161752"/>
            <a:ext cx="6725563" cy="1015663"/>
            <a:chOff x="432999" y="4107595"/>
            <a:chExt cx="6725563" cy="1015663"/>
          </a:xfrm>
        </p:grpSpPr>
        <p:sp>
          <p:nvSpPr>
            <p:cNvPr id="17" name="Rectangle 17">
              <a:extLst>
                <a:ext uri="{FF2B5EF4-FFF2-40B4-BE49-F238E27FC236}">
                  <a16:creationId xmlns:a16="http://schemas.microsoft.com/office/drawing/2014/main" id="{E8DAAC92-AE89-4048-98DA-9BE86FA82D11}"/>
                </a:ext>
              </a:extLst>
            </p:cNvPr>
            <p:cNvSpPr>
              <a:spLocks noChangeArrowheads="1"/>
            </p:cNvSpPr>
            <p:nvPr/>
          </p:nvSpPr>
          <p:spPr bwMode="auto">
            <a:xfrm>
              <a:off x="432999" y="4107595"/>
              <a:ext cx="67255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Se a partícula descrever um círculo no plano </a:t>
              </a:r>
              <a:r>
                <a:rPr kumimoji="0" lang="pt-BR" altLang="pt-BR" sz="2000"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xy</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com centro na origem, as velocidades linear e angular estão relacionadas pela expressão: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304" name="Picture 16">
              <a:extLst>
                <a:ext uri="{FF2B5EF4-FFF2-40B4-BE49-F238E27FC236}">
                  <a16:creationId xmlns:a16="http://schemas.microsoft.com/office/drawing/2014/main" id="{23988638-E094-481F-82E7-83834E586DA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1949" y="4780824"/>
              <a:ext cx="845999" cy="28781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18">
            <a:extLst>
              <a:ext uri="{FF2B5EF4-FFF2-40B4-BE49-F238E27FC236}">
                <a16:creationId xmlns:a16="http://schemas.microsoft.com/office/drawing/2014/main" id="{5DDB2CE5-3BE2-4D3B-BB01-DEE480DA3EE8}"/>
              </a:ext>
            </a:extLst>
          </p:cNvPr>
          <p:cNvSpPr>
            <a:spLocks noChangeArrowheads="1"/>
          </p:cNvSpPr>
          <p:nvPr/>
        </p:nvSpPr>
        <p:spPr bwMode="auto">
          <a:xfrm>
            <a:off x="488950" y="5419460"/>
            <a:ext cx="71016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 momento angular da partícula em relação ao centro do círculo é:</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2307" name="Picture 19">
            <a:extLst>
              <a:ext uri="{FF2B5EF4-FFF2-40B4-BE49-F238E27FC236}">
                <a16:creationId xmlns:a16="http://schemas.microsoft.com/office/drawing/2014/main" id="{3EBF245A-93B1-4FA7-8852-26430EEC516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813" y="5846642"/>
            <a:ext cx="3578625" cy="31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m 19">
            <a:extLst>
              <a:ext uri="{FF2B5EF4-FFF2-40B4-BE49-F238E27FC236}">
                <a16:creationId xmlns:a16="http://schemas.microsoft.com/office/drawing/2014/main" id="{BBE24BC9-9995-49E1-AD2A-C0A715332091}"/>
              </a:ext>
            </a:extLst>
          </p:cNvPr>
          <p:cNvPicPr>
            <a:picLocks noChangeAspect="1"/>
          </p:cNvPicPr>
          <p:nvPr/>
        </p:nvPicPr>
        <p:blipFill rotWithShape="1">
          <a:blip r:embed="rId8">
            <a:extLst>
              <a:ext uri="{28A0092B-C50C-407E-A947-70E740481C1C}">
                <a14:useLocalDpi xmlns:a14="http://schemas.microsoft.com/office/drawing/2010/main" val="0"/>
              </a:ext>
            </a:extLst>
          </a:blip>
          <a:srcRect l="23889" t="19869" r="28529" b="11490"/>
          <a:stretch/>
        </p:blipFill>
        <p:spPr>
          <a:xfrm rot="5400000">
            <a:off x="8581459" y="4019218"/>
            <a:ext cx="2446281" cy="2646723"/>
          </a:xfrm>
          <a:prstGeom prst="rect">
            <a:avLst/>
          </a:prstGeom>
        </p:spPr>
      </p:pic>
      <p:sp>
        <p:nvSpPr>
          <p:cNvPr id="22" name="Retângulo 21">
            <a:extLst>
              <a:ext uri="{FF2B5EF4-FFF2-40B4-BE49-F238E27FC236}">
                <a16:creationId xmlns:a16="http://schemas.microsoft.com/office/drawing/2014/main" id="{8580ACA2-81DE-4CEB-BDDC-8DC9F9492AAE}"/>
              </a:ext>
            </a:extLst>
          </p:cNvPr>
          <p:cNvSpPr/>
          <p:nvPr/>
        </p:nvSpPr>
        <p:spPr>
          <a:xfrm>
            <a:off x="2571750" y="6345529"/>
            <a:ext cx="5295900" cy="400110"/>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Como vemos este é um produto vetorial triplo. </a:t>
            </a:r>
            <a:endParaRPr lang="pt-BR" sz="2000" dirty="0"/>
          </a:p>
        </p:txBody>
      </p:sp>
    </p:spTree>
    <p:extLst>
      <p:ext uri="{BB962C8B-B14F-4D97-AF65-F5344CB8AC3E}">
        <p14:creationId xmlns:p14="http://schemas.microsoft.com/office/powerpoint/2010/main" val="11195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2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30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8"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7F8B15ED-7CDC-4239-A5BE-C5B75D2B3B94}"/>
              </a:ext>
            </a:extLst>
          </p:cNvPr>
          <p:cNvSpPr/>
          <p:nvPr/>
        </p:nvSpPr>
        <p:spPr>
          <a:xfrm>
            <a:off x="317499" y="129350"/>
            <a:ext cx="10544175" cy="579967"/>
          </a:xfrm>
          <a:prstGeom prst="rect">
            <a:avLst/>
          </a:prstGeom>
        </p:spPr>
        <p:txBody>
          <a:bodyPr wrap="square">
            <a:spAutoFit/>
          </a:bodyPr>
          <a:lstStyle/>
          <a:p>
            <a:pPr hangingPunct="0">
              <a:lnSpc>
                <a:spcPct val="150000"/>
              </a:lnSpc>
              <a:spcAft>
                <a:spcPts val="0"/>
              </a:spcAft>
            </a:pPr>
            <a:r>
              <a:rPr lang="pt-BR" sz="2000" dirty="0">
                <a:latin typeface="Times New Roman" panose="02020603050405020304" pitchFamily="18" charset="0"/>
                <a:ea typeface="Times New Roman" panose="02020603050405020304" pitchFamily="18" charset="0"/>
              </a:rPr>
              <a:t>Aplicando a resolução para um </a:t>
            </a:r>
            <a:r>
              <a:rPr lang="pt-BR" sz="2400" dirty="0">
                <a:latin typeface="Times New Roman" panose="02020603050405020304" pitchFamily="18" charset="0"/>
                <a:ea typeface="Times New Roman" panose="02020603050405020304" pitchFamily="18" charset="0"/>
              </a:rPr>
              <a:t>produto</a:t>
            </a:r>
            <a:r>
              <a:rPr lang="pt-BR" sz="2000" dirty="0">
                <a:latin typeface="Times New Roman" panose="02020603050405020304" pitchFamily="18" charset="0"/>
                <a:ea typeface="Times New Roman" panose="02020603050405020304" pitchFamily="18" charset="0"/>
              </a:rPr>
              <a:t> deste tipo, supondo os vetores:</a:t>
            </a:r>
            <a:endParaRPr lang="pt-BR" sz="1200" dirty="0">
              <a:effectLst/>
              <a:latin typeface="Times New Roman" panose="02020603050405020304" pitchFamily="18" charset="0"/>
              <a:ea typeface="Times New Roman" panose="02020603050405020304" pitchFamily="18" charset="0"/>
            </a:endParaRPr>
          </a:p>
        </p:txBody>
      </p:sp>
      <p:pic>
        <p:nvPicPr>
          <p:cNvPr id="13314" name="Picture 2">
            <a:extLst>
              <a:ext uri="{FF2B5EF4-FFF2-40B4-BE49-F238E27FC236}">
                <a16:creationId xmlns:a16="http://schemas.microsoft.com/office/drawing/2014/main" id="{AD619F9A-DC68-4B08-9824-0DF83D84A52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0422" y="271400"/>
            <a:ext cx="3711764" cy="37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8FF09DF5-8426-4FE1-80F5-FA6DF3465FBC}"/>
              </a:ext>
            </a:extLst>
          </p:cNvPr>
          <p:cNvSpPr/>
          <p:nvPr/>
        </p:nvSpPr>
        <p:spPr>
          <a:xfrm>
            <a:off x="333374" y="817473"/>
            <a:ext cx="11525251" cy="70788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que se interpreta como: </a:t>
            </a:r>
            <a:r>
              <a:rPr lang="pt-BR" sz="2000" b="1" i="1" dirty="0">
                <a:latin typeface="Times New Roman" panose="02020603050405020304" pitchFamily="18" charset="0"/>
                <a:ea typeface="Times New Roman" panose="02020603050405020304" pitchFamily="18" charset="0"/>
              </a:rPr>
              <a:t>a</a:t>
            </a:r>
            <a:r>
              <a:rPr lang="pt-BR" sz="2000" dirty="0">
                <a:latin typeface="Times New Roman" panose="02020603050405020304" pitchFamily="18" charset="0"/>
                <a:ea typeface="Times New Roman" panose="02020603050405020304" pitchFamily="18" charset="0"/>
              </a:rPr>
              <a:t> escalar </a:t>
            </a:r>
            <a:r>
              <a:rPr lang="pt-BR" sz="2000" b="1" i="1" dirty="0">
                <a:latin typeface="Times New Roman" panose="02020603050405020304" pitchFamily="18" charset="0"/>
                <a:ea typeface="Times New Roman" panose="02020603050405020304" pitchFamily="18" charset="0"/>
              </a:rPr>
              <a:t>c</a:t>
            </a:r>
            <a:r>
              <a:rPr lang="pt-BR" sz="2000" dirty="0">
                <a:latin typeface="Times New Roman" panose="02020603050405020304" pitchFamily="18" charset="0"/>
                <a:ea typeface="Times New Roman" panose="02020603050405020304" pitchFamily="18" charset="0"/>
              </a:rPr>
              <a:t> na direção de </a:t>
            </a:r>
            <a:r>
              <a:rPr lang="pt-BR" sz="2000" i="1" dirty="0">
                <a:latin typeface="Times New Roman" panose="02020603050405020304" pitchFamily="18" charset="0"/>
                <a:ea typeface="Times New Roman" panose="02020603050405020304" pitchFamily="18" charset="0"/>
              </a:rPr>
              <a:t>b</a:t>
            </a:r>
            <a:r>
              <a:rPr lang="pt-BR" sz="2000" dirty="0">
                <a:latin typeface="Times New Roman" panose="02020603050405020304" pitchFamily="18" charset="0"/>
                <a:ea typeface="Times New Roman" panose="02020603050405020304" pitchFamily="18" charset="0"/>
              </a:rPr>
              <a:t> menos </a:t>
            </a:r>
            <a:r>
              <a:rPr lang="pt-BR" sz="2000" b="1" i="1" dirty="0">
                <a:latin typeface="Times New Roman" panose="02020603050405020304" pitchFamily="18" charset="0"/>
                <a:ea typeface="Times New Roman" panose="02020603050405020304" pitchFamily="18" charset="0"/>
              </a:rPr>
              <a:t>b</a:t>
            </a:r>
            <a:r>
              <a:rPr lang="pt-BR" sz="2000" dirty="0">
                <a:latin typeface="Times New Roman" panose="02020603050405020304" pitchFamily="18" charset="0"/>
                <a:ea typeface="Times New Roman" panose="02020603050405020304" pitchFamily="18" charset="0"/>
              </a:rPr>
              <a:t> escalar </a:t>
            </a:r>
            <a:r>
              <a:rPr lang="pt-BR" sz="2000" b="1" i="1" dirty="0">
                <a:latin typeface="Times New Roman" panose="02020603050405020304" pitchFamily="18" charset="0"/>
                <a:ea typeface="Times New Roman" panose="02020603050405020304" pitchFamily="18" charset="0"/>
              </a:rPr>
              <a:t>c</a:t>
            </a:r>
            <a:r>
              <a:rPr lang="pt-BR" sz="2000" dirty="0">
                <a:latin typeface="Times New Roman" panose="02020603050405020304" pitchFamily="18" charset="0"/>
                <a:ea typeface="Times New Roman" panose="02020603050405020304" pitchFamily="18" charset="0"/>
              </a:rPr>
              <a:t> na direção de </a:t>
            </a:r>
            <a:r>
              <a:rPr lang="pt-BR" sz="2000" b="1" i="1" dirty="0">
                <a:latin typeface="Times New Roman" panose="02020603050405020304" pitchFamily="18" charset="0"/>
                <a:ea typeface="Times New Roman" panose="02020603050405020304" pitchFamily="18" charset="0"/>
              </a:rPr>
              <a:t>a</a:t>
            </a:r>
            <a:r>
              <a:rPr lang="pt-BR" sz="2000" dirty="0">
                <a:latin typeface="Times New Roman" panose="02020603050405020304" pitchFamily="18" charset="0"/>
                <a:ea typeface="Times New Roman" panose="02020603050405020304" pitchFamily="18" charset="0"/>
              </a:rPr>
              <a:t>. Se dois destes vetores forem perpendiculares, o produto escalar resulta zero. </a:t>
            </a:r>
            <a:r>
              <a:rPr lang="pt-BR" sz="2000" dirty="0">
                <a:latin typeface="Times New Roman" panose="02020603050405020304" pitchFamily="18" charset="0"/>
                <a:cs typeface="Times New Roman" panose="02020603050405020304" pitchFamily="18" charset="0"/>
              </a:rPr>
              <a:t>Assim da formula acima, teríamos:</a:t>
            </a:r>
          </a:p>
        </p:txBody>
      </p:sp>
      <p:pic>
        <p:nvPicPr>
          <p:cNvPr id="13315" name="Picture 3">
            <a:extLst>
              <a:ext uri="{FF2B5EF4-FFF2-40B4-BE49-F238E27FC236}">
                <a16:creationId xmlns:a16="http://schemas.microsoft.com/office/drawing/2014/main" id="{26687FE8-5879-47FD-B3EF-D72EA705807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803" y="1669188"/>
            <a:ext cx="8159146" cy="342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459D90CF-2C28-4389-A05A-80152EFDEAF2}"/>
              </a:ext>
            </a:extLst>
          </p:cNvPr>
          <p:cNvSpPr/>
          <p:nvPr/>
        </p:nvSpPr>
        <p:spPr>
          <a:xfrm>
            <a:off x="495298" y="2184849"/>
            <a:ext cx="4358886" cy="400110"/>
          </a:xfrm>
          <a:prstGeom prst="rect">
            <a:avLst/>
          </a:prstGeom>
        </p:spPr>
        <p:txBody>
          <a:bodyPr wrap="none">
            <a:spAutoFit/>
          </a:bodyPr>
          <a:lstStyle/>
          <a:p>
            <a:r>
              <a:rPr lang="pt-BR" sz="2000" dirty="0">
                <a:latin typeface="Times New Roman" panose="02020603050405020304" pitchFamily="18" charset="0"/>
                <a:ea typeface="Times New Roman" panose="02020603050405020304" pitchFamily="18" charset="0"/>
              </a:rPr>
              <a:t>onde o primeiro somando resulta nulo. E</a:t>
            </a:r>
            <a:endParaRPr lang="pt-BR" sz="2000" dirty="0"/>
          </a:p>
        </p:txBody>
      </p:sp>
      <p:pic>
        <p:nvPicPr>
          <p:cNvPr id="13316" name="Picture 4">
            <a:extLst>
              <a:ext uri="{FF2B5EF4-FFF2-40B4-BE49-F238E27FC236}">
                <a16:creationId xmlns:a16="http://schemas.microsoft.com/office/drawing/2014/main" id="{C550D659-017E-47B9-852D-733D56A5824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6585" y="2208800"/>
            <a:ext cx="3203966" cy="31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a:extLst>
              <a:ext uri="{FF2B5EF4-FFF2-40B4-BE49-F238E27FC236}">
                <a16:creationId xmlns:a16="http://schemas.microsoft.com/office/drawing/2014/main" id="{1B455C34-1F01-4126-9F5E-B71E383CF2BF}"/>
              </a:ext>
            </a:extLst>
          </p:cNvPr>
          <p:cNvSpPr/>
          <p:nvPr/>
        </p:nvSpPr>
        <p:spPr>
          <a:xfrm>
            <a:off x="495297" y="2656346"/>
            <a:ext cx="9344027" cy="495973"/>
          </a:xfrm>
          <a:prstGeom prst="rect">
            <a:avLst/>
          </a:prstGeom>
        </p:spPr>
        <p:txBody>
          <a:bodyPr wrap="square">
            <a:spAutoFit/>
          </a:bodyPr>
          <a:lstStyle/>
          <a:p>
            <a:pPr hangingPunct="0">
              <a:lnSpc>
                <a:spcPct val="150000"/>
              </a:lnSpc>
              <a:spcAft>
                <a:spcPts val="0"/>
              </a:spcAft>
            </a:pPr>
            <a:r>
              <a:rPr lang="pt-BR" sz="2000" dirty="0">
                <a:latin typeface="Times New Roman" panose="02020603050405020304" pitchFamily="18" charset="0"/>
                <a:ea typeface="Times New Roman" panose="02020603050405020304" pitchFamily="18" charset="0"/>
              </a:rPr>
              <a:t>O momento angular tem direção coincidente com a da velocidade angular.</a:t>
            </a:r>
            <a:endParaRPr lang="pt-BR" sz="1200" dirty="0">
              <a:effectLst/>
              <a:latin typeface="Times New Roman" panose="02020603050405020304" pitchFamily="18" charset="0"/>
              <a:ea typeface="Times New Roman" panose="02020603050405020304" pitchFamily="18" charset="0"/>
            </a:endParaRPr>
          </a:p>
        </p:txBody>
      </p:sp>
      <p:pic>
        <p:nvPicPr>
          <p:cNvPr id="13317" name="Picture 5">
            <a:extLst>
              <a:ext uri="{FF2B5EF4-FFF2-40B4-BE49-F238E27FC236}">
                <a16:creationId xmlns:a16="http://schemas.microsoft.com/office/drawing/2014/main" id="{65C42647-5BB2-4659-B2A2-784240D9A65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8336" y="4743146"/>
            <a:ext cx="157664" cy="371635"/>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Agrupar 14">
            <a:extLst>
              <a:ext uri="{FF2B5EF4-FFF2-40B4-BE49-F238E27FC236}">
                <a16:creationId xmlns:a16="http://schemas.microsoft.com/office/drawing/2014/main" id="{1DCC8BEC-572C-44B6-8363-78F5F3500476}"/>
              </a:ext>
            </a:extLst>
          </p:cNvPr>
          <p:cNvGrpSpPr/>
          <p:nvPr/>
        </p:nvGrpSpPr>
        <p:grpSpPr>
          <a:xfrm>
            <a:off x="462737" y="3149726"/>
            <a:ext cx="10836153" cy="1979292"/>
            <a:chOff x="462737" y="3149726"/>
            <a:chExt cx="8051800" cy="1979292"/>
          </a:xfrm>
        </p:grpSpPr>
        <p:grpSp>
          <p:nvGrpSpPr>
            <p:cNvPr id="14" name="Agrupar 13">
              <a:extLst>
                <a:ext uri="{FF2B5EF4-FFF2-40B4-BE49-F238E27FC236}">
                  <a16:creationId xmlns:a16="http://schemas.microsoft.com/office/drawing/2014/main" id="{46DC11C3-2ACD-44B8-A878-18A8A3401D1C}"/>
                </a:ext>
              </a:extLst>
            </p:cNvPr>
            <p:cNvGrpSpPr/>
            <p:nvPr/>
          </p:nvGrpSpPr>
          <p:grpSpPr>
            <a:xfrm>
              <a:off x="462737" y="3149726"/>
              <a:ext cx="8051800" cy="1323439"/>
              <a:chOff x="462737" y="3149726"/>
              <a:chExt cx="8051800" cy="1323439"/>
            </a:xfrm>
          </p:grpSpPr>
          <p:pic>
            <p:nvPicPr>
              <p:cNvPr id="13318" name="Picture 6">
                <a:extLst>
                  <a:ext uri="{FF2B5EF4-FFF2-40B4-BE49-F238E27FC236}">
                    <a16:creationId xmlns:a16="http://schemas.microsoft.com/office/drawing/2014/main" id="{D82F8B73-12A3-4D99-9523-ACE016FFB4F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2647" y="4052413"/>
                <a:ext cx="161262" cy="38299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Agrupar 12">
                <a:extLst>
                  <a:ext uri="{FF2B5EF4-FFF2-40B4-BE49-F238E27FC236}">
                    <a16:creationId xmlns:a16="http://schemas.microsoft.com/office/drawing/2014/main" id="{13C51BDE-4B91-4CCE-BB4D-0A64A3699DF0}"/>
                  </a:ext>
                </a:extLst>
              </p:cNvPr>
              <p:cNvGrpSpPr/>
              <p:nvPr/>
            </p:nvGrpSpPr>
            <p:grpSpPr>
              <a:xfrm>
                <a:off x="462737" y="3149726"/>
                <a:ext cx="8051800" cy="1323439"/>
                <a:chOff x="462737" y="3149726"/>
                <a:chExt cx="8051800" cy="1323439"/>
              </a:xfrm>
            </p:grpSpPr>
            <p:grpSp>
              <p:nvGrpSpPr>
                <p:cNvPr id="12" name="Agrupar 11">
                  <a:extLst>
                    <a:ext uri="{FF2B5EF4-FFF2-40B4-BE49-F238E27FC236}">
                      <a16:creationId xmlns:a16="http://schemas.microsoft.com/office/drawing/2014/main" id="{34C985F7-BC84-4AEE-ABA8-20FB1EDEB768}"/>
                    </a:ext>
                  </a:extLst>
                </p:cNvPr>
                <p:cNvGrpSpPr/>
                <p:nvPr/>
              </p:nvGrpSpPr>
              <p:grpSpPr>
                <a:xfrm>
                  <a:off x="462737" y="3149726"/>
                  <a:ext cx="8051800" cy="1323439"/>
                  <a:chOff x="539505" y="2910706"/>
                  <a:chExt cx="8051800" cy="1323439"/>
                </a:xfrm>
              </p:grpSpPr>
              <p:pic>
                <p:nvPicPr>
                  <p:cNvPr id="13319" name="Picture 7">
                    <a:extLst>
                      <a:ext uri="{FF2B5EF4-FFF2-40B4-BE49-F238E27FC236}">
                        <a16:creationId xmlns:a16="http://schemas.microsoft.com/office/drawing/2014/main" id="{801A5037-208B-4628-8CF4-9BA2DAA1865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66723" y="3821059"/>
                    <a:ext cx="161261" cy="38011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63FAC112-505D-4D29-A269-A7A40F821807}"/>
                      </a:ext>
                    </a:extLst>
                  </p:cNvPr>
                  <p:cNvSpPr>
                    <a:spLocks noChangeArrowheads="1"/>
                  </p:cNvSpPr>
                  <p:nvPr/>
                </p:nvSpPr>
                <p:spPr bwMode="auto">
                  <a:xfrm>
                    <a:off x="539505" y="2910706"/>
                    <a:ext cx="80518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pt-BR" altLang="pt-B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Este resultado não vale para um ponto qualquer</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Por exemplo, quando analisamos o momento de inércia de uma partícula que se move num círculo ao redor da origem O, L possui um valor que depende do raio do círculo e da velocidade tangencial da partícula, orientado na direção do eixo z. No caso da partícula girar em torno do um eixo z a uma distância</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9" name="Rectangle 9">
                  <a:extLst>
                    <a:ext uri="{FF2B5EF4-FFF2-40B4-BE49-F238E27FC236}">
                      <a16:creationId xmlns:a16="http://schemas.microsoft.com/office/drawing/2014/main" id="{784FBEB7-36DE-4E2D-9D39-2B371CEBB37B}"/>
                    </a:ext>
                  </a:extLst>
                </p:cNvPr>
                <p:cNvSpPr>
                  <a:spLocks noChangeArrowheads="1"/>
                </p:cNvSpPr>
                <p:nvPr/>
              </p:nvSpPr>
              <p:spPr bwMode="auto">
                <a:xfrm>
                  <a:off x="4706422" y="4071800"/>
                  <a:ext cx="22110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da origem de coordenadas,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grpSp>
        <p:sp>
          <p:nvSpPr>
            <p:cNvPr id="10" name="Rectangle 10">
              <a:extLst>
                <a:ext uri="{FF2B5EF4-FFF2-40B4-BE49-F238E27FC236}">
                  <a16:creationId xmlns:a16="http://schemas.microsoft.com/office/drawing/2014/main" id="{F62C4BD6-2416-4729-B342-F0189846ACFB}"/>
                </a:ext>
              </a:extLst>
            </p:cNvPr>
            <p:cNvSpPr>
              <a:spLocks noChangeArrowheads="1"/>
            </p:cNvSpPr>
            <p:nvPr/>
          </p:nvSpPr>
          <p:spPr bwMode="auto">
            <a:xfrm>
              <a:off x="462737" y="4728908"/>
              <a:ext cx="41857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terá uma orientação que dependerá daquela do vetor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19" name="Imagem 18">
            <a:extLst>
              <a:ext uri="{FF2B5EF4-FFF2-40B4-BE49-F238E27FC236}">
                <a16:creationId xmlns:a16="http://schemas.microsoft.com/office/drawing/2014/main" id="{9204C1D5-CEB7-4557-A5C4-CFF47B5F62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011" y="4776951"/>
            <a:ext cx="4999879" cy="2117295"/>
          </a:xfrm>
          <a:prstGeom prst="rect">
            <a:avLst/>
          </a:prstGeom>
        </p:spPr>
      </p:pic>
    </p:spTree>
    <p:extLst>
      <p:ext uri="{BB962C8B-B14F-4D97-AF65-F5344CB8AC3E}">
        <p14:creationId xmlns:p14="http://schemas.microsoft.com/office/powerpoint/2010/main" val="4968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A92AEB0-3853-475D-9EBF-AF27912EB720}"/>
              </a:ext>
            </a:extLst>
          </p:cNvPr>
          <p:cNvSpPr/>
          <p:nvPr/>
        </p:nvSpPr>
        <p:spPr>
          <a:xfrm>
            <a:off x="419099" y="342037"/>
            <a:ext cx="11477625" cy="1323439"/>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No caso de termos mais de uma partícula simetricamente localizada respeito do eixo de rotação, girando na mesma trajetória que a primeira, percebemos que o momento angular da segunda está representado de maneira similar ao primeiro momento angular e o momento angular total do sistema será a soma dos momentos angulares parciais. </a:t>
            </a:r>
            <a:endParaRPr lang="pt-BR" sz="2000" dirty="0"/>
          </a:p>
        </p:txBody>
      </p:sp>
      <p:sp>
        <p:nvSpPr>
          <p:cNvPr id="3" name="Rectangle 2">
            <a:extLst>
              <a:ext uri="{FF2B5EF4-FFF2-40B4-BE49-F238E27FC236}">
                <a16:creationId xmlns:a16="http://schemas.microsoft.com/office/drawing/2014/main" id="{64C44964-A588-4AE3-A0B5-9BF240119B09}"/>
              </a:ext>
            </a:extLst>
          </p:cNvPr>
          <p:cNvSpPr>
            <a:spLocks noChangeArrowheads="1"/>
          </p:cNvSpPr>
          <p:nvPr/>
        </p:nvSpPr>
        <p:spPr bwMode="auto">
          <a:xfrm>
            <a:off x="419099" y="1694021"/>
            <a:ext cx="2879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Assim podemos escrever: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4337" name="Picture 1">
            <a:extLst>
              <a:ext uri="{FF2B5EF4-FFF2-40B4-BE49-F238E27FC236}">
                <a16:creationId xmlns:a16="http://schemas.microsoft.com/office/drawing/2014/main" id="{E21C48BA-5972-40A7-9106-E523506DAE5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8413" y="1654582"/>
            <a:ext cx="884451" cy="400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D4A73AF-32E1-46A6-A18F-165D81A41523}"/>
              </a:ext>
            </a:extLst>
          </p:cNvPr>
          <p:cNvSpPr>
            <a:spLocks noChangeArrowheads="1"/>
          </p:cNvSpPr>
          <p:nvPr/>
        </p:nvSpPr>
        <p:spPr bwMode="auto">
          <a:xfrm>
            <a:off x="419099" y="2160762"/>
            <a:ext cx="5276850" cy="73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pt-BR" altLang="pt-BR" sz="2000" dirty="0">
                <a:latin typeface="Times New Roman" panose="02020603050405020304" pitchFamily="18" charset="0"/>
                <a:ea typeface="Times New Roman" panose="02020603050405020304" pitchFamily="18" charset="0"/>
                <a:cs typeface="Times New Roman" panose="02020603050405020304" pitchFamily="18" charset="0"/>
              </a:rPr>
              <a:t>=</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inércia rotacional do sistema em relação ao eixo de simetria.</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tângulo 4">
            <a:extLst>
              <a:ext uri="{FF2B5EF4-FFF2-40B4-BE49-F238E27FC236}">
                <a16:creationId xmlns:a16="http://schemas.microsoft.com/office/drawing/2014/main" id="{675E23E5-313C-4304-BEEA-520467E9A0A5}"/>
              </a:ext>
            </a:extLst>
          </p:cNvPr>
          <p:cNvSpPr/>
          <p:nvPr/>
        </p:nvSpPr>
        <p:spPr>
          <a:xfrm>
            <a:off x="552450" y="3280322"/>
            <a:ext cx="5276850" cy="1883657"/>
          </a:xfrm>
          <a:prstGeom prst="rect">
            <a:avLst/>
          </a:prstGeom>
        </p:spPr>
        <p:txBody>
          <a:bodyPr wrap="square">
            <a:spAutoFit/>
          </a:bodyPr>
          <a:lstStyle/>
          <a:p>
            <a:pPr hangingPunct="0">
              <a:lnSpc>
                <a:spcPct val="150000"/>
              </a:lnSpc>
              <a:spcAft>
                <a:spcPts val="0"/>
              </a:spcAft>
            </a:pPr>
            <a:r>
              <a:rPr lang="pt-BR" sz="2000" dirty="0">
                <a:latin typeface="Times New Roman" panose="02020603050405020304" pitchFamily="18" charset="0"/>
                <a:ea typeface="Times New Roman" panose="02020603050405020304" pitchFamily="18" charset="0"/>
              </a:rPr>
              <a:t>O momento angular de um corpo em relação ao centro de massa é o </a:t>
            </a:r>
            <a:r>
              <a:rPr lang="pt-BR" sz="2000" b="1" dirty="0">
                <a:latin typeface="Times New Roman" panose="02020603050405020304" pitchFamily="18" charset="0"/>
                <a:ea typeface="Times New Roman" panose="02020603050405020304" pitchFamily="18" charset="0"/>
              </a:rPr>
              <a:t>momento angular do spin.</a:t>
            </a:r>
            <a:r>
              <a:rPr lang="pt-BR" sz="2000" dirty="0">
                <a:latin typeface="Times New Roman" panose="02020603050405020304" pitchFamily="18" charset="0"/>
                <a:ea typeface="Times New Roman" panose="02020603050405020304" pitchFamily="18" charset="0"/>
              </a:rPr>
              <a:t> O momento angular associado ao movimento do centro de massa é o </a:t>
            </a:r>
            <a:r>
              <a:rPr lang="pt-BR" sz="2000" b="1" dirty="0">
                <a:latin typeface="Times New Roman" panose="02020603050405020304" pitchFamily="18" charset="0"/>
                <a:ea typeface="Times New Roman" panose="02020603050405020304" pitchFamily="18" charset="0"/>
              </a:rPr>
              <a:t>momento angular orbital.</a:t>
            </a:r>
            <a:endParaRPr lang="pt-BR" sz="1200" dirty="0">
              <a:effectLst/>
              <a:latin typeface="Times New Roman" panose="02020603050405020304" pitchFamily="18" charset="0"/>
              <a:ea typeface="Times New Roman" panose="02020603050405020304" pitchFamily="18" charset="0"/>
            </a:endParaRPr>
          </a:p>
        </p:txBody>
      </p:sp>
      <p:pic>
        <p:nvPicPr>
          <p:cNvPr id="7" name="Imagem 6">
            <a:extLst>
              <a:ext uri="{FF2B5EF4-FFF2-40B4-BE49-F238E27FC236}">
                <a16:creationId xmlns:a16="http://schemas.microsoft.com/office/drawing/2014/main" id="{D5AAE742-13F1-4111-93B6-BD9B1C8444CA}"/>
              </a:ext>
            </a:extLst>
          </p:cNvPr>
          <p:cNvPicPr>
            <a:picLocks noChangeAspect="1"/>
          </p:cNvPicPr>
          <p:nvPr/>
        </p:nvPicPr>
        <p:blipFill rotWithShape="1">
          <a:blip r:embed="rId3">
            <a:extLst>
              <a:ext uri="{28A0092B-C50C-407E-A947-70E740481C1C}">
                <a14:useLocalDpi xmlns:a14="http://schemas.microsoft.com/office/drawing/2010/main" val="0"/>
              </a:ext>
            </a:extLst>
          </a:blip>
          <a:srcRect l="24583" t="19075" r="9583" b="8703"/>
          <a:stretch/>
        </p:blipFill>
        <p:spPr>
          <a:xfrm rot="5400000">
            <a:off x="5683490" y="1861983"/>
            <a:ext cx="5354156" cy="4405314"/>
          </a:xfrm>
          <a:prstGeom prst="rect">
            <a:avLst/>
          </a:prstGeom>
        </p:spPr>
      </p:pic>
    </p:spTree>
    <p:extLst>
      <p:ext uri="{BB962C8B-B14F-4D97-AF65-F5344CB8AC3E}">
        <p14:creationId xmlns:p14="http://schemas.microsoft.com/office/powerpoint/2010/main" val="37629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0EBBB5D-21DA-42B2-9B60-987FE0D061B7}"/>
              </a:ext>
            </a:extLst>
          </p:cNvPr>
          <p:cNvPicPr>
            <a:picLocks noChangeAspect="1"/>
          </p:cNvPicPr>
          <p:nvPr/>
        </p:nvPicPr>
        <p:blipFill rotWithShape="1">
          <a:blip r:embed="rId2">
            <a:extLst>
              <a:ext uri="{28A0092B-C50C-407E-A947-70E740481C1C}">
                <a14:useLocalDpi xmlns:a14="http://schemas.microsoft.com/office/drawing/2010/main" val="0"/>
              </a:ext>
            </a:extLst>
          </a:blip>
          <a:srcRect l="30139" t="7223" r="31389" b="3517"/>
          <a:stretch/>
        </p:blipFill>
        <p:spPr>
          <a:xfrm rot="5400000">
            <a:off x="7691436" y="-500060"/>
            <a:ext cx="2638428" cy="4591050"/>
          </a:xfrm>
          <a:prstGeom prst="rect">
            <a:avLst/>
          </a:prstGeom>
        </p:spPr>
      </p:pic>
      <p:sp>
        <p:nvSpPr>
          <p:cNvPr id="4" name="Retângulo 3">
            <a:extLst>
              <a:ext uri="{FF2B5EF4-FFF2-40B4-BE49-F238E27FC236}">
                <a16:creationId xmlns:a16="http://schemas.microsoft.com/office/drawing/2014/main" id="{6FA72362-2808-4784-A53D-2C5026FB2AEC}"/>
              </a:ext>
            </a:extLst>
          </p:cNvPr>
          <p:cNvSpPr/>
          <p:nvPr/>
        </p:nvSpPr>
        <p:spPr>
          <a:xfrm>
            <a:off x="704850" y="476251"/>
            <a:ext cx="6096000" cy="2120068"/>
          </a:xfrm>
          <a:prstGeom prst="rect">
            <a:avLst/>
          </a:prstGeom>
        </p:spPr>
        <p:txBody>
          <a:bodyPr>
            <a:spAutoFit/>
          </a:bodyPr>
          <a:lstStyle/>
          <a:p>
            <a:pPr hangingPunct="0">
              <a:lnSpc>
                <a:spcPct val="150000"/>
              </a:lnSpc>
              <a:spcAft>
                <a:spcPts val="0"/>
              </a:spcAft>
            </a:pPr>
            <a:r>
              <a:rPr lang="pt-BR" dirty="0">
                <a:latin typeface="Times New Roman" panose="02020603050405020304" pitchFamily="18" charset="0"/>
                <a:ea typeface="Times New Roman" panose="02020603050405020304" pitchFamily="18" charset="0"/>
              </a:rPr>
              <a:t>A terra tem um momento angular de spin provocado pela rotação em torno do seu próprio eixo e um momento angular orbital em relação ao Sol proveniente do seu movimento de revolução anual. O momento angular total da terra em relação ao Sol é igual á soma vetorial desses dois momentos angulares.</a:t>
            </a:r>
            <a:endParaRPr lang="pt-BR" sz="1100" dirty="0">
              <a:effectLst/>
              <a:latin typeface="Times New Roman" panose="02020603050405020304" pitchFamily="18" charset="0"/>
              <a:ea typeface="Times New Roman" panose="02020603050405020304" pitchFamily="18" charset="0"/>
            </a:endParaRPr>
          </a:p>
        </p:txBody>
      </p:sp>
      <p:sp>
        <p:nvSpPr>
          <p:cNvPr id="5" name="Retângulo 4">
            <a:extLst>
              <a:ext uri="{FF2B5EF4-FFF2-40B4-BE49-F238E27FC236}">
                <a16:creationId xmlns:a16="http://schemas.microsoft.com/office/drawing/2014/main" id="{C3E4B667-43DE-4F34-80A9-819C24862AF4}"/>
              </a:ext>
            </a:extLst>
          </p:cNvPr>
          <p:cNvSpPr/>
          <p:nvPr/>
        </p:nvSpPr>
        <p:spPr>
          <a:xfrm>
            <a:off x="552450" y="3320020"/>
            <a:ext cx="4019114" cy="369332"/>
          </a:xfrm>
          <a:prstGeom prst="rect">
            <a:avLst/>
          </a:prstGeom>
        </p:spPr>
        <p:txBody>
          <a:bodyPr wrap="none">
            <a:spAutoFit/>
          </a:bodyPr>
          <a:lstStyle/>
          <a:p>
            <a:r>
              <a:rPr lang="pt-BR" dirty="0">
                <a:latin typeface="Times New Roman" panose="02020603050405020304" pitchFamily="18" charset="0"/>
                <a:ea typeface="Times New Roman" panose="02020603050405020304" pitchFamily="18" charset="0"/>
              </a:rPr>
              <a:t>A partir da definição de produto vetorial, </a:t>
            </a:r>
            <a:endParaRPr lang="pt-BR" dirty="0"/>
          </a:p>
        </p:txBody>
      </p:sp>
      <p:pic>
        <p:nvPicPr>
          <p:cNvPr id="15362" name="Picture 2">
            <a:extLst>
              <a:ext uri="{FF2B5EF4-FFF2-40B4-BE49-F238E27FC236}">
                <a16:creationId xmlns:a16="http://schemas.microsoft.com/office/drawing/2014/main" id="{C038EB22-494F-40F7-B015-7B83168E9B1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1564" y="3374511"/>
            <a:ext cx="3003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ângulo 5">
            <a:extLst>
              <a:ext uri="{FF2B5EF4-FFF2-40B4-BE49-F238E27FC236}">
                <a16:creationId xmlns:a16="http://schemas.microsoft.com/office/drawing/2014/main" id="{4396262C-5ACB-46A6-BF83-F43418FA3BDD}"/>
              </a:ext>
            </a:extLst>
          </p:cNvPr>
          <p:cNvSpPr/>
          <p:nvPr/>
        </p:nvSpPr>
        <p:spPr>
          <a:xfrm>
            <a:off x="704851" y="3892870"/>
            <a:ext cx="6559550" cy="2406329"/>
          </a:xfrm>
          <a:prstGeom prst="rect">
            <a:avLst/>
          </a:prstGeom>
        </p:spPr>
        <p:txBody>
          <a:bodyPr wrap="square">
            <a:spAutoFit/>
          </a:bodyPr>
          <a:lstStyle/>
          <a:p>
            <a:pPr hangingPunct="0">
              <a:lnSpc>
                <a:spcPct val="150000"/>
              </a:lnSpc>
              <a:spcAft>
                <a:spcPts val="0"/>
              </a:spcAft>
            </a:pPr>
            <a:r>
              <a:rPr lang="pt-BR" sz="2000" dirty="0">
                <a:latin typeface="Times New Roman" panose="02020603050405020304" pitchFamily="18" charset="0"/>
                <a:ea typeface="Times New Roman" panose="02020603050405020304" pitchFamily="18" charset="0"/>
              </a:rPr>
              <a:t>vemos que o módulo do momento angular está relacionado com a área (paralelogramo) formada pelos vetores r e v assim como com a altura do mesmo dada pelo seno do ângulo entre esses vetores. A direção será normal ao plano formado por ambos os vetores. </a:t>
            </a:r>
            <a:endParaRPr lang="pt-BR" sz="1200" dirty="0">
              <a:effectLst/>
              <a:latin typeface="Times New Roman" panose="02020603050405020304" pitchFamily="18" charset="0"/>
              <a:ea typeface="Times New Roman" panose="02020603050405020304" pitchFamily="18" charset="0"/>
            </a:endParaRPr>
          </a:p>
        </p:txBody>
      </p:sp>
      <p:pic>
        <p:nvPicPr>
          <p:cNvPr id="7" name="Imagem 6">
            <a:extLst>
              <a:ext uri="{FF2B5EF4-FFF2-40B4-BE49-F238E27FC236}">
                <a16:creationId xmlns:a16="http://schemas.microsoft.com/office/drawing/2014/main" id="{E89EE6A7-0EC4-43C7-A9F9-830659CAD4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7737" y="3284358"/>
            <a:ext cx="2628438" cy="3266408"/>
          </a:xfrm>
          <a:prstGeom prst="rect">
            <a:avLst/>
          </a:prstGeom>
        </p:spPr>
      </p:pic>
    </p:spTree>
    <p:extLst>
      <p:ext uri="{BB962C8B-B14F-4D97-AF65-F5344CB8AC3E}">
        <p14:creationId xmlns:p14="http://schemas.microsoft.com/office/powerpoint/2010/main" val="6342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2504" y="385011"/>
            <a:ext cx="11538401" cy="2308324"/>
          </a:xfrm>
          <a:prstGeom prst="rect">
            <a:avLst/>
          </a:prstGeom>
        </p:spPr>
        <p:txBody>
          <a:bodyPr wrap="square">
            <a:spAutoFit/>
          </a:bodyPr>
          <a:lstStyle/>
          <a:p>
            <a:pPr algn="just">
              <a:spcAft>
                <a:spcPts val="0"/>
              </a:spcAft>
            </a:pPr>
            <a:r>
              <a:rPr lang="pt-BR" b="1" dirty="0">
                <a:solidFill>
                  <a:srgbClr val="000000"/>
                </a:solidFill>
                <a:latin typeface="Times New Roman" panose="02020603050405020304" pitchFamily="18" charset="0"/>
                <a:ea typeface="Times New Roman" panose="02020603050405020304" pitchFamily="18" charset="0"/>
              </a:rPr>
              <a:t>Problema 9. Lista 4.</a:t>
            </a:r>
            <a:r>
              <a:rPr lang="pt-BR" sz="1600" b="1" dirty="0">
                <a:solidFill>
                  <a:srgbClr val="000000"/>
                </a:solidFill>
                <a:latin typeface="Times New Roman" panose="02020603050405020304" pitchFamily="18" charset="0"/>
                <a:ea typeface="Times New Roman" panose="02020603050405020304" pitchFamily="18" charset="0"/>
              </a:rPr>
              <a:t> </a:t>
            </a:r>
            <a:r>
              <a:rPr lang="pt-BR" dirty="0">
                <a:solidFill>
                  <a:srgbClr val="000000"/>
                </a:solidFill>
                <a:latin typeface="Times New Roman" panose="02020603050405020304" pitchFamily="18" charset="0"/>
                <a:ea typeface="Times New Roman" panose="02020603050405020304" pitchFamily="18" charset="0"/>
              </a:rPr>
              <a:t>Um jogador de boliche lança uma bola de raio R = 10 cm na pista com velocidade inicial v</a:t>
            </a:r>
            <a:r>
              <a:rPr lang="pt-BR" sz="1100" dirty="0">
                <a:solidFill>
                  <a:srgbClr val="000000"/>
                </a:solidFill>
                <a:latin typeface="Times New Roman" panose="02020603050405020304" pitchFamily="18" charset="0"/>
                <a:ea typeface="Times New Roman" panose="02020603050405020304" pitchFamily="18" charset="0"/>
              </a:rPr>
              <a:t>0</a:t>
            </a:r>
            <a:r>
              <a:rPr lang="pt-BR" dirty="0">
                <a:solidFill>
                  <a:srgbClr val="000000"/>
                </a:solidFill>
                <a:latin typeface="Times New Roman" panose="02020603050405020304" pitchFamily="18" charset="0"/>
                <a:ea typeface="Times New Roman" panose="02020603050405020304" pitchFamily="18" charset="0"/>
              </a:rPr>
              <a:t> = 7 m/s. A bola é lançada de modo que ela escorrega num pequeno trecho antes de começar a rolar. No momento em que ela toca a pista, o movimento é de translação pura e o coeficiente de atrito dinâmico entre a bola e a pista é de 0,4.  a) Faça um diagrama de corpo livre da bola e identifique os referenciais com os quais irá analisar as forças e/ou os torques. b) Calcule a aceleração do centro de massa da bola e a aceleração angular em torno do centro de massa quando entra em contato com o solo. c) Determine as equações horárias das velocidades linear e angular da bola enquanto escorrega e escreva a equação da condição de rolamento sem escorregamento. d) Durante quantos segundos a bola escorrega antes de principiar a rolar sem escorregar? </a:t>
            </a:r>
            <a:r>
              <a:rPr lang="pt-BR" dirty="0">
                <a:latin typeface="Times New Roman" panose="02020603050405020304" pitchFamily="18" charset="0"/>
                <a:ea typeface="Times New Roman" panose="02020603050405020304" pitchFamily="18" charset="0"/>
              </a:rPr>
              <a:t>e) Calcule as velocidades angular e de translação da bola no instante em que começa a rolar sem escorregar.</a:t>
            </a:r>
            <a:endParaRPr lang="pt-BR" sz="1100" dirty="0">
              <a:effectLst/>
              <a:latin typeface="Times New Roman" panose="02020603050405020304" pitchFamily="18" charset="0"/>
              <a:ea typeface="Times New Roman" panose="02020603050405020304" pitchFamily="18" charset="0"/>
            </a:endParaRPr>
          </a:p>
        </p:txBody>
      </p:sp>
      <p:grpSp>
        <p:nvGrpSpPr>
          <p:cNvPr id="3" name="Group 11"/>
          <p:cNvGrpSpPr>
            <a:grpSpLocks/>
          </p:cNvGrpSpPr>
          <p:nvPr/>
        </p:nvGrpSpPr>
        <p:grpSpPr bwMode="auto">
          <a:xfrm>
            <a:off x="803561" y="2856892"/>
            <a:ext cx="3037567" cy="2421648"/>
            <a:chOff x="986" y="6390"/>
            <a:chExt cx="2423" cy="2154"/>
          </a:xfrm>
        </p:grpSpPr>
        <p:sp>
          <p:nvSpPr>
            <p:cNvPr id="4" name="AutoShape 33"/>
            <p:cNvSpPr>
              <a:spLocks noChangeAspect="1" noChangeArrowheads="1" noTextEdit="1"/>
            </p:cNvSpPr>
            <p:nvPr/>
          </p:nvSpPr>
          <p:spPr bwMode="auto">
            <a:xfrm>
              <a:off x="986" y="6661"/>
              <a:ext cx="2271" cy="1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sz="3200" dirty="0"/>
            </a:p>
          </p:txBody>
        </p:sp>
        <p:sp>
          <p:nvSpPr>
            <p:cNvPr id="5" name="Oval 32"/>
            <p:cNvSpPr>
              <a:spLocks noChangeArrowheads="1"/>
            </p:cNvSpPr>
            <p:nvPr/>
          </p:nvSpPr>
          <p:spPr bwMode="auto">
            <a:xfrm>
              <a:off x="1661" y="7047"/>
              <a:ext cx="840" cy="81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sz="3200"/>
            </a:p>
          </p:txBody>
        </p:sp>
        <p:sp>
          <p:nvSpPr>
            <p:cNvPr id="6" name="Line 31"/>
            <p:cNvSpPr>
              <a:spLocks noChangeShapeType="1"/>
            </p:cNvSpPr>
            <p:nvPr/>
          </p:nvSpPr>
          <p:spPr bwMode="auto">
            <a:xfrm>
              <a:off x="1181" y="7857"/>
              <a:ext cx="177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7" name="Text Box 30"/>
            <p:cNvSpPr txBox="1">
              <a:spLocks noChangeArrowheads="1"/>
            </p:cNvSpPr>
            <p:nvPr/>
          </p:nvSpPr>
          <p:spPr bwMode="auto">
            <a:xfrm>
              <a:off x="1875" y="7080"/>
              <a:ext cx="152" cy="2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r</a:t>
              </a:r>
              <a:endParaRPr kumimoji="0" lang="pt-BR" altLang="pt-BR" sz="3200" b="0" i="0" u="none" strike="noStrike" cap="none" normalizeH="0" baseline="0">
                <a:ln>
                  <a:noFill/>
                </a:ln>
                <a:solidFill>
                  <a:schemeClr val="tx1"/>
                </a:solidFill>
                <a:effectLst/>
                <a:latin typeface="Arial" panose="020B0604020202020204" pitchFamily="34" charset="0"/>
              </a:endParaRPr>
            </a:p>
          </p:txBody>
        </p:sp>
        <p:sp>
          <p:nvSpPr>
            <p:cNvPr id="8" name="Line 29"/>
            <p:cNvSpPr>
              <a:spLocks noChangeShapeType="1"/>
            </p:cNvSpPr>
            <p:nvPr/>
          </p:nvSpPr>
          <p:spPr bwMode="auto">
            <a:xfrm flipV="1">
              <a:off x="2096" y="6553"/>
              <a:ext cx="0" cy="124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9" name="Line 28"/>
            <p:cNvSpPr>
              <a:spLocks noChangeShapeType="1"/>
            </p:cNvSpPr>
            <p:nvPr/>
          </p:nvSpPr>
          <p:spPr bwMode="auto">
            <a:xfrm>
              <a:off x="2100" y="7629"/>
              <a:ext cx="0" cy="915"/>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10" name="Text Box 26"/>
            <p:cNvSpPr txBox="1">
              <a:spLocks noChangeArrowheads="1"/>
            </p:cNvSpPr>
            <p:nvPr/>
          </p:nvSpPr>
          <p:spPr bwMode="auto">
            <a:xfrm>
              <a:off x="1636" y="8016"/>
              <a:ext cx="0" cy="4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pt-BR" sz="3200"/>
            </a:p>
          </p:txBody>
        </p:sp>
        <p:sp>
          <p:nvSpPr>
            <p:cNvPr id="11" name="Text Box 25"/>
            <p:cNvSpPr txBox="1">
              <a:spLocks noChangeArrowheads="1"/>
            </p:cNvSpPr>
            <p:nvPr/>
          </p:nvSpPr>
          <p:spPr bwMode="auto">
            <a:xfrm>
              <a:off x="1802" y="7364"/>
              <a:ext cx="152" cy="2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O</a:t>
              </a:r>
              <a:endParaRPr kumimoji="0" lang="pt-BR" altLang="pt-BR" sz="3200" b="0" i="0" u="none" strike="noStrike" cap="none" normalizeH="0" baseline="0">
                <a:ln>
                  <a:noFill/>
                </a:ln>
                <a:solidFill>
                  <a:schemeClr val="tx1"/>
                </a:solidFill>
                <a:effectLst/>
                <a:latin typeface="Arial" panose="020B0604020202020204" pitchFamily="34" charset="0"/>
              </a:endParaRPr>
            </a:p>
          </p:txBody>
        </p:sp>
        <p:sp>
          <p:nvSpPr>
            <p:cNvPr id="12" name="Line 24"/>
            <p:cNvSpPr>
              <a:spLocks noChangeShapeType="1"/>
            </p:cNvSpPr>
            <p:nvPr/>
          </p:nvSpPr>
          <p:spPr bwMode="auto">
            <a:xfrm flipH="1" flipV="1">
              <a:off x="2162" y="7872"/>
              <a:ext cx="1198"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13" name="Text Box 23"/>
            <p:cNvSpPr txBox="1">
              <a:spLocks noChangeArrowheads="1"/>
            </p:cNvSpPr>
            <p:nvPr/>
          </p:nvSpPr>
          <p:spPr bwMode="auto">
            <a:xfrm>
              <a:off x="2153" y="6390"/>
              <a:ext cx="152" cy="2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y</a:t>
              </a:r>
              <a:endParaRPr kumimoji="0" lang="pt-BR" altLang="pt-BR" sz="3200" b="0" i="0" u="none" strike="noStrike" cap="none" normalizeH="0" baseline="0">
                <a:ln>
                  <a:noFill/>
                </a:ln>
                <a:solidFill>
                  <a:schemeClr val="tx1"/>
                </a:solidFill>
                <a:effectLst/>
                <a:latin typeface="Arial" panose="020B0604020202020204" pitchFamily="34" charset="0"/>
              </a:endParaRPr>
            </a:p>
          </p:txBody>
        </p:sp>
        <p:sp>
          <p:nvSpPr>
            <p:cNvPr id="14" name="Line 22"/>
            <p:cNvSpPr>
              <a:spLocks noChangeShapeType="1"/>
            </p:cNvSpPr>
            <p:nvPr/>
          </p:nvSpPr>
          <p:spPr bwMode="auto">
            <a:xfrm flipV="1">
              <a:off x="2095" y="6567"/>
              <a:ext cx="0" cy="114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15" name="Text Box 20"/>
            <p:cNvSpPr txBox="1">
              <a:spLocks noChangeArrowheads="1"/>
            </p:cNvSpPr>
            <p:nvPr/>
          </p:nvSpPr>
          <p:spPr bwMode="auto">
            <a:xfrm>
              <a:off x="1181" y="7140"/>
              <a:ext cx="465"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pt-BR" sz="3200"/>
            </a:p>
          </p:txBody>
        </p:sp>
        <p:sp>
          <p:nvSpPr>
            <p:cNvPr id="16" name="Line 19"/>
            <p:cNvSpPr>
              <a:spLocks noChangeShapeType="1"/>
            </p:cNvSpPr>
            <p:nvPr/>
          </p:nvSpPr>
          <p:spPr bwMode="auto">
            <a:xfrm flipH="1" flipV="1">
              <a:off x="1340" y="7665"/>
              <a:ext cx="822" cy="3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17" name="Text Box 17"/>
            <p:cNvSpPr txBox="1">
              <a:spLocks noChangeArrowheads="1"/>
            </p:cNvSpPr>
            <p:nvPr/>
          </p:nvSpPr>
          <p:spPr bwMode="auto">
            <a:xfrm>
              <a:off x="2100" y="6661"/>
              <a:ext cx="0" cy="4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pt-BR" sz="3200"/>
            </a:p>
          </p:txBody>
        </p:sp>
        <p:sp>
          <p:nvSpPr>
            <p:cNvPr id="18" name="Line 16"/>
            <p:cNvSpPr>
              <a:spLocks noChangeShapeType="1"/>
            </p:cNvSpPr>
            <p:nvPr/>
          </p:nvSpPr>
          <p:spPr bwMode="auto">
            <a:xfrm flipH="1" flipV="1">
              <a:off x="1751" y="7140"/>
              <a:ext cx="344" cy="3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19" name="Text Box 15"/>
            <p:cNvSpPr txBox="1">
              <a:spLocks noChangeArrowheads="1"/>
            </p:cNvSpPr>
            <p:nvPr/>
          </p:nvSpPr>
          <p:spPr bwMode="auto">
            <a:xfrm>
              <a:off x="3257" y="7872"/>
              <a:ext cx="152" cy="26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x</a:t>
              </a:r>
              <a:endParaRPr kumimoji="0" lang="pt-BR" altLang="pt-BR" sz="3200" b="0" i="0" u="none" strike="noStrike" cap="none" normalizeH="0" baseline="0">
                <a:ln>
                  <a:noFill/>
                </a:ln>
                <a:solidFill>
                  <a:schemeClr val="tx1"/>
                </a:solidFill>
                <a:effectLst/>
                <a:latin typeface="Arial" panose="020B0604020202020204" pitchFamily="34" charset="0"/>
              </a:endParaRPr>
            </a:p>
          </p:txBody>
        </p:sp>
        <p:sp>
          <p:nvSpPr>
            <p:cNvPr id="20" name="Line 14"/>
            <p:cNvSpPr>
              <a:spLocks noChangeShapeType="1"/>
            </p:cNvSpPr>
            <p:nvPr/>
          </p:nvSpPr>
          <p:spPr bwMode="auto">
            <a:xfrm flipH="1" flipV="1">
              <a:off x="2552" y="7080"/>
              <a:ext cx="45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3200"/>
            </a:p>
          </p:txBody>
        </p:sp>
        <p:sp>
          <p:nvSpPr>
            <p:cNvPr id="21" name="Text Box 12"/>
            <p:cNvSpPr txBox="1">
              <a:spLocks noChangeArrowheads="1"/>
            </p:cNvSpPr>
            <p:nvPr/>
          </p:nvSpPr>
          <p:spPr bwMode="auto">
            <a:xfrm>
              <a:off x="2695" y="6661"/>
              <a:ext cx="0" cy="4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pt-BR" sz="3200"/>
            </a:p>
          </p:txBody>
        </p:sp>
      </p:grpSp>
      <p:graphicFrame>
        <p:nvGraphicFramePr>
          <p:cNvPr id="22" name="Objeto 21"/>
          <p:cNvGraphicFramePr>
            <a:graphicFrameLocks noChangeAspect="1"/>
          </p:cNvGraphicFramePr>
          <p:nvPr/>
        </p:nvGraphicFramePr>
        <p:xfrm>
          <a:off x="6574481" y="2679309"/>
          <a:ext cx="2735225" cy="1235263"/>
        </p:xfrm>
        <a:graphic>
          <a:graphicData uri="http://schemas.openxmlformats.org/presentationml/2006/ole">
            <mc:AlternateContent xmlns:mc="http://schemas.openxmlformats.org/markup-compatibility/2006">
              <mc:Choice xmlns:v="urn:schemas-microsoft-com:vml" Requires="v">
                <p:oleObj spid="_x0000_s1377" r:id="rId3" imgW="1180588" imgH="533169" progId="Equation.3">
                  <p:embed/>
                </p:oleObj>
              </mc:Choice>
              <mc:Fallback>
                <p:oleObj r:id="rId3" imgW="1180588" imgH="533169" progId="Equation.3">
                  <p:embed/>
                  <p:pic>
                    <p:nvPicPr>
                      <p:cNvPr id="22" name="Objeto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4481" y="2679309"/>
                        <a:ext cx="2735225" cy="1235263"/>
                      </a:xfrm>
                      <a:prstGeom prst="rect">
                        <a:avLst/>
                      </a:prstGeom>
                      <a:noFill/>
                    </p:spPr>
                  </p:pic>
                </p:oleObj>
              </mc:Fallback>
            </mc:AlternateContent>
          </a:graphicData>
        </a:graphic>
      </p:graphicFrame>
      <p:graphicFrame>
        <p:nvGraphicFramePr>
          <p:cNvPr id="23" name="Objeto 22"/>
          <p:cNvGraphicFramePr>
            <a:graphicFrameLocks noChangeAspect="1"/>
          </p:cNvGraphicFramePr>
          <p:nvPr/>
        </p:nvGraphicFramePr>
        <p:xfrm>
          <a:off x="1735919" y="4970898"/>
          <a:ext cx="437242" cy="588595"/>
        </p:xfrm>
        <a:graphic>
          <a:graphicData uri="http://schemas.openxmlformats.org/presentationml/2006/ole">
            <mc:AlternateContent xmlns:mc="http://schemas.openxmlformats.org/markup-compatibility/2006">
              <mc:Choice xmlns:v="urn:schemas-microsoft-com:vml" Requires="v">
                <p:oleObj spid="_x0000_s1378" r:id="rId5" imgW="164885" imgH="215619" progId="Equation.3">
                  <p:embed/>
                </p:oleObj>
              </mc:Choice>
              <mc:Fallback>
                <p:oleObj r:id="rId5" imgW="164885" imgH="215619" progId="Equation.3">
                  <p:embed/>
                  <p:pic>
                    <p:nvPicPr>
                      <p:cNvPr id="23" name="Objeto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919" y="4970898"/>
                        <a:ext cx="437242" cy="588595"/>
                      </a:xfrm>
                      <a:prstGeom prst="rect">
                        <a:avLst/>
                      </a:prstGeom>
                      <a:noFill/>
                    </p:spPr>
                  </p:pic>
                </p:oleObj>
              </mc:Fallback>
            </mc:AlternateContent>
          </a:graphicData>
        </a:graphic>
      </p:graphicFrame>
      <p:graphicFrame>
        <p:nvGraphicFramePr>
          <p:cNvPr id="24" name="Objeto 23"/>
          <p:cNvGraphicFramePr>
            <a:graphicFrameLocks noChangeAspect="1"/>
          </p:cNvGraphicFramePr>
          <p:nvPr/>
        </p:nvGraphicFramePr>
        <p:xfrm>
          <a:off x="905772" y="3857832"/>
          <a:ext cx="386791" cy="605412"/>
        </p:xfrm>
        <a:graphic>
          <a:graphicData uri="http://schemas.openxmlformats.org/presentationml/2006/ole">
            <mc:AlternateContent xmlns:mc="http://schemas.openxmlformats.org/markup-compatibility/2006">
              <mc:Choice xmlns:v="urn:schemas-microsoft-com:vml" Requires="v">
                <p:oleObj spid="_x0000_s1379" r:id="rId7" imgW="152334" imgH="241195" progId="Equation.3">
                  <p:embed/>
                </p:oleObj>
              </mc:Choice>
              <mc:Fallback>
                <p:oleObj r:id="rId7" imgW="152334" imgH="241195" progId="Equation.3">
                  <p:embed/>
                  <p:pic>
                    <p:nvPicPr>
                      <p:cNvPr id="24" name="Objeto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772" y="3857832"/>
                        <a:ext cx="386791" cy="605412"/>
                      </a:xfrm>
                      <a:prstGeom prst="rect">
                        <a:avLst/>
                      </a:prstGeom>
                      <a:noFill/>
                    </p:spPr>
                  </p:pic>
                </p:oleObj>
              </mc:Fallback>
            </mc:AlternateContent>
          </a:graphicData>
        </a:graphic>
      </p:graphicFrame>
      <p:graphicFrame>
        <p:nvGraphicFramePr>
          <p:cNvPr id="25" name="Objeto 24"/>
          <p:cNvGraphicFramePr>
            <a:graphicFrameLocks noChangeAspect="1"/>
          </p:cNvGraphicFramePr>
          <p:nvPr/>
        </p:nvGraphicFramePr>
        <p:xfrm>
          <a:off x="2259751" y="3170166"/>
          <a:ext cx="235438" cy="285889"/>
        </p:xfrm>
        <a:graphic>
          <a:graphicData uri="http://schemas.openxmlformats.org/presentationml/2006/ole">
            <mc:AlternateContent xmlns:mc="http://schemas.openxmlformats.org/markup-compatibility/2006">
              <mc:Choice xmlns:v="urn:schemas-microsoft-com:vml" Requires="v">
                <p:oleObj spid="_x0000_s1380" r:id="rId9" imgW="177569" imgH="215619" progId="Equation.3">
                  <p:embed/>
                </p:oleObj>
              </mc:Choice>
              <mc:Fallback>
                <p:oleObj r:id="rId9" imgW="177569" imgH="215619" progId="Equation.3">
                  <p:embed/>
                  <p:pic>
                    <p:nvPicPr>
                      <p:cNvPr id="25" name="Objeto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9751" y="3170166"/>
                        <a:ext cx="235438" cy="285889"/>
                      </a:xfrm>
                      <a:prstGeom prst="rect">
                        <a:avLst/>
                      </a:prstGeom>
                      <a:noFill/>
                    </p:spPr>
                  </p:pic>
                </p:oleObj>
              </mc:Fallback>
            </mc:AlternateContent>
          </a:graphicData>
        </a:graphic>
      </p:graphicFrame>
      <p:graphicFrame>
        <p:nvGraphicFramePr>
          <p:cNvPr id="26" name="Objeto 25"/>
          <p:cNvGraphicFramePr>
            <a:graphicFrameLocks noChangeAspect="1"/>
          </p:cNvGraphicFramePr>
          <p:nvPr/>
        </p:nvGraphicFramePr>
        <p:xfrm>
          <a:off x="2944184" y="3133772"/>
          <a:ext cx="336340" cy="470876"/>
        </p:xfrm>
        <a:graphic>
          <a:graphicData uri="http://schemas.openxmlformats.org/presentationml/2006/ole">
            <mc:AlternateContent xmlns:mc="http://schemas.openxmlformats.org/markup-compatibility/2006">
              <mc:Choice xmlns:v="urn:schemas-microsoft-com:vml" Requires="v">
                <p:oleObj spid="_x0000_s1381" r:id="rId11" imgW="139639" imgH="190417" progId="Equation.3">
                  <p:embed/>
                </p:oleObj>
              </mc:Choice>
              <mc:Fallback>
                <p:oleObj r:id="rId11" imgW="139639" imgH="190417" progId="Equation.3">
                  <p:embed/>
                  <p:pic>
                    <p:nvPicPr>
                      <p:cNvPr id="26" name="Objeto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4184" y="3133772"/>
                        <a:ext cx="336340" cy="470876"/>
                      </a:xfrm>
                      <a:prstGeom prst="rect">
                        <a:avLst/>
                      </a:prstGeom>
                      <a:noFill/>
                    </p:spPr>
                  </p:pic>
                </p:oleObj>
              </mc:Fallback>
            </mc:AlternateContent>
          </a:graphicData>
        </a:graphic>
      </p:graphicFrame>
      <p:graphicFrame>
        <p:nvGraphicFramePr>
          <p:cNvPr id="27" name="Objeto 26"/>
          <p:cNvGraphicFramePr>
            <a:graphicFrameLocks noChangeAspect="1"/>
          </p:cNvGraphicFramePr>
          <p:nvPr/>
        </p:nvGraphicFramePr>
        <p:xfrm>
          <a:off x="5943600" y="3888309"/>
          <a:ext cx="5398257" cy="807216"/>
        </p:xfrm>
        <a:graphic>
          <a:graphicData uri="http://schemas.openxmlformats.org/presentationml/2006/ole">
            <mc:AlternateContent xmlns:mc="http://schemas.openxmlformats.org/markup-compatibility/2006">
              <mc:Choice xmlns:v="urn:schemas-microsoft-com:vml" Requires="v">
                <p:oleObj spid="_x0000_s1382" r:id="rId13" imgW="3060700" imgH="457200" progId="Equation.3">
                  <p:embed/>
                </p:oleObj>
              </mc:Choice>
              <mc:Fallback>
                <p:oleObj r:id="rId13" imgW="3060700" imgH="457200" progId="Equation.3">
                  <p:embed/>
                  <p:pic>
                    <p:nvPicPr>
                      <p:cNvPr id="27" name="Objeto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3888309"/>
                        <a:ext cx="5398257" cy="807216"/>
                      </a:xfrm>
                      <a:prstGeom prst="rect">
                        <a:avLst/>
                      </a:prstGeom>
                      <a:noFill/>
                    </p:spPr>
                  </p:pic>
                </p:oleObj>
              </mc:Fallback>
            </mc:AlternateContent>
          </a:graphicData>
        </a:graphic>
      </p:graphicFrame>
      <p:graphicFrame>
        <p:nvGraphicFramePr>
          <p:cNvPr id="28" name="Objeto 27"/>
          <p:cNvGraphicFramePr>
            <a:graphicFrameLocks noChangeAspect="1"/>
          </p:cNvGraphicFramePr>
          <p:nvPr/>
        </p:nvGraphicFramePr>
        <p:xfrm>
          <a:off x="4153281" y="4736726"/>
          <a:ext cx="7577623" cy="1188265"/>
        </p:xfrm>
        <a:graphic>
          <a:graphicData uri="http://schemas.openxmlformats.org/presentationml/2006/ole">
            <mc:AlternateContent xmlns:mc="http://schemas.openxmlformats.org/markup-compatibility/2006">
              <mc:Choice xmlns:v="urn:schemas-microsoft-com:vml" Requires="v">
                <p:oleObj spid="_x0000_s1383" r:id="rId15" imgW="3708400" imgH="584200" progId="Equation.3">
                  <p:embed/>
                </p:oleObj>
              </mc:Choice>
              <mc:Fallback>
                <p:oleObj r:id="rId15" imgW="3708400" imgH="584200" progId="Equation.3">
                  <p:embed/>
                  <p:pic>
                    <p:nvPicPr>
                      <p:cNvPr id="28" name="Objeto 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3281" y="4736726"/>
                        <a:ext cx="7577623" cy="1188265"/>
                      </a:xfrm>
                      <a:prstGeom prst="rect">
                        <a:avLst/>
                      </a:prstGeom>
                      <a:noFill/>
                    </p:spPr>
                  </p:pic>
                </p:oleObj>
              </mc:Fallback>
            </mc:AlternateContent>
          </a:graphicData>
        </a:graphic>
      </p:graphicFrame>
      <p:graphicFrame>
        <p:nvGraphicFramePr>
          <p:cNvPr id="29" name="Objeto 28"/>
          <p:cNvGraphicFramePr>
            <a:graphicFrameLocks noChangeAspect="1"/>
          </p:cNvGraphicFramePr>
          <p:nvPr/>
        </p:nvGraphicFramePr>
        <p:xfrm>
          <a:off x="2706499" y="5916403"/>
          <a:ext cx="3228864" cy="487693"/>
        </p:xfrm>
        <a:graphic>
          <a:graphicData uri="http://schemas.openxmlformats.org/presentationml/2006/ole">
            <mc:AlternateContent xmlns:mc="http://schemas.openxmlformats.org/markup-compatibility/2006">
              <mc:Choice xmlns:v="urn:schemas-microsoft-com:vml" Requires="v">
                <p:oleObj spid="_x0000_s1384" r:id="rId17" imgW="1828800" imgH="279400" progId="Equation.3">
                  <p:embed/>
                </p:oleObj>
              </mc:Choice>
              <mc:Fallback>
                <p:oleObj r:id="rId17" imgW="1828800" imgH="279400" progId="Equation.3">
                  <p:embed/>
                  <p:pic>
                    <p:nvPicPr>
                      <p:cNvPr id="29" name="Objeto 2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6499" y="5916403"/>
                        <a:ext cx="3228864" cy="487693"/>
                      </a:xfrm>
                      <a:prstGeom prst="rect">
                        <a:avLst/>
                      </a:prstGeom>
                      <a:noFill/>
                    </p:spPr>
                  </p:pic>
                </p:oleObj>
              </mc:Fallback>
            </mc:AlternateContent>
          </a:graphicData>
        </a:graphic>
      </p:graphicFrame>
      <p:graphicFrame>
        <p:nvGraphicFramePr>
          <p:cNvPr id="30" name="Objeto 29"/>
          <p:cNvGraphicFramePr>
            <a:graphicFrameLocks noChangeAspect="1"/>
          </p:cNvGraphicFramePr>
          <p:nvPr/>
        </p:nvGraphicFramePr>
        <p:xfrm>
          <a:off x="6436711" y="5898319"/>
          <a:ext cx="4792845" cy="857667"/>
        </p:xfrm>
        <a:graphic>
          <a:graphicData uri="http://schemas.openxmlformats.org/presentationml/2006/ole">
            <mc:AlternateContent xmlns:mc="http://schemas.openxmlformats.org/markup-compatibility/2006">
              <mc:Choice xmlns:v="urn:schemas-microsoft-com:vml" Requires="v">
                <p:oleObj spid="_x0000_s1385" r:id="rId19" imgW="2717800" imgH="482600" progId="Equation.3">
                  <p:embed/>
                </p:oleObj>
              </mc:Choice>
              <mc:Fallback>
                <p:oleObj r:id="rId19" imgW="2717800" imgH="482600" progId="Equation.3">
                  <p:embed/>
                  <p:pic>
                    <p:nvPicPr>
                      <p:cNvPr id="30" name="Objeto 2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36711" y="5898319"/>
                        <a:ext cx="4792845" cy="857667"/>
                      </a:xfrm>
                      <a:prstGeom prst="rect">
                        <a:avLst/>
                      </a:prstGeom>
                      <a:noFill/>
                    </p:spPr>
                  </p:pic>
                </p:oleObj>
              </mc:Fallback>
            </mc:AlternateContent>
          </a:graphicData>
        </a:graphic>
      </p:graphicFrame>
      <p:sp>
        <p:nvSpPr>
          <p:cNvPr id="42" name="Rectangle 46"/>
          <p:cNvSpPr>
            <a:spLocks noChangeArrowheads="1"/>
          </p:cNvSpPr>
          <p:nvPr/>
        </p:nvSpPr>
        <p:spPr bwMode="auto">
          <a:xfrm>
            <a:off x="4369163" y="3774451"/>
            <a:ext cx="158254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a:t>
            </a:r>
            <a:endParaRPr kumimoji="0" lang="pt-BR" altLang="pt-BR" b="0"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 projeção x: </a:t>
            </a:r>
            <a:endParaRPr kumimoji="0" lang="pt-BR" altLang="pt-BR" b="0" i="0" u="none" strike="noStrike" cap="none" normalizeH="0" baseline="0" dirty="0">
              <a:ln>
                <a:noFill/>
              </a:ln>
              <a:solidFill>
                <a:srgbClr val="FF0000"/>
              </a:solidFill>
              <a:effectLst/>
              <a:latin typeface="Arial" panose="020B0604020202020204" pitchFamily="34" charset="0"/>
            </a:endParaRPr>
          </a:p>
        </p:txBody>
      </p:sp>
      <p:sp>
        <p:nvSpPr>
          <p:cNvPr id="43" name="Rectangle 47"/>
          <p:cNvSpPr>
            <a:spLocks noChangeArrowheads="1"/>
          </p:cNvSpPr>
          <p:nvPr/>
        </p:nvSpPr>
        <p:spPr bwMode="auto">
          <a:xfrm>
            <a:off x="0" y="30099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44" name="Rectangle 48"/>
          <p:cNvSpPr>
            <a:spLocks noChangeArrowheads="1"/>
          </p:cNvSpPr>
          <p:nvPr/>
        </p:nvSpPr>
        <p:spPr bwMode="auto">
          <a:xfrm>
            <a:off x="316101" y="6043591"/>
            <a:ext cx="23903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Substituindo valores: </a:t>
            </a:r>
            <a:endParaRPr kumimoji="0" lang="pt-BR" altLang="pt-BR" sz="2400" b="0" i="0" u="none" strike="noStrike" cap="none" normalizeH="0" baseline="0" dirty="0">
              <a:ln>
                <a:noFill/>
              </a:ln>
              <a:solidFill>
                <a:schemeClr val="tx1"/>
              </a:solidFill>
              <a:effectLst/>
              <a:latin typeface="Arial" panose="020B0604020202020204" pitchFamily="34" charset="0"/>
            </a:endParaRPr>
          </a:p>
        </p:txBody>
      </p:sp>
      <p:sp>
        <p:nvSpPr>
          <p:cNvPr id="52" name="Rectangle 56"/>
          <p:cNvSpPr>
            <a:spLocks noChangeArrowheads="1"/>
          </p:cNvSpPr>
          <p:nvPr/>
        </p:nvSpPr>
        <p:spPr bwMode="auto">
          <a:xfrm>
            <a:off x="0" y="8772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53" name="CaixaDeTexto 52"/>
          <p:cNvSpPr txBox="1"/>
          <p:nvPr/>
        </p:nvSpPr>
        <p:spPr>
          <a:xfrm>
            <a:off x="446992" y="3044606"/>
            <a:ext cx="389850" cy="369332"/>
          </a:xfrm>
          <a:prstGeom prst="rect">
            <a:avLst/>
          </a:prstGeom>
          <a:noFill/>
        </p:spPr>
        <p:txBody>
          <a:bodyPr wrap="none" rtlCol="0">
            <a:spAutoFit/>
          </a:bodyPr>
          <a:lstStyle/>
          <a:p>
            <a:r>
              <a:rPr lang="pt-BR" dirty="0">
                <a:latin typeface="Arial" panose="020B0604020202020204" pitchFamily="34" charset="0"/>
                <a:cs typeface="Arial" panose="020B0604020202020204" pitchFamily="34" charset="0"/>
              </a:rPr>
              <a:t>a)</a:t>
            </a:r>
          </a:p>
        </p:txBody>
      </p:sp>
      <p:sp>
        <p:nvSpPr>
          <p:cNvPr id="54" name="CaixaDeTexto 53"/>
          <p:cNvSpPr txBox="1"/>
          <p:nvPr/>
        </p:nvSpPr>
        <p:spPr>
          <a:xfrm>
            <a:off x="5705973" y="2798511"/>
            <a:ext cx="412292" cy="400110"/>
          </a:xfrm>
          <a:prstGeom prst="rect">
            <a:avLst/>
          </a:prstGeom>
          <a:noFill/>
        </p:spPr>
        <p:txBody>
          <a:bodyPr wrap="none" rtlCol="0">
            <a:spAutoFit/>
          </a:bodyPr>
          <a:lstStyle/>
          <a:p>
            <a:r>
              <a:rPr lang="pt-BR" sz="2000" dirty="0">
                <a:latin typeface="Arial" panose="020B0604020202020204" pitchFamily="34" charset="0"/>
                <a:cs typeface="Arial" panose="020B0604020202020204" pitchFamily="34" charset="0"/>
              </a:rPr>
              <a:t>b)</a:t>
            </a:r>
          </a:p>
        </p:txBody>
      </p:sp>
    </p:spTree>
    <p:extLst>
      <p:ext uri="{BB962C8B-B14F-4D97-AF65-F5344CB8AC3E}">
        <p14:creationId xmlns:p14="http://schemas.microsoft.com/office/powerpoint/2010/main" val="7885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662348136"/>
              </p:ext>
            </p:extLst>
          </p:nvPr>
        </p:nvGraphicFramePr>
        <p:xfrm>
          <a:off x="2258406" y="298499"/>
          <a:ext cx="2540908" cy="700046"/>
        </p:xfrm>
        <a:graphic>
          <a:graphicData uri="http://schemas.openxmlformats.org/presentationml/2006/ole">
            <mc:AlternateContent xmlns:mc="http://schemas.openxmlformats.org/markup-compatibility/2006">
              <mc:Choice xmlns:v="urn:schemas-microsoft-com:vml" Requires="v">
                <p:oleObj spid="_x0000_s2311" r:id="rId3" imgW="876300" imgH="241300" progId="Equation.3">
                  <p:embed/>
                </p:oleObj>
              </mc:Choice>
              <mc:Fallback>
                <p:oleObj r:id="rId3" imgW="876300" imgH="241300" progId="Equation.3">
                  <p:embed/>
                  <p:pic>
                    <p:nvPicPr>
                      <p:cNvPr id="2"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8406" y="298499"/>
                        <a:ext cx="2540908" cy="700046"/>
                      </a:xfrm>
                      <a:prstGeom prst="rect">
                        <a:avLst/>
                      </a:prstGeom>
                      <a:noFill/>
                    </p:spPr>
                  </p:pic>
                </p:oleObj>
              </mc:Fallback>
            </mc:AlternateContent>
          </a:graphicData>
        </a:graphic>
      </p:graphicFrame>
      <p:graphicFrame>
        <p:nvGraphicFramePr>
          <p:cNvPr id="3" name="Objeto 2"/>
          <p:cNvGraphicFramePr>
            <a:graphicFrameLocks noChangeAspect="1"/>
          </p:cNvGraphicFramePr>
          <p:nvPr>
            <p:extLst>
              <p:ext uri="{D42A27DB-BD31-4B8C-83A1-F6EECF244321}">
                <p14:modId xmlns:p14="http://schemas.microsoft.com/office/powerpoint/2010/main" val="334989587"/>
              </p:ext>
            </p:extLst>
          </p:nvPr>
        </p:nvGraphicFramePr>
        <p:xfrm>
          <a:off x="6821445" y="271793"/>
          <a:ext cx="2540909" cy="690732"/>
        </p:xfrm>
        <a:graphic>
          <a:graphicData uri="http://schemas.openxmlformats.org/presentationml/2006/ole">
            <mc:AlternateContent xmlns:mc="http://schemas.openxmlformats.org/markup-compatibility/2006">
              <mc:Choice xmlns:v="urn:schemas-microsoft-com:vml" Requires="v">
                <p:oleObj spid="_x0000_s2312" r:id="rId5" imgW="977476" imgH="266584" progId="Equation.3">
                  <p:embed/>
                </p:oleObj>
              </mc:Choice>
              <mc:Fallback>
                <p:oleObj r:id="rId5" imgW="977476" imgH="266584" progId="Equation.3">
                  <p:embed/>
                  <p:pic>
                    <p:nvPicPr>
                      <p:cNvPr id="3" name="Objeto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1445" y="271793"/>
                        <a:ext cx="2540909" cy="690732"/>
                      </a:xfrm>
                      <a:prstGeom prst="rect">
                        <a:avLst/>
                      </a:prstGeom>
                      <a:noFill/>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1482654228"/>
              </p:ext>
            </p:extLst>
          </p:nvPr>
        </p:nvGraphicFramePr>
        <p:xfrm>
          <a:off x="5095874" y="1162831"/>
          <a:ext cx="1515789" cy="466397"/>
        </p:xfrm>
        <a:graphic>
          <a:graphicData uri="http://schemas.openxmlformats.org/presentationml/2006/ole">
            <mc:AlternateContent xmlns:mc="http://schemas.openxmlformats.org/markup-compatibility/2006">
              <mc:Choice xmlns:v="urn:schemas-microsoft-com:vml" Requires="v">
                <p:oleObj spid="_x0000_s2313" r:id="rId7" imgW="622030" imgH="190417" progId="Equation.3">
                  <p:embed/>
                </p:oleObj>
              </mc:Choice>
              <mc:Fallback>
                <p:oleObj r:id="rId7" imgW="622030" imgH="190417" progId="Equation.3">
                  <p:embed/>
                  <p:pic>
                    <p:nvPicPr>
                      <p:cNvPr id="4" name="Objeto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5874" y="1162831"/>
                        <a:ext cx="1515789" cy="466397"/>
                      </a:xfrm>
                      <a:prstGeom prst="rect">
                        <a:avLst/>
                      </a:prstGeom>
                      <a:noFill/>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951706664"/>
              </p:ext>
            </p:extLst>
          </p:nvPr>
        </p:nvGraphicFramePr>
        <p:xfrm>
          <a:off x="3092127" y="3352767"/>
          <a:ext cx="4966023" cy="534194"/>
        </p:xfrm>
        <a:graphic>
          <a:graphicData uri="http://schemas.openxmlformats.org/presentationml/2006/ole">
            <mc:AlternateContent xmlns:mc="http://schemas.openxmlformats.org/markup-compatibility/2006">
              <mc:Choice xmlns:v="urn:schemas-microsoft-com:vml" Requires="v">
                <p:oleObj spid="_x0000_s2314" r:id="rId9" imgW="2247900" imgH="241300" progId="Equation.3">
                  <p:embed/>
                </p:oleObj>
              </mc:Choice>
              <mc:Fallback>
                <p:oleObj r:id="rId9" imgW="2247900" imgH="241300" progId="Equation.3">
                  <p:embed/>
                  <p:pic>
                    <p:nvPicPr>
                      <p:cNvPr id="6" name="Objeto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2127" y="3352767"/>
                        <a:ext cx="4966023" cy="534194"/>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7" name="Objeto 6"/>
              <p:cNvSpPr txBox="1"/>
              <p:nvPr/>
            </p:nvSpPr>
            <p:spPr bwMode="auto">
              <a:xfrm>
                <a:off x="2662238" y="4359275"/>
                <a:ext cx="6867525" cy="588963"/>
              </a:xfrm>
              <a:prstGeom prst="rect">
                <a:avLst/>
              </a:prstGeom>
              <a:noFill/>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pt-BR" sz="2800" i="1" smtClean="0">
                              <a:solidFill>
                                <a:srgbClr val="000000"/>
                              </a:solidFill>
                              <a:latin typeface="Cambria Math" panose="02040503050406030204" pitchFamily="18" charset="0"/>
                            </a:rPr>
                          </m:ctrlPr>
                        </m:sSubPr>
                        <m:e>
                          <m:r>
                            <a:rPr lang="pt-BR" sz="2800" i="1">
                              <a:solidFill>
                                <a:srgbClr val="000000"/>
                              </a:solidFill>
                              <a:latin typeface="Cambria Math" panose="02040503050406030204" pitchFamily="18" charset="0"/>
                            </a:rPr>
                            <m:t>𝜔</m:t>
                          </m:r>
                        </m:e>
                        <m:sub>
                          <m:r>
                            <a:rPr lang="pt-BR" sz="2800" i="1">
                              <a:solidFill>
                                <a:srgbClr val="000000"/>
                              </a:solidFill>
                              <a:latin typeface="Cambria Math" panose="02040503050406030204" pitchFamily="18" charset="0"/>
                            </a:rPr>
                            <m:t>𝑒𝑠𝑐</m:t>
                          </m:r>
                        </m:sub>
                      </m:sSub>
                      <m:r>
                        <a:rPr lang="pt-BR" sz="2800" i="1">
                          <a:solidFill>
                            <a:srgbClr val="000000"/>
                          </a:solidFill>
                          <a:latin typeface="Cambria Math" panose="02040503050406030204" pitchFamily="18" charset="0"/>
                        </a:rPr>
                        <m:t>=0−100⋅</m:t>
                      </m:r>
                      <m:r>
                        <a:rPr lang="pt-BR" sz="2800" i="1">
                          <a:solidFill>
                            <a:srgbClr val="000000"/>
                          </a:solidFill>
                          <a:latin typeface="Cambria Math" panose="02040503050406030204" pitchFamily="18" charset="0"/>
                        </a:rPr>
                        <m:t>𝑡</m:t>
                      </m:r>
                      <m:r>
                        <a:rPr lang="pt-BR" sz="2800" i="1">
                          <a:solidFill>
                            <a:srgbClr val="000000"/>
                          </a:solidFill>
                          <a:latin typeface="Cambria Math" panose="02040503050406030204" pitchFamily="18" charset="0"/>
                        </a:rPr>
                        <m:t>=−100⋅0,5=−50</m:t>
                      </m:r>
                      <m:r>
                        <m:rPr>
                          <m:nor/>
                        </m:rPr>
                        <a:rPr lang="pt-BR" sz="2800" i="0">
                          <a:solidFill>
                            <a:srgbClr val="000000"/>
                          </a:solidFill>
                          <a:latin typeface="Cambria Math" panose="02040503050406030204" pitchFamily="18" charset="0"/>
                        </a:rPr>
                        <m:t> </m:t>
                      </m:r>
                      <m:r>
                        <m:rPr>
                          <m:nor/>
                        </m:rPr>
                        <a:rPr lang="pt-BR" sz="2800" i="0">
                          <a:solidFill>
                            <a:srgbClr val="000000"/>
                          </a:solidFill>
                          <a:latin typeface="Cambria Math" panose="02040503050406030204" pitchFamily="18" charset="0"/>
                        </a:rPr>
                        <m:t>rad</m:t>
                      </m:r>
                      <m:r>
                        <m:rPr>
                          <m:nor/>
                        </m:rPr>
                        <a:rPr lang="pt-BR" sz="2800" i="0">
                          <a:solidFill>
                            <a:srgbClr val="000000"/>
                          </a:solidFill>
                          <a:latin typeface="Cambria Math" panose="02040503050406030204" pitchFamily="18" charset="0"/>
                        </a:rPr>
                        <m:t>/</m:t>
                      </m:r>
                      <m:r>
                        <m:rPr>
                          <m:nor/>
                        </m:rPr>
                        <a:rPr lang="pt-BR" sz="2800" i="0">
                          <a:solidFill>
                            <a:srgbClr val="000000"/>
                          </a:solidFill>
                          <a:latin typeface="Cambria Math" panose="02040503050406030204" pitchFamily="18" charset="0"/>
                        </a:rPr>
                        <m:t>s</m:t>
                      </m:r>
                    </m:oMath>
                  </m:oMathPara>
                </a14:m>
                <a:endParaRPr lang="pt-BR" dirty="0"/>
              </a:p>
            </p:txBody>
          </p:sp>
        </mc:Choice>
        <mc:Fallback>
          <p:sp>
            <p:nvSpPr>
              <p:cNvPr id="7" name="Objeto 6"/>
              <p:cNvSpPr txBox="1">
                <a:spLocks noRot="1" noChangeAspect="1" noMove="1" noResize="1" noEditPoints="1" noAdjustHandles="1" noChangeArrowheads="1" noChangeShapeType="1" noTextEdit="1"/>
              </p:cNvSpPr>
              <p:nvPr/>
            </p:nvSpPr>
            <p:spPr bwMode="auto">
              <a:xfrm>
                <a:off x="2662238" y="4359275"/>
                <a:ext cx="6867525" cy="588963"/>
              </a:xfrm>
              <a:prstGeom prst="rect">
                <a:avLst/>
              </a:prstGeom>
              <a:blipFill>
                <a:blip r:embed="rId11"/>
                <a:stretch>
                  <a:fillRect/>
                </a:stretch>
              </a:blipFill>
            </p:spPr>
            <p:txBody>
              <a:bodyPr/>
              <a:lstStyle/>
              <a:p>
                <a:r>
                  <a:rPr lang="pt-BR">
                    <a:noFill/>
                  </a:rPr>
                  <a:t> </a:t>
                </a:r>
              </a:p>
            </p:txBody>
          </p:sp>
        </mc:Fallback>
      </mc:AlternateContent>
      <p:sp>
        <p:nvSpPr>
          <p:cNvPr id="8" name="CaixaDeTexto 7"/>
          <p:cNvSpPr txBox="1"/>
          <p:nvPr/>
        </p:nvSpPr>
        <p:spPr>
          <a:xfrm>
            <a:off x="502504" y="354732"/>
            <a:ext cx="441146" cy="461665"/>
          </a:xfrm>
          <a:prstGeom prst="rect">
            <a:avLst/>
          </a:prstGeom>
          <a:noFill/>
        </p:spPr>
        <p:txBody>
          <a:bodyPr wrap="none" rtlCol="0">
            <a:spAutoFit/>
          </a:bodyPr>
          <a:lstStyle/>
          <a:p>
            <a:r>
              <a:rPr lang="pt-BR" sz="2400" dirty="0">
                <a:latin typeface="Arial" panose="020B0604020202020204" pitchFamily="34" charset="0"/>
                <a:cs typeface="Arial" panose="020B0604020202020204" pitchFamily="34" charset="0"/>
              </a:rPr>
              <a:t>c)</a:t>
            </a:r>
          </a:p>
        </p:txBody>
      </p:sp>
      <p:sp>
        <p:nvSpPr>
          <p:cNvPr id="9" name="CaixaDeTexto 8"/>
          <p:cNvSpPr txBox="1"/>
          <p:nvPr/>
        </p:nvSpPr>
        <p:spPr>
          <a:xfrm>
            <a:off x="1424684" y="1650957"/>
            <a:ext cx="1667444" cy="400110"/>
          </a:xfrm>
          <a:prstGeom prst="rect">
            <a:avLst/>
          </a:prstGeom>
          <a:noFill/>
        </p:spPr>
        <p:txBody>
          <a:bodyPr wrap="none" rtlCol="0">
            <a:spAutoFit/>
          </a:bodyPr>
          <a:lstStyle/>
          <a:p>
            <a:r>
              <a:rPr lang="pt-BR" sz="2000" dirty="0">
                <a:latin typeface="Arial" panose="020B0604020202020204" pitchFamily="34" charset="0"/>
                <a:cs typeface="Arial" panose="020B0604020202020204" pitchFamily="34" charset="0"/>
              </a:rPr>
              <a:t>Substituindo:</a:t>
            </a:r>
          </a:p>
        </p:txBody>
      </p:sp>
      <p:graphicFrame>
        <p:nvGraphicFramePr>
          <p:cNvPr id="10" name="Objeto 9"/>
          <p:cNvGraphicFramePr>
            <a:graphicFrameLocks noChangeAspect="1"/>
          </p:cNvGraphicFramePr>
          <p:nvPr>
            <p:extLst>
              <p:ext uri="{D42A27DB-BD31-4B8C-83A1-F6EECF244321}">
                <p14:modId xmlns:p14="http://schemas.microsoft.com/office/powerpoint/2010/main" val="2276670735"/>
              </p:ext>
            </p:extLst>
          </p:nvPr>
        </p:nvGraphicFramePr>
        <p:xfrm>
          <a:off x="765591" y="2118096"/>
          <a:ext cx="10439401" cy="814539"/>
        </p:xfrm>
        <a:graphic>
          <a:graphicData uri="http://schemas.openxmlformats.org/presentationml/2006/ole">
            <mc:AlternateContent xmlns:mc="http://schemas.openxmlformats.org/markup-compatibility/2006">
              <mc:Choice xmlns:v="urn:schemas-microsoft-com:vml" Requires="v">
                <p:oleObj spid="_x0000_s2315" r:id="rId12" imgW="5613400" imgH="444500" progId="Equation.3">
                  <p:embed/>
                </p:oleObj>
              </mc:Choice>
              <mc:Fallback>
                <p:oleObj r:id="rId12" imgW="5613400" imgH="444500" progId="Equation.3">
                  <p:embed/>
                  <p:pic>
                    <p:nvPicPr>
                      <p:cNvPr id="10" name="Objeto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5591" y="2118096"/>
                        <a:ext cx="10439401" cy="814539"/>
                      </a:xfrm>
                      <a:prstGeom prst="rect">
                        <a:avLst/>
                      </a:prstGeom>
                      <a:noFill/>
                    </p:spPr>
                  </p:pic>
                </p:oleObj>
              </mc:Fallback>
            </mc:AlternateContent>
          </a:graphicData>
        </a:graphic>
      </p:graphicFrame>
      <p:sp>
        <p:nvSpPr>
          <p:cNvPr id="11" name="CaixaDeTexto 10">
            <a:extLst>
              <a:ext uri="{FF2B5EF4-FFF2-40B4-BE49-F238E27FC236}">
                <a16:creationId xmlns:a16="http://schemas.microsoft.com/office/drawing/2014/main" id="{DDE65514-510B-4D13-9DE8-172C9D4C0C47}"/>
              </a:ext>
            </a:extLst>
          </p:cNvPr>
          <p:cNvSpPr txBox="1"/>
          <p:nvPr/>
        </p:nvSpPr>
        <p:spPr>
          <a:xfrm>
            <a:off x="473024" y="1589402"/>
            <a:ext cx="458780" cy="461665"/>
          </a:xfrm>
          <a:prstGeom prst="rect">
            <a:avLst/>
          </a:prstGeom>
          <a:noFill/>
        </p:spPr>
        <p:txBody>
          <a:bodyPr wrap="none" rtlCol="0">
            <a:spAutoFit/>
          </a:bodyPr>
          <a:lstStyle/>
          <a:p>
            <a:r>
              <a:rPr lang="pt-BR" sz="2400" dirty="0">
                <a:latin typeface="Arial" panose="020B0604020202020204" pitchFamily="34" charset="0"/>
                <a:cs typeface="Arial" panose="020B0604020202020204" pitchFamily="34" charset="0"/>
              </a:rPr>
              <a:t>d)</a:t>
            </a:r>
          </a:p>
        </p:txBody>
      </p:sp>
      <p:sp>
        <p:nvSpPr>
          <p:cNvPr id="12" name="CaixaDeTexto 11">
            <a:extLst>
              <a:ext uri="{FF2B5EF4-FFF2-40B4-BE49-F238E27FC236}">
                <a16:creationId xmlns:a16="http://schemas.microsoft.com/office/drawing/2014/main" id="{4FE19041-5FBC-48F1-84D8-9E1B2D8E6823}"/>
              </a:ext>
            </a:extLst>
          </p:cNvPr>
          <p:cNvSpPr txBox="1"/>
          <p:nvPr/>
        </p:nvSpPr>
        <p:spPr>
          <a:xfrm>
            <a:off x="493687" y="3274167"/>
            <a:ext cx="458780" cy="461665"/>
          </a:xfrm>
          <a:prstGeom prst="rect">
            <a:avLst/>
          </a:prstGeom>
          <a:noFill/>
        </p:spPr>
        <p:txBody>
          <a:bodyPr wrap="none" rtlCol="0">
            <a:spAutoFit/>
          </a:bodyPr>
          <a:lstStyle/>
          <a:p>
            <a:r>
              <a:rPr lang="pt-BR" sz="2400" dirty="0">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334124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Tela 379"/>
          <p:cNvGrpSpPr>
            <a:grpSpLocks/>
          </p:cNvGrpSpPr>
          <p:nvPr/>
        </p:nvGrpSpPr>
        <p:grpSpPr bwMode="auto">
          <a:xfrm>
            <a:off x="520592" y="1331267"/>
            <a:ext cx="3046731" cy="2447308"/>
            <a:chOff x="0" y="0"/>
            <a:chExt cx="12668" cy="10173"/>
          </a:xfrm>
        </p:grpSpPr>
        <p:sp>
          <p:nvSpPr>
            <p:cNvPr id="3" name="AutoShape 51"/>
            <p:cNvSpPr>
              <a:spLocks noChangeAspect="1" noChangeArrowheads="1"/>
            </p:cNvSpPr>
            <p:nvPr/>
          </p:nvSpPr>
          <p:spPr bwMode="auto">
            <a:xfrm>
              <a:off x="0" y="0"/>
              <a:ext cx="12668" cy="101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4" name="Oval 381"/>
            <p:cNvSpPr>
              <a:spLocks noChangeArrowheads="1"/>
            </p:cNvSpPr>
            <p:nvPr/>
          </p:nvSpPr>
          <p:spPr bwMode="auto">
            <a:xfrm>
              <a:off x="4286" y="0"/>
              <a:ext cx="5334" cy="514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sz="4800"/>
            </a:p>
          </p:txBody>
        </p:sp>
        <p:sp>
          <p:nvSpPr>
            <p:cNvPr id="5" name="Line 383"/>
            <p:cNvSpPr>
              <a:spLocks noChangeShapeType="1"/>
            </p:cNvSpPr>
            <p:nvPr/>
          </p:nvSpPr>
          <p:spPr bwMode="auto">
            <a:xfrm>
              <a:off x="1238" y="571"/>
              <a:ext cx="11430" cy="4293"/>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6" name="Line 384"/>
            <p:cNvSpPr>
              <a:spLocks noChangeShapeType="1"/>
            </p:cNvSpPr>
            <p:nvPr/>
          </p:nvSpPr>
          <p:spPr bwMode="auto">
            <a:xfrm flipV="1">
              <a:off x="7143" y="0"/>
              <a:ext cx="7" cy="5238"/>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7" name="Line 385"/>
            <p:cNvSpPr>
              <a:spLocks noChangeShapeType="1"/>
            </p:cNvSpPr>
            <p:nvPr/>
          </p:nvSpPr>
          <p:spPr bwMode="auto">
            <a:xfrm>
              <a:off x="0" y="2762"/>
              <a:ext cx="12477" cy="46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8" name="Text Box 387"/>
            <p:cNvSpPr txBox="1">
              <a:spLocks noChangeArrowheads="1"/>
            </p:cNvSpPr>
            <p:nvPr/>
          </p:nvSpPr>
          <p:spPr bwMode="auto">
            <a:xfrm>
              <a:off x="7279" y="571"/>
              <a:ext cx="965" cy="1681"/>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r</a:t>
              </a:r>
              <a:endParaRPr kumimoji="0" lang="pt-BR" altLang="pt-BR" sz="4800" b="0" i="0" u="none" strike="noStrike" cap="none" normalizeH="0" baseline="0">
                <a:ln>
                  <a:noFill/>
                </a:ln>
                <a:solidFill>
                  <a:schemeClr val="tx1"/>
                </a:solidFill>
                <a:effectLst/>
                <a:latin typeface="Arial" panose="020B0604020202020204" pitchFamily="34" charset="0"/>
              </a:endParaRPr>
            </a:p>
          </p:txBody>
        </p:sp>
        <p:sp>
          <p:nvSpPr>
            <p:cNvPr id="9" name="Line 388"/>
            <p:cNvSpPr>
              <a:spLocks noChangeShapeType="1"/>
            </p:cNvSpPr>
            <p:nvPr/>
          </p:nvSpPr>
          <p:spPr bwMode="auto">
            <a:xfrm flipV="1">
              <a:off x="5807" y="2703"/>
              <a:ext cx="1231" cy="224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10" name="Line 390"/>
            <p:cNvSpPr>
              <a:spLocks noChangeShapeType="1"/>
            </p:cNvSpPr>
            <p:nvPr/>
          </p:nvSpPr>
          <p:spPr bwMode="auto">
            <a:xfrm>
              <a:off x="7038" y="2265"/>
              <a:ext cx="95" cy="600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11" name="Text Box 391"/>
            <p:cNvSpPr txBox="1">
              <a:spLocks noChangeArrowheads="1"/>
            </p:cNvSpPr>
            <p:nvPr/>
          </p:nvSpPr>
          <p:spPr bwMode="auto">
            <a:xfrm>
              <a:off x="8121" y="6686"/>
              <a:ext cx="1531" cy="2032"/>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pt-BR" sz="4800"/>
            </a:p>
          </p:txBody>
        </p:sp>
        <p:sp>
          <p:nvSpPr>
            <p:cNvPr id="12" name="Line 392"/>
            <p:cNvSpPr>
              <a:spLocks noChangeShapeType="1"/>
            </p:cNvSpPr>
            <p:nvPr/>
          </p:nvSpPr>
          <p:spPr bwMode="auto">
            <a:xfrm flipH="1">
              <a:off x="4899" y="1986"/>
              <a:ext cx="2330" cy="4766"/>
            </a:xfrm>
            <a:prstGeom prst="line">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13" name="Text Box 393"/>
            <p:cNvSpPr txBox="1">
              <a:spLocks noChangeArrowheads="1"/>
            </p:cNvSpPr>
            <p:nvPr/>
          </p:nvSpPr>
          <p:spPr bwMode="auto">
            <a:xfrm>
              <a:off x="4216" y="4400"/>
              <a:ext cx="965" cy="16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O</a:t>
              </a:r>
              <a:endParaRPr kumimoji="0" lang="pt-BR" altLang="pt-BR" sz="4800" b="0" i="0" u="none" strike="noStrike" cap="none" normalizeH="0" baseline="0">
                <a:ln>
                  <a:noFill/>
                </a:ln>
                <a:solidFill>
                  <a:schemeClr val="tx1"/>
                </a:solidFill>
                <a:effectLst/>
                <a:latin typeface="Arial" panose="020B0604020202020204" pitchFamily="34" charset="0"/>
              </a:endParaRPr>
            </a:p>
          </p:txBody>
        </p:sp>
        <p:sp>
          <p:nvSpPr>
            <p:cNvPr id="14" name="Line 529"/>
            <p:cNvSpPr>
              <a:spLocks noChangeShapeType="1"/>
            </p:cNvSpPr>
            <p:nvPr/>
          </p:nvSpPr>
          <p:spPr bwMode="auto">
            <a:xfrm>
              <a:off x="1402" y="6086"/>
              <a:ext cx="8302" cy="348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15" name="Text Box 531"/>
            <p:cNvSpPr txBox="1">
              <a:spLocks noChangeArrowheads="1"/>
            </p:cNvSpPr>
            <p:nvPr/>
          </p:nvSpPr>
          <p:spPr bwMode="auto">
            <a:xfrm>
              <a:off x="9763" y="7994"/>
              <a:ext cx="965" cy="16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x</a:t>
              </a:r>
              <a:endParaRPr kumimoji="0" lang="pt-BR" altLang="pt-BR" sz="4400" b="0" i="0" u="none" strike="noStrike" cap="none" normalizeH="0" baseline="0" dirty="0">
                <a:ln>
                  <a:noFill/>
                </a:ln>
                <a:solidFill>
                  <a:schemeClr val="tx1"/>
                </a:solidFill>
                <a:effectLst/>
                <a:latin typeface="Arial" panose="020B0604020202020204" pitchFamily="34" charset="0"/>
              </a:endParaRPr>
            </a:p>
          </p:txBody>
        </p:sp>
        <p:sp>
          <p:nvSpPr>
            <p:cNvPr id="16" name="Text Box 532"/>
            <p:cNvSpPr txBox="1">
              <a:spLocks noChangeArrowheads="1"/>
            </p:cNvSpPr>
            <p:nvPr/>
          </p:nvSpPr>
          <p:spPr bwMode="auto">
            <a:xfrm>
              <a:off x="501" y="3924"/>
              <a:ext cx="965" cy="168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a:t>
              </a:r>
              <a:endParaRPr kumimoji="0" lang="pt-BR" altLang="pt-BR" sz="4800" b="0" i="0" u="none" strike="noStrike" cap="none" normalizeH="0" baseline="0" dirty="0">
                <a:ln>
                  <a:noFill/>
                </a:ln>
                <a:solidFill>
                  <a:schemeClr val="tx1"/>
                </a:solidFill>
                <a:effectLst/>
                <a:latin typeface="Arial" panose="020B0604020202020204" pitchFamily="34" charset="0"/>
              </a:endParaRPr>
            </a:p>
          </p:txBody>
        </p:sp>
        <p:sp>
          <p:nvSpPr>
            <p:cNvPr id="17" name="Line 530"/>
            <p:cNvSpPr>
              <a:spLocks noChangeShapeType="1"/>
            </p:cNvSpPr>
            <p:nvPr/>
          </p:nvSpPr>
          <p:spPr bwMode="auto">
            <a:xfrm flipV="1">
              <a:off x="3439" y="2265"/>
              <a:ext cx="3314" cy="60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18" name="Line 551"/>
            <p:cNvSpPr>
              <a:spLocks noChangeShapeType="1"/>
            </p:cNvSpPr>
            <p:nvPr/>
          </p:nvSpPr>
          <p:spPr bwMode="auto">
            <a:xfrm flipV="1">
              <a:off x="7226" y="3562"/>
              <a:ext cx="2476" cy="447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19" name="Line 552"/>
            <p:cNvSpPr>
              <a:spLocks noChangeShapeType="1"/>
            </p:cNvSpPr>
            <p:nvPr/>
          </p:nvSpPr>
          <p:spPr bwMode="auto">
            <a:xfrm>
              <a:off x="7035" y="2705"/>
              <a:ext cx="2667" cy="1047"/>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20" name="Line 388"/>
            <p:cNvSpPr>
              <a:spLocks noChangeShapeType="1"/>
            </p:cNvSpPr>
            <p:nvPr/>
          </p:nvSpPr>
          <p:spPr bwMode="auto">
            <a:xfrm flipH="1" flipV="1">
              <a:off x="1643" y="2760"/>
              <a:ext cx="4151" cy="16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sz="4800"/>
            </a:p>
          </p:txBody>
        </p:sp>
        <p:sp>
          <p:nvSpPr>
            <p:cNvPr id="21" name="Text Box 532"/>
            <p:cNvSpPr txBox="1">
              <a:spLocks noChangeArrowheads="1"/>
            </p:cNvSpPr>
            <p:nvPr/>
          </p:nvSpPr>
          <p:spPr bwMode="auto">
            <a:xfrm>
              <a:off x="2430" y="1072"/>
              <a:ext cx="2031" cy="16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0" i="1" u="none" strike="noStrike" cap="none" normalizeH="0" baseline="0">
                  <a:ln>
                    <a:noFill/>
                  </a:ln>
                  <a:solidFill>
                    <a:schemeClr val="tx1"/>
                  </a:solidFill>
                  <a:effectLst/>
                  <a:latin typeface="Arial" panose="020B0604020202020204" pitchFamily="34" charset="0"/>
                  <a:ea typeface="Times New Roman" panose="02020603050405020304" pitchFamily="18" charset="0"/>
                </a:rPr>
                <a:t>f</a:t>
              </a:r>
              <a:r>
                <a:rPr kumimoji="0" lang="pt-BR" altLang="pt-BR" sz="2400" b="0" i="1" u="none" strike="noStrike" cap="none" normalizeH="0" baseline="-30000">
                  <a:ln>
                    <a:noFill/>
                  </a:ln>
                  <a:solidFill>
                    <a:schemeClr val="tx1"/>
                  </a:solidFill>
                  <a:effectLst/>
                  <a:latin typeface="Arial" panose="020B0604020202020204" pitchFamily="34" charset="0"/>
                  <a:ea typeface="Times New Roman" panose="02020603050405020304" pitchFamily="18" charset="0"/>
                </a:rPr>
                <a:t>at</a:t>
              </a:r>
              <a:endParaRPr kumimoji="0" lang="pt-BR" altLang="pt-BR" sz="4800" b="0" i="0" u="none" strike="noStrike" cap="none" normalizeH="0" baseline="0">
                <a:ln>
                  <a:noFill/>
                </a:ln>
                <a:solidFill>
                  <a:schemeClr val="tx1"/>
                </a:solidFill>
                <a:effectLst/>
                <a:latin typeface="Arial" panose="020B0604020202020204" pitchFamily="34" charset="0"/>
              </a:endParaRPr>
            </a:p>
          </p:txBody>
        </p:sp>
      </p:grpSp>
      <p:graphicFrame>
        <p:nvGraphicFramePr>
          <p:cNvPr id="41" name="Objeto 40"/>
          <p:cNvGraphicFramePr>
            <a:graphicFrameLocks noChangeAspect="1"/>
          </p:cNvGraphicFramePr>
          <p:nvPr/>
        </p:nvGraphicFramePr>
        <p:xfrm>
          <a:off x="2389818" y="3094540"/>
          <a:ext cx="224066" cy="294086"/>
        </p:xfrm>
        <a:graphic>
          <a:graphicData uri="http://schemas.openxmlformats.org/presentationml/2006/ole">
            <mc:AlternateContent xmlns:mc="http://schemas.openxmlformats.org/markup-compatibility/2006">
              <mc:Choice xmlns:v="urn:schemas-microsoft-com:vml" Requires="v">
                <p:oleObj spid="_x0000_s3386" r:id="rId3" imgW="152268" imgH="203024" progId="Equation.3">
                  <p:embed/>
                </p:oleObj>
              </mc:Choice>
              <mc:Fallback>
                <p:oleObj r:id="rId3" imgW="152268" imgH="203024" progId="Equation.3">
                  <p:embed/>
                  <p:pic>
                    <p:nvPicPr>
                      <p:cNvPr id="41" name="Objeto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9818" y="3094540"/>
                        <a:ext cx="224066" cy="294086"/>
                      </a:xfrm>
                      <a:prstGeom prst="rect">
                        <a:avLst/>
                      </a:prstGeom>
                      <a:noFill/>
                    </p:spPr>
                  </p:pic>
                </p:oleObj>
              </mc:Fallback>
            </mc:AlternateContent>
          </a:graphicData>
        </a:graphic>
      </p:graphicFrame>
      <p:graphicFrame>
        <p:nvGraphicFramePr>
          <p:cNvPr id="42" name="Objeto 41"/>
          <p:cNvGraphicFramePr>
            <a:graphicFrameLocks noChangeAspect="1"/>
          </p:cNvGraphicFramePr>
          <p:nvPr/>
        </p:nvGraphicFramePr>
        <p:xfrm>
          <a:off x="6846928" y="1278796"/>
          <a:ext cx="2300150" cy="1038778"/>
        </p:xfrm>
        <a:graphic>
          <a:graphicData uri="http://schemas.openxmlformats.org/presentationml/2006/ole">
            <mc:AlternateContent xmlns:mc="http://schemas.openxmlformats.org/markup-compatibility/2006">
              <mc:Choice xmlns:v="urn:schemas-microsoft-com:vml" Requires="v">
                <p:oleObj spid="_x0000_s3387" r:id="rId5" imgW="1180588" imgH="533169" progId="Equation.3">
                  <p:embed/>
                </p:oleObj>
              </mc:Choice>
              <mc:Fallback>
                <p:oleObj r:id="rId5" imgW="1180588" imgH="533169" progId="Equation.3">
                  <p:embed/>
                  <p:pic>
                    <p:nvPicPr>
                      <p:cNvPr id="42" name="Objeto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6928" y="1278796"/>
                        <a:ext cx="2300150" cy="1038778"/>
                      </a:xfrm>
                      <a:prstGeom prst="rect">
                        <a:avLst/>
                      </a:prstGeom>
                      <a:noFill/>
                    </p:spPr>
                  </p:pic>
                </p:oleObj>
              </mc:Fallback>
            </mc:AlternateContent>
          </a:graphicData>
        </a:graphic>
      </p:graphicFrame>
      <p:graphicFrame>
        <p:nvGraphicFramePr>
          <p:cNvPr id="43" name="Objeto 42"/>
          <p:cNvGraphicFramePr>
            <a:graphicFrameLocks noChangeAspect="1"/>
          </p:cNvGraphicFramePr>
          <p:nvPr/>
        </p:nvGraphicFramePr>
        <p:xfrm>
          <a:off x="7075605" y="2446910"/>
          <a:ext cx="2974211" cy="513533"/>
        </p:xfrm>
        <a:graphic>
          <a:graphicData uri="http://schemas.openxmlformats.org/presentationml/2006/ole">
            <mc:AlternateContent xmlns:mc="http://schemas.openxmlformats.org/markup-compatibility/2006">
              <mc:Choice xmlns:v="urn:schemas-microsoft-com:vml" Requires="v">
                <p:oleObj spid="_x0000_s3388" r:id="rId7" imgW="1320800" imgH="228600" progId="Equation.3">
                  <p:embed/>
                </p:oleObj>
              </mc:Choice>
              <mc:Fallback>
                <p:oleObj r:id="rId7" imgW="1320800" imgH="228600" progId="Equation.3">
                  <p:embed/>
                  <p:pic>
                    <p:nvPicPr>
                      <p:cNvPr id="43" name="Objeto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605" y="2446910"/>
                        <a:ext cx="2974211" cy="513533"/>
                      </a:xfrm>
                      <a:prstGeom prst="rect">
                        <a:avLst/>
                      </a:prstGeom>
                      <a:noFill/>
                    </p:spPr>
                  </p:pic>
                </p:oleObj>
              </mc:Fallback>
            </mc:AlternateContent>
          </a:graphicData>
        </a:graphic>
      </p:graphicFrame>
      <p:graphicFrame>
        <p:nvGraphicFramePr>
          <p:cNvPr id="44" name="Objeto 43"/>
          <p:cNvGraphicFramePr>
            <a:graphicFrameLocks noChangeAspect="1"/>
          </p:cNvGraphicFramePr>
          <p:nvPr/>
        </p:nvGraphicFramePr>
        <p:xfrm>
          <a:off x="6935762" y="3088926"/>
          <a:ext cx="2738844" cy="449342"/>
        </p:xfrm>
        <a:graphic>
          <a:graphicData uri="http://schemas.openxmlformats.org/presentationml/2006/ole">
            <mc:AlternateContent xmlns:mc="http://schemas.openxmlformats.org/markup-compatibility/2006">
              <mc:Choice xmlns:v="urn:schemas-microsoft-com:vml" Requires="v">
                <p:oleObj spid="_x0000_s3389" r:id="rId9" imgW="1218671" imgH="203112" progId="Equation.3">
                  <p:embed/>
                </p:oleObj>
              </mc:Choice>
              <mc:Fallback>
                <p:oleObj r:id="rId9" imgW="1218671" imgH="203112" progId="Equation.3">
                  <p:embed/>
                  <p:pic>
                    <p:nvPicPr>
                      <p:cNvPr id="44" name="Objeto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5762" y="3088926"/>
                        <a:ext cx="2738844" cy="449342"/>
                      </a:xfrm>
                      <a:prstGeom prst="rect">
                        <a:avLst/>
                      </a:prstGeom>
                      <a:noFill/>
                    </p:spPr>
                  </p:pic>
                </p:oleObj>
              </mc:Fallback>
            </mc:AlternateContent>
          </a:graphicData>
        </a:graphic>
      </p:graphicFrame>
      <p:graphicFrame>
        <p:nvGraphicFramePr>
          <p:cNvPr id="45" name="Objeto 44"/>
          <p:cNvGraphicFramePr>
            <a:graphicFrameLocks noChangeAspect="1"/>
          </p:cNvGraphicFramePr>
          <p:nvPr/>
        </p:nvGraphicFramePr>
        <p:xfrm>
          <a:off x="280839" y="4355258"/>
          <a:ext cx="4429869" cy="753257"/>
        </p:xfrm>
        <a:graphic>
          <a:graphicData uri="http://schemas.openxmlformats.org/presentationml/2006/ole">
            <mc:AlternateContent xmlns:mc="http://schemas.openxmlformats.org/markup-compatibility/2006">
              <mc:Choice xmlns:v="urn:schemas-microsoft-com:vml" Requires="v">
                <p:oleObj spid="_x0000_s3390" r:id="rId11" imgW="2349500" imgH="393700" progId="Equation.3">
                  <p:embed/>
                </p:oleObj>
              </mc:Choice>
              <mc:Fallback>
                <p:oleObj r:id="rId11" imgW="2349500" imgH="393700" progId="Equation.3">
                  <p:embed/>
                  <p:pic>
                    <p:nvPicPr>
                      <p:cNvPr id="45" name="Objeto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39" y="4355258"/>
                        <a:ext cx="4429869" cy="753257"/>
                      </a:xfrm>
                      <a:prstGeom prst="rect">
                        <a:avLst/>
                      </a:prstGeom>
                      <a:noFill/>
                    </p:spPr>
                  </p:pic>
                </p:oleObj>
              </mc:Fallback>
            </mc:AlternateContent>
          </a:graphicData>
        </a:graphic>
      </p:graphicFrame>
      <p:graphicFrame>
        <p:nvGraphicFramePr>
          <p:cNvPr id="46" name="Objeto 45"/>
          <p:cNvGraphicFramePr>
            <a:graphicFrameLocks noChangeAspect="1"/>
          </p:cNvGraphicFramePr>
          <p:nvPr/>
        </p:nvGraphicFramePr>
        <p:xfrm>
          <a:off x="6032347" y="4174208"/>
          <a:ext cx="5531614" cy="658192"/>
        </p:xfrm>
        <a:graphic>
          <a:graphicData uri="http://schemas.openxmlformats.org/presentationml/2006/ole">
            <mc:AlternateContent xmlns:mc="http://schemas.openxmlformats.org/markup-compatibility/2006">
              <mc:Choice xmlns:v="urn:schemas-microsoft-com:vml" Requires="v">
                <p:oleObj spid="_x0000_s3391" r:id="rId13" imgW="3759200" imgH="444500" progId="Equation.3">
                  <p:embed/>
                </p:oleObj>
              </mc:Choice>
              <mc:Fallback>
                <p:oleObj r:id="rId13" imgW="3759200" imgH="444500" progId="Equation.3">
                  <p:embed/>
                  <p:pic>
                    <p:nvPicPr>
                      <p:cNvPr id="46" name="Objeto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32347" y="4174208"/>
                        <a:ext cx="5531614" cy="658192"/>
                      </a:xfrm>
                      <a:prstGeom prst="rect">
                        <a:avLst/>
                      </a:prstGeom>
                      <a:noFill/>
                    </p:spPr>
                  </p:pic>
                </p:oleObj>
              </mc:Fallback>
            </mc:AlternateContent>
          </a:graphicData>
        </a:graphic>
      </p:graphicFrame>
      <p:graphicFrame>
        <p:nvGraphicFramePr>
          <p:cNvPr id="47" name="Objeto 46"/>
          <p:cNvGraphicFramePr>
            <a:graphicFrameLocks noChangeAspect="1"/>
          </p:cNvGraphicFramePr>
          <p:nvPr/>
        </p:nvGraphicFramePr>
        <p:xfrm>
          <a:off x="9148294" y="4963935"/>
          <a:ext cx="686201" cy="266078"/>
        </p:xfrm>
        <a:graphic>
          <a:graphicData uri="http://schemas.openxmlformats.org/presentationml/2006/ole">
            <mc:AlternateContent xmlns:mc="http://schemas.openxmlformats.org/markup-compatibility/2006">
              <mc:Choice xmlns:v="urn:schemas-microsoft-com:vml" Requires="v">
                <p:oleObj spid="_x0000_s3392" r:id="rId15" imgW="469696" imgH="177723" progId="Equation.3">
                  <p:embed/>
                </p:oleObj>
              </mc:Choice>
              <mc:Fallback>
                <p:oleObj r:id="rId15" imgW="469696" imgH="177723" progId="Equation.3">
                  <p:embed/>
                  <p:pic>
                    <p:nvPicPr>
                      <p:cNvPr id="47" name="Objeto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48294" y="4963935"/>
                        <a:ext cx="686201" cy="266078"/>
                      </a:xfrm>
                      <a:prstGeom prst="rect">
                        <a:avLst/>
                      </a:prstGeom>
                      <a:noFill/>
                    </p:spPr>
                  </p:pic>
                </p:oleObj>
              </mc:Fallback>
            </mc:AlternateContent>
          </a:graphicData>
        </a:graphic>
      </p:graphicFrame>
      <p:graphicFrame>
        <p:nvGraphicFramePr>
          <p:cNvPr id="48" name="Objeto 47"/>
          <p:cNvGraphicFramePr>
            <a:graphicFrameLocks noChangeAspect="1"/>
          </p:cNvGraphicFramePr>
          <p:nvPr/>
        </p:nvGraphicFramePr>
        <p:xfrm>
          <a:off x="5145869" y="5221836"/>
          <a:ext cx="6665947" cy="1400409"/>
        </p:xfrm>
        <a:graphic>
          <a:graphicData uri="http://schemas.openxmlformats.org/presentationml/2006/ole">
            <mc:AlternateContent xmlns:mc="http://schemas.openxmlformats.org/markup-compatibility/2006">
              <mc:Choice xmlns:v="urn:schemas-microsoft-com:vml" Requires="v">
                <p:oleObj spid="_x0000_s3393" r:id="rId17" imgW="4533900" imgH="952500" progId="Equation.3">
                  <p:embed/>
                </p:oleObj>
              </mc:Choice>
              <mc:Fallback>
                <p:oleObj r:id="rId17" imgW="4533900" imgH="952500" progId="Equation.3">
                  <p:embed/>
                  <p:pic>
                    <p:nvPicPr>
                      <p:cNvPr id="48" name="Objeto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45869" y="5221836"/>
                        <a:ext cx="6665947" cy="1400409"/>
                      </a:xfrm>
                      <a:prstGeom prst="rect">
                        <a:avLst/>
                      </a:prstGeom>
                      <a:noFill/>
                    </p:spPr>
                  </p:pic>
                </p:oleObj>
              </mc:Fallback>
            </mc:AlternateContent>
          </a:graphicData>
        </a:graphic>
      </p:graphicFrame>
      <p:sp>
        <p:nvSpPr>
          <p:cNvPr id="53" name="Rectangle 52"/>
          <p:cNvSpPr>
            <a:spLocks noChangeArrowheads="1"/>
          </p:cNvSpPr>
          <p:nvPr/>
        </p:nvSpPr>
        <p:spPr bwMode="auto">
          <a:xfrm>
            <a:off x="366122" y="374098"/>
            <a:ext cx="6542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Discussão: Plano inclinado</a:t>
            </a:r>
            <a:endParaRPr kumimoji="0" lang="pt-BR" altLang="pt-BR"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2400" b="0" i="0" u="none" strike="noStrike" cap="none" normalizeH="0" baseline="0" dirty="0">
              <a:ln>
                <a:noFill/>
              </a:ln>
              <a:solidFill>
                <a:schemeClr val="tx1"/>
              </a:solidFill>
              <a:effectLst/>
              <a:latin typeface="Arial" panose="020B0604020202020204" pitchFamily="34" charset="0"/>
            </a:endParaRPr>
          </a:p>
        </p:txBody>
      </p:sp>
      <p:sp>
        <p:nvSpPr>
          <p:cNvPr id="55" name="Rectangle 59"/>
          <p:cNvSpPr>
            <a:spLocks noChangeArrowheads="1"/>
          </p:cNvSpPr>
          <p:nvPr/>
        </p:nvSpPr>
        <p:spPr bwMode="auto">
          <a:xfrm>
            <a:off x="5991814" y="476535"/>
            <a:ext cx="40190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Desde o referencial centro de massa.</a:t>
            </a:r>
            <a:endParaRPr kumimoji="0" lang="pt-BR" altLang="pt-BR"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pt-BR" altLang="pt-BR" b="0" i="0" u="none" strike="noStrike" cap="none" normalizeH="0" baseline="0" dirty="0">
              <a:ln>
                <a:noFill/>
              </a:ln>
              <a:solidFill>
                <a:schemeClr val="tx1"/>
              </a:solidFill>
              <a:effectLst/>
              <a:latin typeface="Arial" panose="020B0604020202020204" pitchFamily="34" charset="0"/>
            </a:endParaRPr>
          </a:p>
        </p:txBody>
      </p:sp>
      <p:sp>
        <p:nvSpPr>
          <p:cNvPr id="56" name="Rectangle 60"/>
          <p:cNvSpPr>
            <a:spLocks noChangeArrowheads="1"/>
          </p:cNvSpPr>
          <p:nvPr/>
        </p:nvSpPr>
        <p:spPr bwMode="auto">
          <a:xfrm>
            <a:off x="5577318" y="2574829"/>
            <a:ext cx="135915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 projeção x:  </a:t>
            </a:r>
            <a:endParaRPr kumimoji="0" lang="pt-BR" altLang="pt-BR" sz="1800" b="0" i="0" u="none" strike="noStrike" cap="none" normalizeH="0" baseline="0" dirty="0">
              <a:ln>
                <a:noFill/>
              </a:ln>
              <a:solidFill>
                <a:srgbClr val="FF0000"/>
              </a:solidFill>
              <a:effectLst/>
              <a:latin typeface="Arial" panose="020B0604020202020204" pitchFamily="34" charset="0"/>
            </a:endParaRPr>
          </a:p>
        </p:txBody>
      </p:sp>
      <p:sp>
        <p:nvSpPr>
          <p:cNvPr id="57" name="Rectangle 61"/>
          <p:cNvSpPr>
            <a:spLocks noChangeArrowheads="1"/>
          </p:cNvSpPr>
          <p:nvPr/>
        </p:nvSpPr>
        <p:spPr bwMode="auto">
          <a:xfrm>
            <a:off x="5625593" y="3111312"/>
            <a:ext cx="12696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A projeção y: </a:t>
            </a:r>
          </a:p>
        </p:txBody>
      </p:sp>
      <p:sp>
        <p:nvSpPr>
          <p:cNvPr id="58" name="Rectangle 62"/>
          <p:cNvSpPr>
            <a:spLocks noChangeArrowheads="1"/>
          </p:cNvSpPr>
          <p:nvPr/>
        </p:nvSpPr>
        <p:spPr bwMode="auto">
          <a:xfrm>
            <a:off x="249294" y="3997960"/>
            <a:ext cx="52870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Na rotação, tomando como sistema de referência o CM,</a:t>
            </a:r>
            <a:endParaRPr kumimoji="0" lang="pt-BR" altLang="pt-BR"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pt-BR" altLang="pt-BR" sz="2000" b="0" i="0" u="none" strike="noStrike" cap="none" normalizeH="0" baseline="0" dirty="0">
              <a:ln>
                <a:noFill/>
              </a:ln>
              <a:solidFill>
                <a:schemeClr val="tx1"/>
              </a:solidFill>
              <a:effectLst/>
              <a:latin typeface="Arial" panose="020B0604020202020204" pitchFamily="34" charset="0"/>
            </a:endParaRPr>
          </a:p>
        </p:txBody>
      </p:sp>
      <p:sp>
        <p:nvSpPr>
          <p:cNvPr id="59" name="Rectangle 63"/>
          <p:cNvSpPr>
            <a:spLocks noChangeArrowheads="1"/>
          </p:cNvSpPr>
          <p:nvPr/>
        </p:nvSpPr>
        <p:spPr bwMode="auto">
          <a:xfrm>
            <a:off x="7377583" y="3885054"/>
            <a:ext cx="18389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      Substituindo</a:t>
            </a:r>
            <a:endParaRPr kumimoji="0" lang="pt-BR" altLang="pt-BR" sz="2400" b="0" i="0" u="none" strike="noStrike" cap="none" normalizeH="0" baseline="0" dirty="0">
              <a:ln>
                <a:noFill/>
              </a:ln>
              <a:solidFill>
                <a:srgbClr val="FF0000"/>
              </a:solidFill>
              <a:effectLst/>
              <a:latin typeface="Arial" panose="020B0604020202020204" pitchFamily="34" charset="0"/>
            </a:endParaRPr>
          </a:p>
        </p:txBody>
      </p:sp>
      <p:sp>
        <p:nvSpPr>
          <p:cNvPr id="60" name="Rectangle 64"/>
          <p:cNvSpPr>
            <a:spLocks noChangeArrowheads="1"/>
          </p:cNvSpPr>
          <p:nvPr/>
        </p:nvSpPr>
        <p:spPr bwMode="auto">
          <a:xfrm>
            <a:off x="5406370" y="4893372"/>
            <a:ext cx="3134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pelos referenciais adotados </a:t>
            </a:r>
            <a:endParaRPr kumimoji="0" lang="pt-BR" altLang="pt-BR" sz="2400" b="0" i="0" u="none" strike="noStrike" cap="none" normalizeH="0" baseline="0" dirty="0">
              <a:ln>
                <a:noFill/>
              </a:ln>
              <a:solidFill>
                <a:schemeClr val="tx1"/>
              </a:solidFill>
              <a:effectLst/>
              <a:latin typeface="Arial" panose="020B0604020202020204" pitchFamily="34" charset="0"/>
            </a:endParaRPr>
          </a:p>
        </p:txBody>
      </p:sp>
      <p:sp>
        <p:nvSpPr>
          <p:cNvPr id="62" name="Rectangle 66"/>
          <p:cNvSpPr>
            <a:spLocks noChangeArrowheads="1"/>
          </p:cNvSpPr>
          <p:nvPr/>
        </p:nvSpPr>
        <p:spPr bwMode="auto">
          <a:xfrm>
            <a:off x="0" y="451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22" name="Retângulo 21">
            <a:extLst>
              <a:ext uri="{FF2B5EF4-FFF2-40B4-BE49-F238E27FC236}">
                <a16:creationId xmlns:a16="http://schemas.microsoft.com/office/drawing/2014/main" id="{883B255B-DE76-489F-842F-82ECF4B0BED4}"/>
              </a:ext>
            </a:extLst>
          </p:cNvPr>
          <p:cNvSpPr/>
          <p:nvPr/>
        </p:nvSpPr>
        <p:spPr>
          <a:xfrm>
            <a:off x="366122" y="5432969"/>
            <a:ext cx="6096000" cy="338554"/>
          </a:xfrm>
          <a:prstGeom prst="rect">
            <a:avLst/>
          </a:prstGeom>
        </p:spPr>
        <p:txBody>
          <a:bodyPr>
            <a:spAutoFit/>
          </a:bodyPr>
          <a:lstStyle/>
          <a:p>
            <a:pPr hangingPunct="0">
              <a:spcAft>
                <a:spcPts val="0"/>
              </a:spcAft>
            </a:pPr>
            <a:r>
              <a:rPr lang="pt-BR" sz="1600" dirty="0">
                <a:latin typeface="Arial" panose="020B0604020202020204" pitchFamily="34" charset="0"/>
              </a:rPr>
              <a:t>observar que não importa para onde orientar o x.</a:t>
            </a:r>
          </a:p>
        </p:txBody>
      </p:sp>
    </p:spTree>
    <p:extLst>
      <p:ext uri="{BB962C8B-B14F-4D97-AF65-F5344CB8AC3E}">
        <p14:creationId xmlns:p14="http://schemas.microsoft.com/office/powerpoint/2010/main" val="237341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949A3A1E-C6E8-4333-8D85-2A9B97049FA9}"/>
              </a:ext>
            </a:extLst>
          </p:cNvPr>
          <p:cNvSpPr/>
          <p:nvPr/>
        </p:nvSpPr>
        <p:spPr>
          <a:xfrm>
            <a:off x="325348" y="208484"/>
            <a:ext cx="3589444" cy="369332"/>
          </a:xfrm>
          <a:prstGeom prst="rect">
            <a:avLst/>
          </a:prstGeom>
        </p:spPr>
        <p:txBody>
          <a:bodyPr wrap="none">
            <a:spAutoFit/>
          </a:bodyPr>
          <a:lstStyle/>
          <a:p>
            <a:pPr hangingPunct="0">
              <a:spcAft>
                <a:spcPts val="0"/>
              </a:spcAft>
            </a:pPr>
            <a:r>
              <a:rPr lang="pt-BR" b="1" dirty="0">
                <a:latin typeface="Times New Roman" panose="02020603050405020304" pitchFamily="18" charset="0"/>
                <a:ea typeface="Times New Roman" panose="02020603050405020304" pitchFamily="18" charset="0"/>
              </a:rPr>
              <a:t>Conservação do Momento angular</a:t>
            </a:r>
            <a:endParaRPr lang="pt-BR" sz="1050" dirty="0">
              <a:effectLst/>
              <a:latin typeface="Times New Roman" panose="02020603050405020304" pitchFamily="18" charset="0"/>
              <a:ea typeface="Times New Roman" panose="02020603050405020304" pitchFamily="18" charset="0"/>
            </a:endParaRPr>
          </a:p>
        </p:txBody>
      </p:sp>
      <p:sp>
        <p:nvSpPr>
          <p:cNvPr id="4" name="Retângulo 3">
            <a:extLst>
              <a:ext uri="{FF2B5EF4-FFF2-40B4-BE49-F238E27FC236}">
                <a16:creationId xmlns:a16="http://schemas.microsoft.com/office/drawing/2014/main" id="{0E5E252C-C67D-4FA4-AEC5-C7D993E24A8B}"/>
              </a:ext>
            </a:extLst>
          </p:cNvPr>
          <p:cNvSpPr/>
          <p:nvPr/>
        </p:nvSpPr>
        <p:spPr>
          <a:xfrm>
            <a:off x="325348" y="650014"/>
            <a:ext cx="8931667" cy="1754326"/>
          </a:xfrm>
          <a:prstGeom prst="rect">
            <a:avLst/>
          </a:prstGeom>
        </p:spPr>
        <p:txBody>
          <a:bodyPr wrap="square">
            <a:spAutoFit/>
          </a:bodyPr>
          <a:lstStyle/>
          <a:p>
            <a:pPr algn="just" hangingPunct="0">
              <a:spcAft>
                <a:spcPts val="0"/>
              </a:spcAft>
            </a:pPr>
            <a:r>
              <a:rPr lang="pt-BR" dirty="0">
                <a:latin typeface="Arial" panose="020B0604020202020204" pitchFamily="34" charset="0"/>
              </a:rPr>
              <a:t>5. (</a:t>
            </a:r>
            <a:r>
              <a:rPr lang="pt-BR" dirty="0" err="1">
                <a:latin typeface="Arial" panose="020B0604020202020204" pitchFamily="34" charset="0"/>
              </a:rPr>
              <a:t>Tipler</a:t>
            </a:r>
            <a:r>
              <a:rPr lang="pt-BR" dirty="0">
                <a:latin typeface="Arial" panose="020B0604020202020204" pitchFamily="34" charset="0"/>
              </a:rPr>
              <a:t> </a:t>
            </a:r>
            <a:r>
              <a:rPr lang="pt-BR" dirty="0" err="1">
                <a:latin typeface="Arial" panose="020B0604020202020204" pitchFamily="34" charset="0"/>
              </a:rPr>
              <a:t>Cap</a:t>
            </a:r>
            <a:r>
              <a:rPr lang="pt-BR" dirty="0">
                <a:latin typeface="Arial" panose="020B0604020202020204" pitchFamily="34" charset="0"/>
              </a:rPr>
              <a:t> 10, E 38) (</a:t>
            </a:r>
            <a:r>
              <a:rPr lang="pt-BR" dirty="0">
                <a:solidFill>
                  <a:srgbClr val="FF0000"/>
                </a:solidFill>
                <a:latin typeface="Arial" panose="020B0604020202020204" pitchFamily="34" charset="0"/>
              </a:rPr>
              <a:t>Monitoria</a:t>
            </a:r>
            <a:r>
              <a:rPr lang="pt-BR" dirty="0">
                <a:latin typeface="Arial" panose="020B0604020202020204" pitchFamily="34" charset="0"/>
              </a:rPr>
              <a:t>) Dois discos, de massas iguais más raios diferentes (r e 2r) estão montados num eixo comum, sem atrito, e giram com a velocidade angular </a:t>
            </a:r>
            <a:r>
              <a:rPr lang="pt-BR" dirty="0">
                <a:latin typeface="Arial" panose="020B0604020202020204" pitchFamily="34" charset="0"/>
                <a:sym typeface="Symbol" panose="05050102010706020507" pitchFamily="18" charset="2"/>
              </a:rPr>
              <a:t></a:t>
            </a:r>
            <a:r>
              <a:rPr lang="pt-BR" dirty="0">
                <a:latin typeface="Arial" panose="020B0604020202020204" pitchFamily="34" charset="0"/>
              </a:rPr>
              <a:t>0, porém em sentidos opostos, como pode ser observado na figura ao lado. Os dois discos são lentamente reunidos. A força de atrito entre as duas superfícies acaba por levá-los a uma velocidade angular comum aos dois. Qual o módulo desta velocidade angular final em termos de </a:t>
            </a:r>
            <a:r>
              <a:rPr lang="pt-BR" dirty="0">
                <a:latin typeface="Arial" panose="020B0604020202020204" pitchFamily="34" charset="0"/>
                <a:sym typeface="Symbol" panose="05050102010706020507" pitchFamily="18" charset="2"/>
              </a:rPr>
              <a:t></a:t>
            </a:r>
            <a:r>
              <a:rPr lang="pt-BR" dirty="0">
                <a:latin typeface="Arial" panose="020B0604020202020204" pitchFamily="34" charset="0"/>
              </a:rPr>
              <a:t>0?</a:t>
            </a:r>
          </a:p>
        </p:txBody>
      </p:sp>
      <p:pic>
        <p:nvPicPr>
          <p:cNvPr id="6" name="Imagem 5">
            <a:extLst>
              <a:ext uri="{FF2B5EF4-FFF2-40B4-BE49-F238E27FC236}">
                <a16:creationId xmlns:a16="http://schemas.microsoft.com/office/drawing/2014/main" id="{BC70C5EE-6CAF-4F02-8788-88E5D2B8F4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5198" y="359532"/>
            <a:ext cx="2254325" cy="1890271"/>
          </a:xfrm>
          <a:prstGeom prst="rect">
            <a:avLst/>
          </a:prstGeom>
        </p:spPr>
      </p:pic>
      <p:sp>
        <p:nvSpPr>
          <p:cNvPr id="9" name="Retângulo 8">
            <a:extLst>
              <a:ext uri="{FF2B5EF4-FFF2-40B4-BE49-F238E27FC236}">
                <a16:creationId xmlns:a16="http://schemas.microsoft.com/office/drawing/2014/main" id="{B43106BD-CD11-4C32-A8D5-BA01BCB0E1B3}"/>
              </a:ext>
            </a:extLst>
          </p:cNvPr>
          <p:cNvSpPr/>
          <p:nvPr/>
        </p:nvSpPr>
        <p:spPr>
          <a:xfrm>
            <a:off x="325348" y="3752500"/>
            <a:ext cx="3865161" cy="646331"/>
          </a:xfrm>
          <a:prstGeom prst="rect">
            <a:avLst/>
          </a:prstGeom>
        </p:spPr>
        <p:txBody>
          <a:bodyPr wrap="none">
            <a:spAutoFit/>
          </a:bodyPr>
          <a:lstStyle/>
          <a:p>
            <a:pPr hangingPunct="0">
              <a:spcAft>
                <a:spcPts val="0"/>
              </a:spcAft>
            </a:pPr>
            <a:r>
              <a:rPr lang="pt-BR" dirty="0">
                <a:latin typeface="Arial" panose="020B0604020202020204" pitchFamily="34" charset="0"/>
              </a:rPr>
              <a:t>Quando os dois corpos são unidos, </a:t>
            </a:r>
          </a:p>
          <a:p>
            <a:pPr hangingPunct="0">
              <a:spcAft>
                <a:spcPts val="0"/>
              </a:spcAft>
            </a:pPr>
            <a:r>
              <a:rPr lang="pt-BR" dirty="0">
                <a:latin typeface="Arial" panose="020B0604020202020204" pitchFamily="34" charset="0"/>
              </a:rPr>
              <a:t>a inércia rotacional é:</a:t>
            </a:r>
          </a:p>
        </p:txBody>
      </p:sp>
      <p:graphicFrame>
        <p:nvGraphicFramePr>
          <p:cNvPr id="11" name="Objeto 10">
            <a:extLst>
              <a:ext uri="{FF2B5EF4-FFF2-40B4-BE49-F238E27FC236}">
                <a16:creationId xmlns:a16="http://schemas.microsoft.com/office/drawing/2014/main" id="{26B42048-2E0F-4715-B57E-699B8C78F6E0}"/>
              </a:ext>
            </a:extLst>
          </p:cNvPr>
          <p:cNvGraphicFramePr>
            <a:graphicFrameLocks noChangeAspect="1"/>
          </p:cNvGraphicFramePr>
          <p:nvPr/>
        </p:nvGraphicFramePr>
        <p:xfrm>
          <a:off x="4678802" y="3676772"/>
          <a:ext cx="5997303" cy="691139"/>
        </p:xfrm>
        <a:graphic>
          <a:graphicData uri="http://schemas.openxmlformats.org/presentationml/2006/ole">
            <mc:AlternateContent xmlns:mc="http://schemas.openxmlformats.org/markup-compatibility/2006">
              <mc:Choice xmlns:v="urn:schemas-microsoft-com:vml" Requires="v">
                <p:oleObj spid="_x0000_s4215" r:id="rId5" imgW="3416300" imgH="393700" progId="Equation.3">
                  <p:embed/>
                </p:oleObj>
              </mc:Choice>
              <mc:Fallback>
                <p:oleObj r:id="rId5" imgW="3416300" imgH="393700" progId="Equation.3">
                  <p:embed/>
                  <p:pic>
                    <p:nvPicPr>
                      <p:cNvPr id="11" name="Objeto 10">
                        <a:extLst>
                          <a:ext uri="{FF2B5EF4-FFF2-40B4-BE49-F238E27FC236}">
                            <a16:creationId xmlns:a16="http://schemas.microsoft.com/office/drawing/2014/main" id="{26B42048-2E0F-4715-B57E-699B8C78F6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802" y="3676772"/>
                        <a:ext cx="5997303" cy="691139"/>
                      </a:xfrm>
                      <a:prstGeom prst="rect">
                        <a:avLst/>
                      </a:prstGeom>
                      <a:noFill/>
                    </p:spPr>
                  </p:pic>
                </p:oleObj>
              </mc:Fallback>
            </mc:AlternateContent>
          </a:graphicData>
        </a:graphic>
      </p:graphicFrame>
      <p:sp>
        <p:nvSpPr>
          <p:cNvPr id="12" name="Rectangle 6">
            <a:extLst>
              <a:ext uri="{FF2B5EF4-FFF2-40B4-BE49-F238E27FC236}">
                <a16:creationId xmlns:a16="http://schemas.microsoft.com/office/drawing/2014/main" id="{7C4B5036-CE55-4E5B-819A-74F66B225969}"/>
              </a:ext>
            </a:extLst>
          </p:cNvPr>
          <p:cNvSpPr>
            <a:spLocks noChangeArrowheads="1"/>
          </p:cNvSpPr>
          <p:nvPr/>
        </p:nvSpPr>
        <p:spPr bwMode="auto">
          <a:xfrm>
            <a:off x="426834" y="4589949"/>
            <a:ext cx="38780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dirty="0">
                <a:latin typeface="Arial" panose="020B0604020202020204" pitchFamily="34" charset="0"/>
              </a:rPr>
              <a:t>então, o momento angular final,</a:t>
            </a:r>
          </a:p>
        </p:txBody>
      </p:sp>
      <p:graphicFrame>
        <p:nvGraphicFramePr>
          <p:cNvPr id="13" name="Objeto 12">
            <a:extLst>
              <a:ext uri="{FF2B5EF4-FFF2-40B4-BE49-F238E27FC236}">
                <a16:creationId xmlns:a16="http://schemas.microsoft.com/office/drawing/2014/main" id="{D8785866-F5A9-4C75-85AA-69CDE4F349BC}"/>
              </a:ext>
            </a:extLst>
          </p:cNvPr>
          <p:cNvGraphicFramePr>
            <a:graphicFrameLocks noChangeAspect="1"/>
          </p:cNvGraphicFramePr>
          <p:nvPr/>
        </p:nvGraphicFramePr>
        <p:xfrm>
          <a:off x="4392613" y="4492625"/>
          <a:ext cx="2444750" cy="665163"/>
        </p:xfrm>
        <a:graphic>
          <a:graphicData uri="http://schemas.openxmlformats.org/presentationml/2006/ole">
            <mc:AlternateContent xmlns:mc="http://schemas.openxmlformats.org/markup-compatibility/2006">
              <mc:Choice xmlns:v="urn:schemas-microsoft-com:vml" Requires="v">
                <p:oleObj spid="_x0000_s4216" r:id="rId7" imgW="1447172" imgH="393529" progId="Equation.3">
                  <p:embed/>
                </p:oleObj>
              </mc:Choice>
              <mc:Fallback>
                <p:oleObj r:id="rId7" imgW="1447172" imgH="393529" progId="Equation.3">
                  <p:embed/>
                  <p:pic>
                    <p:nvPicPr>
                      <p:cNvPr id="13" name="Objeto 12">
                        <a:extLst>
                          <a:ext uri="{FF2B5EF4-FFF2-40B4-BE49-F238E27FC236}">
                            <a16:creationId xmlns:a16="http://schemas.microsoft.com/office/drawing/2014/main" id="{D8785866-F5A9-4C75-85AA-69CDE4F349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613" y="4492625"/>
                        <a:ext cx="2444750" cy="665163"/>
                      </a:xfrm>
                      <a:prstGeom prst="rect">
                        <a:avLst/>
                      </a:prstGeom>
                      <a:noFill/>
                    </p:spPr>
                  </p:pic>
                </p:oleObj>
              </mc:Fallback>
            </mc:AlternateContent>
          </a:graphicData>
        </a:graphic>
      </p:graphicFrame>
      <p:sp>
        <p:nvSpPr>
          <p:cNvPr id="14" name="Rectangle 7">
            <a:extLst>
              <a:ext uri="{FF2B5EF4-FFF2-40B4-BE49-F238E27FC236}">
                <a16:creationId xmlns:a16="http://schemas.microsoft.com/office/drawing/2014/main" id="{B092FBDA-403E-47A6-AE70-B94F4A4522DA}"/>
              </a:ext>
            </a:extLst>
          </p:cNvPr>
          <p:cNvSpPr>
            <a:spLocks noChangeArrowheads="1"/>
          </p:cNvSpPr>
          <p:nvPr/>
        </p:nvSpPr>
        <p:spPr bwMode="auto">
          <a:xfrm>
            <a:off x="426834" y="53969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15" name="Retângulo 14">
            <a:extLst>
              <a:ext uri="{FF2B5EF4-FFF2-40B4-BE49-F238E27FC236}">
                <a16:creationId xmlns:a16="http://schemas.microsoft.com/office/drawing/2014/main" id="{D9CD162E-0034-4101-88F8-529E903D6897}"/>
              </a:ext>
            </a:extLst>
          </p:cNvPr>
          <p:cNvSpPr/>
          <p:nvPr/>
        </p:nvSpPr>
        <p:spPr>
          <a:xfrm>
            <a:off x="325348" y="5164562"/>
            <a:ext cx="11674868" cy="646331"/>
          </a:xfrm>
          <a:prstGeom prst="rect">
            <a:avLst/>
          </a:prstGeom>
        </p:spPr>
        <p:txBody>
          <a:bodyPr wrap="square">
            <a:spAutoFit/>
          </a:bodyPr>
          <a:lstStyle/>
          <a:p>
            <a:pPr hangingPunct="0">
              <a:spcAft>
                <a:spcPts val="0"/>
              </a:spcAft>
            </a:pPr>
            <a:r>
              <a:rPr lang="pt-BR" dirty="0">
                <a:latin typeface="Arial" panose="020B0604020202020204" pitchFamily="34" charset="0"/>
              </a:rPr>
              <a:t>Dado que não há outras forças externas agindo no sistema, usamos o conceito de conservação da quantidade de movimento, assim:</a:t>
            </a:r>
          </a:p>
        </p:txBody>
      </p:sp>
      <p:graphicFrame>
        <p:nvGraphicFramePr>
          <p:cNvPr id="17" name="Objeto 16">
            <a:extLst>
              <a:ext uri="{FF2B5EF4-FFF2-40B4-BE49-F238E27FC236}">
                <a16:creationId xmlns:a16="http://schemas.microsoft.com/office/drawing/2014/main" id="{8D932368-B2F8-4CBA-99E5-7D099FAFDD09}"/>
              </a:ext>
            </a:extLst>
          </p:cNvPr>
          <p:cNvGraphicFramePr>
            <a:graphicFrameLocks noChangeAspect="1"/>
          </p:cNvGraphicFramePr>
          <p:nvPr/>
        </p:nvGraphicFramePr>
        <p:xfrm>
          <a:off x="426833" y="5808614"/>
          <a:ext cx="4649405" cy="646330"/>
        </p:xfrm>
        <a:graphic>
          <a:graphicData uri="http://schemas.openxmlformats.org/presentationml/2006/ole">
            <mc:AlternateContent xmlns:mc="http://schemas.openxmlformats.org/markup-compatibility/2006">
              <mc:Choice xmlns:v="urn:schemas-microsoft-com:vml" Requires="v">
                <p:oleObj spid="_x0000_s4217" r:id="rId9" imgW="2832100" imgH="393700" progId="Equation.3">
                  <p:embed/>
                </p:oleObj>
              </mc:Choice>
              <mc:Fallback>
                <p:oleObj r:id="rId9" imgW="2832100" imgH="393700" progId="Equation.3">
                  <p:embed/>
                  <p:pic>
                    <p:nvPicPr>
                      <p:cNvPr id="17" name="Objeto 16">
                        <a:extLst>
                          <a:ext uri="{FF2B5EF4-FFF2-40B4-BE49-F238E27FC236}">
                            <a16:creationId xmlns:a16="http://schemas.microsoft.com/office/drawing/2014/main" id="{8D932368-B2F8-4CBA-99E5-7D099FAFDD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833" y="5808614"/>
                        <a:ext cx="4649405" cy="646330"/>
                      </a:xfrm>
                      <a:prstGeom prst="rect">
                        <a:avLst/>
                      </a:prstGeom>
                      <a:noFill/>
                    </p:spPr>
                  </p:pic>
                </p:oleObj>
              </mc:Fallback>
            </mc:AlternateContent>
          </a:graphicData>
        </a:graphic>
      </p:graphicFrame>
      <p:sp>
        <p:nvSpPr>
          <p:cNvPr id="18" name="Retângulo 17">
            <a:extLst>
              <a:ext uri="{FF2B5EF4-FFF2-40B4-BE49-F238E27FC236}">
                <a16:creationId xmlns:a16="http://schemas.microsoft.com/office/drawing/2014/main" id="{8BC902A2-4BFE-4ACE-9E7A-A3526B1865F2}"/>
              </a:ext>
            </a:extLst>
          </p:cNvPr>
          <p:cNvSpPr/>
          <p:nvPr/>
        </p:nvSpPr>
        <p:spPr>
          <a:xfrm>
            <a:off x="5196557" y="2291872"/>
            <a:ext cx="5275803" cy="369332"/>
          </a:xfrm>
          <a:prstGeom prst="rect">
            <a:avLst/>
          </a:prstGeom>
        </p:spPr>
        <p:txBody>
          <a:bodyPr wrap="none">
            <a:spAutoFit/>
          </a:bodyPr>
          <a:lstStyle/>
          <a:p>
            <a:r>
              <a:rPr lang="pt-BR" dirty="0">
                <a:latin typeface="Arial" panose="020B0604020202020204" pitchFamily="34" charset="0"/>
              </a:rPr>
              <a:t>Lembrar que a força de atrito é uma força interna.</a:t>
            </a:r>
          </a:p>
        </p:txBody>
      </p:sp>
      <mc:AlternateContent xmlns:mc="http://schemas.openxmlformats.org/markup-compatibility/2006" xmlns:a14="http://schemas.microsoft.com/office/drawing/2010/main">
        <mc:Choice Requires="a14">
          <p:sp>
            <p:nvSpPr>
              <p:cNvPr id="19" name="Retângulo 18">
                <a:extLst>
                  <a:ext uri="{FF2B5EF4-FFF2-40B4-BE49-F238E27FC236}">
                    <a16:creationId xmlns:a16="http://schemas.microsoft.com/office/drawing/2014/main" id="{88E07AAE-C4D7-4C91-A440-98CEC0B84F85}"/>
                  </a:ext>
                </a:extLst>
              </p:cNvPr>
              <p:cNvSpPr/>
              <p:nvPr/>
            </p:nvSpPr>
            <p:spPr>
              <a:xfrm>
                <a:off x="426833" y="2476538"/>
                <a:ext cx="7967153" cy="98969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pt-BR" sz="2000" i="1" smtClean="0">
                              <a:latin typeface="Cambria Math" panose="02040503050406030204" pitchFamily="18" charset="0"/>
                            </a:rPr>
                          </m:ctrlPr>
                        </m:sSubPr>
                        <m:e>
                          <m:r>
                            <a:rPr lang="pt-BR" sz="2000" i="1">
                              <a:latin typeface="Cambria Math" panose="02040503050406030204" pitchFamily="18" charset="0"/>
                            </a:rPr>
                            <m:t>𝐿</m:t>
                          </m:r>
                        </m:e>
                        <m:sub>
                          <m:r>
                            <a:rPr lang="pt-BR" sz="2000" i="1">
                              <a:latin typeface="Cambria Math" panose="02040503050406030204" pitchFamily="18" charset="0"/>
                            </a:rPr>
                            <m:t>𝑖</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𝐿</m:t>
                          </m:r>
                        </m:e>
                        <m:sub>
                          <m:r>
                            <a:rPr lang="pt-BR" sz="2000" i="0">
                              <a:latin typeface="Cambria Math" panose="02040503050406030204" pitchFamily="18" charset="0"/>
                            </a:rPr>
                            <m:t>1</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𝐿</m:t>
                          </m:r>
                        </m:e>
                        <m:sub>
                          <m:r>
                            <a:rPr lang="pt-BR" sz="2000" i="0">
                              <a:latin typeface="Cambria Math" panose="02040503050406030204" pitchFamily="18" charset="0"/>
                            </a:rPr>
                            <m:t>2</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𝑧</m:t>
                          </m:r>
                          <m:r>
                            <a:rPr lang="pt-BR" sz="2000" i="0">
                              <a:latin typeface="Cambria Math" panose="02040503050406030204" pitchFamily="18" charset="0"/>
                            </a:rPr>
                            <m:t>,1</m:t>
                          </m:r>
                        </m:sub>
                      </m:sSub>
                      <m:sSub>
                        <m:sSubPr>
                          <m:ctrlPr>
                            <a:rPr lang="pt-BR" sz="2000" i="1">
                              <a:latin typeface="Cambria Math" panose="02040503050406030204" pitchFamily="18" charset="0"/>
                            </a:rPr>
                          </m:ctrlPr>
                        </m:sSubPr>
                        <m:e>
                          <m:r>
                            <a:rPr lang="pt-BR" sz="2000" i="1">
                              <a:latin typeface="Cambria Math" panose="02040503050406030204" pitchFamily="18" charset="0"/>
                            </a:rPr>
                            <m:t>𝜔</m:t>
                          </m:r>
                        </m:e>
                        <m:sub>
                          <m:r>
                            <a:rPr lang="pt-BR" sz="2000" i="0">
                              <a:latin typeface="Cambria Math" panose="02040503050406030204" pitchFamily="18" charset="0"/>
                            </a:rPr>
                            <m:t>0</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𝑧</m:t>
                          </m:r>
                          <m:r>
                            <a:rPr lang="pt-BR" sz="2000" i="0">
                              <a:latin typeface="Cambria Math" panose="02040503050406030204" pitchFamily="18" charset="0"/>
                            </a:rPr>
                            <m:t>,2</m:t>
                          </m:r>
                        </m:sub>
                      </m:sSub>
                      <m:sSub>
                        <m:sSubPr>
                          <m:ctrlPr>
                            <a:rPr lang="pt-BR" sz="2000" i="1">
                              <a:latin typeface="Cambria Math" panose="02040503050406030204" pitchFamily="18" charset="0"/>
                            </a:rPr>
                          </m:ctrlPr>
                        </m:sSubPr>
                        <m:e>
                          <m:r>
                            <a:rPr lang="pt-BR" sz="2000" i="1">
                              <a:latin typeface="Cambria Math" panose="02040503050406030204" pitchFamily="18" charset="0"/>
                            </a:rPr>
                            <m:t>𝜔</m:t>
                          </m:r>
                        </m:e>
                        <m:sub>
                          <m:r>
                            <a:rPr lang="pt-BR" sz="2000" i="0">
                              <a:latin typeface="Cambria Math" panose="02040503050406030204" pitchFamily="18" charset="0"/>
                            </a:rPr>
                            <m:t>0</m:t>
                          </m:r>
                        </m:sub>
                      </m:sSub>
                    </m:oMath>
                  </m:oMathPara>
                </a14:m>
                <a:endParaRPr lang="pt-BR" sz="200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begChr m:val="|"/>
                          <m:endChr m:val="|"/>
                          <m:ctrlPr>
                            <a:rPr lang="pt-BR" sz="2000" i="1">
                              <a:latin typeface="Cambria Math" panose="02040503050406030204" pitchFamily="18" charset="0"/>
                            </a:rPr>
                          </m:ctrlPr>
                        </m:dPr>
                        <m:e>
                          <m:sSub>
                            <m:sSubPr>
                              <m:ctrlPr>
                                <a:rPr lang="pt-BR" sz="2000" i="1">
                                  <a:latin typeface="Cambria Math" panose="02040503050406030204" pitchFamily="18" charset="0"/>
                                </a:rPr>
                              </m:ctrlPr>
                            </m:sSubPr>
                            <m:e>
                              <m:r>
                                <a:rPr lang="pt-BR" sz="2000" i="1">
                                  <a:latin typeface="Cambria Math" panose="02040503050406030204" pitchFamily="18" charset="0"/>
                                </a:rPr>
                                <m:t>𝐿</m:t>
                              </m:r>
                            </m:e>
                            <m:sub>
                              <m:r>
                                <a:rPr lang="pt-BR" sz="2000" i="1">
                                  <a:latin typeface="Cambria Math" panose="02040503050406030204" pitchFamily="18" charset="0"/>
                                </a:rPr>
                                <m:t>𝑧</m:t>
                              </m:r>
                              <m:r>
                                <a:rPr lang="pt-BR" sz="2000" i="0">
                                  <a:latin typeface="Cambria Math" panose="02040503050406030204" pitchFamily="18" charset="0"/>
                                </a:rPr>
                                <m:t>,</m:t>
                              </m:r>
                              <m:r>
                                <a:rPr lang="pt-BR" sz="2000" i="1">
                                  <a:latin typeface="Cambria Math" panose="02040503050406030204" pitchFamily="18" charset="0"/>
                                </a:rPr>
                                <m:t>𝑖</m:t>
                              </m:r>
                            </m:sub>
                          </m:sSub>
                        </m:e>
                      </m:d>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𝑚</m:t>
                      </m:r>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0">
                                  <a:latin typeface="Cambria Math" panose="02040503050406030204" pitchFamily="18" charset="0"/>
                                </a:rPr>
                                <m:t>2</m:t>
                              </m:r>
                              <m:r>
                                <a:rPr lang="pt-BR" sz="2000" i="1">
                                  <a:latin typeface="Cambria Math" panose="02040503050406030204" pitchFamily="18" charset="0"/>
                                </a:rPr>
                                <m:t>𝑟</m:t>
                              </m:r>
                            </m:e>
                          </m:d>
                        </m:e>
                        <m:sup>
                          <m:r>
                            <a:rPr lang="pt-BR" sz="2000" i="0">
                              <a:latin typeface="Cambria Math" panose="02040503050406030204" pitchFamily="18" charset="0"/>
                            </a:rPr>
                            <m:t>2</m:t>
                          </m:r>
                        </m:sup>
                      </m:sSup>
                      <m:sSub>
                        <m:sSubPr>
                          <m:ctrlPr>
                            <a:rPr lang="pt-BR" sz="2000" i="1">
                              <a:latin typeface="Cambria Math" panose="02040503050406030204" pitchFamily="18" charset="0"/>
                            </a:rPr>
                          </m:ctrlPr>
                        </m:sSubPr>
                        <m:e>
                          <m:r>
                            <a:rPr lang="pt-BR" sz="2000" i="1">
                              <a:latin typeface="Cambria Math" panose="02040503050406030204" pitchFamily="18" charset="0"/>
                            </a:rPr>
                            <m:t>𝜔</m:t>
                          </m:r>
                        </m:e>
                        <m:sub>
                          <m:r>
                            <a:rPr lang="pt-BR" sz="2000" i="0">
                              <a:latin typeface="Cambria Math" panose="02040503050406030204" pitchFamily="18" charset="0"/>
                            </a:rPr>
                            <m:t>0</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𝑚</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2</m:t>
                          </m:r>
                        </m:sup>
                      </m:sSup>
                      <m:sSub>
                        <m:sSubPr>
                          <m:ctrlPr>
                            <a:rPr lang="pt-BR" sz="2000" i="1">
                              <a:latin typeface="Cambria Math" panose="02040503050406030204" pitchFamily="18" charset="0"/>
                            </a:rPr>
                          </m:ctrlPr>
                        </m:sSubPr>
                        <m:e>
                          <m:r>
                            <a:rPr lang="pt-BR" sz="2000" i="1">
                              <a:latin typeface="Cambria Math" panose="02040503050406030204" pitchFamily="18" charset="0"/>
                            </a:rPr>
                            <m:t>𝜔</m:t>
                          </m:r>
                        </m:e>
                        <m:sub>
                          <m:r>
                            <a:rPr lang="pt-BR" sz="2000" i="0">
                              <a:latin typeface="Cambria Math" panose="02040503050406030204" pitchFamily="18" charset="0"/>
                            </a:rPr>
                            <m:t>0</m:t>
                          </m:r>
                        </m:sub>
                      </m:sSub>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2</m:t>
                          </m:r>
                        </m:den>
                      </m:f>
                      <m:r>
                        <a:rPr lang="pt-BR" sz="2000" i="1">
                          <a:latin typeface="Cambria Math" panose="02040503050406030204" pitchFamily="18" charset="0"/>
                        </a:rPr>
                        <m:t>𝑚</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2</m:t>
                          </m:r>
                        </m:sup>
                      </m:sSup>
                      <m:sSub>
                        <m:sSubPr>
                          <m:ctrlPr>
                            <a:rPr lang="pt-BR" sz="2000" i="1">
                              <a:latin typeface="Cambria Math" panose="02040503050406030204" pitchFamily="18" charset="0"/>
                            </a:rPr>
                          </m:ctrlPr>
                        </m:sSubPr>
                        <m:e>
                          <m:r>
                            <a:rPr lang="pt-BR" sz="2000" i="1">
                              <a:latin typeface="Cambria Math" panose="02040503050406030204" pitchFamily="18" charset="0"/>
                            </a:rPr>
                            <m:t>𝜔</m:t>
                          </m:r>
                        </m:e>
                        <m:sub>
                          <m:r>
                            <a:rPr lang="pt-BR" sz="2000" i="0">
                              <a:latin typeface="Cambria Math" panose="02040503050406030204" pitchFamily="18" charset="0"/>
                            </a:rPr>
                            <m:t>0</m:t>
                          </m:r>
                        </m:sub>
                      </m:sSub>
                      <m:d>
                        <m:dPr>
                          <m:ctrlPr>
                            <a:rPr lang="pt-BR" sz="2000" i="1">
                              <a:latin typeface="Cambria Math" panose="02040503050406030204" pitchFamily="18" charset="0"/>
                            </a:rPr>
                          </m:ctrlPr>
                        </m:dPr>
                        <m:e>
                          <m:r>
                            <a:rPr lang="pt-BR" sz="2000" i="0">
                              <a:latin typeface="Cambria Math" panose="02040503050406030204" pitchFamily="18" charset="0"/>
                            </a:rPr>
                            <m:t>4−1</m:t>
                          </m:r>
                        </m:e>
                      </m:d>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3</m:t>
                          </m:r>
                        </m:num>
                        <m:den>
                          <m:r>
                            <a:rPr lang="pt-BR" sz="2000" i="0">
                              <a:latin typeface="Cambria Math" panose="02040503050406030204" pitchFamily="18" charset="0"/>
                            </a:rPr>
                            <m:t>2</m:t>
                          </m:r>
                        </m:den>
                      </m:f>
                      <m:r>
                        <a:rPr lang="pt-BR" sz="2000" i="1">
                          <a:latin typeface="Cambria Math" panose="02040503050406030204" pitchFamily="18" charset="0"/>
                        </a:rPr>
                        <m:t>𝑚</m:t>
                      </m:r>
                      <m:sSup>
                        <m:sSupPr>
                          <m:ctrlPr>
                            <a:rPr lang="pt-BR" sz="2000" i="1">
                              <a:latin typeface="Cambria Math" panose="02040503050406030204" pitchFamily="18" charset="0"/>
                            </a:rPr>
                          </m:ctrlPr>
                        </m:sSupPr>
                        <m:e>
                          <m:r>
                            <a:rPr lang="pt-BR" sz="2000" i="1">
                              <a:latin typeface="Cambria Math" panose="02040503050406030204" pitchFamily="18" charset="0"/>
                            </a:rPr>
                            <m:t>𝑟</m:t>
                          </m:r>
                        </m:e>
                        <m:sup>
                          <m:r>
                            <a:rPr lang="pt-BR" sz="2000" i="0">
                              <a:latin typeface="Cambria Math" panose="02040503050406030204" pitchFamily="18" charset="0"/>
                            </a:rPr>
                            <m:t>2</m:t>
                          </m:r>
                        </m:sup>
                      </m:sSup>
                      <m:sSub>
                        <m:sSubPr>
                          <m:ctrlPr>
                            <a:rPr lang="pt-BR" sz="2000" i="1">
                              <a:latin typeface="Cambria Math" panose="02040503050406030204" pitchFamily="18" charset="0"/>
                            </a:rPr>
                          </m:ctrlPr>
                        </m:sSubPr>
                        <m:e>
                          <m:r>
                            <a:rPr lang="pt-BR" sz="2000" i="1">
                              <a:latin typeface="Cambria Math" panose="02040503050406030204" pitchFamily="18" charset="0"/>
                            </a:rPr>
                            <m:t>𝜔</m:t>
                          </m:r>
                        </m:e>
                        <m:sub>
                          <m:r>
                            <a:rPr lang="pt-BR" sz="2000" i="0">
                              <a:latin typeface="Cambria Math" panose="02040503050406030204" pitchFamily="18" charset="0"/>
                            </a:rPr>
                            <m:t>0</m:t>
                          </m:r>
                        </m:sub>
                      </m:sSub>
                    </m:oMath>
                  </m:oMathPara>
                </a14:m>
                <a:endParaRPr lang="pt-BR" sz="2000" dirty="0"/>
              </a:p>
            </p:txBody>
          </p:sp>
        </mc:Choice>
        <mc:Fallback xmlns="">
          <p:sp>
            <p:nvSpPr>
              <p:cNvPr id="19" name="Retângulo 18">
                <a:extLst>
                  <a:ext uri="{FF2B5EF4-FFF2-40B4-BE49-F238E27FC236}">
                    <a16:creationId xmlns:a16="http://schemas.microsoft.com/office/drawing/2014/main" id="{88E07AAE-C4D7-4C91-A440-98CEC0B84F85}"/>
                  </a:ext>
                </a:extLst>
              </p:cNvPr>
              <p:cNvSpPr>
                <a:spLocks noRot="1" noChangeAspect="1" noMove="1" noResize="1" noEditPoints="1" noAdjustHandles="1" noChangeArrowheads="1" noChangeShapeType="1" noTextEdit="1"/>
              </p:cNvSpPr>
              <p:nvPr/>
            </p:nvSpPr>
            <p:spPr>
              <a:xfrm>
                <a:off x="426833" y="2476538"/>
                <a:ext cx="7967153" cy="989695"/>
              </a:xfrm>
              <a:prstGeom prst="rect">
                <a:avLst/>
              </a:prstGeom>
              <a:blipFill>
                <a:blip r:embed="rId11"/>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5963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4BFFF40-12E7-4A44-B828-F5921E0D54A9}"/>
              </a:ext>
            </a:extLst>
          </p:cNvPr>
          <p:cNvSpPr/>
          <p:nvPr/>
        </p:nvSpPr>
        <p:spPr>
          <a:xfrm>
            <a:off x="333375" y="159514"/>
            <a:ext cx="11372850" cy="1477328"/>
          </a:xfrm>
          <a:prstGeom prst="rect">
            <a:avLst/>
          </a:prstGeom>
        </p:spPr>
        <p:txBody>
          <a:bodyPr wrap="square">
            <a:spAutoFit/>
          </a:bodyPr>
          <a:lstStyle/>
          <a:p>
            <a:pPr algn="just" hangingPunct="0">
              <a:spcAft>
                <a:spcPts val="0"/>
              </a:spcAft>
            </a:pPr>
            <a:r>
              <a:rPr lang="pt-BR" sz="1600" b="1" dirty="0">
                <a:latin typeface="Times New Roman" panose="02020603050405020304" pitchFamily="18" charset="0"/>
                <a:ea typeface="Times New Roman" panose="02020603050405020304" pitchFamily="18" charset="0"/>
              </a:rPr>
              <a:t>4.</a:t>
            </a:r>
            <a:r>
              <a:rPr lang="pt-BR" sz="1600" dirty="0">
                <a:latin typeface="Times New Roman" panose="02020603050405020304" pitchFamily="18" charset="0"/>
                <a:ea typeface="Times New Roman" panose="02020603050405020304" pitchFamily="18" charset="0"/>
              </a:rPr>
              <a:t> </a:t>
            </a:r>
            <a:r>
              <a:rPr lang="pt-BR" sz="1600" b="1" cap="all" dirty="0">
                <a:latin typeface="Times New Roman" panose="02020603050405020304" pitchFamily="18" charset="0"/>
                <a:ea typeface="Times New Roman" panose="02020603050405020304" pitchFamily="18" charset="0"/>
              </a:rPr>
              <a:t>(</a:t>
            </a:r>
            <a:r>
              <a:rPr lang="pt-BR" sz="1600" b="1" cap="all" dirty="0" err="1">
                <a:latin typeface="Times New Roman" panose="02020603050405020304" pitchFamily="18" charset="0"/>
                <a:ea typeface="Times New Roman" panose="02020603050405020304" pitchFamily="18" charset="0"/>
              </a:rPr>
              <a:t>Tipler</a:t>
            </a:r>
            <a:r>
              <a:rPr lang="pt-BR" sz="1600" b="1" cap="all" dirty="0">
                <a:latin typeface="Times New Roman" panose="02020603050405020304" pitchFamily="18" charset="0"/>
                <a:ea typeface="Times New Roman" panose="02020603050405020304" pitchFamily="18" charset="0"/>
              </a:rPr>
              <a:t> </a:t>
            </a:r>
            <a:r>
              <a:rPr lang="pt-BR" sz="1600" b="1" cap="all" dirty="0" err="1">
                <a:latin typeface="Times New Roman" panose="02020603050405020304" pitchFamily="18" charset="0"/>
                <a:ea typeface="Times New Roman" panose="02020603050405020304" pitchFamily="18" charset="0"/>
              </a:rPr>
              <a:t>Cap</a:t>
            </a:r>
            <a:r>
              <a:rPr lang="pt-BR" sz="1600" b="1" cap="all" dirty="0">
                <a:latin typeface="Times New Roman" panose="02020603050405020304" pitchFamily="18" charset="0"/>
                <a:ea typeface="Times New Roman" panose="02020603050405020304" pitchFamily="18" charset="0"/>
              </a:rPr>
              <a:t> 10, E 36) </a:t>
            </a:r>
            <a:r>
              <a:rPr lang="pt-BR" b="1" dirty="0">
                <a:solidFill>
                  <a:srgbClr val="FF0000"/>
                </a:solidFill>
                <a:latin typeface="Times New Roman" panose="02020603050405020304" pitchFamily="18" charset="0"/>
                <a:ea typeface="Times New Roman" panose="02020603050405020304" pitchFamily="18" charset="0"/>
              </a:rPr>
              <a:t>(monitoria) </a:t>
            </a:r>
            <a:r>
              <a:rPr lang="pt-BR" b="1" cap="all" dirty="0">
                <a:latin typeface="Times New Roman" panose="02020603050405020304" pitchFamily="18" charset="0"/>
                <a:ea typeface="Times New Roman" panose="02020603050405020304" pitchFamily="18" charset="0"/>
              </a:rPr>
              <a:t>U</a:t>
            </a:r>
            <a:r>
              <a:rPr lang="pt-BR" dirty="0">
                <a:latin typeface="Times New Roman" panose="02020603050405020304" pitchFamily="18" charset="0"/>
                <a:ea typeface="Times New Roman" panose="02020603050405020304" pitchFamily="18" charset="0"/>
              </a:rPr>
              <a:t>m homem está de pé sobre uma plataforma sem atrito que gira com a velocidade angular de 1,5 </a:t>
            </a:r>
            <a:r>
              <a:rPr lang="pt-BR" dirty="0" err="1">
                <a:latin typeface="Times New Roman" panose="02020603050405020304" pitchFamily="18" charset="0"/>
                <a:ea typeface="Times New Roman" panose="02020603050405020304" pitchFamily="18" charset="0"/>
              </a:rPr>
              <a:t>rev</a:t>
            </a:r>
            <a:r>
              <a:rPr lang="pt-BR" dirty="0">
                <a:latin typeface="Times New Roman" panose="02020603050405020304" pitchFamily="18" charset="0"/>
                <a:ea typeface="Times New Roman" panose="02020603050405020304" pitchFamily="18" charset="0"/>
              </a:rPr>
              <a:t>/s. Seus braços estão estendidos e em cada mão ele segura um corpo pesado. O momento de inércia do homem, dos dois corpos e da plataforma é de 6 kg.m</a:t>
            </a:r>
            <a:r>
              <a:rPr lang="pt-BR" baseline="30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 na posição inicial. Quando o homem junta os braços ao corpo, sem largar os pesos, o momento de inércia diminui para 1,8 kg.m</a:t>
            </a:r>
            <a:r>
              <a:rPr lang="pt-BR" baseline="30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 a) Qual a velocidade angular final da plataforma? b) De quanto variou a energia cinética do sistema? c) Qual a fonte deste aumento de energia?</a:t>
            </a:r>
            <a:endParaRPr lang="pt-BR" sz="1100" dirty="0">
              <a:effectLst/>
              <a:latin typeface="Times New Roman" panose="02020603050405020304" pitchFamily="18" charset="0"/>
              <a:ea typeface="Times New Roman" panose="02020603050405020304" pitchFamily="18" charset="0"/>
            </a:endParaRPr>
          </a:p>
        </p:txBody>
      </p:sp>
      <p:pic>
        <p:nvPicPr>
          <p:cNvPr id="4" name="Imagem 3">
            <a:extLst>
              <a:ext uri="{FF2B5EF4-FFF2-40B4-BE49-F238E27FC236}">
                <a16:creationId xmlns:a16="http://schemas.microsoft.com/office/drawing/2014/main" id="{89918D9D-8698-4B28-80B2-EEEA959A88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911" y="1689084"/>
            <a:ext cx="3468513" cy="1477328"/>
          </a:xfrm>
          <a:prstGeom prst="rect">
            <a:avLst/>
          </a:prstGeom>
        </p:spPr>
      </p:pic>
      <p:sp>
        <p:nvSpPr>
          <p:cNvPr id="5" name="Retângulo 4">
            <a:extLst>
              <a:ext uri="{FF2B5EF4-FFF2-40B4-BE49-F238E27FC236}">
                <a16:creationId xmlns:a16="http://schemas.microsoft.com/office/drawing/2014/main" id="{8EE46B9B-080D-49CB-B1C1-C83EAEF4FD21}"/>
              </a:ext>
            </a:extLst>
          </p:cNvPr>
          <p:cNvSpPr/>
          <p:nvPr/>
        </p:nvSpPr>
        <p:spPr>
          <a:xfrm>
            <a:off x="3505200" y="1765284"/>
            <a:ext cx="7715250" cy="369332"/>
          </a:xfrm>
          <a:prstGeom prst="rect">
            <a:avLst/>
          </a:prstGeom>
        </p:spPr>
        <p:txBody>
          <a:bodyPr wrap="square">
            <a:spAutoFit/>
          </a:bodyPr>
          <a:lstStyle/>
          <a:p>
            <a:r>
              <a:rPr lang="pt-BR" i="1">
                <a:latin typeface="Times New Roman" panose="02020603050405020304" pitchFamily="18" charset="0"/>
                <a:ea typeface="Times New Roman" panose="02020603050405020304" pitchFamily="18" charset="0"/>
              </a:rPr>
              <a:t>É preciso usar as velocidades em </a:t>
            </a:r>
            <a:r>
              <a:rPr lang="pt-BR" b="1" i="1">
                <a:latin typeface="Times New Roman" panose="02020603050405020304" pitchFamily="18" charset="0"/>
                <a:ea typeface="Times New Roman" panose="02020603050405020304" pitchFamily="18" charset="0"/>
              </a:rPr>
              <a:t>rad/s</a:t>
            </a:r>
            <a:r>
              <a:rPr lang="pt-BR" i="1">
                <a:latin typeface="Times New Roman" panose="02020603050405020304" pitchFamily="18" charset="0"/>
                <a:ea typeface="Times New Roman" panose="02020603050405020304" pitchFamily="18" charset="0"/>
              </a:rPr>
              <a:t> nos cálculos de L e de energia cinética</a:t>
            </a:r>
            <a:endParaRPr lang="pt-BR" dirty="0"/>
          </a:p>
        </p:txBody>
      </p:sp>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3B1CB4D2-50BE-4B91-94EB-2C504DA69E34}"/>
                  </a:ext>
                </a:extLst>
              </p:cNvPr>
              <p:cNvSpPr/>
              <p:nvPr/>
            </p:nvSpPr>
            <p:spPr>
              <a:xfrm>
                <a:off x="3505200" y="2049067"/>
                <a:ext cx="4286686" cy="646331"/>
              </a:xfrm>
              <a:prstGeom prst="rect">
                <a:avLst/>
              </a:prstGeom>
            </p:spPr>
            <p:txBody>
              <a:bodyPr wrap="none">
                <a:spAutoFit/>
              </a:bodyPr>
              <a:lstStyle/>
              <a:p>
                <a:pPr hangingPunct="0">
                  <a:spcAft>
                    <a:spcPts val="0"/>
                  </a:spcAft>
                </a:pPr>
                <a14:m>
                  <m:oMath xmlns:m="http://schemas.openxmlformats.org/officeDocument/2006/math">
                    <m:r>
                      <a:rPr lang="pt-BR" sz="2000" i="1" smtClean="0">
                        <a:latin typeface="Cambria Math" panose="02040503050406030204" pitchFamily="18" charset="0"/>
                        <a:ea typeface="Times New Roman" panose="02020603050405020304" pitchFamily="18" charset="0"/>
                      </a:rPr>
                      <m:t>𝜔</m:t>
                    </m:r>
                    <m:r>
                      <a:rPr lang="en-US" sz="2000" i="1">
                        <a:effectLst/>
                        <a:latin typeface="Cambria Math" panose="02040503050406030204" pitchFamily="18" charset="0"/>
                        <a:ea typeface="Times New Roman" panose="02020603050405020304" pitchFamily="18" charset="0"/>
                      </a:rPr>
                      <m:t>=1,5</m:t>
                    </m:r>
                    <m:r>
                      <a:rPr lang="pt-BR" sz="2000" i="1">
                        <a:effectLst/>
                        <a:latin typeface="Cambria Math" panose="02040503050406030204" pitchFamily="18" charset="0"/>
                        <a:ea typeface="Times New Roman" panose="02020603050405020304" pitchFamily="18" charset="0"/>
                      </a:rPr>
                      <m:t>𝑟𝑒𝑣</m:t>
                    </m:r>
                    <m:r>
                      <a:rPr lang="en-US" sz="2000" i="1">
                        <a:effectLst/>
                        <a:latin typeface="Cambria Math" panose="02040503050406030204" pitchFamily="18" charset="0"/>
                        <a:ea typeface="Times New Roman" panose="02020603050405020304" pitchFamily="18" charset="0"/>
                      </a:rPr>
                      <m:t>/</m:t>
                    </m:r>
                    <m:r>
                      <a:rPr lang="pt-BR" sz="2000" i="1">
                        <a:effectLst/>
                        <a:latin typeface="Cambria Math" panose="02040503050406030204" pitchFamily="18" charset="0"/>
                        <a:ea typeface="Times New Roman" panose="02020603050405020304" pitchFamily="18" charset="0"/>
                      </a:rPr>
                      <m:t>𝑠</m:t>
                    </m:r>
                  </m:oMath>
                </a14:m>
                <a:r>
                  <a:rPr lang="pt-BR" sz="36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t>
                </a:r>
                <a14:m>
                  <m:oMath xmlns:m="http://schemas.openxmlformats.org/officeDocument/2006/math">
                    <m:r>
                      <a:rPr lang="en-US" i="1">
                        <a:latin typeface="Cambria Math" panose="02040503050406030204" pitchFamily="18" charset="0"/>
                        <a:ea typeface="Times New Roman" panose="02020603050405020304" pitchFamily="18" charset="0"/>
                      </a:rPr>
                      <m:t>1,5×2</m:t>
                    </m:r>
                    <m:r>
                      <a:rPr lang="en-US" i="1">
                        <a:latin typeface="Cambria Math" panose="02040503050406030204" pitchFamily="18" charset="0"/>
                        <a:ea typeface="Times New Roman" panose="02020603050405020304" pitchFamily="18" charset="0"/>
                        <a:cs typeface="Cambria Math" panose="02040503050406030204" pitchFamily="18" charset="0"/>
                      </a:rPr>
                      <m:t>⋅</m:t>
                    </m:r>
                    <m:r>
                      <a:rPr lang="pt-BR" i="1">
                        <a:latin typeface="Cambria Math" panose="02040503050406030204" pitchFamily="18" charset="0"/>
                        <a:ea typeface="Times New Roman" panose="02020603050405020304" pitchFamily="18" charset="0"/>
                      </a:rPr>
                      <m:t>𝜋</m:t>
                    </m:r>
                    <m:r>
                      <a:rPr lang="en-US" i="1">
                        <a:latin typeface="Cambria Math" panose="02040503050406030204" pitchFamily="18" charset="0"/>
                        <a:ea typeface="Times New Roman" panose="02020603050405020304" pitchFamily="18" charset="0"/>
                      </a:rPr>
                      <m:t>=9,42</m:t>
                    </m:r>
                    <m:r>
                      <a:rPr lang="pt-BR" b="0" i="0" smtClean="0">
                        <a:latin typeface="Cambria Math" panose="02040503050406030204" pitchFamily="18" charset="0"/>
                        <a:ea typeface="Times New Roman" panose="02020603050405020304" pitchFamily="18" charset="0"/>
                      </a:rPr>
                      <m:t> </m:t>
                    </m:r>
                    <m:r>
                      <m:rPr>
                        <m:sty m:val="p"/>
                      </m:rPr>
                      <a:rPr lang="pt-BR" i="0">
                        <a:latin typeface="Cambria Math" panose="02040503050406030204" pitchFamily="18" charset="0"/>
                        <a:ea typeface="Times New Roman" panose="02020603050405020304" pitchFamily="18" charset="0"/>
                      </a:rPr>
                      <m:t>rad</m:t>
                    </m:r>
                    <m:r>
                      <a:rPr lang="en-US" i="0">
                        <a:latin typeface="Cambria Math" panose="02040503050406030204" pitchFamily="18" charset="0"/>
                        <a:ea typeface="Times New Roman" panose="02020603050405020304" pitchFamily="18" charset="0"/>
                      </a:rPr>
                      <m:t>/</m:t>
                    </m:r>
                    <m:r>
                      <m:rPr>
                        <m:sty m:val="p"/>
                      </m:rPr>
                      <a:rPr lang="pt-BR" i="0">
                        <a:latin typeface="Cambria Math" panose="02040503050406030204" pitchFamily="18" charset="0"/>
                        <a:ea typeface="Times New Roman" panose="02020603050405020304" pitchFamily="18" charset="0"/>
                      </a:rPr>
                      <m:t>s</m:t>
                    </m:r>
                  </m:oMath>
                </a14:m>
                <a:endParaRPr lang="pt-BR" sz="1400" dirty="0">
                  <a:effectLst/>
                  <a:latin typeface="Times New Roman" panose="02020603050405020304" pitchFamily="18" charset="0"/>
                  <a:ea typeface="Times New Roman" panose="02020603050405020304" pitchFamily="18" charset="0"/>
                </a:endParaRPr>
              </a:p>
            </p:txBody>
          </p:sp>
        </mc:Choice>
        <mc:Fallback xmlns="">
          <p:sp>
            <p:nvSpPr>
              <p:cNvPr id="6" name="Retângulo 5">
                <a:extLst>
                  <a:ext uri="{FF2B5EF4-FFF2-40B4-BE49-F238E27FC236}">
                    <a16:creationId xmlns:a16="http://schemas.microsoft.com/office/drawing/2014/main" id="{3B1CB4D2-50BE-4B91-94EB-2C504DA69E34}"/>
                  </a:ext>
                </a:extLst>
              </p:cNvPr>
              <p:cNvSpPr>
                <a:spLocks noRot="1" noChangeAspect="1" noMove="1" noResize="1" noEditPoints="1" noAdjustHandles="1" noChangeArrowheads="1" noChangeShapeType="1" noTextEdit="1"/>
              </p:cNvSpPr>
              <p:nvPr/>
            </p:nvSpPr>
            <p:spPr>
              <a:xfrm>
                <a:off x="3505200" y="2049067"/>
                <a:ext cx="4286686" cy="646331"/>
              </a:xfrm>
              <a:prstGeom prst="rect">
                <a:avLst/>
              </a:prstGeom>
              <a:blipFill>
                <a:blip r:embed="rId3"/>
                <a:stretch>
                  <a:fillRect b="-566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Retângulo 6">
                <a:extLst>
                  <a:ext uri="{FF2B5EF4-FFF2-40B4-BE49-F238E27FC236}">
                    <a16:creationId xmlns:a16="http://schemas.microsoft.com/office/drawing/2014/main" id="{F45ACC37-C520-48AD-804A-BF3DA641F75B}"/>
                  </a:ext>
                </a:extLst>
              </p:cNvPr>
              <p:cNvSpPr/>
              <p:nvPr/>
            </p:nvSpPr>
            <p:spPr>
              <a:xfrm>
                <a:off x="3367775" y="2694033"/>
                <a:ext cx="8315325" cy="707886"/>
              </a:xfrm>
              <a:prstGeom prst="rect">
                <a:avLst/>
              </a:prstGeom>
            </p:spPr>
            <p:txBody>
              <a:bodyPr wrap="square">
                <a:spAutoFit/>
              </a:bodyPr>
              <a:lstStyle/>
              <a:p>
                <a14:m>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𝐿</m:t>
                        </m:r>
                      </m:e>
                      <m:sub>
                        <m:r>
                          <a:rPr lang="pt-BR" sz="2000" i="1">
                            <a:latin typeface="Cambria Math" panose="02040503050406030204" pitchFamily="18" charset="0"/>
                          </a:rPr>
                          <m:t>𝑧</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𝑧</m:t>
                        </m:r>
                      </m:sub>
                    </m:sSub>
                    <m:sSub>
                      <m:sSubPr>
                        <m:ctrlPr>
                          <a:rPr lang="pt-BR" sz="2000" i="1">
                            <a:latin typeface="Cambria Math" panose="02040503050406030204" pitchFamily="18" charset="0"/>
                          </a:rPr>
                        </m:ctrlPr>
                      </m:sSubPr>
                      <m:e>
                        <m:r>
                          <a:rPr lang="pt-BR" sz="2000" i="1">
                            <a:latin typeface="Cambria Math" panose="02040503050406030204" pitchFamily="18" charset="0"/>
                          </a:rPr>
                          <m:t>𝜔</m:t>
                        </m:r>
                      </m:e>
                      <m:sub>
                        <m:r>
                          <a:rPr lang="pt-BR" sz="2000" i="1">
                            <a:latin typeface="Cambria Math" panose="02040503050406030204" pitchFamily="18" charset="0"/>
                          </a:rPr>
                          <m:t>𝑧</m:t>
                        </m:r>
                      </m:sub>
                    </m:sSub>
                  </m:oMath>
                </a14:m>
                <a:r>
                  <a:rPr lang="pt-BR" sz="2000" dirty="0">
                    <a:latin typeface="Times New Roman" panose="02020603050405020304" pitchFamily="18" charset="0"/>
                    <a:cs typeface="Times New Roman" panose="02020603050405020304" pitchFamily="18" charset="0"/>
                  </a:rPr>
                  <a:t> e dado que não há atrito, o momento angular se conserva porque não há forças externas, que produzam torque na direção do eixo “fixo” de rotação. </a:t>
                </a:r>
                <a:endParaRPr lang="pt-BR" sz="2400" dirty="0">
                  <a:latin typeface="Times New Roman" panose="02020603050405020304" pitchFamily="18" charset="0"/>
                  <a:cs typeface="Times New Roman" panose="02020603050405020304" pitchFamily="18" charset="0"/>
                </a:endParaRPr>
              </a:p>
            </p:txBody>
          </p:sp>
        </mc:Choice>
        <mc:Fallback xmlns="">
          <p:sp>
            <p:nvSpPr>
              <p:cNvPr id="7" name="Retângulo 6">
                <a:extLst>
                  <a:ext uri="{FF2B5EF4-FFF2-40B4-BE49-F238E27FC236}">
                    <a16:creationId xmlns:a16="http://schemas.microsoft.com/office/drawing/2014/main" id="{F45ACC37-C520-48AD-804A-BF3DA641F75B}"/>
                  </a:ext>
                </a:extLst>
              </p:cNvPr>
              <p:cNvSpPr>
                <a:spLocks noRot="1" noChangeAspect="1" noMove="1" noResize="1" noEditPoints="1" noAdjustHandles="1" noChangeArrowheads="1" noChangeShapeType="1" noTextEdit="1"/>
              </p:cNvSpPr>
              <p:nvPr/>
            </p:nvSpPr>
            <p:spPr>
              <a:xfrm>
                <a:off x="3367775" y="2694033"/>
                <a:ext cx="8315325" cy="707886"/>
              </a:xfrm>
              <a:prstGeom prst="rect">
                <a:avLst/>
              </a:prstGeom>
              <a:blipFill>
                <a:blip r:embed="rId4"/>
                <a:stretch>
                  <a:fillRect l="-733" t="-5172" r="-659" b="-14655"/>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D187DBC4-1CC8-41CB-ADCB-1FD7D5DB4D9D}"/>
                  </a:ext>
                </a:extLst>
              </p:cNvPr>
              <p:cNvSpPr/>
              <p:nvPr/>
            </p:nvSpPr>
            <p:spPr>
              <a:xfrm>
                <a:off x="209549" y="3350941"/>
                <a:ext cx="9229725" cy="608949"/>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Assim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𝐿</m:t>
                        </m:r>
                      </m:e>
                      <m:sub>
                        <m:r>
                          <a:rPr lang="pt-BR" sz="2000" i="1">
                            <a:latin typeface="Cambria Math" panose="02040503050406030204" pitchFamily="18" charset="0"/>
                            <a:ea typeface="Times New Roman" panose="02020603050405020304" pitchFamily="18" charset="0"/>
                          </a:rPr>
                          <m:t>𝑖</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𝑧</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𝐿</m:t>
                        </m:r>
                      </m:e>
                      <m:sub>
                        <m:r>
                          <a:rPr lang="pt-BR" sz="2000" i="1">
                            <a:latin typeface="Cambria Math" panose="02040503050406030204" pitchFamily="18" charset="0"/>
                            <a:ea typeface="Times New Roman" panose="02020603050405020304" pitchFamily="18" charset="0"/>
                          </a:rPr>
                          <m:t>𝑓</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𝑧</m:t>
                        </m:r>
                      </m:sub>
                    </m:sSub>
                  </m:oMath>
                </a14:m>
                <a:r>
                  <a:rPr lang="pt-BR" sz="2000" dirty="0">
                    <a:latin typeface="Times New Roman" panose="02020603050405020304" pitchFamily="18" charset="0"/>
                    <a:ea typeface="Times New Roman" panose="02020603050405020304" pitchFamily="18" charset="0"/>
                  </a:rPr>
                  <a:t>, então: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𝑖</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𝑧</m:t>
                        </m:r>
                      </m:sub>
                    </m:sSub>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𝑖</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𝑓</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𝑧</m:t>
                        </m:r>
                      </m:sub>
                    </m:sSub>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𝑓</m:t>
                        </m:r>
                      </m:sub>
                    </m:sSub>
                    <m:r>
                      <a:rPr lang="pt-BR" sz="2000" i="1">
                        <a:latin typeface="Cambria Math" panose="02040503050406030204" pitchFamily="18" charset="0"/>
                        <a:ea typeface="Times New Roman" panose="02020603050405020304" pitchFamily="18" charset="0"/>
                        <a:cs typeface="Cambria Math" panose="020405030504060302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𝑓</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𝑖</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𝑧</m:t>
                            </m:r>
                          </m:sub>
                        </m:sSub>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𝑖</m:t>
                            </m:r>
                          </m:sub>
                        </m:sSub>
                      </m:num>
                      <m:den>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𝑓</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𝑧</m:t>
                            </m:r>
                          </m:sub>
                        </m:sSub>
                      </m:den>
                    </m:f>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6</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9,42</m:t>
                        </m:r>
                      </m:num>
                      <m:den>
                        <m:r>
                          <a:rPr lang="pt-BR" sz="2000" i="1">
                            <a:latin typeface="Cambria Math" panose="02040503050406030204" pitchFamily="18" charset="0"/>
                            <a:ea typeface="Times New Roman" panose="02020603050405020304" pitchFamily="18" charset="0"/>
                          </a:rPr>
                          <m:t>1,8</m:t>
                        </m:r>
                      </m:den>
                    </m:f>
                    <m:r>
                      <a:rPr lang="pt-BR" sz="2000" i="1">
                        <a:latin typeface="Cambria Math" panose="02040503050406030204" pitchFamily="18" charset="0"/>
                        <a:ea typeface="Times New Roman" panose="02020603050405020304" pitchFamily="18" charset="0"/>
                      </a:rPr>
                      <m:t>=31,4</m:t>
                    </m:r>
                    <m:r>
                      <a:rPr lang="pt-BR" sz="2000" i="1">
                        <a:latin typeface="Cambria Math" panose="02040503050406030204" pitchFamily="18" charset="0"/>
                        <a:ea typeface="Times New Roman" panose="02020603050405020304" pitchFamily="18" charset="0"/>
                      </a:rPr>
                      <m:t>𝑟𝑎𝑑</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𝑠</m:t>
                    </m:r>
                  </m:oMath>
                </a14:m>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8" name="Retângulo 7">
                <a:extLst>
                  <a:ext uri="{FF2B5EF4-FFF2-40B4-BE49-F238E27FC236}">
                    <a16:creationId xmlns:a16="http://schemas.microsoft.com/office/drawing/2014/main" id="{D187DBC4-1CC8-41CB-ADCB-1FD7D5DB4D9D}"/>
                  </a:ext>
                </a:extLst>
              </p:cNvPr>
              <p:cNvSpPr>
                <a:spLocks noRot="1" noChangeAspect="1" noMove="1" noResize="1" noEditPoints="1" noAdjustHandles="1" noChangeArrowheads="1" noChangeShapeType="1" noTextEdit="1"/>
              </p:cNvSpPr>
              <p:nvPr/>
            </p:nvSpPr>
            <p:spPr>
              <a:xfrm>
                <a:off x="209549" y="3350941"/>
                <a:ext cx="9229725" cy="608949"/>
              </a:xfrm>
              <a:prstGeom prst="rect">
                <a:avLst/>
              </a:prstGeom>
              <a:blipFill>
                <a:blip r:embed="rId5"/>
                <a:stretch>
                  <a:fillRect l="-6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Retângulo 8">
                <a:extLst>
                  <a:ext uri="{FF2B5EF4-FFF2-40B4-BE49-F238E27FC236}">
                    <a16:creationId xmlns:a16="http://schemas.microsoft.com/office/drawing/2014/main" id="{56E4D384-C455-4676-BE96-E4FF8D99F5B0}"/>
                  </a:ext>
                </a:extLst>
              </p:cNvPr>
              <p:cNvSpPr/>
              <p:nvPr/>
            </p:nvSpPr>
            <p:spPr>
              <a:xfrm>
                <a:off x="238560" y="4026636"/>
                <a:ext cx="8467290" cy="526939"/>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b) A Energia cinética inicial é: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𝐸</m:t>
                        </m:r>
                      </m:e>
                      <m:sub>
                        <m:r>
                          <a:rPr lang="pt-BR" sz="2000" i="1">
                            <a:latin typeface="Cambria Math" panose="02040503050406030204" pitchFamily="18" charset="0"/>
                            <a:ea typeface="Times New Roman" panose="02020603050405020304" pitchFamily="18" charset="0"/>
                          </a:rPr>
                          <m:t>𝑐</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𝑖</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𝑖</m:t>
                        </m:r>
                      </m:sub>
                    </m:sSub>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𝑖</m:t>
                        </m:r>
                      </m:sub>
                      <m:sup>
                        <m:r>
                          <a:rPr lang="pt-BR" sz="2000" i="1">
                            <a:latin typeface="Cambria Math" panose="02040503050406030204" pitchFamily="18" charset="0"/>
                            <a:ea typeface="Times New Roman" panose="02020603050405020304" pitchFamily="18" charset="0"/>
                          </a:rPr>
                          <m:t>2</m:t>
                        </m:r>
                      </m:sup>
                    </m:sSubSup>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r>
                      <a:rPr lang="pt-BR" sz="2000" i="1">
                        <a:latin typeface="Cambria Math" panose="02040503050406030204" pitchFamily="18" charset="0"/>
                        <a:ea typeface="Times New Roman" panose="02020603050405020304" pitchFamily="18" charset="0"/>
                      </a:rPr>
                      <m:t>6</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9,4</m:t>
                    </m:r>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2</m:t>
                        </m:r>
                      </m:e>
                      <m:sup>
                        <m:r>
                          <a:rPr lang="pt-BR" sz="2000" i="1">
                            <a:latin typeface="Cambria Math" panose="02040503050406030204" pitchFamily="18" charset="0"/>
                            <a:ea typeface="Times New Roman" panose="02020603050405020304" pitchFamily="18" charset="0"/>
                          </a:rPr>
                          <m:t>2</m:t>
                        </m:r>
                      </m:sup>
                    </m:sSup>
                    <m:r>
                      <a:rPr lang="pt-BR" sz="2000" i="1">
                        <a:latin typeface="Cambria Math" panose="02040503050406030204" pitchFamily="18" charset="0"/>
                        <a:ea typeface="Times New Roman" panose="02020603050405020304" pitchFamily="18" charset="0"/>
                      </a:rPr>
                      <m:t>=266,21</m:t>
                    </m:r>
                    <m:r>
                      <a:rPr lang="pt-BR" sz="2000" i="1">
                        <a:latin typeface="Cambria Math" panose="02040503050406030204" pitchFamily="18" charset="0"/>
                        <a:ea typeface="Times New Roman" panose="02020603050405020304" pitchFamily="18" charset="0"/>
                      </a:rPr>
                      <m:t>𝐽</m:t>
                    </m:r>
                    <m:r>
                      <a:rPr lang="pt-BR" sz="2000" b="0" i="1" smtClean="0">
                        <a:latin typeface="Cambria Math" panose="02040503050406030204" pitchFamily="18" charset="0"/>
                        <a:ea typeface="Times New Roman" panose="02020603050405020304" pitchFamily="18" charset="0"/>
                      </a:rPr>
                      <m:t>.</m:t>
                    </m:r>
                  </m:oMath>
                </a14:m>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9" name="Retângulo 8">
                <a:extLst>
                  <a:ext uri="{FF2B5EF4-FFF2-40B4-BE49-F238E27FC236}">
                    <a16:creationId xmlns:a16="http://schemas.microsoft.com/office/drawing/2014/main" id="{56E4D384-C455-4676-BE96-E4FF8D99F5B0}"/>
                  </a:ext>
                </a:extLst>
              </p:cNvPr>
              <p:cNvSpPr>
                <a:spLocks noRot="1" noChangeAspect="1" noMove="1" noResize="1" noEditPoints="1" noAdjustHandles="1" noChangeArrowheads="1" noChangeShapeType="1" noTextEdit="1"/>
              </p:cNvSpPr>
              <p:nvPr/>
            </p:nvSpPr>
            <p:spPr>
              <a:xfrm>
                <a:off x="238560" y="4026636"/>
                <a:ext cx="8467290" cy="526939"/>
              </a:xfrm>
              <a:prstGeom prst="rect">
                <a:avLst/>
              </a:prstGeom>
              <a:blipFill>
                <a:blip r:embed="rId6"/>
                <a:stretch>
                  <a:fillRect l="-720" b="-814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Retângulo 9">
                <a:extLst>
                  <a:ext uri="{FF2B5EF4-FFF2-40B4-BE49-F238E27FC236}">
                    <a16:creationId xmlns:a16="http://schemas.microsoft.com/office/drawing/2014/main" id="{CCBA338A-F189-4E02-9F20-2B74F06F73BB}"/>
                  </a:ext>
                </a:extLst>
              </p:cNvPr>
              <p:cNvSpPr/>
              <p:nvPr/>
            </p:nvSpPr>
            <p:spPr>
              <a:xfrm>
                <a:off x="333374" y="4596723"/>
                <a:ext cx="7553325" cy="526939"/>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A Energia cinética final é: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𝐸</m:t>
                        </m:r>
                      </m:e>
                      <m:sub>
                        <m:r>
                          <a:rPr lang="pt-BR" sz="2000" i="1">
                            <a:latin typeface="Cambria Math" panose="02040503050406030204" pitchFamily="18" charset="0"/>
                            <a:ea typeface="Times New Roman" panose="02020603050405020304" pitchFamily="18" charset="0"/>
                          </a:rPr>
                          <m:t>𝑐</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𝑓</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𝑓</m:t>
                        </m:r>
                      </m:sub>
                    </m:sSub>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𝑓</m:t>
                        </m:r>
                      </m:sub>
                      <m:sup>
                        <m:r>
                          <a:rPr lang="pt-BR" sz="2000" i="1">
                            <a:latin typeface="Cambria Math" panose="02040503050406030204" pitchFamily="18" charset="0"/>
                            <a:ea typeface="Times New Roman" panose="02020603050405020304" pitchFamily="18" charset="0"/>
                          </a:rPr>
                          <m:t>2</m:t>
                        </m:r>
                      </m:sup>
                    </m:sSubSup>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r>
                      <a:rPr lang="pt-BR" sz="2000" i="1">
                        <a:latin typeface="Cambria Math" panose="02040503050406030204" pitchFamily="18" charset="0"/>
                        <a:ea typeface="Times New Roman" panose="02020603050405020304" pitchFamily="18" charset="0"/>
                      </a:rPr>
                      <m:t>1,8</m:t>
                    </m:r>
                    <m:r>
                      <a:rPr lang="pt-BR" sz="2000" i="1">
                        <a:latin typeface="Cambria Math" panose="02040503050406030204" pitchFamily="18" charset="0"/>
                        <a:ea typeface="Times New Roman" panose="02020603050405020304" pitchFamily="18" charset="0"/>
                        <a:cs typeface="Cambria Math" panose="02040503050406030204" pitchFamily="18" charset="0"/>
                      </a:rPr>
                      <m:t>⋅</m:t>
                    </m:r>
                    <m:r>
                      <a:rPr lang="pt-BR" sz="2000" i="1">
                        <a:latin typeface="Cambria Math" panose="02040503050406030204" pitchFamily="18" charset="0"/>
                        <a:ea typeface="Times New Roman" panose="02020603050405020304" pitchFamily="18" charset="0"/>
                      </a:rPr>
                      <m:t>31,</m:t>
                    </m:r>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4</m:t>
                        </m:r>
                      </m:e>
                      <m:sup>
                        <m:r>
                          <a:rPr lang="pt-BR" sz="2000" i="1">
                            <a:latin typeface="Cambria Math" panose="02040503050406030204" pitchFamily="18" charset="0"/>
                            <a:ea typeface="Times New Roman" panose="02020603050405020304" pitchFamily="18" charset="0"/>
                          </a:rPr>
                          <m:t>2</m:t>
                        </m:r>
                      </m:sup>
                    </m:sSup>
                    <m:r>
                      <a:rPr lang="pt-BR" sz="2000" i="1">
                        <a:latin typeface="Cambria Math" panose="02040503050406030204" pitchFamily="18" charset="0"/>
                        <a:ea typeface="Times New Roman" panose="02020603050405020304" pitchFamily="18" charset="0"/>
                      </a:rPr>
                      <m:t>=887</m:t>
                    </m:r>
                    <m:r>
                      <a:rPr lang="pt-BR" sz="2000" i="1">
                        <a:latin typeface="Cambria Math" panose="02040503050406030204" pitchFamily="18" charset="0"/>
                        <a:ea typeface="Times New Roman" panose="02020603050405020304" pitchFamily="18" charset="0"/>
                      </a:rPr>
                      <m:t>𝐽</m:t>
                    </m:r>
                  </m:oMath>
                </a14:m>
                <a:r>
                  <a:rPr lang="pt-BR" sz="2000" dirty="0">
                    <a:latin typeface="Times New Roman" panose="02020603050405020304" pitchFamily="18" charset="0"/>
                    <a:ea typeface="Times New Roman" panose="02020603050405020304" pitchFamily="18" charset="0"/>
                  </a:rPr>
                  <a:t>.</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10" name="Retângulo 9">
                <a:extLst>
                  <a:ext uri="{FF2B5EF4-FFF2-40B4-BE49-F238E27FC236}">
                    <a16:creationId xmlns:a16="http://schemas.microsoft.com/office/drawing/2014/main" id="{CCBA338A-F189-4E02-9F20-2B74F06F73BB}"/>
                  </a:ext>
                </a:extLst>
              </p:cNvPr>
              <p:cNvSpPr>
                <a:spLocks noRot="1" noChangeAspect="1" noMove="1" noResize="1" noEditPoints="1" noAdjustHandles="1" noChangeArrowheads="1" noChangeShapeType="1" noTextEdit="1"/>
              </p:cNvSpPr>
              <p:nvPr/>
            </p:nvSpPr>
            <p:spPr>
              <a:xfrm>
                <a:off x="333374" y="4596723"/>
                <a:ext cx="7553325" cy="526939"/>
              </a:xfrm>
              <a:prstGeom prst="rect">
                <a:avLst/>
              </a:prstGeom>
              <a:blipFill>
                <a:blip r:embed="rId7"/>
                <a:stretch>
                  <a:fillRect l="-888" b="-814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5B11E42D-FCFE-441C-8026-812958AFCFCE}"/>
                  </a:ext>
                </a:extLst>
              </p:cNvPr>
              <p:cNvSpPr/>
              <p:nvPr/>
            </p:nvSpPr>
            <p:spPr>
              <a:xfrm>
                <a:off x="238560" y="5178620"/>
                <a:ext cx="10181790" cy="430952"/>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Então, a variação de energia cinética é: </a:t>
                </a:r>
                <a14:m>
                  <m:oMath xmlns:m="http://schemas.openxmlformats.org/officeDocument/2006/math">
                    <m:r>
                      <a:rPr lang="pt-BR" sz="2000" i="1">
                        <a:latin typeface="Cambria Math" panose="02040503050406030204" pitchFamily="18" charset="0"/>
                        <a:ea typeface="Times New Roman" panose="02020603050405020304" pitchFamily="18" charset="0"/>
                      </a:rPr>
                      <m:t>𝛥</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𝐸</m:t>
                        </m:r>
                      </m:e>
                      <m:sub>
                        <m:r>
                          <a:rPr lang="pt-BR" sz="2000" i="1">
                            <a:latin typeface="Cambria Math" panose="02040503050406030204" pitchFamily="18" charset="0"/>
                            <a:ea typeface="Times New Roman" panose="02020603050405020304" pitchFamily="18" charset="0"/>
                          </a:rPr>
                          <m:t>𝑐</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𝐸</m:t>
                        </m:r>
                      </m:e>
                      <m:sub>
                        <m:r>
                          <a:rPr lang="pt-BR" sz="2000" i="1">
                            <a:latin typeface="Cambria Math" panose="02040503050406030204" pitchFamily="18" charset="0"/>
                            <a:ea typeface="Times New Roman" panose="02020603050405020304" pitchFamily="18" charset="0"/>
                          </a:rPr>
                          <m:t>𝑐</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𝑓</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𝐸</m:t>
                        </m:r>
                      </m:e>
                      <m:sub>
                        <m:r>
                          <a:rPr lang="pt-BR" sz="2000" i="1">
                            <a:latin typeface="Cambria Math" panose="02040503050406030204" pitchFamily="18" charset="0"/>
                            <a:ea typeface="Times New Roman" panose="02020603050405020304" pitchFamily="18" charset="0"/>
                          </a:rPr>
                          <m:t>𝑐</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𝑖</m:t>
                        </m:r>
                      </m:sub>
                    </m:sSub>
                    <m:r>
                      <a:rPr lang="pt-BR" sz="2000" i="1">
                        <a:latin typeface="Cambria Math" panose="02040503050406030204" pitchFamily="18" charset="0"/>
                        <a:ea typeface="Times New Roman" panose="02020603050405020304" pitchFamily="18" charset="0"/>
                      </a:rPr>
                      <m:t>=887−266=624</m:t>
                    </m:r>
                    <m:r>
                      <a:rPr lang="pt-BR" sz="2000" i="1">
                        <a:latin typeface="Cambria Math" panose="02040503050406030204" pitchFamily="18" charset="0"/>
                        <a:ea typeface="Times New Roman" panose="02020603050405020304" pitchFamily="18" charset="0"/>
                      </a:rPr>
                      <m:t>𝐽</m:t>
                    </m:r>
                    <m:r>
                      <a:rPr lang="pt-BR" sz="2000" i="1">
                        <a:latin typeface="Cambria Math" panose="02040503050406030204" pitchFamily="18" charset="0"/>
                        <a:ea typeface="Times New Roman" panose="02020603050405020304" pitchFamily="18" charset="0"/>
                      </a:rPr>
                      <m:t>=6,2×1</m:t>
                    </m:r>
                    <m:sSup>
                      <m:sSupPr>
                        <m:ctrlPr>
                          <a:rPr lang="pt-BR" sz="2000" i="1">
                            <a:latin typeface="Cambria Math" panose="02040503050406030204" pitchFamily="18" charset="0"/>
                            <a:ea typeface="Times New Roman" panose="02020603050405020304" pitchFamily="18" charset="0"/>
                          </a:rPr>
                        </m:ctrlPr>
                      </m:sSupPr>
                      <m:e>
                        <m:r>
                          <a:rPr lang="pt-BR" sz="2000" i="1">
                            <a:latin typeface="Cambria Math" panose="02040503050406030204" pitchFamily="18" charset="0"/>
                            <a:ea typeface="Times New Roman" panose="02020603050405020304" pitchFamily="18" charset="0"/>
                          </a:rPr>
                          <m:t>0</m:t>
                        </m:r>
                      </m:e>
                      <m:sup>
                        <m:r>
                          <a:rPr lang="pt-BR" sz="2000" i="1">
                            <a:latin typeface="Cambria Math" panose="02040503050406030204" pitchFamily="18" charset="0"/>
                            <a:ea typeface="Times New Roman" panose="02020603050405020304" pitchFamily="18" charset="0"/>
                          </a:rPr>
                          <m:t>2</m:t>
                        </m:r>
                      </m:sup>
                    </m:sSup>
                    <m:r>
                      <a:rPr lang="pt-BR" sz="2000" i="1">
                        <a:latin typeface="Cambria Math" panose="02040503050406030204" pitchFamily="18" charset="0"/>
                        <a:ea typeface="Times New Roman" panose="02020603050405020304" pitchFamily="18" charset="0"/>
                      </a:rPr>
                      <m:t>𝐽</m:t>
                    </m:r>
                  </m:oMath>
                </a14:m>
                <a:r>
                  <a:rPr lang="pt-BR" sz="2000" dirty="0">
                    <a:latin typeface="Times New Roman" panose="02020603050405020304" pitchFamily="18" charset="0"/>
                    <a:ea typeface="Times New Roman" panose="02020603050405020304" pitchFamily="18" charset="0"/>
                  </a:rPr>
                  <a:t>.</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11" name="Retângulo 10">
                <a:extLst>
                  <a:ext uri="{FF2B5EF4-FFF2-40B4-BE49-F238E27FC236}">
                    <a16:creationId xmlns:a16="http://schemas.microsoft.com/office/drawing/2014/main" id="{5B11E42D-FCFE-441C-8026-812958AFCFCE}"/>
                  </a:ext>
                </a:extLst>
              </p:cNvPr>
              <p:cNvSpPr>
                <a:spLocks noRot="1" noChangeAspect="1" noMove="1" noResize="1" noEditPoints="1" noAdjustHandles="1" noChangeArrowheads="1" noChangeShapeType="1" noTextEdit="1"/>
              </p:cNvSpPr>
              <p:nvPr/>
            </p:nvSpPr>
            <p:spPr>
              <a:xfrm>
                <a:off x="238560" y="5178620"/>
                <a:ext cx="10181790" cy="430952"/>
              </a:xfrm>
              <a:prstGeom prst="rect">
                <a:avLst/>
              </a:prstGeom>
              <a:blipFill>
                <a:blip r:embed="rId8"/>
                <a:stretch>
                  <a:fillRect l="-599" t="-7143" b="-20000"/>
                </a:stretch>
              </a:blipFill>
            </p:spPr>
            <p:txBody>
              <a:bodyPr/>
              <a:lstStyle/>
              <a:p>
                <a:r>
                  <a:rPr lang="pt-BR">
                    <a:noFill/>
                  </a:rPr>
                  <a:t> </a:t>
                </a:r>
              </a:p>
            </p:txBody>
          </p:sp>
        </mc:Fallback>
      </mc:AlternateContent>
    </p:spTree>
    <p:extLst>
      <p:ext uri="{BB962C8B-B14F-4D97-AF65-F5344CB8AC3E}">
        <p14:creationId xmlns:p14="http://schemas.microsoft.com/office/powerpoint/2010/main" val="3142195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a:extLst>
                  <a:ext uri="{FF2B5EF4-FFF2-40B4-BE49-F238E27FC236}">
                    <a16:creationId xmlns:a16="http://schemas.microsoft.com/office/drawing/2014/main" id="{1F59B999-E7DB-407C-BC40-C110434AB5B0}"/>
                  </a:ext>
                </a:extLst>
              </p:cNvPr>
              <p:cNvSpPr/>
              <p:nvPr/>
            </p:nvSpPr>
            <p:spPr>
              <a:xfrm>
                <a:off x="278212" y="1355368"/>
                <a:ext cx="5707396" cy="814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rPr>
                        <m:t>𝛥</m:t>
                      </m:r>
                      <m:r>
                        <a:rPr lang="pt-BR" sz="2000" i="1">
                          <a:latin typeface="Cambria Math" panose="02040503050406030204" pitchFamily="18" charset="0"/>
                        </a:rPr>
                        <m:t>𝐸</m:t>
                      </m:r>
                      <m:r>
                        <a:rPr lang="pt-BR" sz="2000" i="0">
                          <a:latin typeface="Cambria Math" panose="02040503050406030204" pitchFamily="18" charset="0"/>
                        </a:rPr>
                        <m:t>=</m:t>
                      </m:r>
                      <m:f>
                        <m:fPr>
                          <m:ctrlPr>
                            <a:rPr lang="pt-BR" sz="2000" i="1">
                              <a:latin typeface="Cambria Math" panose="02040503050406030204" pitchFamily="18" charset="0"/>
                            </a:rPr>
                          </m:ctrlPr>
                        </m:fPr>
                        <m:num>
                          <m:sSubSup>
                            <m:sSubSupPr>
                              <m:ctrlPr>
                                <a:rPr lang="pt-BR" sz="2000" i="1">
                                  <a:latin typeface="Cambria Math" panose="02040503050406030204" pitchFamily="18" charset="0"/>
                                </a:rPr>
                              </m:ctrlPr>
                            </m:sSubSupPr>
                            <m:e>
                              <m:r>
                                <a:rPr lang="pt-BR" sz="2000" i="1">
                                  <a:latin typeface="Cambria Math" panose="02040503050406030204" pitchFamily="18" charset="0"/>
                                </a:rPr>
                                <m:t>𝐿</m:t>
                              </m:r>
                            </m:e>
                            <m:sub>
                              <m:r>
                                <a:rPr lang="pt-BR" sz="2000" i="1">
                                  <a:latin typeface="Cambria Math" panose="02040503050406030204" pitchFamily="18" charset="0"/>
                                </a:rPr>
                                <m:t>𝑧</m:t>
                              </m:r>
                              <m:r>
                                <a:rPr lang="pt-BR" sz="2000" i="0">
                                  <a:latin typeface="Cambria Math" panose="02040503050406030204" pitchFamily="18" charset="0"/>
                                </a:rPr>
                                <m:t>,</m:t>
                              </m:r>
                              <m:r>
                                <a:rPr lang="pt-BR" sz="2000" i="1">
                                  <a:latin typeface="Cambria Math" panose="02040503050406030204" pitchFamily="18" charset="0"/>
                                </a:rPr>
                                <m:t>𝑖</m:t>
                              </m:r>
                            </m:sub>
                            <m:sup>
                              <m:r>
                                <a:rPr lang="pt-BR" sz="2000" i="0">
                                  <a:latin typeface="Cambria Math" panose="02040503050406030204" pitchFamily="18" charset="0"/>
                                </a:rPr>
                                <m:t>2</m:t>
                              </m:r>
                            </m:sup>
                          </m:sSubSup>
                        </m:num>
                        <m:den>
                          <m:r>
                            <a:rPr lang="pt-BR" sz="2000" i="0">
                              <a:latin typeface="Cambria Math" panose="02040503050406030204" pitchFamily="18" charset="0"/>
                            </a:rPr>
                            <m:t>2</m:t>
                          </m:r>
                        </m:den>
                      </m:f>
                      <m:d>
                        <m:dPr>
                          <m:ctrlPr>
                            <a:rPr lang="pt-BR" sz="2000" i="1">
                              <a:latin typeface="Cambria Math" panose="02040503050406030204" pitchFamily="18" charset="0"/>
                            </a:rPr>
                          </m:ctrlPr>
                        </m:dPr>
                        <m:e>
                          <m:f>
                            <m:fPr>
                              <m:ctrlPr>
                                <a:rPr lang="pt-BR" sz="2000" i="1">
                                  <a:latin typeface="Cambria Math" panose="02040503050406030204" pitchFamily="18" charset="0"/>
                                </a:rPr>
                              </m:ctrlPr>
                            </m:fPr>
                            <m:num>
                              <m:r>
                                <a:rPr lang="pt-BR" sz="2000" i="0">
                                  <a:latin typeface="Cambria Math" panose="02040503050406030204" pitchFamily="18" charset="0"/>
                                </a:rPr>
                                <m:t>1</m:t>
                              </m:r>
                            </m:num>
                            <m:den>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𝑧</m:t>
                                  </m:r>
                                  <m:r>
                                    <a:rPr lang="pt-BR" sz="2000" i="0">
                                      <a:latin typeface="Cambria Math" panose="02040503050406030204" pitchFamily="18" charset="0"/>
                                    </a:rPr>
                                    <m:t>,</m:t>
                                  </m:r>
                                  <m:r>
                                    <a:rPr lang="pt-BR" sz="2000" i="1">
                                      <a:latin typeface="Cambria Math" panose="02040503050406030204" pitchFamily="18" charset="0"/>
                                    </a:rPr>
                                    <m:t>𝑓</m:t>
                                  </m:r>
                                </m:sub>
                              </m:sSub>
                            </m:den>
                          </m:f>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sSub>
                                <m:sSubPr>
                                  <m:ctrlPr>
                                    <a:rPr lang="pt-BR" sz="2000" i="1">
                                      <a:latin typeface="Cambria Math" panose="02040503050406030204" pitchFamily="18" charset="0"/>
                                    </a:rPr>
                                  </m:ctrlPr>
                                </m:sSubPr>
                                <m:e>
                                  <m:r>
                                    <a:rPr lang="pt-BR" sz="2000" i="1">
                                      <a:latin typeface="Cambria Math" panose="02040503050406030204" pitchFamily="18" charset="0"/>
                                    </a:rPr>
                                    <m:t>𝐼</m:t>
                                  </m:r>
                                </m:e>
                                <m:sub>
                                  <m:r>
                                    <a:rPr lang="pt-BR" sz="2000" i="1">
                                      <a:latin typeface="Cambria Math" panose="02040503050406030204" pitchFamily="18" charset="0"/>
                                    </a:rPr>
                                    <m:t>𝑧</m:t>
                                  </m:r>
                                  <m:r>
                                    <a:rPr lang="pt-BR" sz="2000" i="0">
                                      <a:latin typeface="Cambria Math" panose="02040503050406030204" pitchFamily="18" charset="0"/>
                                    </a:rPr>
                                    <m:t>,</m:t>
                                  </m:r>
                                  <m:r>
                                    <a:rPr lang="pt-BR" sz="2000" i="1">
                                      <a:latin typeface="Cambria Math" panose="02040503050406030204" pitchFamily="18" charset="0"/>
                                    </a:rPr>
                                    <m:t>𝑖</m:t>
                                  </m:r>
                                </m:sub>
                              </m:sSub>
                            </m:den>
                          </m:f>
                        </m:e>
                      </m:d>
                      <m:r>
                        <a:rPr lang="pt-BR" sz="2000" i="0">
                          <a:latin typeface="Cambria Math" panose="02040503050406030204" pitchFamily="18" charset="0"/>
                        </a:rPr>
                        <m:t>=</m:t>
                      </m:r>
                      <m:f>
                        <m:fPr>
                          <m:ctrlPr>
                            <a:rPr lang="pt-BR" sz="2000" i="1">
                              <a:latin typeface="Cambria Math" panose="02040503050406030204" pitchFamily="18" charset="0"/>
                            </a:rPr>
                          </m:ctrlPr>
                        </m:fPr>
                        <m:num>
                          <m:sSup>
                            <m:sSupPr>
                              <m:ctrlPr>
                                <a:rPr lang="pt-BR" sz="2000" i="1">
                                  <a:latin typeface="Cambria Math" panose="02040503050406030204" pitchFamily="18" charset="0"/>
                                </a:rPr>
                              </m:ctrlPr>
                            </m:sSupPr>
                            <m:e>
                              <m:d>
                                <m:dPr>
                                  <m:ctrlPr>
                                    <a:rPr lang="pt-BR" sz="2000" i="1">
                                      <a:latin typeface="Cambria Math" panose="02040503050406030204" pitchFamily="18" charset="0"/>
                                    </a:rPr>
                                  </m:ctrlPr>
                                </m:dPr>
                                <m:e>
                                  <m:r>
                                    <a:rPr lang="pt-BR" sz="2000" i="0">
                                      <a:latin typeface="Cambria Math" panose="02040503050406030204" pitchFamily="18" charset="0"/>
                                    </a:rPr>
                                    <m:t>56,5</m:t>
                                  </m:r>
                                </m:e>
                              </m:d>
                            </m:e>
                            <m:sup>
                              <m:r>
                                <a:rPr lang="pt-BR" sz="2000" i="0">
                                  <a:latin typeface="Cambria Math" panose="02040503050406030204" pitchFamily="18" charset="0"/>
                                </a:rPr>
                                <m:t>2</m:t>
                              </m:r>
                            </m:sup>
                          </m:sSup>
                        </m:num>
                        <m:den>
                          <m:r>
                            <a:rPr lang="pt-BR" sz="2000" i="0">
                              <a:latin typeface="Cambria Math" panose="02040503050406030204" pitchFamily="18" charset="0"/>
                            </a:rPr>
                            <m:t>2</m:t>
                          </m:r>
                        </m:den>
                      </m:f>
                      <m:d>
                        <m:dPr>
                          <m:ctrlPr>
                            <a:rPr lang="pt-BR" sz="2000" i="1">
                              <a:latin typeface="Cambria Math" panose="02040503050406030204" pitchFamily="18" charset="0"/>
                            </a:rPr>
                          </m:ctrlPr>
                        </m:dPr>
                        <m:e>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1,8</m:t>
                              </m:r>
                            </m:den>
                          </m:f>
                          <m:r>
                            <a:rPr lang="pt-BR" sz="2000" i="0">
                              <a:latin typeface="Cambria Math" panose="02040503050406030204" pitchFamily="18" charset="0"/>
                            </a:rPr>
                            <m:t>−</m:t>
                          </m:r>
                          <m:f>
                            <m:fPr>
                              <m:ctrlPr>
                                <a:rPr lang="pt-BR" sz="2000" i="1">
                                  <a:latin typeface="Cambria Math" panose="02040503050406030204" pitchFamily="18" charset="0"/>
                                </a:rPr>
                              </m:ctrlPr>
                            </m:fPr>
                            <m:num>
                              <m:r>
                                <a:rPr lang="pt-BR" sz="2000" i="0">
                                  <a:latin typeface="Cambria Math" panose="02040503050406030204" pitchFamily="18" charset="0"/>
                                </a:rPr>
                                <m:t>1</m:t>
                              </m:r>
                            </m:num>
                            <m:den>
                              <m:r>
                                <a:rPr lang="pt-BR" sz="2000" i="0">
                                  <a:latin typeface="Cambria Math" panose="02040503050406030204" pitchFamily="18" charset="0"/>
                                </a:rPr>
                                <m:t>6</m:t>
                              </m:r>
                            </m:den>
                          </m:f>
                        </m:e>
                      </m:d>
                      <m:r>
                        <a:rPr lang="pt-BR" sz="2000" i="0">
                          <a:latin typeface="Cambria Math" panose="02040503050406030204" pitchFamily="18" charset="0"/>
                        </a:rPr>
                        <m:t>=621</m:t>
                      </m:r>
                      <m:r>
                        <a:rPr lang="pt-BR" sz="2000" i="1">
                          <a:latin typeface="Cambria Math" panose="02040503050406030204" pitchFamily="18" charset="0"/>
                        </a:rPr>
                        <m:t>𝐽</m:t>
                      </m:r>
                    </m:oMath>
                  </m:oMathPara>
                </a14:m>
                <a:endParaRPr lang="pt-BR" sz="2000" dirty="0"/>
              </a:p>
            </p:txBody>
          </p:sp>
        </mc:Choice>
        <mc:Fallback xmlns="">
          <p:sp>
            <p:nvSpPr>
              <p:cNvPr id="2" name="Retângulo 1">
                <a:extLst>
                  <a:ext uri="{FF2B5EF4-FFF2-40B4-BE49-F238E27FC236}">
                    <a16:creationId xmlns:a16="http://schemas.microsoft.com/office/drawing/2014/main" id="{1F59B999-E7DB-407C-BC40-C110434AB5B0}"/>
                  </a:ext>
                </a:extLst>
              </p:cNvPr>
              <p:cNvSpPr>
                <a:spLocks noRot="1" noChangeAspect="1" noMove="1" noResize="1" noEditPoints="1" noAdjustHandles="1" noChangeArrowheads="1" noChangeShapeType="1" noTextEdit="1"/>
              </p:cNvSpPr>
              <p:nvPr/>
            </p:nvSpPr>
            <p:spPr>
              <a:xfrm>
                <a:off x="278212" y="1355368"/>
                <a:ext cx="5707396" cy="814838"/>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25F37B56-DD6B-4D77-B8D9-B89E3D04F9EC}"/>
                  </a:ext>
                </a:extLst>
              </p:cNvPr>
              <p:cNvSpPr/>
              <p:nvPr/>
            </p:nvSpPr>
            <p:spPr>
              <a:xfrm>
                <a:off x="278212" y="208897"/>
                <a:ext cx="6417078" cy="609013"/>
              </a:xfrm>
              <a:prstGeom prst="rect">
                <a:avLst/>
              </a:prstGeom>
            </p:spPr>
            <p:txBody>
              <a:bodyPr wrap="non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Rodando em torno de um eixo, </a:t>
                </a:r>
                <a14:m>
                  <m:oMath xmlns:m="http://schemas.openxmlformats.org/officeDocument/2006/math">
                    <m:r>
                      <a:rPr lang="pt-BR" sz="2000" i="1">
                        <a:latin typeface="Cambria Math" panose="02040503050406030204" pitchFamily="18" charset="0"/>
                        <a:ea typeface="Times New Roman" panose="02020603050405020304" pitchFamily="18" charset="0"/>
                      </a:rPr>
                      <m:t>𝐸</m:t>
                    </m:r>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𝑧</m:t>
                        </m:r>
                      </m:sub>
                    </m:sSub>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𝑧</m:t>
                        </m:r>
                      </m:sub>
                      <m:sup>
                        <m:r>
                          <a:rPr lang="pt-BR" sz="2000" i="1">
                            <a:latin typeface="Cambria Math" panose="02040503050406030204" pitchFamily="18" charset="0"/>
                            <a:ea typeface="Times New Roman" panose="02020603050405020304" pitchFamily="18" charset="0"/>
                          </a:rPr>
                          <m:t>2</m:t>
                        </m:r>
                      </m:sup>
                    </m:sSubSup>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f>
                      <m:fPr>
                        <m:ctrlPr>
                          <a:rPr lang="pt-BR" sz="2000" i="1">
                            <a:latin typeface="Cambria Math" panose="02040503050406030204" pitchFamily="18" charset="0"/>
                            <a:ea typeface="Times New Roman" panose="02020603050405020304" pitchFamily="18" charset="0"/>
                          </a:rPr>
                        </m:ctrlPr>
                      </m:fPr>
                      <m:num>
                        <m:sSup>
                          <m:sSupPr>
                            <m:ctrlPr>
                              <a:rPr lang="pt-BR" sz="2000" i="1">
                                <a:latin typeface="Cambria Math" panose="02040503050406030204" pitchFamily="18" charset="0"/>
                                <a:ea typeface="Times New Roman" panose="02020603050405020304" pitchFamily="18" charset="0"/>
                              </a:rPr>
                            </m:ctrlPr>
                          </m:sSupPr>
                          <m:e>
                            <m:d>
                              <m:dPr>
                                <m:ctrlPr>
                                  <a:rPr lang="pt-BR" sz="2000" i="1">
                                    <a:latin typeface="Cambria Math" panose="02040503050406030204" pitchFamily="18" charset="0"/>
                                    <a:ea typeface="Times New Roman" panose="02020603050405020304" pitchFamily="18" charset="0"/>
                                  </a:rPr>
                                </m:ctrlPr>
                              </m:dPr>
                              <m:e>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𝑧</m:t>
                                    </m:r>
                                  </m:sub>
                                </m:sSub>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𝜔</m:t>
                                    </m:r>
                                  </m:e>
                                  <m:sub>
                                    <m:r>
                                      <a:rPr lang="pt-BR" sz="2000" i="1">
                                        <a:latin typeface="Cambria Math" panose="02040503050406030204" pitchFamily="18" charset="0"/>
                                        <a:ea typeface="Times New Roman" panose="02020603050405020304" pitchFamily="18" charset="0"/>
                                      </a:rPr>
                                      <m:t>𝑧</m:t>
                                    </m:r>
                                  </m:sub>
                                </m:sSub>
                              </m:e>
                            </m:d>
                          </m:e>
                          <m:sup>
                            <m:r>
                              <a:rPr lang="pt-BR" sz="2000" i="1">
                                <a:latin typeface="Cambria Math" panose="02040503050406030204" pitchFamily="18" charset="0"/>
                                <a:ea typeface="Times New Roman" panose="02020603050405020304" pitchFamily="18" charset="0"/>
                              </a:rPr>
                              <m:t>2</m:t>
                            </m:r>
                          </m:sup>
                        </m:sSup>
                      </m:num>
                      <m:den>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𝑧</m:t>
                            </m:r>
                          </m:sub>
                        </m:sSub>
                      </m:den>
                    </m:f>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f>
                      <m:fPr>
                        <m:ctrlPr>
                          <a:rPr lang="pt-BR" sz="2000" i="1">
                            <a:latin typeface="Cambria Math" panose="02040503050406030204" pitchFamily="18" charset="0"/>
                            <a:ea typeface="Times New Roman" panose="02020603050405020304" pitchFamily="18" charset="0"/>
                          </a:rPr>
                        </m:ctrlPr>
                      </m:fPr>
                      <m:num>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𝐿</m:t>
                            </m:r>
                          </m:e>
                          <m:sub>
                            <m:r>
                              <a:rPr lang="pt-BR" sz="2000" i="1">
                                <a:latin typeface="Cambria Math" panose="02040503050406030204" pitchFamily="18" charset="0"/>
                                <a:ea typeface="Times New Roman" panose="02020603050405020304" pitchFamily="18" charset="0"/>
                              </a:rPr>
                              <m:t>𝑧</m:t>
                            </m:r>
                          </m:sub>
                          <m:sup>
                            <m:r>
                              <a:rPr lang="pt-BR" sz="2000" i="1">
                                <a:latin typeface="Cambria Math" panose="02040503050406030204" pitchFamily="18" charset="0"/>
                                <a:ea typeface="Times New Roman" panose="02020603050405020304" pitchFamily="18" charset="0"/>
                              </a:rPr>
                              <m:t>2</m:t>
                            </m:r>
                          </m:sup>
                        </m:sSubSup>
                      </m:num>
                      <m:den>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𝑧</m:t>
                            </m:r>
                          </m:sub>
                        </m:sSub>
                      </m:den>
                    </m:f>
                  </m:oMath>
                </a14:m>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3" name="Retângulo 2">
                <a:extLst>
                  <a:ext uri="{FF2B5EF4-FFF2-40B4-BE49-F238E27FC236}">
                    <a16:creationId xmlns:a16="http://schemas.microsoft.com/office/drawing/2014/main" id="{25F37B56-DD6B-4D77-B8D9-B89E3D04F9EC}"/>
                  </a:ext>
                </a:extLst>
              </p:cNvPr>
              <p:cNvSpPr>
                <a:spLocks noRot="1" noChangeAspect="1" noMove="1" noResize="1" noEditPoints="1" noAdjustHandles="1" noChangeArrowheads="1" noChangeShapeType="1" noTextEdit="1"/>
              </p:cNvSpPr>
              <p:nvPr/>
            </p:nvSpPr>
            <p:spPr>
              <a:xfrm>
                <a:off x="278212" y="208897"/>
                <a:ext cx="6417078" cy="609013"/>
              </a:xfrm>
              <a:prstGeom prst="rect">
                <a:avLst/>
              </a:prstGeom>
              <a:blipFill>
                <a:blip r:embed="rId3"/>
                <a:stretch>
                  <a:fillRect l="-1046"/>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A871BFA4-0E55-4EBA-BC7D-2FC7E2CA7706}"/>
                  </a:ext>
                </a:extLst>
              </p:cNvPr>
              <p:cNvSpPr/>
              <p:nvPr/>
            </p:nvSpPr>
            <p:spPr>
              <a:xfrm>
                <a:off x="219074" y="639850"/>
                <a:ext cx="8334376" cy="691984"/>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Então, </a:t>
                </a:r>
                <a14:m>
                  <m:oMath xmlns:m="http://schemas.openxmlformats.org/officeDocument/2006/math">
                    <m:r>
                      <a:rPr lang="pt-BR" sz="2000" i="1">
                        <a:latin typeface="Cambria Math" panose="02040503050406030204" pitchFamily="18" charset="0"/>
                        <a:ea typeface="Times New Roman" panose="02020603050405020304" pitchFamily="18" charset="0"/>
                      </a:rPr>
                      <m:t>𝛥</m:t>
                    </m:r>
                    <m:r>
                      <a:rPr lang="pt-BR" sz="2000" i="1">
                        <a:latin typeface="Cambria Math" panose="02040503050406030204" pitchFamily="18" charset="0"/>
                        <a:ea typeface="Times New Roman" panose="02020603050405020304" pitchFamily="18" charset="0"/>
                      </a:rPr>
                      <m:t>𝐸</m:t>
                    </m:r>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𝐸</m:t>
                        </m:r>
                      </m:e>
                      <m:sub>
                        <m:r>
                          <a:rPr lang="pt-BR" sz="2000" i="1">
                            <a:latin typeface="Cambria Math" panose="02040503050406030204" pitchFamily="18" charset="0"/>
                            <a:ea typeface="Times New Roman" panose="02020603050405020304" pitchFamily="18" charset="0"/>
                          </a:rPr>
                          <m:t>𝑓</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𝐸</m:t>
                        </m:r>
                      </m:e>
                      <m:sub>
                        <m:r>
                          <a:rPr lang="pt-BR" sz="2000" i="1">
                            <a:latin typeface="Cambria Math" panose="02040503050406030204" pitchFamily="18" charset="0"/>
                            <a:ea typeface="Times New Roman" panose="02020603050405020304" pitchFamily="18" charset="0"/>
                          </a:rPr>
                          <m:t>𝑖</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f>
                      <m:fPr>
                        <m:ctrlPr>
                          <a:rPr lang="pt-BR" sz="2000" i="1">
                            <a:latin typeface="Cambria Math" panose="02040503050406030204" pitchFamily="18" charset="0"/>
                            <a:ea typeface="Times New Roman" panose="02020603050405020304" pitchFamily="18" charset="0"/>
                          </a:rPr>
                        </m:ctrlPr>
                      </m:fPr>
                      <m:num>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𝐿</m:t>
                            </m:r>
                          </m:e>
                          <m:sub>
                            <m:r>
                              <a:rPr lang="pt-BR" sz="2000" i="1">
                                <a:latin typeface="Cambria Math" panose="02040503050406030204" pitchFamily="18" charset="0"/>
                                <a:ea typeface="Times New Roman" panose="02020603050405020304" pitchFamily="18" charset="0"/>
                              </a:rPr>
                              <m:t>𝑧</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𝑓</m:t>
                            </m:r>
                          </m:sub>
                          <m:sup>
                            <m:r>
                              <a:rPr lang="pt-BR" sz="2000" i="1">
                                <a:latin typeface="Cambria Math" panose="02040503050406030204" pitchFamily="18" charset="0"/>
                                <a:ea typeface="Times New Roman" panose="02020603050405020304" pitchFamily="18" charset="0"/>
                              </a:rPr>
                              <m:t>2</m:t>
                            </m:r>
                          </m:sup>
                        </m:sSubSup>
                      </m:num>
                      <m:den>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𝑧</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𝑓</m:t>
                            </m:r>
                          </m:sub>
                        </m:sSub>
                      </m:den>
                    </m:f>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1</m:t>
                        </m:r>
                      </m:num>
                      <m:den>
                        <m:r>
                          <a:rPr lang="pt-BR" sz="2000" i="1">
                            <a:latin typeface="Cambria Math" panose="02040503050406030204" pitchFamily="18" charset="0"/>
                            <a:ea typeface="Times New Roman" panose="02020603050405020304" pitchFamily="18" charset="0"/>
                          </a:rPr>
                          <m:t>2</m:t>
                        </m:r>
                      </m:den>
                    </m:f>
                    <m:f>
                      <m:fPr>
                        <m:ctrlPr>
                          <a:rPr lang="pt-BR" sz="2000" i="1">
                            <a:latin typeface="Cambria Math" panose="02040503050406030204" pitchFamily="18" charset="0"/>
                            <a:ea typeface="Times New Roman" panose="02020603050405020304" pitchFamily="18" charset="0"/>
                          </a:rPr>
                        </m:ctrlPr>
                      </m:fPr>
                      <m:num>
                        <m:sSubSup>
                          <m:sSubSupPr>
                            <m:ctrlPr>
                              <a:rPr lang="pt-BR" sz="2000" i="1">
                                <a:latin typeface="Cambria Math" panose="02040503050406030204" pitchFamily="18" charset="0"/>
                                <a:ea typeface="Times New Roman" panose="02020603050405020304" pitchFamily="18" charset="0"/>
                              </a:rPr>
                            </m:ctrlPr>
                          </m:sSubSupPr>
                          <m:e>
                            <m:r>
                              <a:rPr lang="pt-BR" sz="2000" i="1">
                                <a:latin typeface="Cambria Math" panose="02040503050406030204" pitchFamily="18" charset="0"/>
                                <a:ea typeface="Times New Roman" panose="02020603050405020304" pitchFamily="18" charset="0"/>
                              </a:rPr>
                              <m:t>𝐿</m:t>
                            </m:r>
                          </m:e>
                          <m:sub>
                            <m:r>
                              <a:rPr lang="pt-BR" sz="2000" i="1">
                                <a:latin typeface="Cambria Math" panose="02040503050406030204" pitchFamily="18" charset="0"/>
                                <a:ea typeface="Times New Roman" panose="02020603050405020304" pitchFamily="18" charset="0"/>
                              </a:rPr>
                              <m:t>𝑧</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𝑖</m:t>
                            </m:r>
                          </m:sub>
                          <m:sup>
                            <m:r>
                              <a:rPr lang="pt-BR" sz="2000" i="1">
                                <a:latin typeface="Cambria Math" panose="02040503050406030204" pitchFamily="18" charset="0"/>
                                <a:ea typeface="Times New Roman" panose="02020603050405020304" pitchFamily="18" charset="0"/>
                              </a:rPr>
                              <m:t>2</m:t>
                            </m:r>
                          </m:sup>
                        </m:sSubSup>
                      </m:num>
                      <m:den>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𝐼</m:t>
                            </m:r>
                          </m:e>
                          <m:sub>
                            <m:r>
                              <a:rPr lang="pt-BR" sz="2000" i="1">
                                <a:latin typeface="Cambria Math" panose="02040503050406030204" pitchFamily="18" charset="0"/>
                                <a:ea typeface="Times New Roman" panose="02020603050405020304" pitchFamily="18" charset="0"/>
                              </a:rPr>
                              <m:t>𝑧</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𝑖</m:t>
                            </m:r>
                          </m:sub>
                        </m:sSub>
                      </m:den>
                    </m:f>
                  </m:oMath>
                </a14:m>
                <a:r>
                  <a:rPr lang="pt-BR" sz="2000" dirty="0">
                    <a:latin typeface="Times New Roman" panose="02020603050405020304" pitchFamily="18" charset="0"/>
                    <a:ea typeface="Times New Roman" panose="02020603050405020304" pitchFamily="18" charset="0"/>
                  </a:rPr>
                  <a:t> como o momento angular se conserva, </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4" name="Retângulo 3">
                <a:extLst>
                  <a:ext uri="{FF2B5EF4-FFF2-40B4-BE49-F238E27FC236}">
                    <a16:creationId xmlns:a16="http://schemas.microsoft.com/office/drawing/2014/main" id="{A871BFA4-0E55-4EBA-BC7D-2FC7E2CA7706}"/>
                  </a:ext>
                </a:extLst>
              </p:cNvPr>
              <p:cNvSpPr>
                <a:spLocks noRot="1" noChangeAspect="1" noMove="1" noResize="1" noEditPoints="1" noAdjustHandles="1" noChangeArrowheads="1" noChangeShapeType="1" noTextEdit="1"/>
              </p:cNvSpPr>
              <p:nvPr/>
            </p:nvSpPr>
            <p:spPr>
              <a:xfrm>
                <a:off x="219074" y="639850"/>
                <a:ext cx="8334376" cy="691984"/>
              </a:xfrm>
              <a:prstGeom prst="rect">
                <a:avLst/>
              </a:prstGeom>
              <a:blipFill>
                <a:blip r:embed="rId4"/>
                <a:stretch>
                  <a:fillRect l="-805"/>
                </a:stretch>
              </a:blipFill>
            </p:spPr>
            <p:txBody>
              <a:bodyPr/>
              <a:lstStyle/>
              <a:p>
                <a:r>
                  <a:rPr lang="pt-BR">
                    <a:noFill/>
                  </a:rPr>
                  <a:t> </a:t>
                </a:r>
              </a:p>
            </p:txBody>
          </p:sp>
        </mc:Fallback>
      </mc:AlternateContent>
      <p:sp>
        <p:nvSpPr>
          <p:cNvPr id="5" name="Retângulo 4">
            <a:extLst>
              <a:ext uri="{FF2B5EF4-FFF2-40B4-BE49-F238E27FC236}">
                <a16:creationId xmlns:a16="http://schemas.microsoft.com/office/drawing/2014/main" id="{EF439D0F-6F4E-44A5-8318-4603532EFF51}"/>
              </a:ext>
            </a:extLst>
          </p:cNvPr>
          <p:cNvSpPr/>
          <p:nvPr/>
        </p:nvSpPr>
        <p:spPr>
          <a:xfrm>
            <a:off x="278211" y="2471261"/>
            <a:ext cx="11751863" cy="1323439"/>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c) O aumento de energia provém da diminuição do momento de inércia que ocasiona um aumento na velocidade angular do sistema dado que arrastar os pesos na direção radial exige um trabalho porque </a:t>
            </a:r>
            <a:r>
              <a:rPr lang="pt-BR" sz="2000" i="1" dirty="0" err="1">
                <a:latin typeface="Times New Roman" panose="02020603050405020304" pitchFamily="18" charset="0"/>
                <a:ea typeface="Times New Roman" panose="02020603050405020304" pitchFamily="18" charset="0"/>
              </a:rPr>
              <a:t>F</a:t>
            </a:r>
            <a:r>
              <a:rPr lang="pt-BR" sz="2000" i="1" baseline="-25000" dirty="0" err="1">
                <a:latin typeface="Times New Roman" panose="02020603050405020304" pitchFamily="18" charset="0"/>
                <a:ea typeface="Times New Roman" panose="02020603050405020304" pitchFamily="18" charset="0"/>
              </a:rPr>
              <a:t>res</a:t>
            </a:r>
            <a:r>
              <a:rPr lang="pt-BR" sz="2000" i="1" dirty="0">
                <a:latin typeface="Times New Roman" panose="02020603050405020304" pitchFamily="18" charset="0"/>
                <a:ea typeface="Times New Roman" panose="02020603050405020304" pitchFamily="18" charset="0"/>
                <a:sym typeface="Symbol" panose="05050102010706020507" pitchFamily="18" charset="2"/>
              </a:rPr>
              <a:t></a:t>
            </a:r>
            <a:r>
              <a:rPr lang="pt-BR" sz="2000" i="1" dirty="0">
                <a:latin typeface="Times New Roman" panose="02020603050405020304" pitchFamily="18" charset="0"/>
                <a:ea typeface="Times New Roman" panose="02020603050405020304" pitchFamily="18" charset="0"/>
              </a:rPr>
              <a:t> </a:t>
            </a:r>
            <a:r>
              <a:rPr lang="pt-BR" sz="2000" i="1" dirty="0" err="1">
                <a:latin typeface="Times New Roman" panose="02020603050405020304" pitchFamily="18" charset="0"/>
                <a:ea typeface="Times New Roman" panose="02020603050405020304" pitchFamily="18" charset="0"/>
              </a:rPr>
              <a:t>F</a:t>
            </a:r>
            <a:r>
              <a:rPr lang="pt-BR" sz="2000" i="1" baseline="-25000" dirty="0" err="1">
                <a:latin typeface="Times New Roman" panose="02020603050405020304" pitchFamily="18" charset="0"/>
                <a:ea typeface="Times New Roman" panose="02020603050405020304" pitchFamily="18" charset="0"/>
              </a:rPr>
              <a:t>cp</a:t>
            </a:r>
            <a:r>
              <a:rPr lang="pt-BR" sz="2000" i="1" dirty="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e o deslocamento é radial.</a:t>
            </a:r>
            <a:endParaRPr lang="pt-BR" sz="1200" dirty="0">
              <a:latin typeface="Times New Roman" panose="02020603050405020304" pitchFamily="18" charset="0"/>
              <a:ea typeface="Times New Roman" panose="02020603050405020304" pitchFamily="18" charset="0"/>
            </a:endParaRPr>
          </a:p>
          <a:p>
            <a:pPr algn="just">
              <a:spcAft>
                <a:spcPts val="0"/>
              </a:spcAft>
            </a:pPr>
            <a:r>
              <a:rPr lang="pt-BR" sz="2000" b="1" cap="all" dirty="0">
                <a:latin typeface="Times New Roman" panose="02020603050405020304" pitchFamily="18" charset="0"/>
                <a:ea typeface="Times New Roman" panose="02020603050405020304" pitchFamily="18" charset="0"/>
              </a:rPr>
              <a:t> </a:t>
            </a:r>
            <a:endParaRPr lang="pt-BR" b="1" cap="all" dirty="0">
              <a:effectLst/>
              <a:latin typeface="Times New Roman" panose="02020603050405020304" pitchFamily="18" charset="0"/>
              <a:ea typeface="Times New Roman" panose="02020603050405020304" pitchFamily="18" charset="0"/>
            </a:endParaRPr>
          </a:p>
        </p:txBody>
      </p:sp>
      <p:sp>
        <p:nvSpPr>
          <p:cNvPr id="6" name="Retângulo 5">
            <a:extLst>
              <a:ext uri="{FF2B5EF4-FFF2-40B4-BE49-F238E27FC236}">
                <a16:creationId xmlns:a16="http://schemas.microsoft.com/office/drawing/2014/main" id="{5C50C262-AC25-46E4-A05A-8935F0182C77}"/>
              </a:ext>
            </a:extLst>
          </p:cNvPr>
          <p:cNvSpPr/>
          <p:nvPr/>
        </p:nvSpPr>
        <p:spPr>
          <a:xfrm>
            <a:off x="290204" y="3911089"/>
            <a:ext cx="4096058" cy="369332"/>
          </a:xfrm>
          <a:prstGeom prst="rect">
            <a:avLst/>
          </a:prstGeom>
        </p:spPr>
        <p:txBody>
          <a:bodyPr wrap="none">
            <a:spAutoFit/>
          </a:bodyPr>
          <a:lstStyle/>
          <a:p>
            <a:r>
              <a:rPr lang="pt-BR" b="1" dirty="0">
                <a:latin typeface="Times New Roman" panose="02020603050405020304" pitchFamily="18" charset="0"/>
                <a:ea typeface="Times New Roman" panose="02020603050405020304" pitchFamily="18" charset="0"/>
              </a:rPr>
              <a:t>6.</a:t>
            </a:r>
            <a:r>
              <a:rPr lang="pt-BR" dirty="0">
                <a:latin typeface="Times New Roman" panose="02020603050405020304" pitchFamily="18" charset="0"/>
                <a:ea typeface="Times New Roman" panose="02020603050405020304" pitchFamily="18" charset="0"/>
              </a:rPr>
              <a:t> </a:t>
            </a:r>
            <a:r>
              <a:rPr lang="pt-BR" b="1" cap="all" dirty="0">
                <a:latin typeface="Times New Roman" panose="02020603050405020304" pitchFamily="18" charset="0"/>
                <a:ea typeface="Times New Roman" panose="02020603050405020304" pitchFamily="18" charset="0"/>
              </a:rPr>
              <a:t>(</a:t>
            </a:r>
            <a:r>
              <a:rPr lang="pt-BR" b="1" cap="all" dirty="0" err="1">
                <a:latin typeface="Times New Roman" panose="02020603050405020304" pitchFamily="18" charset="0"/>
                <a:ea typeface="Times New Roman" panose="02020603050405020304" pitchFamily="18" charset="0"/>
              </a:rPr>
              <a:t>Tipler</a:t>
            </a:r>
            <a:r>
              <a:rPr lang="pt-BR" b="1" cap="all" dirty="0">
                <a:latin typeface="Times New Roman" panose="02020603050405020304" pitchFamily="18" charset="0"/>
                <a:ea typeface="Times New Roman" panose="02020603050405020304" pitchFamily="18" charset="0"/>
              </a:rPr>
              <a:t> </a:t>
            </a:r>
            <a:r>
              <a:rPr lang="pt-BR" b="1" cap="all" dirty="0" err="1">
                <a:latin typeface="Times New Roman" panose="02020603050405020304" pitchFamily="18" charset="0"/>
                <a:ea typeface="Times New Roman" panose="02020603050405020304" pitchFamily="18" charset="0"/>
              </a:rPr>
              <a:t>Cap</a:t>
            </a:r>
            <a:r>
              <a:rPr lang="pt-BR" b="1" cap="all" dirty="0">
                <a:latin typeface="Times New Roman" panose="02020603050405020304" pitchFamily="18" charset="0"/>
                <a:ea typeface="Times New Roman" panose="02020603050405020304" pitchFamily="18" charset="0"/>
              </a:rPr>
              <a:t> 10, E 42</a:t>
            </a:r>
            <a:r>
              <a:rPr lang="pt-BR" b="1" dirty="0">
                <a:latin typeface="Times New Roman" panose="02020603050405020304" pitchFamily="18" charset="0"/>
                <a:ea typeface="Times New Roman" panose="02020603050405020304" pitchFamily="18" charset="0"/>
              </a:rPr>
              <a:t>) </a:t>
            </a:r>
            <a:r>
              <a:rPr lang="pt-BR" b="1" dirty="0">
                <a:solidFill>
                  <a:srgbClr val="FF0000"/>
                </a:solidFill>
                <a:latin typeface="Times New Roman" panose="02020603050405020304" pitchFamily="18" charset="0"/>
                <a:ea typeface="Times New Roman" panose="02020603050405020304" pitchFamily="18" charset="0"/>
              </a:rPr>
              <a:t> (monitoria) </a:t>
            </a:r>
            <a:endParaRPr lang="pt-BR" dirty="0"/>
          </a:p>
        </p:txBody>
      </p:sp>
    </p:spTree>
    <p:extLst>
      <p:ext uri="{BB962C8B-B14F-4D97-AF65-F5344CB8AC3E}">
        <p14:creationId xmlns:p14="http://schemas.microsoft.com/office/powerpoint/2010/main" val="3607599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0">
            <a:extLst>
              <a:ext uri="{FF2B5EF4-FFF2-40B4-BE49-F238E27FC236}">
                <a16:creationId xmlns:a16="http://schemas.microsoft.com/office/drawing/2014/main" id="{3FE4966D-D181-45FC-B11D-4F33F978F18A}"/>
              </a:ext>
            </a:extLst>
          </p:cNvPr>
          <p:cNvSpPr>
            <a:spLocks noChangeArrowheads="1"/>
          </p:cNvSpPr>
          <p:nvPr/>
        </p:nvSpPr>
        <p:spPr bwMode="auto">
          <a:xfrm flipH="1">
            <a:off x="265198" y="281559"/>
            <a:ext cx="889204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kumimoji="0" lang="pt-BR" altLang="pt-BR"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pt-BR" altLang="pt-BR"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(TIPLER CAP 10, E 50</a:t>
            </a:r>
            <a:r>
              <a:rPr kumimoji="0" lang="pt-BR" altLang="pt-BR"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figura ao lado mostra uma barra delgada de comprimento L e massa M, e uma pequena esfera de massa plástica, com a massa </a:t>
            </a:r>
            <a:r>
              <a:rPr kumimoji="0" lang="pt-BR" altLang="pt-BR" sz="20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O sistema está pousado sobre uma superfície horizontal sem atrito. A massa de plástico desloca-se para a direita, com a velocidade v, atinge a barra a uma distância d do respectivo centro de massa e fica colada na barra no ponto de contato. Determinar as expressões da velocidade do centro de massa do sistema e da velocidade angular do sistema na rotação em torno do centro de massa.</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2" name="CaixaDeTexto 31">
            <a:extLst>
              <a:ext uri="{FF2B5EF4-FFF2-40B4-BE49-F238E27FC236}">
                <a16:creationId xmlns:a16="http://schemas.microsoft.com/office/drawing/2014/main" id="{0B6815F4-2E72-4038-8F8C-A370837D3503}"/>
              </a:ext>
            </a:extLst>
          </p:cNvPr>
          <p:cNvSpPr txBox="1"/>
          <p:nvPr/>
        </p:nvSpPr>
        <p:spPr>
          <a:xfrm>
            <a:off x="10335885" y="1301363"/>
            <a:ext cx="233201" cy="369332"/>
          </a:xfrm>
          <a:prstGeom prst="rect">
            <a:avLst/>
          </a:prstGeom>
          <a:noFill/>
        </p:spPr>
        <p:txBody>
          <a:bodyPr wrap="square" rtlCol="0">
            <a:spAutoFit/>
          </a:bodyPr>
          <a:lstStyle/>
          <a:p>
            <a:r>
              <a:rPr lang="pt-BR" dirty="0">
                <a:sym typeface="Symbol" panose="05050102010706020507" pitchFamily="18" charset="2"/>
              </a:rPr>
              <a:t></a:t>
            </a:r>
            <a:endParaRPr lang="pt-BR" dirty="0"/>
          </a:p>
        </p:txBody>
      </p:sp>
      <p:sp>
        <p:nvSpPr>
          <p:cNvPr id="34" name="Retângulo 33">
            <a:extLst>
              <a:ext uri="{FF2B5EF4-FFF2-40B4-BE49-F238E27FC236}">
                <a16:creationId xmlns:a16="http://schemas.microsoft.com/office/drawing/2014/main" id="{AF7ADDFA-BDE1-4026-A501-9933B0EB3D04}"/>
              </a:ext>
            </a:extLst>
          </p:cNvPr>
          <p:cNvSpPr/>
          <p:nvPr/>
        </p:nvSpPr>
        <p:spPr>
          <a:xfrm>
            <a:off x="271613" y="4417525"/>
            <a:ext cx="11340270" cy="1015663"/>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Inicialmente escolheremos a origem de coordenadas no CM da barra só. Uma vez que a esfera gruda na barra, o novo centro de massa, CM </a:t>
            </a:r>
            <a:r>
              <a:rPr lang="pt-BR" sz="2000" baseline="-25000" dirty="0" err="1">
                <a:latin typeface="Times New Roman" panose="02020603050405020304" pitchFamily="18" charset="0"/>
                <a:ea typeface="Times New Roman" panose="02020603050405020304" pitchFamily="18" charset="0"/>
              </a:rPr>
              <a:t>b+e</a:t>
            </a:r>
            <a:r>
              <a:rPr lang="pt-BR" sz="2000" dirty="0">
                <a:latin typeface="Times New Roman" panose="02020603050405020304" pitchFamily="18" charset="0"/>
                <a:ea typeface="Times New Roman" panose="02020603050405020304" pitchFamily="18" charset="0"/>
              </a:rPr>
              <a:t> (Barra+ esfera), está a uma distância </a:t>
            </a:r>
            <a:r>
              <a:rPr lang="pt-BR" sz="2000" b="1" i="1" dirty="0">
                <a:latin typeface="Times New Roman" panose="02020603050405020304" pitchFamily="18" charset="0"/>
                <a:ea typeface="Times New Roman" panose="02020603050405020304" pitchFamily="18" charset="0"/>
                <a:sym typeface="Symbol" panose="05050102010706020507" pitchFamily="18" charset="2"/>
              </a:rPr>
              <a:t></a:t>
            </a:r>
            <a:r>
              <a:rPr lang="pt-BR" sz="2000" b="1" i="1" dirty="0">
                <a:latin typeface="Times New Roman" panose="02020603050405020304" pitchFamily="18" charset="0"/>
                <a:ea typeface="Times New Roman" panose="02020603050405020304" pitchFamily="18" charset="0"/>
              </a:rPr>
              <a:t> </a:t>
            </a:r>
            <a:r>
              <a:rPr lang="pt-BR" sz="2000" dirty="0">
                <a:latin typeface="Times New Roman" panose="02020603050405020304" pitchFamily="18" charset="0"/>
                <a:ea typeface="Times New Roman" panose="02020603050405020304" pitchFamily="18" charset="0"/>
              </a:rPr>
              <a:t> do CM original e a inércia rotacional do sistema, além da inércia rotacional da barra deve incluir o projétil uma vez grudado na mesma.</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tângulo 37">
                <a:extLst>
                  <a:ext uri="{FF2B5EF4-FFF2-40B4-BE49-F238E27FC236}">
                    <a16:creationId xmlns:a16="http://schemas.microsoft.com/office/drawing/2014/main" id="{D6E4AA9C-B2B2-415E-AB44-9CC7E3A56FD3}"/>
                  </a:ext>
                </a:extLst>
              </p:cNvPr>
              <p:cNvSpPr/>
              <p:nvPr/>
            </p:nvSpPr>
            <p:spPr>
              <a:xfrm>
                <a:off x="1957654" y="5679796"/>
                <a:ext cx="6285503" cy="567271"/>
              </a:xfrm>
              <a:prstGeom prst="rect">
                <a:avLst/>
              </a:prstGeom>
            </p:spPr>
            <p:txBody>
              <a:bodyPr wrap="none">
                <a:spAutoFit/>
              </a:bodyPr>
              <a:lstStyle/>
              <a:p>
                <a:pPr hangingPunct="0">
                  <a:spcAft>
                    <a:spcPts val="0"/>
                  </a:spcAft>
                </a:pP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𝑥</m:t>
                        </m:r>
                      </m:e>
                      <m:sub>
                        <m:r>
                          <a:rPr lang="pt-BR" sz="2000" i="1">
                            <a:latin typeface="Cambria Math" panose="02040503050406030204" pitchFamily="18" charset="0"/>
                            <a:ea typeface="Times New Roman" panose="02020603050405020304" pitchFamily="18" charset="0"/>
                          </a:rPr>
                          <m:t>𝐶𝑀</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0.</m:t>
                        </m:r>
                        <m:r>
                          <a:rPr lang="pt-BR" sz="2000" i="1">
                            <a:latin typeface="Cambria Math" panose="02040503050406030204" pitchFamily="18" charset="0"/>
                            <a:ea typeface="Times New Roman" panose="02020603050405020304" pitchFamily="18" charset="0"/>
                          </a:rPr>
                          <m:t>𝑀</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𝑑</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𝑚</m:t>
                        </m:r>
                      </m:num>
                      <m:den>
                        <m:d>
                          <m:dPr>
                            <m:ctrlPr>
                              <a:rPr lang="pt-BR" sz="2000" i="1">
                                <a:latin typeface="Cambria Math" panose="02040503050406030204" pitchFamily="18" charset="0"/>
                                <a:ea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rPr>
                              <m:t>𝑀</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𝑚</m:t>
                            </m:r>
                          </m:e>
                        </m:d>
                      </m:den>
                    </m:f>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𝛿</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𝑐𝑡𝑒</m:t>
                    </m:r>
                  </m:oMath>
                </a14:m>
                <a:r>
                  <a:rPr lang="pt-BR" sz="2000" dirty="0">
                    <a:latin typeface="Times New Roman" panose="02020603050405020304" pitchFamily="18" charset="0"/>
                    <a:ea typeface="Times New Roman" panose="02020603050405020304" pitchFamily="18" charset="0"/>
                  </a:rPr>
                  <a:t>  adotamos p = projétil; b = barra</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38" name="Retângulo 37">
                <a:extLst>
                  <a:ext uri="{FF2B5EF4-FFF2-40B4-BE49-F238E27FC236}">
                    <a16:creationId xmlns:a16="http://schemas.microsoft.com/office/drawing/2014/main" id="{D6E4AA9C-B2B2-415E-AB44-9CC7E3A56FD3}"/>
                  </a:ext>
                </a:extLst>
              </p:cNvPr>
              <p:cNvSpPr>
                <a:spLocks noRot="1" noChangeAspect="1" noMove="1" noResize="1" noEditPoints="1" noAdjustHandles="1" noChangeArrowheads="1" noChangeShapeType="1" noTextEdit="1"/>
              </p:cNvSpPr>
              <p:nvPr/>
            </p:nvSpPr>
            <p:spPr>
              <a:xfrm>
                <a:off x="1957654" y="5679796"/>
                <a:ext cx="6285503" cy="567271"/>
              </a:xfrm>
              <a:prstGeom prst="rect">
                <a:avLst/>
              </a:prstGeom>
              <a:blipFill>
                <a:blip r:embed="rId5"/>
                <a:stretch>
                  <a:fillRect r="-291" b="-1075"/>
                </a:stretch>
              </a:blipFill>
            </p:spPr>
            <p:txBody>
              <a:bodyPr/>
              <a:lstStyle/>
              <a:p>
                <a:r>
                  <a:rPr lang="pt-BR">
                    <a:noFill/>
                  </a:rPr>
                  <a:t> </a:t>
                </a:r>
              </a:p>
            </p:txBody>
          </p:sp>
        </mc:Fallback>
      </mc:AlternateContent>
      <p:sp>
        <p:nvSpPr>
          <p:cNvPr id="20" name="Retângulo 19">
            <a:extLst>
              <a:ext uri="{FF2B5EF4-FFF2-40B4-BE49-F238E27FC236}">
                <a16:creationId xmlns:a16="http://schemas.microsoft.com/office/drawing/2014/main" id="{22A9229A-137D-417F-BF2E-FCF858492DBA}"/>
              </a:ext>
            </a:extLst>
          </p:cNvPr>
          <p:cNvSpPr/>
          <p:nvPr/>
        </p:nvSpPr>
        <p:spPr>
          <a:xfrm>
            <a:off x="271614" y="2530758"/>
            <a:ext cx="8737600" cy="400110"/>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Inicialmente a barra está em repouso </a:t>
            </a:r>
            <a:r>
              <a:rPr lang="pt-BR" sz="2000" dirty="0">
                <a:latin typeface="Times New Roman" panose="02020603050405020304" pitchFamily="18" charset="0"/>
                <a:ea typeface="Times New Roman" panose="02020603050405020304" pitchFamily="18" charset="0"/>
                <a:sym typeface="Symbol" panose="05050102010706020507" pitchFamily="18" charset="2"/>
              </a:rPr>
              <a:t></a:t>
            </a:r>
            <a:r>
              <a:rPr lang="pt-BR" sz="2000" dirty="0">
                <a:latin typeface="Times New Roman" panose="02020603050405020304" pitchFamily="18" charset="0"/>
                <a:ea typeface="Times New Roman" panose="02020603050405020304" pitchFamily="18" charset="0"/>
              </a:rPr>
              <a:t> o momento angular é o momento da esfera. </a:t>
            </a:r>
            <a:endParaRPr lang="pt-BR" sz="2000" dirty="0"/>
          </a:p>
        </p:txBody>
      </p:sp>
      <p:sp>
        <p:nvSpPr>
          <p:cNvPr id="22" name="Retângulo 21">
            <a:extLst>
              <a:ext uri="{FF2B5EF4-FFF2-40B4-BE49-F238E27FC236}">
                <a16:creationId xmlns:a16="http://schemas.microsoft.com/office/drawing/2014/main" id="{CDBEC007-BD19-4314-8065-8EEFC862303F}"/>
              </a:ext>
            </a:extLst>
          </p:cNvPr>
          <p:cNvSpPr/>
          <p:nvPr/>
        </p:nvSpPr>
        <p:spPr>
          <a:xfrm>
            <a:off x="200734" y="2885583"/>
            <a:ext cx="11957398" cy="400110"/>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Após a colisão, o sistema todo se movimenta, más deve ser considerada a inércia rotacional de cada uma das partes. </a:t>
            </a:r>
            <a:endParaRPr lang="pt-BR" sz="2000" dirty="0"/>
          </a:p>
        </p:txBody>
      </p:sp>
      <p:sp>
        <p:nvSpPr>
          <p:cNvPr id="28" name="Retângulo 27">
            <a:extLst>
              <a:ext uri="{FF2B5EF4-FFF2-40B4-BE49-F238E27FC236}">
                <a16:creationId xmlns:a16="http://schemas.microsoft.com/office/drawing/2014/main" id="{9A0619AA-8C0D-4B80-9D43-565517BD7DE5}"/>
              </a:ext>
            </a:extLst>
          </p:cNvPr>
          <p:cNvSpPr/>
          <p:nvPr/>
        </p:nvSpPr>
        <p:spPr>
          <a:xfrm>
            <a:off x="271614" y="3271782"/>
            <a:ext cx="9969518" cy="400110"/>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A velocidade final dependerá das inércias rotacionais da esfera e da barra. </a:t>
            </a:r>
            <a:endParaRPr lang="pt-BR" sz="2000" dirty="0"/>
          </a:p>
        </p:txBody>
      </p:sp>
      <p:sp>
        <p:nvSpPr>
          <p:cNvPr id="29" name="Retângulo 28">
            <a:extLst>
              <a:ext uri="{FF2B5EF4-FFF2-40B4-BE49-F238E27FC236}">
                <a16:creationId xmlns:a16="http://schemas.microsoft.com/office/drawing/2014/main" id="{21A49BE3-2333-4747-B22C-2769FDBB9EA4}"/>
              </a:ext>
            </a:extLst>
          </p:cNvPr>
          <p:cNvSpPr/>
          <p:nvPr/>
        </p:nvSpPr>
        <p:spPr>
          <a:xfrm>
            <a:off x="271613" y="3662669"/>
            <a:ext cx="11810319" cy="707886"/>
          </a:xfrm>
          <a:prstGeom prst="rect">
            <a:avLst/>
          </a:prstGeom>
        </p:spPr>
        <p:txBody>
          <a:bodyPr wrap="square">
            <a:spAutoFit/>
          </a:bodyPr>
          <a:lstStyle/>
          <a:p>
            <a:r>
              <a:rPr lang="pt-BR" sz="2000" dirty="0">
                <a:latin typeface="Times New Roman" panose="02020603050405020304" pitchFamily="18" charset="0"/>
                <a:ea typeface="Times New Roman" panose="02020603050405020304" pitchFamily="18" charset="0"/>
              </a:rPr>
              <a:t>Como não há outras forças externas agindo no sistema (ou pelo menos não ha forças na direção do movimento da barra), usamos o conceito de conservação da quantidade de movimento. </a:t>
            </a:r>
            <a:endParaRPr lang="pt-BR" sz="2000" dirty="0"/>
          </a:p>
        </p:txBody>
      </p:sp>
      <p:grpSp>
        <p:nvGrpSpPr>
          <p:cNvPr id="33" name="Agrupar 32">
            <a:extLst>
              <a:ext uri="{FF2B5EF4-FFF2-40B4-BE49-F238E27FC236}">
                <a16:creationId xmlns:a16="http://schemas.microsoft.com/office/drawing/2014/main" id="{FEE2AE8D-70ED-45F3-BF0B-E6F8DB621F34}"/>
              </a:ext>
            </a:extLst>
          </p:cNvPr>
          <p:cNvGrpSpPr/>
          <p:nvPr/>
        </p:nvGrpSpPr>
        <p:grpSpPr>
          <a:xfrm>
            <a:off x="8783365" y="282819"/>
            <a:ext cx="3190583" cy="2988000"/>
            <a:chOff x="8783365" y="282819"/>
            <a:chExt cx="3190583" cy="2988000"/>
          </a:xfrm>
        </p:grpSpPr>
        <p:grpSp>
          <p:nvGrpSpPr>
            <p:cNvPr id="37" name="Agrupar 36">
              <a:extLst>
                <a:ext uri="{FF2B5EF4-FFF2-40B4-BE49-F238E27FC236}">
                  <a16:creationId xmlns:a16="http://schemas.microsoft.com/office/drawing/2014/main" id="{82F5B592-A557-48EE-832A-2BF4F4B710C8}"/>
                </a:ext>
              </a:extLst>
            </p:cNvPr>
            <p:cNvGrpSpPr/>
            <p:nvPr/>
          </p:nvGrpSpPr>
          <p:grpSpPr>
            <a:xfrm>
              <a:off x="8783365" y="282819"/>
              <a:ext cx="3190583" cy="2988000"/>
              <a:chOff x="8783365" y="282819"/>
              <a:chExt cx="3190583" cy="2988000"/>
            </a:xfrm>
          </p:grpSpPr>
          <p:grpSp>
            <p:nvGrpSpPr>
              <p:cNvPr id="31" name="Agrupar 30">
                <a:extLst>
                  <a:ext uri="{FF2B5EF4-FFF2-40B4-BE49-F238E27FC236}">
                    <a16:creationId xmlns:a16="http://schemas.microsoft.com/office/drawing/2014/main" id="{41A6331C-797F-4F9E-A988-F203A918ADB9}"/>
                  </a:ext>
                </a:extLst>
              </p:cNvPr>
              <p:cNvGrpSpPr/>
              <p:nvPr/>
            </p:nvGrpSpPr>
            <p:grpSpPr>
              <a:xfrm>
                <a:off x="8783365" y="282819"/>
                <a:ext cx="3190583" cy="2988000"/>
                <a:chOff x="8595883" y="1009639"/>
                <a:chExt cx="3190583" cy="2988000"/>
              </a:xfrm>
              <a:noFill/>
            </p:grpSpPr>
            <p:grpSp>
              <p:nvGrpSpPr>
                <p:cNvPr id="3" name="Group 1">
                  <a:extLst>
                    <a:ext uri="{FF2B5EF4-FFF2-40B4-BE49-F238E27FC236}">
                      <a16:creationId xmlns:a16="http://schemas.microsoft.com/office/drawing/2014/main" id="{D529FDF9-D78B-4AF2-8BAE-838BAA6B55E5}"/>
                    </a:ext>
                  </a:extLst>
                </p:cNvPr>
                <p:cNvGrpSpPr>
                  <a:grpSpLocks noChangeAspect="1"/>
                </p:cNvGrpSpPr>
                <p:nvPr/>
              </p:nvGrpSpPr>
              <p:grpSpPr bwMode="auto">
                <a:xfrm>
                  <a:off x="8595883" y="1009639"/>
                  <a:ext cx="3190583" cy="2988000"/>
                  <a:chOff x="1939" y="2436"/>
                  <a:chExt cx="2204" cy="2064"/>
                </a:xfrm>
                <a:grpFill/>
              </p:grpSpPr>
              <p:sp>
                <p:nvSpPr>
                  <p:cNvPr id="4" name="AutoShape 26">
                    <a:extLst>
                      <a:ext uri="{FF2B5EF4-FFF2-40B4-BE49-F238E27FC236}">
                        <a16:creationId xmlns:a16="http://schemas.microsoft.com/office/drawing/2014/main" id="{DC7DEFC0-97DC-4713-8AD0-0F6AA8BAD3E9}"/>
                      </a:ext>
                    </a:extLst>
                  </p:cNvPr>
                  <p:cNvSpPr>
                    <a:spLocks noChangeAspect="1" noChangeArrowheads="1" noTextEdit="1"/>
                  </p:cNvSpPr>
                  <p:nvPr/>
                </p:nvSpPr>
                <p:spPr bwMode="auto">
                  <a:xfrm>
                    <a:off x="1939" y="2436"/>
                    <a:ext cx="2204" cy="2064"/>
                  </a:xfrm>
                  <a:prstGeom prst="rect">
                    <a:avLst/>
                  </a:prstGeom>
                  <a:grpFill/>
                </p:spPr>
                <p:txBody>
                  <a:bodyPr vert="horz" wrap="square" lIns="91440" tIns="45720" rIns="91440" bIns="45720" numCol="1" anchor="t" anchorCtr="0" compatLnSpc="1">
                    <a:prstTxWarp prst="textNoShape">
                      <a:avLst/>
                    </a:prstTxWarp>
                  </a:bodyPr>
                  <a:lstStyle/>
                  <a:p>
                    <a:endParaRPr lang="pt-BR"/>
                  </a:p>
                </p:txBody>
              </p:sp>
              <p:sp>
                <p:nvSpPr>
                  <p:cNvPr id="5" name="Rectangle 25">
                    <a:extLst>
                      <a:ext uri="{FF2B5EF4-FFF2-40B4-BE49-F238E27FC236}">
                        <a16:creationId xmlns:a16="http://schemas.microsoft.com/office/drawing/2014/main" id="{7C0BCB5F-DFDD-4E2A-8E2C-F5E7758883B2}"/>
                      </a:ext>
                    </a:extLst>
                  </p:cNvPr>
                  <p:cNvSpPr>
                    <a:spLocks noChangeArrowheads="1"/>
                  </p:cNvSpPr>
                  <p:nvPr/>
                </p:nvSpPr>
                <p:spPr bwMode="auto">
                  <a:xfrm>
                    <a:off x="3034" y="2481"/>
                    <a:ext cx="144" cy="1376"/>
                  </a:xfrm>
                  <a:prstGeom prst="rect">
                    <a:avLst/>
                  </a:prstGeom>
                  <a:gradFill>
                    <a:gsLst>
                      <a:gs pos="0">
                        <a:schemeClr val="bg2"/>
                      </a:gs>
                      <a:gs pos="42000">
                        <a:schemeClr val="bg2">
                          <a:lumMod val="75000"/>
                        </a:schemeClr>
                      </a:gs>
                      <a:gs pos="97000">
                        <a:schemeClr val="bg2">
                          <a:lumMod val="50000"/>
                        </a:schemeClr>
                      </a:gs>
                    </a:gsLst>
                    <a:path path="circl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6" name="Line 24">
                    <a:extLst>
                      <a:ext uri="{FF2B5EF4-FFF2-40B4-BE49-F238E27FC236}">
                        <a16:creationId xmlns:a16="http://schemas.microsoft.com/office/drawing/2014/main" id="{DABC4505-4C2D-44C3-B323-B8B182146EDD}"/>
                      </a:ext>
                    </a:extLst>
                  </p:cNvPr>
                  <p:cNvSpPr>
                    <a:spLocks noChangeShapeType="1"/>
                  </p:cNvSpPr>
                  <p:nvPr/>
                </p:nvSpPr>
                <p:spPr bwMode="auto">
                  <a:xfrm>
                    <a:off x="3136" y="2469"/>
                    <a:ext cx="965" cy="1"/>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7" name="Line 23">
                    <a:extLst>
                      <a:ext uri="{FF2B5EF4-FFF2-40B4-BE49-F238E27FC236}">
                        <a16:creationId xmlns:a16="http://schemas.microsoft.com/office/drawing/2014/main" id="{134F98F9-81ED-4C97-980C-4346854AF146}"/>
                      </a:ext>
                    </a:extLst>
                  </p:cNvPr>
                  <p:cNvSpPr>
                    <a:spLocks noChangeShapeType="1"/>
                  </p:cNvSpPr>
                  <p:nvPr/>
                </p:nvSpPr>
                <p:spPr bwMode="auto">
                  <a:xfrm>
                    <a:off x="3174" y="3844"/>
                    <a:ext cx="966" cy="1"/>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8" name="Line 22">
                    <a:extLst>
                      <a:ext uri="{FF2B5EF4-FFF2-40B4-BE49-F238E27FC236}">
                        <a16:creationId xmlns:a16="http://schemas.microsoft.com/office/drawing/2014/main" id="{D69816C6-1C14-40BE-8B1D-B81F76164E46}"/>
                      </a:ext>
                    </a:extLst>
                  </p:cNvPr>
                  <p:cNvSpPr>
                    <a:spLocks noChangeShapeType="1"/>
                  </p:cNvSpPr>
                  <p:nvPr/>
                </p:nvSpPr>
                <p:spPr bwMode="auto">
                  <a:xfrm>
                    <a:off x="3986" y="2469"/>
                    <a:ext cx="0" cy="1375"/>
                  </a:xfrm>
                  <a:prstGeom prst="line">
                    <a:avLst/>
                  </a:prstGeom>
                  <a:grpFill/>
                  <a:ln w="9525">
                    <a:solidFill>
                      <a:srgbClr val="000000"/>
                    </a:solidFill>
                    <a:round/>
                    <a:headEnd type="arrow" w="sm" len="med"/>
                    <a:tailEnd type="arrow" w="sm" len="med"/>
                  </a:ln>
                </p:spPr>
                <p:txBody>
                  <a:bodyPr vert="horz" wrap="square" lIns="91440" tIns="45720" rIns="91440" bIns="45720" numCol="1" anchor="t" anchorCtr="0" compatLnSpc="1">
                    <a:prstTxWarp prst="textNoShape">
                      <a:avLst/>
                    </a:prstTxWarp>
                  </a:bodyPr>
                  <a:lstStyle/>
                  <a:p>
                    <a:endParaRPr lang="pt-BR"/>
                  </a:p>
                </p:txBody>
              </p:sp>
              <p:sp>
                <p:nvSpPr>
                  <p:cNvPr id="9" name="Line 21">
                    <a:extLst>
                      <a:ext uri="{FF2B5EF4-FFF2-40B4-BE49-F238E27FC236}">
                        <a16:creationId xmlns:a16="http://schemas.microsoft.com/office/drawing/2014/main" id="{24C2358B-111B-40CC-8B1C-B3520A400A46}"/>
                      </a:ext>
                    </a:extLst>
                  </p:cNvPr>
                  <p:cNvSpPr>
                    <a:spLocks noChangeShapeType="1"/>
                  </p:cNvSpPr>
                  <p:nvPr/>
                </p:nvSpPr>
                <p:spPr bwMode="auto">
                  <a:xfrm flipV="1">
                    <a:off x="3137" y="3099"/>
                    <a:ext cx="437" cy="12"/>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10" name="Line 20">
                    <a:extLst>
                      <a:ext uri="{FF2B5EF4-FFF2-40B4-BE49-F238E27FC236}">
                        <a16:creationId xmlns:a16="http://schemas.microsoft.com/office/drawing/2014/main" id="{6B6C6C89-3170-48C2-9690-E3F8FE843151}"/>
                      </a:ext>
                    </a:extLst>
                  </p:cNvPr>
                  <p:cNvSpPr>
                    <a:spLocks noChangeShapeType="1"/>
                  </p:cNvSpPr>
                  <p:nvPr/>
                </p:nvSpPr>
                <p:spPr bwMode="auto">
                  <a:xfrm>
                    <a:off x="3107" y="3497"/>
                    <a:ext cx="467" cy="13"/>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11" name="Line 19">
                    <a:extLst>
                      <a:ext uri="{FF2B5EF4-FFF2-40B4-BE49-F238E27FC236}">
                        <a16:creationId xmlns:a16="http://schemas.microsoft.com/office/drawing/2014/main" id="{F0B5725E-B532-4C47-AE4F-693502E924DC}"/>
                      </a:ext>
                    </a:extLst>
                  </p:cNvPr>
                  <p:cNvSpPr>
                    <a:spLocks noChangeShapeType="1"/>
                  </p:cNvSpPr>
                  <p:nvPr/>
                </p:nvSpPr>
                <p:spPr bwMode="auto">
                  <a:xfrm>
                    <a:off x="3433" y="3099"/>
                    <a:ext cx="1" cy="411"/>
                  </a:xfrm>
                  <a:prstGeom prst="line">
                    <a:avLst/>
                  </a:prstGeom>
                  <a:grpFill/>
                  <a:ln w="9525">
                    <a:solidFill>
                      <a:srgbClr val="000000"/>
                    </a:solidFill>
                    <a:round/>
                    <a:headEnd type="arrow" w="sm" len="med"/>
                    <a:tailEnd type="arrow" w="sm" len="med"/>
                  </a:ln>
                </p:spPr>
                <p:txBody>
                  <a:bodyPr vert="horz" wrap="square" lIns="91440" tIns="45720" rIns="91440" bIns="45720" numCol="1" anchor="t" anchorCtr="0" compatLnSpc="1">
                    <a:prstTxWarp prst="textNoShape">
                      <a:avLst/>
                    </a:prstTxWarp>
                  </a:bodyPr>
                  <a:lstStyle/>
                  <a:p>
                    <a:endParaRPr lang="pt-BR"/>
                  </a:p>
                </p:txBody>
              </p:sp>
              <p:sp>
                <p:nvSpPr>
                  <p:cNvPr id="12" name="Oval 18">
                    <a:extLst>
                      <a:ext uri="{FF2B5EF4-FFF2-40B4-BE49-F238E27FC236}">
                        <a16:creationId xmlns:a16="http://schemas.microsoft.com/office/drawing/2014/main" id="{24142661-9C7C-481E-977D-283E31E893EE}"/>
                      </a:ext>
                    </a:extLst>
                  </p:cNvPr>
                  <p:cNvSpPr>
                    <a:spLocks noChangeArrowheads="1"/>
                  </p:cNvSpPr>
                  <p:nvPr/>
                </p:nvSpPr>
                <p:spPr bwMode="auto">
                  <a:xfrm>
                    <a:off x="2173" y="3446"/>
                    <a:ext cx="143" cy="143"/>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13" name="Line 17">
                    <a:extLst>
                      <a:ext uri="{FF2B5EF4-FFF2-40B4-BE49-F238E27FC236}">
                        <a16:creationId xmlns:a16="http://schemas.microsoft.com/office/drawing/2014/main" id="{220567CB-1A4B-44D0-8F09-4987D853B59D}"/>
                      </a:ext>
                    </a:extLst>
                  </p:cNvPr>
                  <p:cNvSpPr>
                    <a:spLocks noChangeShapeType="1"/>
                  </p:cNvSpPr>
                  <p:nvPr/>
                </p:nvSpPr>
                <p:spPr bwMode="auto">
                  <a:xfrm>
                    <a:off x="2250" y="3510"/>
                    <a:ext cx="527" cy="1"/>
                  </a:xfrm>
                  <a:prstGeom prst="line">
                    <a:avLst/>
                  </a:prstGeom>
                  <a:grpFill/>
                  <a:ln w="9525">
                    <a:solidFill>
                      <a:srgbClr val="000000"/>
                    </a:solidFill>
                    <a:round/>
                    <a:headEnd/>
                    <a:tailEnd type="stealth" w="sm" len="med"/>
                  </a:ln>
                </p:spPr>
                <p:txBody>
                  <a:bodyPr vert="horz" wrap="square" lIns="91440" tIns="45720" rIns="91440" bIns="45720" numCol="1" anchor="t" anchorCtr="0" compatLnSpc="1">
                    <a:prstTxWarp prst="textNoShape">
                      <a:avLst/>
                    </a:prstTxWarp>
                  </a:bodyPr>
                  <a:lstStyle/>
                  <a:p>
                    <a:endParaRPr lang="pt-BR"/>
                  </a:p>
                </p:txBody>
              </p:sp>
              <p:sp>
                <p:nvSpPr>
                  <p:cNvPr id="14" name="Text Box 16">
                    <a:extLst>
                      <a:ext uri="{FF2B5EF4-FFF2-40B4-BE49-F238E27FC236}">
                        <a16:creationId xmlns:a16="http://schemas.microsoft.com/office/drawing/2014/main" id="{CE8DEE89-13F9-4A39-99F2-FC1F05D73ED0}"/>
                      </a:ext>
                    </a:extLst>
                  </p:cNvPr>
                  <p:cNvSpPr txBox="1">
                    <a:spLocks noChangeArrowheads="1"/>
                  </p:cNvSpPr>
                  <p:nvPr/>
                </p:nvSpPr>
                <p:spPr bwMode="auto">
                  <a:xfrm>
                    <a:off x="3946" y="2995"/>
                    <a:ext cx="109" cy="1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L</a:t>
                    </a:r>
                    <a:endParaRPr kumimoji="0" lang="pt-BR" altLang="pt-BR" sz="3200" b="0" i="0" u="none" strike="noStrike" cap="none" normalizeH="0" baseline="0">
                      <a:ln>
                        <a:noFill/>
                      </a:ln>
                      <a:solidFill>
                        <a:schemeClr val="tx1"/>
                      </a:solidFill>
                      <a:effectLst/>
                      <a:latin typeface="Arial" panose="020B0604020202020204" pitchFamily="34" charset="0"/>
                    </a:endParaRPr>
                  </a:p>
                </p:txBody>
              </p:sp>
              <p:sp>
                <p:nvSpPr>
                  <p:cNvPr id="15" name="Text Box 15">
                    <a:extLst>
                      <a:ext uri="{FF2B5EF4-FFF2-40B4-BE49-F238E27FC236}">
                        <a16:creationId xmlns:a16="http://schemas.microsoft.com/office/drawing/2014/main" id="{7F85CA50-04F1-4272-B373-8504AAAD50C6}"/>
                      </a:ext>
                    </a:extLst>
                  </p:cNvPr>
                  <p:cNvSpPr txBox="1">
                    <a:spLocks noChangeArrowheads="1"/>
                  </p:cNvSpPr>
                  <p:nvPr/>
                </p:nvSpPr>
                <p:spPr bwMode="auto">
                  <a:xfrm>
                    <a:off x="3496" y="3188"/>
                    <a:ext cx="168"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dL</a:t>
                    </a: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sp>
                <p:nvSpPr>
                  <p:cNvPr id="16" name="Text Box 13">
                    <a:extLst>
                      <a:ext uri="{FF2B5EF4-FFF2-40B4-BE49-F238E27FC236}">
                        <a16:creationId xmlns:a16="http://schemas.microsoft.com/office/drawing/2014/main" id="{609B14E1-2D79-4A0B-9A8E-A508D658A3BD}"/>
                      </a:ext>
                    </a:extLst>
                  </p:cNvPr>
                  <p:cNvSpPr txBox="1">
                    <a:spLocks noChangeArrowheads="1"/>
                  </p:cNvSpPr>
                  <p:nvPr/>
                </p:nvSpPr>
                <p:spPr bwMode="auto">
                  <a:xfrm>
                    <a:off x="2426" y="3189"/>
                    <a:ext cx="201"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pt-BR"/>
                  </a:p>
                </p:txBody>
              </p:sp>
              <p:sp>
                <p:nvSpPr>
                  <p:cNvPr id="17" name="Text Box 12">
                    <a:extLst>
                      <a:ext uri="{FF2B5EF4-FFF2-40B4-BE49-F238E27FC236}">
                        <a16:creationId xmlns:a16="http://schemas.microsoft.com/office/drawing/2014/main" id="{91E99FF7-513E-455D-A0F0-012388BF05A4}"/>
                      </a:ext>
                    </a:extLst>
                  </p:cNvPr>
                  <p:cNvSpPr txBox="1">
                    <a:spLocks noChangeArrowheads="1"/>
                  </p:cNvSpPr>
                  <p:nvPr/>
                </p:nvSpPr>
                <p:spPr bwMode="auto">
                  <a:xfrm>
                    <a:off x="2280" y="3589"/>
                    <a:ext cx="152"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t>
                    </a: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sp>
                <p:nvSpPr>
                  <p:cNvPr id="18" name="Text Box 11">
                    <a:extLst>
                      <a:ext uri="{FF2B5EF4-FFF2-40B4-BE49-F238E27FC236}">
                        <a16:creationId xmlns:a16="http://schemas.microsoft.com/office/drawing/2014/main" id="{02B95704-5E15-4C0F-9963-71ED9226FA64}"/>
                      </a:ext>
                    </a:extLst>
                  </p:cNvPr>
                  <p:cNvSpPr txBox="1">
                    <a:spLocks noChangeArrowheads="1"/>
                  </p:cNvSpPr>
                  <p:nvPr/>
                </p:nvSpPr>
                <p:spPr bwMode="auto">
                  <a:xfrm>
                    <a:off x="2877" y="2455"/>
                    <a:ext cx="168"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t>
                    </a:r>
                    <a:endParaRPr kumimoji="0" lang="pt-BR" altLang="pt-BR" sz="2800" b="0" i="0" u="none" strike="noStrike" cap="none" normalizeH="0" baseline="0">
                      <a:ln>
                        <a:noFill/>
                      </a:ln>
                      <a:solidFill>
                        <a:schemeClr val="tx1"/>
                      </a:solidFill>
                      <a:effectLst/>
                      <a:latin typeface="Arial" panose="020B0604020202020204" pitchFamily="34" charset="0"/>
                    </a:endParaRPr>
                  </a:p>
                </p:txBody>
              </p:sp>
              <p:sp>
                <p:nvSpPr>
                  <p:cNvPr id="19" name="Text Box 10">
                    <a:extLst>
                      <a:ext uri="{FF2B5EF4-FFF2-40B4-BE49-F238E27FC236}">
                        <a16:creationId xmlns:a16="http://schemas.microsoft.com/office/drawing/2014/main" id="{88803418-440B-4C19-B566-3B6DCFB62894}"/>
                      </a:ext>
                    </a:extLst>
                  </p:cNvPr>
                  <p:cNvSpPr txBox="1">
                    <a:spLocks noChangeArrowheads="1"/>
                  </p:cNvSpPr>
                  <p:nvPr/>
                </p:nvSpPr>
                <p:spPr bwMode="auto">
                  <a:xfrm>
                    <a:off x="2503" y="3870"/>
                    <a:ext cx="644" cy="1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(vista de topo)</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21" name="Text Box 8">
                    <a:extLst>
                      <a:ext uri="{FF2B5EF4-FFF2-40B4-BE49-F238E27FC236}">
                        <a16:creationId xmlns:a16="http://schemas.microsoft.com/office/drawing/2014/main" id="{74A7B201-9AD2-4D57-AF02-E9EAD105D6F9}"/>
                      </a:ext>
                    </a:extLst>
                  </p:cNvPr>
                  <p:cNvSpPr txBox="1">
                    <a:spLocks noChangeArrowheads="1"/>
                  </p:cNvSpPr>
                  <p:nvPr/>
                </p:nvSpPr>
                <p:spPr bwMode="auto">
                  <a:xfrm>
                    <a:off x="2825" y="2877"/>
                    <a:ext cx="121" cy="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a:ln>
                          <a:noFill/>
                        </a:ln>
                        <a:solidFill>
                          <a:schemeClr val="tx1"/>
                        </a:solidFill>
                        <a:effectLst/>
                        <a:ea typeface="Times New Roman" panose="02020603050405020304" pitchFamily="18" charset="0"/>
                      </a:rPr>
                      <a:t>O</a:t>
                    </a:r>
                    <a:endParaRPr kumimoji="0" lang="pt-BR" altLang="pt-BR" sz="32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0EA90E34-20C1-44BD-A590-5215B674B08D}"/>
                      </a:ext>
                    </a:extLst>
                  </p:cNvPr>
                  <p:cNvSpPr txBox="1">
                    <a:spLocks noChangeArrowheads="1"/>
                  </p:cNvSpPr>
                  <p:nvPr/>
                </p:nvSpPr>
                <p:spPr bwMode="auto">
                  <a:xfrm>
                    <a:off x="2625" y="3205"/>
                    <a:ext cx="595" cy="2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err="1">
                        <a:ln>
                          <a:noFill/>
                        </a:ln>
                        <a:solidFill>
                          <a:schemeClr val="tx1"/>
                        </a:solidFill>
                        <a:effectLst/>
                        <a:ea typeface="Times New Roman" panose="02020603050405020304" pitchFamily="18" charset="0"/>
                      </a:rPr>
                      <a:t>CM</a:t>
                    </a:r>
                    <a:r>
                      <a:rPr kumimoji="0" lang="pt-BR" altLang="pt-BR" sz="1400" b="0" i="0" u="none" strike="noStrike" cap="none" normalizeH="0" baseline="-25000" dirty="0" err="1">
                        <a:ln>
                          <a:noFill/>
                        </a:ln>
                        <a:solidFill>
                          <a:schemeClr val="tx1"/>
                        </a:solidFill>
                        <a:effectLst/>
                        <a:ea typeface="Times New Roman" panose="02020603050405020304" pitchFamily="18" charset="0"/>
                      </a:rPr>
                      <a:t>b+esf</a:t>
                    </a:r>
                    <a:endParaRPr kumimoji="0" lang="pt-BR" altLang="pt-BR" sz="3200" b="0" i="0" u="none" strike="noStrike" cap="none" normalizeH="0" baseline="0" dirty="0">
                      <a:ln>
                        <a:noFill/>
                      </a:ln>
                      <a:solidFill>
                        <a:schemeClr val="tx1"/>
                      </a:solidFill>
                      <a:effectLst/>
                      <a:latin typeface="Arial" panose="020B0604020202020204" pitchFamily="34" charset="0"/>
                    </a:endParaRPr>
                  </a:p>
                </p:txBody>
              </p:sp>
              <p:sp>
                <p:nvSpPr>
                  <p:cNvPr id="24" name="Line 5">
                    <a:extLst>
                      <a:ext uri="{FF2B5EF4-FFF2-40B4-BE49-F238E27FC236}">
                        <a16:creationId xmlns:a16="http://schemas.microsoft.com/office/drawing/2014/main" id="{53C0DD85-B9E0-4A98-84E8-3A634F77B546}"/>
                      </a:ext>
                    </a:extLst>
                  </p:cNvPr>
                  <p:cNvSpPr>
                    <a:spLocks noChangeShapeType="1"/>
                  </p:cNvSpPr>
                  <p:nvPr/>
                </p:nvSpPr>
                <p:spPr bwMode="auto">
                  <a:xfrm flipH="1">
                    <a:off x="3097" y="3126"/>
                    <a:ext cx="9" cy="1095"/>
                  </a:xfrm>
                  <a:prstGeom prst="line">
                    <a:avLst/>
                  </a:prstGeom>
                  <a:grpFill/>
                  <a:ln w="1905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25" name="Line 4">
                    <a:extLst>
                      <a:ext uri="{FF2B5EF4-FFF2-40B4-BE49-F238E27FC236}">
                        <a16:creationId xmlns:a16="http://schemas.microsoft.com/office/drawing/2014/main" id="{D867CE66-2272-4EF9-9A66-9019B034AA0E}"/>
                      </a:ext>
                    </a:extLst>
                  </p:cNvPr>
                  <p:cNvSpPr>
                    <a:spLocks noChangeShapeType="1"/>
                  </p:cNvSpPr>
                  <p:nvPr/>
                </p:nvSpPr>
                <p:spPr bwMode="auto">
                  <a:xfrm>
                    <a:off x="2621" y="3096"/>
                    <a:ext cx="1110" cy="0"/>
                  </a:xfrm>
                  <a:prstGeom prst="line">
                    <a:avLst/>
                  </a:prstGeom>
                  <a:grpFill/>
                  <a:ln w="1905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26" name="Text Box 3">
                    <a:extLst>
                      <a:ext uri="{FF2B5EF4-FFF2-40B4-BE49-F238E27FC236}">
                        <a16:creationId xmlns:a16="http://schemas.microsoft.com/office/drawing/2014/main" id="{C6930E25-A100-4D1E-98F5-CE41CD4EF632}"/>
                      </a:ext>
                    </a:extLst>
                  </p:cNvPr>
                  <p:cNvSpPr txBox="1">
                    <a:spLocks noChangeArrowheads="1"/>
                  </p:cNvSpPr>
                  <p:nvPr/>
                </p:nvSpPr>
                <p:spPr bwMode="auto">
                  <a:xfrm>
                    <a:off x="2983" y="4035"/>
                    <a:ext cx="153"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x</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27" name="Text Box 2">
                    <a:extLst>
                      <a:ext uri="{FF2B5EF4-FFF2-40B4-BE49-F238E27FC236}">
                        <a16:creationId xmlns:a16="http://schemas.microsoft.com/office/drawing/2014/main" id="{762C41CA-6064-4750-8256-DD8C66059633}"/>
                      </a:ext>
                    </a:extLst>
                  </p:cNvPr>
                  <p:cNvSpPr txBox="1">
                    <a:spLocks noChangeArrowheads="1"/>
                  </p:cNvSpPr>
                  <p:nvPr/>
                </p:nvSpPr>
                <p:spPr bwMode="auto">
                  <a:xfrm>
                    <a:off x="3619" y="2921"/>
                    <a:ext cx="138" cy="2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y</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graphicFrame>
              <p:nvGraphicFramePr>
                <p:cNvPr id="2" name="Objeto 1">
                  <a:extLst>
                    <a:ext uri="{FF2B5EF4-FFF2-40B4-BE49-F238E27FC236}">
                      <a16:creationId xmlns:a16="http://schemas.microsoft.com/office/drawing/2014/main" id="{6854D270-5EFF-4434-88B8-4F24947B9431}"/>
                    </a:ext>
                  </a:extLst>
                </p:cNvPr>
                <p:cNvGraphicFramePr>
                  <a:graphicFrameLocks noChangeAspect="1"/>
                </p:cNvGraphicFramePr>
                <p:nvPr>
                  <p:extLst>
                    <p:ext uri="{D42A27DB-BD31-4B8C-83A1-F6EECF244321}">
                      <p14:modId xmlns:p14="http://schemas.microsoft.com/office/powerpoint/2010/main" val="422838744"/>
                    </p:ext>
                  </p:extLst>
                </p:nvPr>
              </p:nvGraphicFramePr>
              <p:xfrm>
                <a:off x="9014641" y="2247664"/>
                <a:ext cx="127000" cy="177800"/>
              </p:xfrm>
              <a:graphic>
                <a:graphicData uri="http://schemas.openxmlformats.org/presentationml/2006/ole">
                  <mc:AlternateContent xmlns:mc="http://schemas.openxmlformats.org/markup-compatibility/2006">
                    <mc:Choice xmlns:v="urn:schemas-microsoft-com:vml" Requires="v">
                      <p:oleObj spid="_x0000_s5205" r:id="rId6" imgW="126725" imgH="177415" progId="Equation.3">
                        <p:embed/>
                      </p:oleObj>
                    </mc:Choice>
                    <mc:Fallback>
                      <p:oleObj r:id="rId6" imgW="126725" imgH="177415" progId="Equation.3">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14641" y="2247664"/>
                              <a:ext cx="1270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 name="Line 19">
                <a:extLst>
                  <a:ext uri="{FF2B5EF4-FFF2-40B4-BE49-F238E27FC236}">
                    <a16:creationId xmlns:a16="http://schemas.microsoft.com/office/drawing/2014/main" id="{CD1CD36F-2950-4B07-95D2-9D4D93BC245D}"/>
                  </a:ext>
                </a:extLst>
              </p:cNvPr>
              <p:cNvSpPr>
                <a:spLocks noChangeShapeType="1"/>
              </p:cNvSpPr>
              <p:nvPr/>
            </p:nvSpPr>
            <p:spPr bwMode="auto">
              <a:xfrm>
                <a:off x="10626200" y="1233218"/>
                <a:ext cx="792" cy="287626"/>
              </a:xfrm>
              <a:prstGeom prst="line">
                <a:avLst/>
              </a:prstGeom>
              <a:noFill/>
              <a:ln w="9525">
                <a:solidFill>
                  <a:srgbClr val="000000"/>
                </a:solidFill>
                <a:round/>
                <a:headEnd type="arrow" w="sm" len="med"/>
                <a:tailEnd type="arrow"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6" name="Retângulo 35">
                <a:extLst>
                  <a:ext uri="{FF2B5EF4-FFF2-40B4-BE49-F238E27FC236}">
                    <a16:creationId xmlns:a16="http://schemas.microsoft.com/office/drawing/2014/main" id="{82EFF95D-DCA0-4BB6-9FD1-46CC6A8EF9CB}"/>
                  </a:ext>
                </a:extLst>
              </p:cNvPr>
              <p:cNvSpPr/>
              <p:nvPr/>
            </p:nvSpPr>
            <p:spPr>
              <a:xfrm>
                <a:off x="10604219" y="1204002"/>
                <a:ext cx="298480" cy="369332"/>
              </a:xfrm>
              <a:prstGeom prst="rect">
                <a:avLst/>
              </a:prstGeom>
            </p:spPr>
            <p:txBody>
              <a:bodyPr wrap="none">
                <a:spAutoFit/>
              </a:bodyPr>
              <a:lstStyle/>
              <a:p>
                <a:pPr lvl="0" eaLnBrk="0" fontAlgn="base" hangingPunct="0">
                  <a:spcBef>
                    <a:spcPct val="0"/>
                  </a:spcBef>
                  <a:spcAft>
                    <a:spcPct val="0"/>
                  </a:spcAft>
                </a:pPr>
                <a:r>
                  <a:rPr lang="pt-BR" altLang="pt-BR" dirty="0">
                    <a:latin typeface="Arial" panose="020B0604020202020204" pitchFamily="34" charset="0"/>
                    <a:ea typeface="Times New Roman" panose="02020603050405020304" pitchFamily="18" charset="0"/>
                    <a:sym typeface="Symbol" panose="05050102010706020507" pitchFamily="18" charset="2"/>
                  </a:rPr>
                  <a:t></a:t>
                </a:r>
                <a:endParaRPr lang="pt-BR" altLang="pt-BR" sz="4000" dirty="0">
                  <a:latin typeface="Arial" panose="020B0604020202020204" pitchFamily="34" charset="0"/>
                </a:endParaRPr>
              </a:p>
            </p:txBody>
          </p:sp>
        </p:grpSp>
        <p:sp>
          <p:nvSpPr>
            <p:cNvPr id="39" name="Text Box 8">
              <a:extLst>
                <a:ext uri="{FF2B5EF4-FFF2-40B4-BE49-F238E27FC236}">
                  <a16:creationId xmlns:a16="http://schemas.microsoft.com/office/drawing/2014/main" id="{BA79A373-EBB3-4779-8A98-5092CD81ED4C}"/>
                </a:ext>
              </a:extLst>
            </p:cNvPr>
            <p:cNvSpPr txBox="1">
              <a:spLocks noChangeArrowheads="1"/>
            </p:cNvSpPr>
            <p:nvPr/>
          </p:nvSpPr>
          <p:spPr bwMode="auto">
            <a:xfrm>
              <a:off x="10422083" y="1341712"/>
              <a:ext cx="175164" cy="2432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ea typeface="Times New Roman" panose="02020603050405020304" pitchFamily="18" charset="0"/>
                  <a:sym typeface="Symbol" panose="05050102010706020507" pitchFamily="18" charset="2"/>
                </a:rPr>
                <a:t></a:t>
              </a:r>
              <a:endParaRPr kumimoji="0" lang="pt-BR" altLang="pt-BR" sz="20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9555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P spid="20" grpId="0"/>
      <p:bldP spid="22"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tângulo 1">
                <a:extLst>
                  <a:ext uri="{FF2B5EF4-FFF2-40B4-BE49-F238E27FC236}">
                    <a16:creationId xmlns:a16="http://schemas.microsoft.com/office/drawing/2014/main" id="{413666E3-0FD4-46EB-B32C-03F90F92CB6A}"/>
                  </a:ext>
                </a:extLst>
              </p:cNvPr>
              <p:cNvSpPr/>
              <p:nvPr/>
            </p:nvSpPr>
            <p:spPr>
              <a:xfrm>
                <a:off x="385871" y="359607"/>
                <a:ext cx="6771405" cy="579198"/>
              </a:xfrm>
              <a:prstGeom prst="rect">
                <a:avLst/>
              </a:prstGeom>
            </p:spPr>
            <p:txBody>
              <a:bodyPr wrap="non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A velocidade do centro de massa do sistema é: </a:t>
                </a: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𝐶𝑀</m:t>
                        </m:r>
                      </m:sub>
                    </m:sSub>
                    <m:r>
                      <a:rPr lang="pt-BR" sz="2000" i="1">
                        <a:latin typeface="Cambria Math" panose="02040503050406030204" pitchFamily="18" charset="0"/>
                        <a:ea typeface="Times New Roman" panose="02020603050405020304" pitchFamily="18" charset="0"/>
                      </a:rPr>
                      <m:t>=</m:t>
                    </m:r>
                    <m:f>
                      <m:fPr>
                        <m:ctrlPr>
                          <a:rPr lang="pt-BR" sz="2000" i="1">
                            <a:latin typeface="Cambria Math" panose="02040503050406030204" pitchFamily="18" charset="0"/>
                            <a:ea typeface="Times New Roman" panose="02020603050405020304" pitchFamily="18" charset="0"/>
                          </a:rPr>
                        </m:ctrlPr>
                      </m:fPr>
                      <m:num>
                        <m:r>
                          <a:rPr lang="pt-BR" sz="2000" i="1">
                            <a:latin typeface="Cambria Math" panose="02040503050406030204" pitchFamily="18" charset="0"/>
                            <a:ea typeface="Times New Roman" panose="02020603050405020304" pitchFamily="18" charset="0"/>
                          </a:rPr>
                          <m:t>0.</m:t>
                        </m:r>
                        <m:r>
                          <a:rPr lang="pt-BR" sz="2000" i="1">
                            <a:latin typeface="Cambria Math" panose="02040503050406030204" pitchFamily="18" charset="0"/>
                            <a:ea typeface="Times New Roman" panose="02020603050405020304" pitchFamily="18" charset="0"/>
                          </a:rPr>
                          <m:t>𝑀</m:t>
                        </m:r>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𝑝</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𝑠</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𝑚</m:t>
                        </m:r>
                      </m:num>
                      <m:den>
                        <m:d>
                          <m:dPr>
                            <m:ctrlPr>
                              <a:rPr lang="pt-BR" sz="2000" i="1">
                                <a:latin typeface="Cambria Math" panose="02040503050406030204" pitchFamily="18" charset="0"/>
                                <a:ea typeface="Times New Roman" panose="02020603050405020304" pitchFamily="18" charset="0"/>
                              </a:rPr>
                            </m:ctrlPr>
                          </m:dPr>
                          <m:e>
                            <m:r>
                              <a:rPr lang="pt-BR" sz="2000" i="1">
                                <a:latin typeface="Cambria Math" panose="02040503050406030204" pitchFamily="18" charset="0"/>
                                <a:ea typeface="Times New Roman" panose="02020603050405020304" pitchFamily="18" charset="0"/>
                              </a:rPr>
                              <m:t>𝑀</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𝑚</m:t>
                            </m:r>
                          </m:e>
                        </m:d>
                      </m:den>
                    </m:f>
                  </m:oMath>
                </a14:m>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2" name="Retângulo 1">
                <a:extLst>
                  <a:ext uri="{FF2B5EF4-FFF2-40B4-BE49-F238E27FC236}">
                    <a16:creationId xmlns:a16="http://schemas.microsoft.com/office/drawing/2014/main" id="{413666E3-0FD4-46EB-B32C-03F90F92CB6A}"/>
                  </a:ext>
                </a:extLst>
              </p:cNvPr>
              <p:cNvSpPr>
                <a:spLocks noRot="1" noChangeAspect="1" noMove="1" noResize="1" noEditPoints="1" noAdjustHandles="1" noChangeArrowheads="1" noChangeShapeType="1" noTextEdit="1"/>
              </p:cNvSpPr>
              <p:nvPr/>
            </p:nvSpPr>
            <p:spPr>
              <a:xfrm>
                <a:off x="385871" y="359607"/>
                <a:ext cx="6771405" cy="579198"/>
              </a:xfrm>
              <a:prstGeom prst="rect">
                <a:avLst/>
              </a:prstGeom>
              <a:blipFill>
                <a:blip r:embed="rId3"/>
                <a:stretch>
                  <a:fillRect l="-900" b="-1053"/>
                </a:stretch>
              </a:blipFill>
            </p:spPr>
            <p:txBody>
              <a:bodyPr/>
              <a:lstStyle/>
              <a:p>
                <a:r>
                  <a:rPr lang="pt-BR">
                    <a:noFill/>
                  </a:rPr>
                  <a:t> </a:t>
                </a:r>
              </a:p>
            </p:txBody>
          </p:sp>
        </mc:Fallback>
      </mc:AlternateContent>
      <p:sp>
        <p:nvSpPr>
          <p:cNvPr id="3" name="Retângulo 2">
            <a:extLst>
              <a:ext uri="{FF2B5EF4-FFF2-40B4-BE49-F238E27FC236}">
                <a16:creationId xmlns:a16="http://schemas.microsoft.com/office/drawing/2014/main" id="{0A4D0592-B235-4ED9-BFB0-4553593CAEC1}"/>
              </a:ext>
            </a:extLst>
          </p:cNvPr>
          <p:cNvSpPr/>
          <p:nvPr/>
        </p:nvSpPr>
        <p:spPr>
          <a:xfrm>
            <a:off x="385870" y="1114475"/>
            <a:ext cx="8768290" cy="400110"/>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Vamos analisar em primeiro lugar desde o referencial inercial do centro de massa:</a:t>
            </a:r>
            <a:endParaRPr lang="pt-BR"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tângulo 3">
                <a:extLst>
                  <a:ext uri="{FF2B5EF4-FFF2-40B4-BE49-F238E27FC236}">
                    <a16:creationId xmlns:a16="http://schemas.microsoft.com/office/drawing/2014/main" id="{F053A621-B128-4E31-AC81-93EB54A126CD}"/>
                  </a:ext>
                </a:extLst>
              </p:cNvPr>
              <p:cNvSpPr/>
              <p:nvPr/>
            </p:nvSpPr>
            <p:spPr>
              <a:xfrm>
                <a:off x="385870" y="1690255"/>
                <a:ext cx="4980018" cy="423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𝑝</m:t>
                          </m:r>
                          <m:r>
                            <a:rPr lang="pt-BR" sz="2000" i="0">
                              <a:latin typeface="Cambria Math" panose="02040503050406030204" pitchFamily="18" charset="0"/>
                            </a:rPr>
                            <m:t>,</m:t>
                          </m:r>
                          <m:r>
                            <a:rPr lang="pt-BR" sz="2000" i="1">
                              <a:latin typeface="Cambria Math" panose="02040503050406030204" pitchFamily="18" charset="0"/>
                            </a:rPr>
                            <m:t>𝑠</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𝑝</m:t>
                          </m:r>
                          <m:r>
                            <a:rPr lang="pt-BR" sz="2000" i="0">
                              <a:latin typeface="Cambria Math" panose="02040503050406030204" pitchFamily="18" charset="0"/>
                            </a:rPr>
                            <m:t>,</m:t>
                          </m:r>
                          <m:r>
                            <a:rPr lang="pt-BR" sz="2000" i="1">
                              <a:latin typeface="Cambria Math" panose="02040503050406030204" pitchFamily="18" charset="0"/>
                            </a:rPr>
                            <m:t>𝐶𝑀</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𝐶𝑀</m:t>
                          </m:r>
                          <m:r>
                            <a:rPr lang="pt-BR" sz="2000" i="0">
                              <a:latin typeface="Cambria Math" panose="02040503050406030204" pitchFamily="18" charset="0"/>
                            </a:rPr>
                            <m:t>,</m:t>
                          </m:r>
                          <m:r>
                            <a:rPr lang="pt-BR" sz="2000" i="1">
                              <a:latin typeface="Cambria Math" panose="02040503050406030204" pitchFamily="18" charset="0"/>
                            </a:rPr>
                            <m:t>𝑠</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𝑝</m:t>
                          </m:r>
                          <m:r>
                            <a:rPr lang="pt-BR" sz="2000" i="0">
                              <a:latin typeface="Cambria Math" panose="02040503050406030204" pitchFamily="18" charset="0"/>
                            </a:rPr>
                            <m:t>,</m:t>
                          </m:r>
                          <m:r>
                            <a:rPr lang="pt-BR" sz="2000" i="1">
                              <a:latin typeface="Cambria Math" panose="02040503050406030204" pitchFamily="18" charset="0"/>
                            </a:rPr>
                            <m:t>𝐶𝑀</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𝑝</m:t>
                          </m:r>
                          <m:r>
                            <a:rPr lang="pt-BR" sz="2000" i="0">
                              <a:latin typeface="Cambria Math" panose="02040503050406030204" pitchFamily="18" charset="0"/>
                            </a:rPr>
                            <m:t>,</m:t>
                          </m:r>
                          <m:r>
                            <a:rPr lang="pt-BR" sz="2000" i="1">
                              <a:latin typeface="Cambria Math" panose="02040503050406030204" pitchFamily="18" charset="0"/>
                            </a:rPr>
                            <m:t>𝑠</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𝐶𝑀</m:t>
                          </m:r>
                          <m:r>
                            <a:rPr lang="pt-BR" sz="2000" i="0">
                              <a:latin typeface="Cambria Math" panose="02040503050406030204" pitchFamily="18" charset="0"/>
                            </a:rPr>
                            <m:t>,</m:t>
                          </m:r>
                          <m:r>
                            <a:rPr lang="pt-BR" sz="2000" i="1">
                              <a:latin typeface="Cambria Math" panose="02040503050406030204" pitchFamily="18" charset="0"/>
                            </a:rPr>
                            <m:t>𝑠</m:t>
                          </m:r>
                        </m:sub>
                      </m:sSub>
                    </m:oMath>
                  </m:oMathPara>
                </a14:m>
                <a:endParaRPr lang="pt-BR" sz="2000" dirty="0"/>
              </a:p>
            </p:txBody>
          </p:sp>
        </mc:Choice>
        <mc:Fallback xmlns="">
          <p:sp>
            <p:nvSpPr>
              <p:cNvPr id="4" name="Retângulo 3">
                <a:extLst>
                  <a:ext uri="{FF2B5EF4-FFF2-40B4-BE49-F238E27FC236}">
                    <a16:creationId xmlns:a16="http://schemas.microsoft.com/office/drawing/2014/main" id="{F053A621-B128-4E31-AC81-93EB54A126CD}"/>
                  </a:ext>
                </a:extLst>
              </p:cNvPr>
              <p:cNvSpPr>
                <a:spLocks noRot="1" noChangeAspect="1" noMove="1" noResize="1" noEditPoints="1" noAdjustHandles="1" noChangeArrowheads="1" noChangeShapeType="1" noTextEdit="1"/>
              </p:cNvSpPr>
              <p:nvPr/>
            </p:nvSpPr>
            <p:spPr>
              <a:xfrm>
                <a:off x="385870" y="1690255"/>
                <a:ext cx="4980018" cy="423770"/>
              </a:xfrm>
              <a:prstGeom prst="rect">
                <a:avLst/>
              </a:prstGeom>
              <a:blipFill>
                <a:blip r:embed="rId4"/>
                <a:stretch>
                  <a:fillRect b="-5714"/>
                </a:stretch>
              </a:blipFill>
            </p:spPr>
            <p:txBody>
              <a:bodyPr/>
              <a:lstStyle/>
              <a:p>
                <a:r>
                  <a:rPr lang="pt-BR">
                    <a:noFill/>
                  </a:rPr>
                  <a:t> </a:t>
                </a:r>
              </a:p>
            </p:txBody>
          </p:sp>
        </mc:Fallback>
      </mc:AlternateContent>
      <p:sp>
        <p:nvSpPr>
          <p:cNvPr id="5" name="Retângulo 4">
            <a:extLst>
              <a:ext uri="{FF2B5EF4-FFF2-40B4-BE49-F238E27FC236}">
                <a16:creationId xmlns:a16="http://schemas.microsoft.com/office/drawing/2014/main" id="{9F3D8429-122A-4808-9F3E-FE79C1C13A7C}"/>
              </a:ext>
            </a:extLst>
          </p:cNvPr>
          <p:cNvSpPr/>
          <p:nvPr/>
        </p:nvSpPr>
        <p:spPr>
          <a:xfrm>
            <a:off x="5757381" y="1714270"/>
            <a:ext cx="1763624" cy="400110"/>
          </a:xfrm>
          <a:prstGeom prst="rect">
            <a:avLst/>
          </a:prstGeom>
        </p:spPr>
        <p:txBody>
          <a:bodyPr wrap="none">
            <a:spAutoFit/>
          </a:bodyPr>
          <a:lstStyle/>
          <a:p>
            <a:r>
              <a:rPr lang="pt-BR" sz="2000" dirty="0">
                <a:latin typeface="Times New Roman" panose="02020603050405020304" pitchFamily="18" charset="0"/>
                <a:ea typeface="Times New Roman" panose="02020603050405020304" pitchFamily="18" charset="0"/>
              </a:rPr>
              <a:t>por outro lado, </a:t>
            </a:r>
            <a:endParaRPr lang="pt-BR" sz="2000" dirty="0"/>
          </a:p>
        </p:txBody>
      </p:sp>
      <mc:AlternateContent xmlns:mc="http://schemas.openxmlformats.org/markup-compatibility/2006" xmlns:a14="http://schemas.microsoft.com/office/drawing/2010/main">
        <mc:Choice Requires="a14">
          <p:sp>
            <p:nvSpPr>
              <p:cNvPr id="6" name="Retângulo 5">
                <a:extLst>
                  <a:ext uri="{FF2B5EF4-FFF2-40B4-BE49-F238E27FC236}">
                    <a16:creationId xmlns:a16="http://schemas.microsoft.com/office/drawing/2014/main" id="{62CBBDF5-897F-467C-A467-816E10DE84C2}"/>
                  </a:ext>
                </a:extLst>
              </p:cNvPr>
              <p:cNvSpPr/>
              <p:nvPr/>
            </p:nvSpPr>
            <p:spPr>
              <a:xfrm>
                <a:off x="7521005" y="1707569"/>
                <a:ext cx="2433615" cy="413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𝑏</m:t>
                          </m:r>
                          <m:r>
                            <a:rPr lang="pt-BR" sz="2000" i="0">
                              <a:latin typeface="Cambria Math" panose="02040503050406030204" pitchFamily="18" charset="0"/>
                            </a:rPr>
                            <m:t>,</m:t>
                          </m:r>
                          <m:r>
                            <a:rPr lang="pt-BR" sz="2000" i="1">
                              <a:latin typeface="Cambria Math" panose="02040503050406030204" pitchFamily="18" charset="0"/>
                            </a:rPr>
                            <m:t>𝑠</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𝑏</m:t>
                          </m:r>
                          <m:r>
                            <a:rPr lang="pt-BR" sz="2000" i="0">
                              <a:latin typeface="Cambria Math" panose="02040503050406030204" pitchFamily="18" charset="0"/>
                            </a:rPr>
                            <m:t>,</m:t>
                          </m:r>
                          <m:r>
                            <a:rPr lang="pt-BR" sz="2000" i="1">
                              <a:latin typeface="Cambria Math" panose="02040503050406030204" pitchFamily="18" charset="0"/>
                            </a:rPr>
                            <m:t>𝐶𝑀</m:t>
                          </m:r>
                        </m:sub>
                      </m:sSub>
                      <m:r>
                        <a:rPr lang="pt-BR" sz="2000" i="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𝐶𝑀</m:t>
                          </m:r>
                          <m:r>
                            <a:rPr lang="pt-BR" sz="2000" i="0">
                              <a:latin typeface="Cambria Math" panose="02040503050406030204" pitchFamily="18" charset="0"/>
                            </a:rPr>
                            <m:t>,</m:t>
                          </m:r>
                          <m:r>
                            <a:rPr lang="pt-BR" sz="2000" i="1">
                              <a:latin typeface="Cambria Math" panose="02040503050406030204" pitchFamily="18" charset="0"/>
                            </a:rPr>
                            <m:t>𝑠</m:t>
                          </m:r>
                        </m:sub>
                      </m:sSub>
                    </m:oMath>
                  </m:oMathPara>
                </a14:m>
                <a:endParaRPr lang="pt-BR" sz="2000" dirty="0"/>
              </a:p>
            </p:txBody>
          </p:sp>
        </mc:Choice>
        <mc:Fallback xmlns="">
          <p:sp>
            <p:nvSpPr>
              <p:cNvPr id="6" name="Retângulo 5">
                <a:extLst>
                  <a:ext uri="{FF2B5EF4-FFF2-40B4-BE49-F238E27FC236}">
                    <a16:creationId xmlns:a16="http://schemas.microsoft.com/office/drawing/2014/main" id="{62CBBDF5-897F-467C-A467-816E10DE84C2}"/>
                  </a:ext>
                </a:extLst>
              </p:cNvPr>
              <p:cNvSpPr>
                <a:spLocks noRot="1" noChangeAspect="1" noMove="1" noResize="1" noEditPoints="1" noAdjustHandles="1" noChangeArrowheads="1" noChangeShapeType="1" noTextEdit="1"/>
              </p:cNvSpPr>
              <p:nvPr/>
            </p:nvSpPr>
            <p:spPr>
              <a:xfrm>
                <a:off x="7521005" y="1707569"/>
                <a:ext cx="2433615" cy="413511"/>
              </a:xfrm>
              <a:prstGeom prst="rect">
                <a:avLst/>
              </a:prstGeom>
              <a:blipFill>
                <a:blip r:embed="rId5"/>
                <a:stretch>
                  <a:fillRect/>
                </a:stretch>
              </a:blipFill>
            </p:spPr>
            <p:txBody>
              <a:bodyPr/>
              <a:lstStyle/>
              <a:p>
                <a:r>
                  <a:rPr lang="pt-BR">
                    <a:noFill/>
                  </a:rPr>
                  <a:t> </a:t>
                </a:r>
              </a:p>
            </p:txBody>
          </p:sp>
        </mc:Fallback>
      </mc:AlternateContent>
      <p:sp>
        <p:nvSpPr>
          <p:cNvPr id="7" name="Retângulo 6">
            <a:extLst>
              <a:ext uri="{FF2B5EF4-FFF2-40B4-BE49-F238E27FC236}">
                <a16:creationId xmlns:a16="http://schemas.microsoft.com/office/drawing/2014/main" id="{ED895698-563F-4383-B422-51DBE5871D3C}"/>
              </a:ext>
            </a:extLst>
          </p:cNvPr>
          <p:cNvSpPr/>
          <p:nvPr/>
        </p:nvSpPr>
        <p:spPr>
          <a:xfrm>
            <a:off x="447676" y="2298609"/>
            <a:ext cx="6584496" cy="400110"/>
          </a:xfrm>
          <a:prstGeom prst="rect">
            <a:avLst/>
          </a:prstGeom>
        </p:spPr>
        <p:txBody>
          <a:bodyPr wrap="square">
            <a:spAutoFit/>
          </a:bodyPr>
          <a:lstStyle/>
          <a:p>
            <a:pPr hangingPunct="0">
              <a:spcAft>
                <a:spcPts val="0"/>
              </a:spcAft>
            </a:pPr>
            <a:r>
              <a:rPr lang="pt-BR" sz="2000" dirty="0">
                <a:latin typeface="Times New Roman" panose="02020603050405020304" pitchFamily="18" charset="0"/>
                <a:ea typeface="Times New Roman" panose="02020603050405020304" pitchFamily="18" charset="0"/>
              </a:rPr>
              <a:t>por ser nula a velocidade inicial da barra em relação ao solo,  </a:t>
            </a:r>
            <a:endParaRPr lang="pt-BR" sz="1200" dirty="0">
              <a:effectLst/>
              <a:latin typeface="Times New Roman" panose="02020603050405020304" pitchFamily="18" charset="0"/>
              <a:ea typeface="Times New Roman" panose="02020603050405020304" pitchFamily="18" charset="0"/>
            </a:endParaRPr>
          </a:p>
        </p:txBody>
      </p:sp>
      <p:sp>
        <p:nvSpPr>
          <p:cNvPr id="8" name="Rectangle 2">
            <a:extLst>
              <a:ext uri="{FF2B5EF4-FFF2-40B4-BE49-F238E27FC236}">
                <a16:creationId xmlns:a16="http://schemas.microsoft.com/office/drawing/2014/main" id="{C56C4882-A211-4A7D-8881-77546881FA72}"/>
              </a:ext>
            </a:extLst>
          </p:cNvPr>
          <p:cNvSpPr>
            <a:spLocks noChangeArrowheads="1"/>
          </p:cNvSpPr>
          <p:nvPr/>
        </p:nvSpPr>
        <p:spPr bwMode="auto">
          <a:xfrm>
            <a:off x="353923" y="2738076"/>
            <a:ext cx="114841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quantidade de movimento angular inicial do sistema está composta pela quantidade de movimento do projétil mais a quantidade de movimento da barra em relação ao centro de massa do sistema, sendo </a:t>
            </a:r>
            <a:endParaRPr kumimoji="0" lang="pt-BR" altLang="pt-BR"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9" name="Objeto 8">
            <a:extLst>
              <a:ext uri="{FF2B5EF4-FFF2-40B4-BE49-F238E27FC236}">
                <a16:creationId xmlns:a16="http://schemas.microsoft.com/office/drawing/2014/main" id="{3F3B6DCC-D8B8-4673-821B-4612997C6532}"/>
              </a:ext>
            </a:extLst>
          </p:cNvPr>
          <p:cNvGraphicFramePr>
            <a:graphicFrameLocks noChangeAspect="1"/>
          </p:cNvGraphicFramePr>
          <p:nvPr>
            <p:extLst>
              <p:ext uri="{D42A27DB-BD31-4B8C-83A1-F6EECF244321}">
                <p14:modId xmlns:p14="http://schemas.microsoft.com/office/powerpoint/2010/main" val="1886826160"/>
              </p:ext>
            </p:extLst>
          </p:nvPr>
        </p:nvGraphicFramePr>
        <p:xfrm>
          <a:off x="542925" y="4271183"/>
          <a:ext cx="3125365" cy="501968"/>
        </p:xfrm>
        <a:graphic>
          <a:graphicData uri="http://schemas.openxmlformats.org/presentationml/2006/ole">
            <mc:AlternateContent xmlns:mc="http://schemas.openxmlformats.org/markup-compatibility/2006">
              <mc:Choice xmlns:v="urn:schemas-microsoft-com:vml" Requires="v">
                <p:oleObj spid="_x0000_s9264" r:id="rId6" imgW="1739900" imgH="279400" progId="Equation.3">
                  <p:embed/>
                </p:oleObj>
              </mc:Choice>
              <mc:Fallback>
                <p:oleObj r:id="rId6" imgW="1739900" imgH="2794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25" y="4271183"/>
                        <a:ext cx="3125365" cy="501968"/>
                      </a:xfrm>
                      <a:prstGeom prst="rect">
                        <a:avLst/>
                      </a:prstGeom>
                      <a:noFill/>
                    </p:spPr>
                  </p:pic>
                </p:oleObj>
              </mc:Fallback>
            </mc:AlternateContent>
          </a:graphicData>
        </a:graphic>
      </p:graphicFrame>
      <p:sp>
        <p:nvSpPr>
          <p:cNvPr id="10" name="Rectangle 3">
            <a:extLst>
              <a:ext uri="{FF2B5EF4-FFF2-40B4-BE49-F238E27FC236}">
                <a16:creationId xmlns:a16="http://schemas.microsoft.com/office/drawing/2014/main" id="{05B4BEA0-A193-4538-B873-08891A78F248}"/>
              </a:ext>
            </a:extLst>
          </p:cNvPr>
          <p:cNvSpPr>
            <a:spLocks noChangeArrowheads="1"/>
          </p:cNvSpPr>
          <p:nvPr/>
        </p:nvSpPr>
        <p:spPr bwMode="auto">
          <a:xfrm>
            <a:off x="3962461" y="3453614"/>
            <a:ext cx="59538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pt-BR" altLang="pt-BR" sz="2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 caso do projétil ou o correspondente no caso a barra </a:t>
            </a:r>
            <a:endParaRPr kumimoji="0" lang="pt-BR" altLang="pt-BR"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5BD21116-7E54-4986-903E-4D5082814ABA}"/>
                  </a:ext>
                </a:extLst>
              </p:cNvPr>
              <p:cNvSpPr/>
              <p:nvPr/>
            </p:nvSpPr>
            <p:spPr>
              <a:xfrm>
                <a:off x="548747" y="3485803"/>
                <a:ext cx="3568606" cy="413511"/>
              </a:xfrm>
              <a:prstGeom prst="rect">
                <a:avLst/>
              </a:prstGeom>
            </p:spPr>
            <p:txBody>
              <a:bodyPr wrap="none">
                <a:spAutoFit/>
              </a:bodyPr>
              <a:lstStyle/>
              <a:p>
                <a:pPr hangingPunct="0">
                  <a:spcAft>
                    <a:spcPts val="0"/>
                  </a:spcAft>
                </a:pPr>
                <a14:m>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𝐿</m:t>
                        </m:r>
                      </m:e>
                      <m:sub>
                        <m:r>
                          <a:rPr lang="pt-BR" sz="2000" i="1">
                            <a:latin typeface="Cambria Math" panose="02040503050406030204" pitchFamily="18" charset="0"/>
                            <a:ea typeface="Times New Roman" panose="02020603050405020304" pitchFamily="18" charset="0"/>
                          </a:rPr>
                          <m:t>𝑧</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𝑏𝑎𝑟𝑟𝑎</m:t>
                        </m:r>
                      </m:sub>
                    </m:sSub>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𝑟</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𝑝</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𝑟</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𝑀</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𝑏</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𝐶𝑀</m:t>
                        </m:r>
                      </m:sub>
                    </m:sSub>
                  </m:oMath>
                </a14:m>
                <a:r>
                  <a:rPr lang="pt-BR" sz="2000" dirty="0">
                    <a:latin typeface="Times New Roman" panose="02020603050405020304" pitchFamily="18" charset="0"/>
                    <a:ea typeface="Times New Roman" panose="02020603050405020304" pitchFamily="18" charset="0"/>
                  </a:rPr>
                  <a:t>:</a:t>
                </a:r>
                <a:endParaRPr lang="pt-BR" sz="1200" dirty="0">
                  <a:effectLst/>
                  <a:latin typeface="Times New Roman" panose="02020603050405020304" pitchFamily="18" charset="0"/>
                  <a:ea typeface="Times New Roman" panose="02020603050405020304" pitchFamily="18" charset="0"/>
                </a:endParaRPr>
              </a:p>
            </p:txBody>
          </p:sp>
        </mc:Choice>
        <mc:Fallback xmlns="">
          <p:sp>
            <p:nvSpPr>
              <p:cNvPr id="11" name="Retângulo 10">
                <a:extLst>
                  <a:ext uri="{FF2B5EF4-FFF2-40B4-BE49-F238E27FC236}">
                    <a16:creationId xmlns:a16="http://schemas.microsoft.com/office/drawing/2014/main" id="{5BD21116-7E54-4986-903E-4D5082814ABA}"/>
                  </a:ext>
                </a:extLst>
              </p:cNvPr>
              <p:cNvSpPr>
                <a:spLocks noRot="1" noChangeAspect="1" noMove="1" noResize="1" noEditPoints="1" noAdjustHandles="1" noChangeArrowheads="1" noChangeShapeType="1" noTextEdit="1"/>
              </p:cNvSpPr>
              <p:nvPr/>
            </p:nvSpPr>
            <p:spPr>
              <a:xfrm>
                <a:off x="548747" y="3485803"/>
                <a:ext cx="3568606" cy="413511"/>
              </a:xfrm>
              <a:prstGeom prst="rect">
                <a:avLst/>
              </a:prstGeom>
              <a:blipFill>
                <a:blip r:embed="rId9"/>
                <a:stretch>
                  <a:fillRect t="-8824" r="-1026" b="-2205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790B4540-1E53-4E8D-98B3-096538B64226}"/>
                  </a:ext>
                </a:extLst>
              </p:cNvPr>
              <p:cNvSpPr/>
              <p:nvPr/>
            </p:nvSpPr>
            <p:spPr>
              <a:xfrm>
                <a:off x="1393563" y="5816393"/>
                <a:ext cx="10491259" cy="582660"/>
              </a:xfrm>
              <a:prstGeom prst="rect">
                <a:avLst/>
              </a:prstGeom>
            </p:spPr>
            <p:txBody>
              <a:bodyPr wrap="square">
                <a:spAutoFit/>
              </a:bodyPr>
              <a:lstStyle/>
              <a:p>
                <a:r>
                  <a:rPr lang="pt-BR" sz="2000" dirty="0"/>
                  <a:t>=</a:t>
                </a:r>
                <a14:m>
                  <m:oMath xmlns:m="http://schemas.openxmlformats.org/officeDocument/2006/math">
                    <m:d>
                      <m:dPr>
                        <m:ctrlPr>
                          <a:rPr lang="pt-BR" sz="2000" i="1">
                            <a:latin typeface="Cambria Math" panose="02040503050406030204" pitchFamily="18" charset="0"/>
                          </a:rPr>
                        </m:ctrlPr>
                      </m:dPr>
                      <m:e>
                        <m:r>
                          <a:rPr lang="pt-BR" sz="2000" i="1">
                            <a:latin typeface="Cambria Math" panose="02040503050406030204" pitchFamily="18" charset="0"/>
                          </a:rPr>
                          <m:t>𝑑</m:t>
                        </m:r>
                        <m:r>
                          <a:rPr lang="pt-BR" sz="2000" i="0">
                            <a:latin typeface="Cambria Math" panose="02040503050406030204" pitchFamily="18" charset="0"/>
                          </a:rPr>
                          <m:t>−</m:t>
                        </m:r>
                        <m:r>
                          <a:rPr lang="pt-BR" sz="2000" i="1">
                            <a:latin typeface="Cambria Math" panose="02040503050406030204" pitchFamily="18" charset="0"/>
                          </a:rPr>
                          <m:t>𝛿</m:t>
                        </m:r>
                      </m:e>
                    </m:d>
                    <m:r>
                      <a:rPr lang="pt-BR" sz="2000" i="1">
                        <a:latin typeface="Cambria Math" panose="02040503050406030204" pitchFamily="18" charset="0"/>
                      </a:rPr>
                      <m:t>𝑚</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𝑝</m:t>
                        </m:r>
                        <m:r>
                          <a:rPr lang="pt-BR" sz="2000" i="0">
                            <a:latin typeface="Cambria Math" panose="02040503050406030204" pitchFamily="18" charset="0"/>
                          </a:rPr>
                          <m:t>,</m:t>
                        </m:r>
                        <m:r>
                          <a:rPr lang="pt-BR" sz="2000" i="1">
                            <a:latin typeface="Cambria Math" panose="02040503050406030204" pitchFamily="18" charset="0"/>
                          </a:rPr>
                          <m:t>𝑠</m:t>
                        </m:r>
                      </m:sub>
                    </m:sSub>
                    <m:d>
                      <m:dPr>
                        <m:ctrlPr>
                          <a:rPr lang="pt-BR" sz="2000" i="1">
                            <a:latin typeface="Cambria Math" panose="02040503050406030204" pitchFamily="18" charset="0"/>
                          </a:rPr>
                        </m:ctrlPr>
                      </m:dPr>
                      <m:e>
                        <m:f>
                          <m:fPr>
                            <m:ctrlPr>
                              <a:rPr lang="pt-BR" sz="2000" i="1">
                                <a:latin typeface="Cambria Math" panose="02040503050406030204" pitchFamily="18" charset="0"/>
                              </a:rPr>
                            </m:ctrlPr>
                          </m:fPr>
                          <m:num>
                            <m:d>
                              <m:dPr>
                                <m:ctrlPr>
                                  <a:rPr lang="pt-BR" sz="2000" i="1">
                                    <a:latin typeface="Cambria Math" panose="02040503050406030204" pitchFamily="18" charset="0"/>
                                  </a:rPr>
                                </m:ctrlPr>
                              </m:dPr>
                              <m:e>
                                <m:r>
                                  <a:rPr lang="pt-BR" sz="2000" i="1">
                                    <a:latin typeface="Cambria Math" panose="02040503050406030204" pitchFamily="18" charset="0"/>
                                  </a:rPr>
                                  <m:t>𝑀</m:t>
                                </m:r>
                                <m:r>
                                  <a:rPr lang="pt-BR" sz="2000" i="0">
                                    <a:latin typeface="Cambria Math" panose="02040503050406030204" pitchFamily="18" charset="0"/>
                                  </a:rPr>
                                  <m:t>+</m:t>
                                </m:r>
                                <m:r>
                                  <a:rPr lang="pt-BR" sz="2000" i="1">
                                    <a:latin typeface="Cambria Math" panose="02040503050406030204" pitchFamily="18" charset="0"/>
                                  </a:rPr>
                                  <m:t>𝑚</m:t>
                                </m:r>
                              </m:e>
                            </m:d>
                            <m:r>
                              <a:rPr lang="pt-BR" sz="2000" i="0">
                                <a:latin typeface="Cambria Math" panose="02040503050406030204" pitchFamily="18" charset="0"/>
                              </a:rPr>
                              <m:t>−</m:t>
                            </m:r>
                            <m:r>
                              <a:rPr lang="pt-BR" sz="2000" i="1">
                                <a:latin typeface="Cambria Math" panose="02040503050406030204" pitchFamily="18" charset="0"/>
                              </a:rPr>
                              <m:t>𝑚</m:t>
                            </m:r>
                          </m:num>
                          <m:den>
                            <m:d>
                              <m:dPr>
                                <m:ctrlPr>
                                  <a:rPr lang="pt-BR" sz="2000" i="1">
                                    <a:latin typeface="Cambria Math" panose="02040503050406030204" pitchFamily="18" charset="0"/>
                                  </a:rPr>
                                </m:ctrlPr>
                              </m:dPr>
                              <m:e>
                                <m:r>
                                  <a:rPr lang="pt-BR" sz="2000" i="1">
                                    <a:latin typeface="Cambria Math" panose="02040503050406030204" pitchFamily="18" charset="0"/>
                                  </a:rPr>
                                  <m:t>𝑀</m:t>
                                </m:r>
                                <m:r>
                                  <a:rPr lang="pt-BR" sz="2000" i="0">
                                    <a:latin typeface="Cambria Math" panose="02040503050406030204" pitchFamily="18" charset="0"/>
                                  </a:rPr>
                                  <m:t>+</m:t>
                                </m:r>
                                <m:r>
                                  <a:rPr lang="pt-BR" sz="2000" i="1">
                                    <a:latin typeface="Cambria Math" panose="02040503050406030204" pitchFamily="18" charset="0"/>
                                  </a:rPr>
                                  <m:t>𝑚</m:t>
                                </m:r>
                              </m:e>
                            </m:d>
                          </m:den>
                        </m:f>
                      </m:e>
                    </m:d>
                    <m:r>
                      <a:rPr lang="pt-BR" sz="2000" i="0">
                        <a:latin typeface="Cambria Math" panose="02040503050406030204" pitchFamily="18" charset="0"/>
                      </a:rPr>
                      <m:t>=</m:t>
                    </m:r>
                    <m:d>
                      <m:dPr>
                        <m:ctrlPr>
                          <a:rPr lang="pt-BR" sz="2000" i="1">
                            <a:latin typeface="Cambria Math" panose="02040503050406030204" pitchFamily="18" charset="0"/>
                          </a:rPr>
                        </m:ctrlPr>
                      </m:dPr>
                      <m:e>
                        <m:r>
                          <a:rPr lang="pt-BR" sz="2000" i="1">
                            <a:latin typeface="Cambria Math" panose="02040503050406030204" pitchFamily="18" charset="0"/>
                          </a:rPr>
                          <m:t>𝑑</m:t>
                        </m:r>
                        <m:r>
                          <a:rPr lang="pt-BR" sz="2000" i="0">
                            <a:latin typeface="Cambria Math" panose="02040503050406030204" pitchFamily="18" charset="0"/>
                          </a:rPr>
                          <m:t>−</m:t>
                        </m:r>
                        <m:r>
                          <a:rPr lang="pt-BR" sz="2000" i="1">
                            <a:latin typeface="Cambria Math" panose="02040503050406030204" pitchFamily="18" charset="0"/>
                          </a:rPr>
                          <m:t>𝛿</m:t>
                        </m:r>
                      </m:e>
                    </m:d>
                    <m:r>
                      <a:rPr lang="pt-BR" sz="2000" i="1">
                        <a:latin typeface="Cambria Math" panose="02040503050406030204" pitchFamily="18" charset="0"/>
                      </a:rPr>
                      <m:t>𝑚</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𝑝</m:t>
                        </m:r>
                        <m:r>
                          <a:rPr lang="pt-BR" sz="2000" i="0">
                            <a:latin typeface="Cambria Math" panose="02040503050406030204" pitchFamily="18" charset="0"/>
                          </a:rPr>
                          <m:t>,</m:t>
                        </m:r>
                        <m:r>
                          <a:rPr lang="pt-BR" sz="2000" i="1">
                            <a:latin typeface="Cambria Math" panose="02040503050406030204" pitchFamily="18" charset="0"/>
                          </a:rPr>
                          <m:t>𝑠</m:t>
                        </m:r>
                      </m:sub>
                    </m:sSub>
                    <m:f>
                      <m:fPr>
                        <m:ctrlPr>
                          <a:rPr lang="pt-BR" sz="2000" i="1">
                            <a:latin typeface="Cambria Math" panose="02040503050406030204" pitchFamily="18" charset="0"/>
                          </a:rPr>
                        </m:ctrlPr>
                      </m:fPr>
                      <m:num>
                        <m:r>
                          <a:rPr lang="pt-BR" sz="2000" i="1">
                            <a:latin typeface="Cambria Math" panose="02040503050406030204" pitchFamily="18" charset="0"/>
                          </a:rPr>
                          <m:t>𝑀</m:t>
                        </m:r>
                      </m:num>
                      <m:den>
                        <m:r>
                          <a:rPr lang="pt-BR" sz="2000" i="1">
                            <a:latin typeface="Cambria Math" panose="02040503050406030204" pitchFamily="18" charset="0"/>
                          </a:rPr>
                          <m:t>𝑀</m:t>
                        </m:r>
                        <m:r>
                          <a:rPr lang="pt-BR" sz="2000" i="0">
                            <a:latin typeface="Cambria Math" panose="02040503050406030204" pitchFamily="18" charset="0"/>
                          </a:rPr>
                          <m:t>+</m:t>
                        </m:r>
                        <m:r>
                          <a:rPr lang="pt-BR" sz="2000" i="1">
                            <a:latin typeface="Cambria Math" panose="02040503050406030204" pitchFamily="18" charset="0"/>
                          </a:rPr>
                          <m:t>𝑚</m:t>
                        </m:r>
                      </m:den>
                    </m:f>
                  </m:oMath>
                </a14:m>
                <a:endParaRPr lang="pt-BR" sz="2000" dirty="0"/>
              </a:p>
            </p:txBody>
          </p:sp>
        </mc:Choice>
        <mc:Fallback xmlns="">
          <p:sp>
            <p:nvSpPr>
              <p:cNvPr id="12" name="Retângulo 11">
                <a:extLst>
                  <a:ext uri="{FF2B5EF4-FFF2-40B4-BE49-F238E27FC236}">
                    <a16:creationId xmlns:a16="http://schemas.microsoft.com/office/drawing/2014/main" id="{790B4540-1E53-4E8D-98B3-096538B64226}"/>
                  </a:ext>
                </a:extLst>
              </p:cNvPr>
              <p:cNvSpPr>
                <a:spLocks noRot="1" noChangeAspect="1" noMove="1" noResize="1" noEditPoints="1" noAdjustHandles="1" noChangeArrowheads="1" noChangeShapeType="1" noTextEdit="1"/>
              </p:cNvSpPr>
              <p:nvPr/>
            </p:nvSpPr>
            <p:spPr>
              <a:xfrm>
                <a:off x="1393563" y="5816393"/>
                <a:ext cx="10491259" cy="582660"/>
              </a:xfrm>
              <a:prstGeom prst="rect">
                <a:avLst/>
              </a:prstGeom>
              <a:blipFill>
                <a:blip r:embed="rId10"/>
                <a:stretch>
                  <a:fillRect l="-639" b="-104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Retângulo 12">
                <a:extLst>
                  <a:ext uri="{FF2B5EF4-FFF2-40B4-BE49-F238E27FC236}">
                    <a16:creationId xmlns:a16="http://schemas.microsoft.com/office/drawing/2014/main" id="{5D101B78-9D10-4076-8A90-BDFC9D3AC9A2}"/>
                  </a:ext>
                </a:extLst>
              </p:cNvPr>
              <p:cNvSpPr/>
              <p:nvPr/>
            </p:nvSpPr>
            <p:spPr>
              <a:xfrm>
                <a:off x="4415040" y="3970859"/>
                <a:ext cx="6701694" cy="9260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𝐿</m:t>
                          </m:r>
                        </m:e>
                        <m:sub>
                          <m:r>
                            <a:rPr lang="pt-BR" i="1">
                              <a:latin typeface="Cambria Math" panose="02040503050406030204" pitchFamily="18" charset="0"/>
                            </a:rPr>
                            <m:t>𝑏</m:t>
                          </m:r>
                          <m:r>
                            <a:rPr lang="pt-BR" i="0">
                              <a:latin typeface="Cambria Math" panose="02040503050406030204" pitchFamily="18" charset="0"/>
                            </a:rPr>
                            <m:t>,</m:t>
                          </m:r>
                          <m:r>
                            <a:rPr lang="pt-BR" i="1">
                              <a:latin typeface="Cambria Math" panose="02040503050406030204" pitchFamily="18" charset="0"/>
                            </a:rPr>
                            <m:t>𝐶𝑀</m:t>
                          </m:r>
                        </m:sub>
                      </m:sSub>
                      <m:r>
                        <a:rPr lang="pt-BR" i="0">
                          <a:latin typeface="Cambria Math" panose="02040503050406030204" pitchFamily="18" charset="0"/>
                        </a:rPr>
                        <m:t>=</m:t>
                      </m:r>
                      <m:r>
                        <a:rPr lang="pt-BR" i="1">
                          <a:latin typeface="Cambria Math" panose="02040503050406030204" pitchFamily="18" charset="0"/>
                        </a:rPr>
                        <m:t>𝛿</m:t>
                      </m:r>
                      <m:r>
                        <a:rPr lang="pt-BR" i="1">
                          <a:latin typeface="Cambria Math" panose="02040503050406030204" pitchFamily="18" charset="0"/>
                        </a:rPr>
                        <m:t>𝑀</m:t>
                      </m:r>
                      <m:d>
                        <m:dPr>
                          <m:ctrlPr>
                            <a:rPr lang="pt-BR" i="1">
                              <a:latin typeface="Cambria Math" panose="02040503050406030204" pitchFamily="18" charset="0"/>
                            </a:rPr>
                          </m:ctrlPr>
                        </m:dPr>
                        <m:e>
                          <m:r>
                            <a:rPr lang="pt-BR" i="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𝑏</m:t>
                              </m:r>
                              <m:r>
                                <a:rPr lang="pt-BR" i="0">
                                  <a:latin typeface="Cambria Math" panose="02040503050406030204" pitchFamily="18" charset="0"/>
                                </a:rPr>
                                <m:t>,</m:t>
                              </m:r>
                              <m:r>
                                <a:rPr lang="pt-BR" i="1">
                                  <a:latin typeface="Cambria Math" panose="02040503050406030204" pitchFamily="18" charset="0"/>
                                </a:rPr>
                                <m:t>𝐶𝑀</m:t>
                              </m:r>
                            </m:sub>
                          </m:sSub>
                        </m:e>
                      </m:d>
                      <m:r>
                        <a:rPr lang="pt-BR" i="0">
                          <a:latin typeface="Cambria Math" panose="02040503050406030204" pitchFamily="18" charset="0"/>
                        </a:rPr>
                        <m:t>=</m:t>
                      </m:r>
                      <m:r>
                        <a:rPr lang="pt-BR" i="1">
                          <a:latin typeface="Cambria Math" panose="02040503050406030204" pitchFamily="18" charset="0"/>
                        </a:rPr>
                        <m:t>𝛿</m:t>
                      </m:r>
                      <m:r>
                        <a:rPr lang="pt-BR" i="1">
                          <a:latin typeface="Cambria Math" panose="02040503050406030204" pitchFamily="18" charset="0"/>
                        </a:rPr>
                        <m:t>𝑀</m:t>
                      </m:r>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𝐶𝑀</m:t>
                              </m:r>
                              <m:r>
                                <a:rPr lang="pt-BR" i="0">
                                  <a:latin typeface="Cambria Math" panose="02040503050406030204" pitchFamily="18" charset="0"/>
                                </a:rPr>
                                <m:t>,</m:t>
                              </m:r>
                              <m:r>
                                <a:rPr lang="pt-BR" i="1">
                                  <a:latin typeface="Cambria Math" panose="02040503050406030204" pitchFamily="18" charset="0"/>
                                </a:rPr>
                                <m:t>𝑠</m:t>
                              </m:r>
                            </m:sub>
                          </m:sSub>
                        </m:e>
                      </m:d>
                      <m:r>
                        <a:rPr lang="pt-BR" b="0" i="0" smtClean="0">
                          <a:latin typeface="Cambria Math" panose="02040503050406030204" pitchFamily="18" charset="0"/>
                        </a:rPr>
                        <m:t>      </m:t>
                      </m:r>
                      <m:r>
                        <a:rPr lang="pt-BR" i="0">
                          <a:latin typeface="Cambria Math" panose="02040503050406030204" pitchFamily="18" charset="0"/>
                        </a:rPr>
                        <m:t>=</m:t>
                      </m:r>
                      <m:r>
                        <a:rPr lang="pt-BR" i="1">
                          <a:latin typeface="Cambria Math" panose="02040503050406030204" pitchFamily="18" charset="0"/>
                        </a:rPr>
                        <m:t>𝛿</m:t>
                      </m:r>
                      <m:r>
                        <a:rPr lang="pt-BR" i="1">
                          <a:latin typeface="Cambria Math" panose="02040503050406030204" pitchFamily="18" charset="0"/>
                        </a:rPr>
                        <m:t>𝑀</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𝑝</m:t>
                              </m:r>
                              <m:r>
                                <a:rPr lang="pt-BR" i="0">
                                  <a:latin typeface="Cambria Math" panose="02040503050406030204" pitchFamily="18" charset="0"/>
                                </a:rPr>
                                <m:t>,</m:t>
                              </m:r>
                              <m:r>
                                <a:rPr lang="pt-BR" i="1">
                                  <a:latin typeface="Cambria Math" panose="02040503050406030204" pitchFamily="18" charset="0"/>
                                </a:rPr>
                                <m:t>𝑠</m:t>
                              </m:r>
                            </m:sub>
                          </m:sSub>
                          <m:r>
                            <a:rPr lang="pt-BR" i="0">
                              <a:latin typeface="Cambria Math" panose="02040503050406030204" pitchFamily="18" charset="0"/>
                            </a:rPr>
                            <m:t>.</m:t>
                          </m:r>
                          <m:r>
                            <a:rPr lang="pt-BR" i="1">
                              <a:latin typeface="Cambria Math" panose="02040503050406030204" pitchFamily="18" charset="0"/>
                            </a:rPr>
                            <m:t>𝑚</m:t>
                          </m:r>
                        </m:num>
                        <m:den>
                          <m:d>
                            <m:dPr>
                              <m:ctrlPr>
                                <a:rPr lang="pt-BR" i="1">
                                  <a:latin typeface="Cambria Math" panose="02040503050406030204" pitchFamily="18" charset="0"/>
                                </a:rPr>
                              </m:ctrlPr>
                            </m:dPr>
                            <m:e>
                              <m:r>
                                <a:rPr lang="pt-BR" i="1">
                                  <a:latin typeface="Cambria Math" panose="02040503050406030204" pitchFamily="18" charset="0"/>
                                </a:rPr>
                                <m:t>𝑀</m:t>
                              </m:r>
                              <m:r>
                                <a:rPr lang="pt-BR" i="0">
                                  <a:latin typeface="Cambria Math" panose="02040503050406030204" pitchFamily="18" charset="0"/>
                                </a:rPr>
                                <m:t>+</m:t>
                              </m:r>
                              <m:r>
                                <a:rPr lang="pt-BR" i="1">
                                  <a:latin typeface="Cambria Math" panose="02040503050406030204" pitchFamily="18" charset="0"/>
                                </a:rPr>
                                <m:t>𝑚</m:t>
                              </m:r>
                            </m:e>
                          </m:d>
                        </m:den>
                      </m:f>
                      <m:r>
                        <m:rPr>
                          <m:nor/>
                        </m:rPr>
                        <a:rPr lang="pt-BR" i="1">
                          <a:latin typeface="Cambria Math" panose="02040503050406030204" pitchFamily="18" charset="0"/>
                        </a:rPr>
                        <m:t> </m:t>
                      </m:r>
                      <m:r>
                        <m:rPr>
                          <m:nor/>
                        </m:rPr>
                        <a:rPr lang="pt-BR" i="1">
                          <a:latin typeface="Cambria Math" panose="02040503050406030204" pitchFamily="18" charset="0"/>
                        </a:rPr>
                        <m:t>porque</m:t>
                      </m:r>
                      <m:r>
                        <m:rPr>
                          <m:nor/>
                        </m:rPr>
                        <a:rPr lang="pt-BR" i="1">
                          <a:latin typeface="Cambria Math" panose="02040503050406030204" pitchFamily="18" charset="0"/>
                        </a:rPr>
                        <m:t> </m:t>
                      </m:r>
                      <m:r>
                        <m:rPr>
                          <m:nor/>
                        </m:rPr>
                        <a:rPr lang="pt-BR" i="1">
                          <a:latin typeface="Cambria Math" panose="02040503050406030204" pitchFamily="18" charset="0"/>
                        </a:rPr>
                        <m:t>o</m:t>
                      </m:r>
                      <m:r>
                        <m:rPr>
                          <m:nor/>
                        </m:rPr>
                        <a:rPr lang="pt-BR" i="1">
                          <a:latin typeface="Cambria Math" panose="02040503050406030204" pitchFamily="18" charset="0"/>
                        </a:rPr>
                        <m:t> </m:t>
                      </m:r>
                      <m:r>
                        <m:rPr>
                          <m:nor/>
                        </m:rPr>
                        <a:rPr lang="pt-BR" i="1">
                          <a:latin typeface="Cambria Math" panose="02040503050406030204" pitchFamily="18" charset="0"/>
                        </a:rPr>
                        <m:t>impulso</m:t>
                      </m:r>
                      <m:r>
                        <m:rPr>
                          <m:nor/>
                        </m:rPr>
                        <a:rPr lang="pt-BR" i="1">
                          <a:latin typeface="Cambria Math" panose="02040503050406030204" pitchFamily="18" charset="0"/>
                        </a:rPr>
                        <m:t> </m:t>
                      </m:r>
                      <m:r>
                        <m:rPr>
                          <m:nor/>
                        </m:rPr>
                        <a:rPr lang="pt-BR" i="1">
                          <a:latin typeface="Cambria Math" panose="02040503050406030204" pitchFamily="18" charset="0"/>
                        </a:rPr>
                        <m:t>gerado</m:t>
                      </m:r>
                      <m:r>
                        <m:rPr>
                          <m:nor/>
                        </m:rPr>
                        <a:rPr lang="pt-BR" i="1">
                          <a:latin typeface="Cambria Math" panose="02040503050406030204" pitchFamily="18" charset="0"/>
                        </a:rPr>
                        <m:t> </m:t>
                      </m:r>
                      <m:r>
                        <m:rPr>
                          <m:nor/>
                        </m:rPr>
                        <a:rPr lang="pt-BR" i="1">
                          <a:latin typeface="Cambria Math" panose="02040503050406030204" pitchFamily="18" charset="0"/>
                        </a:rPr>
                        <m:t>na</m:t>
                      </m:r>
                      <m:r>
                        <m:rPr>
                          <m:nor/>
                        </m:rPr>
                        <a:rPr lang="pt-BR" i="1">
                          <a:latin typeface="Cambria Math" panose="02040503050406030204" pitchFamily="18" charset="0"/>
                        </a:rPr>
                        <m:t> </m:t>
                      </m:r>
                      <m:r>
                        <m:rPr>
                          <m:nor/>
                        </m:rPr>
                        <a:rPr lang="pt-BR" i="1">
                          <a:latin typeface="Cambria Math" panose="02040503050406030204" pitchFamily="18" charset="0"/>
                        </a:rPr>
                        <m:t>colisao</m:t>
                      </m:r>
                      <m:r>
                        <m:rPr>
                          <m:nor/>
                        </m:rPr>
                        <a:rPr lang="pt-BR" i="1">
                          <a:latin typeface="Cambria Math" panose="02040503050406030204" pitchFamily="18" charset="0"/>
                        </a:rPr>
                        <m:t> é </m:t>
                      </m:r>
                      <m:r>
                        <m:rPr>
                          <m:nor/>
                        </m:rPr>
                        <a:rPr lang="pt-BR" i="1">
                          <a:latin typeface="Cambria Math" panose="02040503050406030204" pitchFamily="18" charset="0"/>
                        </a:rPr>
                        <m:t>positivo</m:t>
                      </m:r>
                    </m:oMath>
                  </m:oMathPara>
                </a14:m>
                <a:endParaRPr lang="pt-BR" dirty="0"/>
              </a:p>
            </p:txBody>
          </p:sp>
        </mc:Choice>
        <mc:Fallback xmlns="">
          <p:sp>
            <p:nvSpPr>
              <p:cNvPr id="13" name="Retângulo 12">
                <a:extLst>
                  <a:ext uri="{FF2B5EF4-FFF2-40B4-BE49-F238E27FC236}">
                    <a16:creationId xmlns:a16="http://schemas.microsoft.com/office/drawing/2014/main" id="{5D101B78-9D10-4076-8A90-BDFC9D3AC9A2}"/>
                  </a:ext>
                </a:extLst>
              </p:cNvPr>
              <p:cNvSpPr>
                <a:spLocks noRot="1" noChangeAspect="1" noMove="1" noResize="1" noEditPoints="1" noAdjustHandles="1" noChangeArrowheads="1" noChangeShapeType="1" noTextEdit="1"/>
              </p:cNvSpPr>
              <p:nvPr/>
            </p:nvSpPr>
            <p:spPr>
              <a:xfrm>
                <a:off x="4415040" y="3970859"/>
                <a:ext cx="6701694" cy="926087"/>
              </a:xfrm>
              <a:prstGeom prst="rect">
                <a:avLst/>
              </a:prstGeom>
              <a:blipFill>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Retângulo 13">
                <a:extLst>
                  <a:ext uri="{FF2B5EF4-FFF2-40B4-BE49-F238E27FC236}">
                    <a16:creationId xmlns:a16="http://schemas.microsoft.com/office/drawing/2014/main" id="{9B39BD1F-3BFE-4AEB-A483-DEB38FD596CC}"/>
                  </a:ext>
                </a:extLst>
              </p:cNvPr>
              <p:cNvSpPr/>
              <p:nvPr/>
            </p:nvSpPr>
            <p:spPr>
              <a:xfrm>
                <a:off x="791305" y="5064501"/>
                <a:ext cx="9391709" cy="71468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𝐿</m:t>
                          </m:r>
                        </m:e>
                        <m:sub>
                          <m:r>
                            <a:rPr lang="pt-BR" i="1">
                              <a:latin typeface="Cambria Math" panose="02040503050406030204" pitchFamily="18" charset="0"/>
                            </a:rPr>
                            <m:t>𝑝</m:t>
                          </m:r>
                          <m:r>
                            <a:rPr lang="pt-BR">
                              <a:latin typeface="Cambria Math" panose="02040503050406030204" pitchFamily="18" charset="0"/>
                            </a:rPr>
                            <m:t>,</m:t>
                          </m:r>
                          <m:r>
                            <a:rPr lang="pt-BR" i="1">
                              <a:latin typeface="Cambria Math" panose="02040503050406030204" pitchFamily="18" charset="0"/>
                            </a:rPr>
                            <m:t>𝐶𝑀</m:t>
                          </m:r>
                        </m:sub>
                      </m:sSub>
                      <m:r>
                        <a:rPr lang="pt-BR">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𝑑</m:t>
                          </m:r>
                          <m:r>
                            <a:rPr lang="pt-BR">
                              <a:latin typeface="Cambria Math" panose="02040503050406030204" pitchFamily="18" charset="0"/>
                            </a:rPr>
                            <m:t>−</m:t>
                          </m:r>
                          <m:r>
                            <a:rPr lang="pt-BR" i="1">
                              <a:latin typeface="Cambria Math" panose="02040503050406030204" pitchFamily="18" charset="0"/>
                            </a:rPr>
                            <m:t>𝛿</m:t>
                          </m:r>
                        </m:e>
                      </m:d>
                      <m:r>
                        <a:rPr lang="pt-BR" i="1">
                          <a:latin typeface="Cambria Math" panose="02040503050406030204" pitchFamily="18" charset="0"/>
                        </a:rPr>
                        <m:t>𝑚</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𝑝</m:t>
                          </m:r>
                          <m:r>
                            <a:rPr lang="pt-BR">
                              <a:latin typeface="Cambria Math" panose="02040503050406030204" pitchFamily="18" charset="0"/>
                            </a:rPr>
                            <m:t>,</m:t>
                          </m:r>
                          <m:r>
                            <a:rPr lang="pt-BR" i="1">
                              <a:latin typeface="Cambria Math" panose="02040503050406030204" pitchFamily="18" charset="0"/>
                            </a:rPr>
                            <m:t>𝐶𝑀</m:t>
                          </m:r>
                        </m:sub>
                      </m:sSub>
                      <m:r>
                        <a:rPr lang="pt-BR">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𝑑</m:t>
                          </m:r>
                          <m:r>
                            <a:rPr lang="pt-BR">
                              <a:latin typeface="Cambria Math" panose="02040503050406030204" pitchFamily="18" charset="0"/>
                            </a:rPr>
                            <m:t>−</m:t>
                          </m:r>
                          <m:r>
                            <a:rPr lang="pt-BR" i="1">
                              <a:latin typeface="Cambria Math" panose="02040503050406030204" pitchFamily="18" charset="0"/>
                            </a:rPr>
                            <m:t>𝛿</m:t>
                          </m:r>
                        </m:e>
                      </m:d>
                      <m:r>
                        <a:rPr lang="pt-BR" i="1">
                          <a:latin typeface="Cambria Math" panose="02040503050406030204" pitchFamily="18" charset="0"/>
                        </a:rPr>
                        <m:t>𝑚</m:t>
                      </m:r>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𝑝</m:t>
                              </m:r>
                              <m:r>
                                <a:rPr lang="pt-BR">
                                  <a:latin typeface="Cambria Math" panose="02040503050406030204" pitchFamily="18" charset="0"/>
                                </a:rPr>
                                <m:t>,</m:t>
                              </m:r>
                              <m:r>
                                <a:rPr lang="pt-BR" i="1">
                                  <a:latin typeface="Cambria Math" panose="02040503050406030204" pitchFamily="18" charset="0"/>
                                </a:rPr>
                                <m:t>𝑠</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𝐶𝑀</m:t>
                              </m:r>
                              <m:r>
                                <a:rPr lang="pt-BR">
                                  <a:latin typeface="Cambria Math" panose="02040503050406030204" pitchFamily="18" charset="0"/>
                                </a:rPr>
                                <m:t>,</m:t>
                              </m:r>
                              <m:r>
                                <a:rPr lang="pt-BR" i="1">
                                  <a:latin typeface="Cambria Math" panose="02040503050406030204" pitchFamily="18" charset="0"/>
                                </a:rPr>
                                <m:t>𝑠</m:t>
                              </m:r>
                            </m:sub>
                          </m:sSub>
                        </m:e>
                      </m:d>
                      <m:r>
                        <a:rPr lang="pt-BR">
                          <a:latin typeface="Cambria Math" panose="02040503050406030204" pitchFamily="18" charset="0"/>
                        </a:rPr>
                        <m:t>=</m:t>
                      </m:r>
                      <m:d>
                        <m:dPr>
                          <m:ctrlPr>
                            <a:rPr lang="pt-BR" i="1">
                              <a:latin typeface="Cambria Math" panose="02040503050406030204" pitchFamily="18" charset="0"/>
                            </a:rPr>
                          </m:ctrlPr>
                        </m:dPr>
                        <m:e>
                          <m:r>
                            <a:rPr lang="pt-BR" i="1">
                              <a:latin typeface="Cambria Math" panose="02040503050406030204" pitchFamily="18" charset="0"/>
                            </a:rPr>
                            <m:t>𝑑</m:t>
                          </m:r>
                          <m:r>
                            <a:rPr lang="pt-BR">
                              <a:latin typeface="Cambria Math" panose="02040503050406030204" pitchFamily="18" charset="0"/>
                            </a:rPr>
                            <m:t>−</m:t>
                          </m:r>
                          <m:r>
                            <a:rPr lang="pt-BR" i="1">
                              <a:latin typeface="Cambria Math" panose="02040503050406030204" pitchFamily="18" charset="0"/>
                            </a:rPr>
                            <m:t>𝛿</m:t>
                          </m:r>
                        </m:e>
                      </m:d>
                      <m:r>
                        <a:rPr lang="pt-BR" i="1">
                          <a:latin typeface="Cambria Math" panose="02040503050406030204" pitchFamily="18" charset="0"/>
                        </a:rPr>
                        <m:t>𝑚</m:t>
                      </m:r>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𝑝</m:t>
                              </m:r>
                              <m:r>
                                <a:rPr lang="pt-BR">
                                  <a:latin typeface="Cambria Math" panose="02040503050406030204" pitchFamily="18" charset="0"/>
                                </a:rPr>
                                <m:t>,</m:t>
                              </m:r>
                              <m:r>
                                <a:rPr lang="pt-BR" i="1">
                                  <a:latin typeface="Cambria Math" panose="02040503050406030204" pitchFamily="18" charset="0"/>
                                </a:rPr>
                                <m:t>𝑠</m:t>
                              </m:r>
                            </m:sub>
                          </m:sSub>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𝑝</m:t>
                                  </m:r>
                                  <m:r>
                                    <a:rPr lang="pt-BR">
                                      <a:latin typeface="Cambria Math" panose="02040503050406030204" pitchFamily="18" charset="0"/>
                                    </a:rPr>
                                    <m:t>,</m:t>
                                  </m:r>
                                  <m:r>
                                    <a:rPr lang="pt-BR" i="1">
                                      <a:latin typeface="Cambria Math" panose="02040503050406030204" pitchFamily="18" charset="0"/>
                                    </a:rPr>
                                    <m:t>𝑠</m:t>
                                  </m:r>
                                </m:sub>
                              </m:sSub>
                              <m:r>
                                <a:rPr lang="pt-BR">
                                  <a:latin typeface="Cambria Math" panose="02040503050406030204" pitchFamily="18" charset="0"/>
                                </a:rPr>
                                <m:t>.</m:t>
                              </m:r>
                              <m:r>
                                <a:rPr lang="pt-BR" i="1">
                                  <a:latin typeface="Cambria Math" panose="02040503050406030204" pitchFamily="18" charset="0"/>
                                </a:rPr>
                                <m:t>𝑚</m:t>
                              </m:r>
                            </m:num>
                            <m:den>
                              <m:d>
                                <m:dPr>
                                  <m:ctrlPr>
                                    <a:rPr lang="pt-BR" i="1">
                                      <a:latin typeface="Cambria Math" panose="02040503050406030204" pitchFamily="18" charset="0"/>
                                    </a:rPr>
                                  </m:ctrlPr>
                                </m:dPr>
                                <m:e>
                                  <m:r>
                                    <a:rPr lang="pt-BR" i="1">
                                      <a:latin typeface="Cambria Math" panose="02040503050406030204" pitchFamily="18" charset="0"/>
                                    </a:rPr>
                                    <m:t>𝑀</m:t>
                                  </m:r>
                                  <m:r>
                                    <a:rPr lang="pt-BR">
                                      <a:latin typeface="Cambria Math" panose="02040503050406030204" pitchFamily="18" charset="0"/>
                                    </a:rPr>
                                    <m:t>+</m:t>
                                  </m:r>
                                  <m:r>
                                    <a:rPr lang="pt-BR" i="1">
                                      <a:latin typeface="Cambria Math" panose="02040503050406030204" pitchFamily="18" charset="0"/>
                                    </a:rPr>
                                    <m:t>𝑚</m:t>
                                  </m:r>
                                </m:e>
                              </m:d>
                            </m:den>
                          </m:f>
                        </m:e>
                      </m:d>
                      <m:r>
                        <a:rPr lang="pt-BR" i="1">
                          <a:latin typeface="Cambria Math" panose="02040503050406030204" pitchFamily="18" charset="0"/>
                        </a:rPr>
                        <m:t>=</m:t>
                      </m:r>
                    </m:oMath>
                  </m:oMathPara>
                </a14:m>
                <a:endParaRPr lang="pt-BR" i="1" dirty="0">
                  <a:latin typeface="Cambria Math" panose="02040503050406030204" pitchFamily="18" charset="0"/>
                </a:endParaRPr>
              </a:p>
            </p:txBody>
          </p:sp>
        </mc:Choice>
        <mc:Fallback xmlns="">
          <p:sp>
            <p:nvSpPr>
              <p:cNvPr id="14" name="Retângulo 13">
                <a:extLst>
                  <a:ext uri="{FF2B5EF4-FFF2-40B4-BE49-F238E27FC236}">
                    <a16:creationId xmlns:a16="http://schemas.microsoft.com/office/drawing/2014/main" id="{9B39BD1F-3BFE-4AEB-A483-DEB38FD596CC}"/>
                  </a:ext>
                </a:extLst>
              </p:cNvPr>
              <p:cNvSpPr>
                <a:spLocks noRot="1" noChangeAspect="1" noMove="1" noResize="1" noEditPoints="1" noAdjustHandles="1" noChangeArrowheads="1" noChangeShapeType="1" noTextEdit="1"/>
              </p:cNvSpPr>
              <p:nvPr/>
            </p:nvSpPr>
            <p:spPr>
              <a:xfrm>
                <a:off x="791305" y="5064501"/>
                <a:ext cx="9391709" cy="714683"/>
              </a:xfrm>
              <a:prstGeom prst="rect">
                <a:avLst/>
              </a:prstGeom>
              <a:blipFill>
                <a:blip r:embed="rId12"/>
                <a:stretch>
                  <a:fillRect/>
                </a:stretch>
              </a:blipFill>
            </p:spPr>
            <p:txBody>
              <a:bodyPr/>
              <a:lstStyle/>
              <a:p>
                <a:r>
                  <a:rPr lang="pt-BR">
                    <a:noFill/>
                  </a:rPr>
                  <a:t> </a:t>
                </a:r>
              </a:p>
            </p:txBody>
          </p:sp>
        </mc:Fallback>
      </mc:AlternateContent>
      <p:sp>
        <p:nvSpPr>
          <p:cNvPr id="15" name="Seta: para Baixo 14">
            <a:extLst>
              <a:ext uri="{FF2B5EF4-FFF2-40B4-BE49-F238E27FC236}">
                <a16:creationId xmlns:a16="http://schemas.microsoft.com/office/drawing/2014/main" id="{F715C411-DDB1-4A68-A1E4-0D559C497E64}"/>
              </a:ext>
            </a:extLst>
          </p:cNvPr>
          <p:cNvSpPr/>
          <p:nvPr/>
        </p:nvSpPr>
        <p:spPr>
          <a:xfrm rot="2341361" flipH="1">
            <a:off x="9631663" y="2030348"/>
            <a:ext cx="194527" cy="5538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reto 16">
            <a:extLst>
              <a:ext uri="{FF2B5EF4-FFF2-40B4-BE49-F238E27FC236}">
                <a16:creationId xmlns:a16="http://schemas.microsoft.com/office/drawing/2014/main" id="{56C88221-DC6B-45FE-A021-90740C1DE6B0}"/>
              </a:ext>
            </a:extLst>
          </p:cNvPr>
          <p:cNvCxnSpPr/>
          <p:nvPr/>
        </p:nvCxnSpPr>
        <p:spPr>
          <a:xfrm flipV="1">
            <a:off x="7652657" y="1690255"/>
            <a:ext cx="283029" cy="6083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tângulo 17">
                <a:extLst>
                  <a:ext uri="{FF2B5EF4-FFF2-40B4-BE49-F238E27FC236}">
                    <a16:creationId xmlns:a16="http://schemas.microsoft.com/office/drawing/2014/main" id="{5E15D062-EF13-415C-B541-745A5D5B2B17}"/>
                  </a:ext>
                </a:extLst>
              </p:cNvPr>
              <p:cNvSpPr/>
              <p:nvPr/>
            </p:nvSpPr>
            <p:spPr>
              <a:xfrm>
                <a:off x="6247304" y="2259095"/>
                <a:ext cx="3084178" cy="4135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                      </m:t>
                          </m:r>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𝑏</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𝐶𝑀</m:t>
                          </m:r>
                        </m:sub>
                      </m:sSub>
                      <m:r>
                        <a:rPr lang="pt-BR" sz="2000" i="1">
                          <a:latin typeface="Cambria Math" panose="02040503050406030204" pitchFamily="18" charset="0"/>
                          <a:ea typeface="Times New Roman" panose="02020603050405020304" pitchFamily="18" charset="0"/>
                        </a:rPr>
                        <m:t>=−</m:t>
                      </m:r>
                      <m:sSub>
                        <m:sSubPr>
                          <m:ctrlPr>
                            <a:rPr lang="pt-BR" sz="2000" i="1">
                              <a:latin typeface="Cambria Math" panose="02040503050406030204" pitchFamily="18" charset="0"/>
                              <a:ea typeface="Times New Roman" panose="02020603050405020304" pitchFamily="18" charset="0"/>
                            </a:rPr>
                          </m:ctrlPr>
                        </m:sSubPr>
                        <m:e>
                          <m:r>
                            <a:rPr lang="pt-BR" sz="2000" i="1">
                              <a:latin typeface="Cambria Math" panose="02040503050406030204" pitchFamily="18" charset="0"/>
                              <a:ea typeface="Times New Roman" panose="02020603050405020304" pitchFamily="18" charset="0"/>
                            </a:rPr>
                            <m:t>𝑣</m:t>
                          </m:r>
                        </m:e>
                        <m:sub>
                          <m:r>
                            <a:rPr lang="pt-BR" sz="2000" i="1">
                              <a:latin typeface="Cambria Math" panose="02040503050406030204" pitchFamily="18" charset="0"/>
                              <a:ea typeface="Times New Roman" panose="02020603050405020304" pitchFamily="18" charset="0"/>
                            </a:rPr>
                            <m:t>𝐶𝑀</m:t>
                          </m:r>
                          <m:r>
                            <a:rPr lang="pt-BR" sz="2000" i="1">
                              <a:latin typeface="Cambria Math" panose="02040503050406030204" pitchFamily="18" charset="0"/>
                              <a:ea typeface="Times New Roman" panose="02020603050405020304" pitchFamily="18" charset="0"/>
                            </a:rPr>
                            <m:t>,</m:t>
                          </m:r>
                          <m:r>
                            <a:rPr lang="pt-BR" sz="2000" i="1">
                              <a:latin typeface="Cambria Math" panose="02040503050406030204" pitchFamily="18" charset="0"/>
                              <a:ea typeface="Times New Roman" panose="02020603050405020304" pitchFamily="18" charset="0"/>
                            </a:rPr>
                            <m:t>𝑠</m:t>
                          </m:r>
                        </m:sub>
                      </m:sSub>
                    </m:oMath>
                  </m:oMathPara>
                </a14:m>
                <a:endParaRPr lang="pt-BR" sz="2000" dirty="0"/>
              </a:p>
            </p:txBody>
          </p:sp>
        </mc:Choice>
        <mc:Fallback xmlns="">
          <p:sp>
            <p:nvSpPr>
              <p:cNvPr id="18" name="Retângulo 17">
                <a:extLst>
                  <a:ext uri="{FF2B5EF4-FFF2-40B4-BE49-F238E27FC236}">
                    <a16:creationId xmlns:a16="http://schemas.microsoft.com/office/drawing/2014/main" id="{5E15D062-EF13-415C-B541-745A5D5B2B17}"/>
                  </a:ext>
                </a:extLst>
              </p:cNvPr>
              <p:cNvSpPr>
                <a:spLocks noRot="1" noChangeAspect="1" noMove="1" noResize="1" noEditPoints="1" noAdjustHandles="1" noChangeArrowheads="1" noChangeShapeType="1" noTextEdit="1"/>
              </p:cNvSpPr>
              <p:nvPr/>
            </p:nvSpPr>
            <p:spPr>
              <a:xfrm>
                <a:off x="6247304" y="2259095"/>
                <a:ext cx="3084178" cy="413511"/>
              </a:xfrm>
              <a:prstGeom prst="rect">
                <a:avLst/>
              </a:prstGeom>
              <a:blipFill>
                <a:blip r:embed="rId13"/>
                <a:stretch>
                  <a:fillRect/>
                </a:stretch>
              </a:blipFill>
            </p:spPr>
            <p:txBody>
              <a:bodyPr/>
              <a:lstStyle/>
              <a:p>
                <a:r>
                  <a:rPr lang="pt-BR">
                    <a:noFill/>
                  </a:rPr>
                  <a:t> </a:t>
                </a:r>
              </a:p>
            </p:txBody>
          </p:sp>
        </mc:Fallback>
      </mc:AlternateContent>
      <p:grpSp>
        <p:nvGrpSpPr>
          <p:cNvPr id="19" name="Agrupar 18">
            <a:extLst>
              <a:ext uri="{FF2B5EF4-FFF2-40B4-BE49-F238E27FC236}">
                <a16:creationId xmlns:a16="http://schemas.microsoft.com/office/drawing/2014/main" id="{DB872FC7-5061-4FEE-B2BD-EC59E86313BB}"/>
              </a:ext>
            </a:extLst>
          </p:cNvPr>
          <p:cNvGrpSpPr/>
          <p:nvPr/>
        </p:nvGrpSpPr>
        <p:grpSpPr>
          <a:xfrm>
            <a:off x="9528157" y="83009"/>
            <a:ext cx="2949691" cy="2863152"/>
            <a:chOff x="8783365" y="282819"/>
            <a:chExt cx="3190583" cy="2988000"/>
          </a:xfrm>
        </p:grpSpPr>
        <p:grpSp>
          <p:nvGrpSpPr>
            <p:cNvPr id="20" name="Agrupar 19">
              <a:extLst>
                <a:ext uri="{FF2B5EF4-FFF2-40B4-BE49-F238E27FC236}">
                  <a16:creationId xmlns:a16="http://schemas.microsoft.com/office/drawing/2014/main" id="{071267E0-B4AC-493A-B801-0D3B75B42F0F}"/>
                </a:ext>
              </a:extLst>
            </p:cNvPr>
            <p:cNvGrpSpPr/>
            <p:nvPr/>
          </p:nvGrpSpPr>
          <p:grpSpPr>
            <a:xfrm>
              <a:off x="8783365" y="282819"/>
              <a:ext cx="3190583" cy="2988000"/>
              <a:chOff x="8783365" y="282819"/>
              <a:chExt cx="3190583" cy="2988000"/>
            </a:xfrm>
          </p:grpSpPr>
          <p:grpSp>
            <p:nvGrpSpPr>
              <p:cNvPr id="22" name="Agrupar 21">
                <a:extLst>
                  <a:ext uri="{FF2B5EF4-FFF2-40B4-BE49-F238E27FC236}">
                    <a16:creationId xmlns:a16="http://schemas.microsoft.com/office/drawing/2014/main" id="{0B66507B-A1F3-4086-A05D-69A91B3228C4}"/>
                  </a:ext>
                </a:extLst>
              </p:cNvPr>
              <p:cNvGrpSpPr/>
              <p:nvPr/>
            </p:nvGrpSpPr>
            <p:grpSpPr>
              <a:xfrm>
                <a:off x="8783365" y="282819"/>
                <a:ext cx="3190583" cy="2988000"/>
                <a:chOff x="8595883" y="1009639"/>
                <a:chExt cx="3190583" cy="2988000"/>
              </a:xfrm>
              <a:noFill/>
            </p:grpSpPr>
            <p:grpSp>
              <p:nvGrpSpPr>
                <p:cNvPr id="25" name="Group 1">
                  <a:extLst>
                    <a:ext uri="{FF2B5EF4-FFF2-40B4-BE49-F238E27FC236}">
                      <a16:creationId xmlns:a16="http://schemas.microsoft.com/office/drawing/2014/main" id="{A649C4AE-6673-4AA8-AF24-F3684102E0A9}"/>
                    </a:ext>
                  </a:extLst>
                </p:cNvPr>
                <p:cNvGrpSpPr>
                  <a:grpSpLocks noChangeAspect="1"/>
                </p:cNvGrpSpPr>
                <p:nvPr/>
              </p:nvGrpSpPr>
              <p:grpSpPr bwMode="auto">
                <a:xfrm>
                  <a:off x="8595883" y="1009639"/>
                  <a:ext cx="3190583" cy="2988000"/>
                  <a:chOff x="1939" y="2436"/>
                  <a:chExt cx="2204" cy="2064"/>
                </a:xfrm>
                <a:grpFill/>
              </p:grpSpPr>
              <p:sp>
                <p:nvSpPr>
                  <p:cNvPr id="27" name="AutoShape 26">
                    <a:extLst>
                      <a:ext uri="{FF2B5EF4-FFF2-40B4-BE49-F238E27FC236}">
                        <a16:creationId xmlns:a16="http://schemas.microsoft.com/office/drawing/2014/main" id="{680E7B09-6A60-4F2B-9D47-1FF87312489F}"/>
                      </a:ext>
                    </a:extLst>
                  </p:cNvPr>
                  <p:cNvSpPr>
                    <a:spLocks noChangeAspect="1" noChangeArrowheads="1" noTextEdit="1"/>
                  </p:cNvSpPr>
                  <p:nvPr/>
                </p:nvSpPr>
                <p:spPr bwMode="auto">
                  <a:xfrm>
                    <a:off x="1939" y="2436"/>
                    <a:ext cx="2204" cy="2064"/>
                  </a:xfrm>
                  <a:prstGeom prst="rect">
                    <a:avLst/>
                  </a:prstGeom>
                  <a:grpFill/>
                </p:spPr>
                <p:txBody>
                  <a:bodyPr vert="horz" wrap="square" lIns="91440" tIns="45720" rIns="91440" bIns="45720" numCol="1" anchor="t" anchorCtr="0" compatLnSpc="1">
                    <a:prstTxWarp prst="textNoShape">
                      <a:avLst/>
                    </a:prstTxWarp>
                  </a:bodyPr>
                  <a:lstStyle/>
                  <a:p>
                    <a:endParaRPr lang="pt-BR"/>
                  </a:p>
                </p:txBody>
              </p:sp>
              <p:sp>
                <p:nvSpPr>
                  <p:cNvPr id="28" name="Rectangle 25">
                    <a:extLst>
                      <a:ext uri="{FF2B5EF4-FFF2-40B4-BE49-F238E27FC236}">
                        <a16:creationId xmlns:a16="http://schemas.microsoft.com/office/drawing/2014/main" id="{234E86A2-9A82-4148-985A-B5734AFDD43E}"/>
                      </a:ext>
                    </a:extLst>
                  </p:cNvPr>
                  <p:cNvSpPr>
                    <a:spLocks noChangeArrowheads="1"/>
                  </p:cNvSpPr>
                  <p:nvPr/>
                </p:nvSpPr>
                <p:spPr bwMode="auto">
                  <a:xfrm>
                    <a:off x="3034" y="2481"/>
                    <a:ext cx="144" cy="1376"/>
                  </a:xfrm>
                  <a:prstGeom prst="rect">
                    <a:avLst/>
                  </a:prstGeom>
                  <a:gradFill>
                    <a:gsLst>
                      <a:gs pos="0">
                        <a:schemeClr val="bg2"/>
                      </a:gs>
                      <a:gs pos="42000">
                        <a:schemeClr val="bg2">
                          <a:lumMod val="75000"/>
                        </a:schemeClr>
                      </a:gs>
                      <a:gs pos="97000">
                        <a:schemeClr val="bg2">
                          <a:lumMod val="50000"/>
                        </a:schemeClr>
                      </a:gs>
                    </a:gsLst>
                    <a:path path="circle">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pt-BR"/>
                  </a:p>
                </p:txBody>
              </p:sp>
              <p:sp>
                <p:nvSpPr>
                  <p:cNvPr id="29" name="Line 24">
                    <a:extLst>
                      <a:ext uri="{FF2B5EF4-FFF2-40B4-BE49-F238E27FC236}">
                        <a16:creationId xmlns:a16="http://schemas.microsoft.com/office/drawing/2014/main" id="{AD2C6E37-9736-4453-A4D8-31121F44BF76}"/>
                      </a:ext>
                    </a:extLst>
                  </p:cNvPr>
                  <p:cNvSpPr>
                    <a:spLocks noChangeShapeType="1"/>
                  </p:cNvSpPr>
                  <p:nvPr/>
                </p:nvSpPr>
                <p:spPr bwMode="auto">
                  <a:xfrm>
                    <a:off x="3136" y="2469"/>
                    <a:ext cx="791" cy="45"/>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30" name="Line 23">
                    <a:extLst>
                      <a:ext uri="{FF2B5EF4-FFF2-40B4-BE49-F238E27FC236}">
                        <a16:creationId xmlns:a16="http://schemas.microsoft.com/office/drawing/2014/main" id="{9DC378FA-420D-4478-8C5B-4E922A077837}"/>
                      </a:ext>
                    </a:extLst>
                  </p:cNvPr>
                  <p:cNvSpPr>
                    <a:spLocks noChangeShapeType="1"/>
                  </p:cNvSpPr>
                  <p:nvPr/>
                </p:nvSpPr>
                <p:spPr bwMode="auto">
                  <a:xfrm flipV="1">
                    <a:off x="3174" y="3843"/>
                    <a:ext cx="809" cy="1"/>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31" name="Line 22">
                    <a:extLst>
                      <a:ext uri="{FF2B5EF4-FFF2-40B4-BE49-F238E27FC236}">
                        <a16:creationId xmlns:a16="http://schemas.microsoft.com/office/drawing/2014/main" id="{32012CE8-7F44-4BBE-B397-727D0E500C45}"/>
                      </a:ext>
                    </a:extLst>
                  </p:cNvPr>
                  <p:cNvSpPr>
                    <a:spLocks noChangeShapeType="1"/>
                  </p:cNvSpPr>
                  <p:nvPr/>
                </p:nvSpPr>
                <p:spPr bwMode="auto">
                  <a:xfrm>
                    <a:off x="3757" y="2463"/>
                    <a:ext cx="0" cy="1375"/>
                  </a:xfrm>
                  <a:prstGeom prst="line">
                    <a:avLst/>
                  </a:prstGeom>
                  <a:grpFill/>
                  <a:ln w="9525">
                    <a:solidFill>
                      <a:srgbClr val="000000"/>
                    </a:solidFill>
                    <a:round/>
                    <a:headEnd type="arrow" w="sm" len="med"/>
                    <a:tailEnd type="arrow" w="sm" len="med"/>
                  </a:ln>
                </p:spPr>
                <p:txBody>
                  <a:bodyPr vert="horz" wrap="square" lIns="91440" tIns="45720" rIns="91440" bIns="45720" numCol="1" anchor="t" anchorCtr="0" compatLnSpc="1">
                    <a:prstTxWarp prst="textNoShape">
                      <a:avLst/>
                    </a:prstTxWarp>
                  </a:bodyPr>
                  <a:lstStyle/>
                  <a:p>
                    <a:endParaRPr lang="pt-BR" dirty="0"/>
                  </a:p>
                </p:txBody>
              </p:sp>
              <p:sp>
                <p:nvSpPr>
                  <p:cNvPr id="32" name="Line 21">
                    <a:extLst>
                      <a:ext uri="{FF2B5EF4-FFF2-40B4-BE49-F238E27FC236}">
                        <a16:creationId xmlns:a16="http://schemas.microsoft.com/office/drawing/2014/main" id="{1DCB1989-2124-495D-BF3D-A028CCA3ED71}"/>
                      </a:ext>
                    </a:extLst>
                  </p:cNvPr>
                  <p:cNvSpPr>
                    <a:spLocks noChangeShapeType="1"/>
                  </p:cNvSpPr>
                  <p:nvPr/>
                </p:nvSpPr>
                <p:spPr bwMode="auto">
                  <a:xfrm flipV="1">
                    <a:off x="3137" y="3099"/>
                    <a:ext cx="437" cy="12"/>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33" name="Line 20">
                    <a:extLst>
                      <a:ext uri="{FF2B5EF4-FFF2-40B4-BE49-F238E27FC236}">
                        <a16:creationId xmlns:a16="http://schemas.microsoft.com/office/drawing/2014/main" id="{62372566-92D7-47AC-99F2-6D0954D97F89}"/>
                      </a:ext>
                    </a:extLst>
                  </p:cNvPr>
                  <p:cNvSpPr>
                    <a:spLocks noChangeShapeType="1"/>
                  </p:cNvSpPr>
                  <p:nvPr/>
                </p:nvSpPr>
                <p:spPr bwMode="auto">
                  <a:xfrm>
                    <a:off x="3107" y="3497"/>
                    <a:ext cx="467" cy="13"/>
                  </a:xfrm>
                  <a:prstGeom prst="line">
                    <a:avLst/>
                  </a:prstGeom>
                  <a:grp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pt-BR"/>
                  </a:p>
                </p:txBody>
              </p:sp>
              <p:sp>
                <p:nvSpPr>
                  <p:cNvPr id="34" name="Line 19">
                    <a:extLst>
                      <a:ext uri="{FF2B5EF4-FFF2-40B4-BE49-F238E27FC236}">
                        <a16:creationId xmlns:a16="http://schemas.microsoft.com/office/drawing/2014/main" id="{3519FDB8-436C-40C7-B039-71446F23B0A4}"/>
                      </a:ext>
                    </a:extLst>
                  </p:cNvPr>
                  <p:cNvSpPr>
                    <a:spLocks noChangeShapeType="1"/>
                  </p:cNvSpPr>
                  <p:nvPr/>
                </p:nvSpPr>
                <p:spPr bwMode="auto">
                  <a:xfrm>
                    <a:off x="3433" y="3099"/>
                    <a:ext cx="1" cy="411"/>
                  </a:xfrm>
                  <a:prstGeom prst="line">
                    <a:avLst/>
                  </a:prstGeom>
                  <a:grpFill/>
                  <a:ln w="9525">
                    <a:solidFill>
                      <a:srgbClr val="000000"/>
                    </a:solidFill>
                    <a:round/>
                    <a:headEnd type="arrow" w="sm" len="med"/>
                    <a:tailEnd type="arrow" w="sm" len="med"/>
                  </a:ln>
                </p:spPr>
                <p:txBody>
                  <a:bodyPr vert="horz" wrap="square" lIns="91440" tIns="45720" rIns="91440" bIns="45720" numCol="1" anchor="t" anchorCtr="0" compatLnSpc="1">
                    <a:prstTxWarp prst="textNoShape">
                      <a:avLst/>
                    </a:prstTxWarp>
                  </a:bodyPr>
                  <a:lstStyle/>
                  <a:p>
                    <a:endParaRPr lang="pt-BR"/>
                  </a:p>
                </p:txBody>
              </p:sp>
              <p:sp>
                <p:nvSpPr>
                  <p:cNvPr id="35" name="Oval 18">
                    <a:extLst>
                      <a:ext uri="{FF2B5EF4-FFF2-40B4-BE49-F238E27FC236}">
                        <a16:creationId xmlns:a16="http://schemas.microsoft.com/office/drawing/2014/main" id="{031E92B8-1940-4EC5-AC42-CC0C6DF4E84A}"/>
                      </a:ext>
                    </a:extLst>
                  </p:cNvPr>
                  <p:cNvSpPr>
                    <a:spLocks noChangeArrowheads="1"/>
                  </p:cNvSpPr>
                  <p:nvPr/>
                </p:nvSpPr>
                <p:spPr bwMode="auto">
                  <a:xfrm>
                    <a:off x="2173" y="3446"/>
                    <a:ext cx="143" cy="143"/>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pt-BR"/>
                  </a:p>
                </p:txBody>
              </p:sp>
              <p:sp>
                <p:nvSpPr>
                  <p:cNvPr id="36" name="Line 17">
                    <a:extLst>
                      <a:ext uri="{FF2B5EF4-FFF2-40B4-BE49-F238E27FC236}">
                        <a16:creationId xmlns:a16="http://schemas.microsoft.com/office/drawing/2014/main" id="{137DB74D-3B84-4131-B774-95CB6C40C4CE}"/>
                      </a:ext>
                    </a:extLst>
                  </p:cNvPr>
                  <p:cNvSpPr>
                    <a:spLocks noChangeShapeType="1"/>
                  </p:cNvSpPr>
                  <p:nvPr/>
                </p:nvSpPr>
                <p:spPr bwMode="auto">
                  <a:xfrm>
                    <a:off x="2250" y="3510"/>
                    <a:ext cx="527" cy="1"/>
                  </a:xfrm>
                  <a:prstGeom prst="line">
                    <a:avLst/>
                  </a:prstGeom>
                  <a:grpFill/>
                  <a:ln w="9525">
                    <a:solidFill>
                      <a:srgbClr val="000000"/>
                    </a:solidFill>
                    <a:round/>
                    <a:headEnd/>
                    <a:tailEnd type="stealth" w="sm" len="med"/>
                  </a:ln>
                </p:spPr>
                <p:txBody>
                  <a:bodyPr vert="horz" wrap="square" lIns="91440" tIns="45720" rIns="91440" bIns="45720" numCol="1" anchor="t" anchorCtr="0" compatLnSpc="1">
                    <a:prstTxWarp prst="textNoShape">
                      <a:avLst/>
                    </a:prstTxWarp>
                  </a:bodyPr>
                  <a:lstStyle/>
                  <a:p>
                    <a:endParaRPr lang="pt-BR"/>
                  </a:p>
                </p:txBody>
              </p:sp>
              <p:sp>
                <p:nvSpPr>
                  <p:cNvPr id="37" name="Text Box 16">
                    <a:extLst>
                      <a:ext uri="{FF2B5EF4-FFF2-40B4-BE49-F238E27FC236}">
                        <a16:creationId xmlns:a16="http://schemas.microsoft.com/office/drawing/2014/main" id="{DC58435C-2E53-455A-9202-1EFED4DA0555}"/>
                      </a:ext>
                    </a:extLst>
                  </p:cNvPr>
                  <p:cNvSpPr txBox="1">
                    <a:spLocks noChangeArrowheads="1"/>
                  </p:cNvSpPr>
                  <p:nvPr/>
                </p:nvSpPr>
                <p:spPr bwMode="auto">
                  <a:xfrm>
                    <a:off x="3841" y="2987"/>
                    <a:ext cx="109" cy="1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t>
                    </a:r>
                    <a:endParaRPr kumimoji="0" lang="pt-BR" altLang="pt-BR" sz="3200" b="0" i="0" u="none" strike="noStrike" cap="none" normalizeH="0" baseline="0" dirty="0">
                      <a:ln>
                        <a:noFill/>
                      </a:ln>
                      <a:solidFill>
                        <a:schemeClr val="tx1"/>
                      </a:solidFill>
                      <a:effectLst/>
                      <a:latin typeface="Arial" panose="020B0604020202020204" pitchFamily="34" charset="0"/>
                    </a:endParaRPr>
                  </a:p>
                </p:txBody>
              </p:sp>
              <p:sp>
                <p:nvSpPr>
                  <p:cNvPr id="38" name="Text Box 15">
                    <a:extLst>
                      <a:ext uri="{FF2B5EF4-FFF2-40B4-BE49-F238E27FC236}">
                        <a16:creationId xmlns:a16="http://schemas.microsoft.com/office/drawing/2014/main" id="{C4656455-A539-443E-9406-6905D43F2B84}"/>
                      </a:ext>
                    </a:extLst>
                  </p:cNvPr>
                  <p:cNvSpPr txBox="1">
                    <a:spLocks noChangeArrowheads="1"/>
                  </p:cNvSpPr>
                  <p:nvPr/>
                </p:nvSpPr>
                <p:spPr bwMode="auto">
                  <a:xfrm>
                    <a:off x="3496" y="3188"/>
                    <a:ext cx="168"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dL</a:t>
                    </a: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sp>
                <p:nvSpPr>
                  <p:cNvPr id="39" name="Text Box 13">
                    <a:extLst>
                      <a:ext uri="{FF2B5EF4-FFF2-40B4-BE49-F238E27FC236}">
                        <a16:creationId xmlns:a16="http://schemas.microsoft.com/office/drawing/2014/main" id="{69622541-505F-46FC-8F79-E4DC12208AAF}"/>
                      </a:ext>
                    </a:extLst>
                  </p:cNvPr>
                  <p:cNvSpPr txBox="1">
                    <a:spLocks noChangeArrowheads="1"/>
                  </p:cNvSpPr>
                  <p:nvPr/>
                </p:nvSpPr>
                <p:spPr bwMode="auto">
                  <a:xfrm>
                    <a:off x="2426" y="3189"/>
                    <a:ext cx="201" cy="27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pt-BR"/>
                  </a:p>
                </p:txBody>
              </p:sp>
              <p:sp>
                <p:nvSpPr>
                  <p:cNvPr id="40" name="Text Box 12">
                    <a:extLst>
                      <a:ext uri="{FF2B5EF4-FFF2-40B4-BE49-F238E27FC236}">
                        <a16:creationId xmlns:a16="http://schemas.microsoft.com/office/drawing/2014/main" id="{ED3AFBFC-DF0C-44E8-8A80-172E9FA86096}"/>
                      </a:ext>
                    </a:extLst>
                  </p:cNvPr>
                  <p:cNvSpPr txBox="1">
                    <a:spLocks noChangeArrowheads="1"/>
                  </p:cNvSpPr>
                  <p:nvPr/>
                </p:nvSpPr>
                <p:spPr bwMode="auto">
                  <a:xfrm>
                    <a:off x="2280" y="3589"/>
                    <a:ext cx="152" cy="1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t>
                    </a:r>
                    <a:endParaRPr kumimoji="0" lang="pt-BR" altLang="pt-BR" sz="2800" b="0" i="0" u="none" strike="noStrike" cap="none" normalizeH="0" baseline="0" dirty="0">
                      <a:ln>
                        <a:noFill/>
                      </a:ln>
                      <a:solidFill>
                        <a:schemeClr val="tx1"/>
                      </a:solidFill>
                      <a:effectLst/>
                      <a:latin typeface="Arial" panose="020B0604020202020204" pitchFamily="34" charset="0"/>
                    </a:endParaRPr>
                  </a:p>
                </p:txBody>
              </p:sp>
              <p:sp>
                <p:nvSpPr>
                  <p:cNvPr id="41" name="Text Box 11">
                    <a:extLst>
                      <a:ext uri="{FF2B5EF4-FFF2-40B4-BE49-F238E27FC236}">
                        <a16:creationId xmlns:a16="http://schemas.microsoft.com/office/drawing/2014/main" id="{33F0B67D-7B31-410D-BEB0-63DDC072F65E}"/>
                      </a:ext>
                    </a:extLst>
                  </p:cNvPr>
                  <p:cNvSpPr txBox="1">
                    <a:spLocks noChangeArrowheads="1"/>
                  </p:cNvSpPr>
                  <p:nvPr/>
                </p:nvSpPr>
                <p:spPr bwMode="auto">
                  <a:xfrm>
                    <a:off x="2877" y="2455"/>
                    <a:ext cx="168"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M</a:t>
                    </a:r>
                    <a:endParaRPr kumimoji="0" lang="pt-BR" altLang="pt-BR" sz="2800" b="0" i="0" u="none" strike="noStrike" cap="none" normalizeH="0" baseline="0">
                      <a:ln>
                        <a:noFill/>
                      </a:ln>
                      <a:solidFill>
                        <a:schemeClr val="tx1"/>
                      </a:solidFill>
                      <a:effectLst/>
                      <a:latin typeface="Arial" panose="020B0604020202020204" pitchFamily="34" charset="0"/>
                    </a:endParaRPr>
                  </a:p>
                </p:txBody>
              </p:sp>
              <p:sp>
                <p:nvSpPr>
                  <p:cNvPr id="42" name="Text Box 10">
                    <a:extLst>
                      <a:ext uri="{FF2B5EF4-FFF2-40B4-BE49-F238E27FC236}">
                        <a16:creationId xmlns:a16="http://schemas.microsoft.com/office/drawing/2014/main" id="{330801B0-9B82-4B69-9085-754625817331}"/>
                      </a:ext>
                    </a:extLst>
                  </p:cNvPr>
                  <p:cNvSpPr txBox="1">
                    <a:spLocks noChangeArrowheads="1"/>
                  </p:cNvSpPr>
                  <p:nvPr/>
                </p:nvSpPr>
                <p:spPr bwMode="auto">
                  <a:xfrm>
                    <a:off x="2503" y="3870"/>
                    <a:ext cx="644" cy="1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(vista de topo)</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3" name="Text Box 8">
                    <a:extLst>
                      <a:ext uri="{FF2B5EF4-FFF2-40B4-BE49-F238E27FC236}">
                        <a16:creationId xmlns:a16="http://schemas.microsoft.com/office/drawing/2014/main" id="{1EAB37FD-B582-4A4A-BF8A-12435848963D}"/>
                      </a:ext>
                    </a:extLst>
                  </p:cNvPr>
                  <p:cNvSpPr txBox="1">
                    <a:spLocks noChangeArrowheads="1"/>
                  </p:cNvSpPr>
                  <p:nvPr/>
                </p:nvSpPr>
                <p:spPr bwMode="auto">
                  <a:xfrm>
                    <a:off x="2825" y="2877"/>
                    <a:ext cx="121" cy="1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a:ln>
                          <a:noFill/>
                        </a:ln>
                        <a:solidFill>
                          <a:schemeClr val="tx1"/>
                        </a:solidFill>
                        <a:effectLst/>
                        <a:ea typeface="Times New Roman" panose="02020603050405020304" pitchFamily="18" charset="0"/>
                      </a:rPr>
                      <a:t>O</a:t>
                    </a:r>
                    <a:endParaRPr kumimoji="0" lang="pt-BR" altLang="pt-BR" sz="3200" b="0" i="0" u="none" strike="noStrike" cap="none" normalizeH="0" baseline="0" dirty="0">
                      <a:ln>
                        <a:noFill/>
                      </a:ln>
                      <a:solidFill>
                        <a:schemeClr val="tx1"/>
                      </a:solidFill>
                      <a:effectLst/>
                      <a:latin typeface="Arial" panose="020B0604020202020204" pitchFamily="34" charset="0"/>
                    </a:endParaRPr>
                  </a:p>
                </p:txBody>
              </p:sp>
              <p:sp>
                <p:nvSpPr>
                  <p:cNvPr id="44" name="Text Box 6">
                    <a:extLst>
                      <a:ext uri="{FF2B5EF4-FFF2-40B4-BE49-F238E27FC236}">
                        <a16:creationId xmlns:a16="http://schemas.microsoft.com/office/drawing/2014/main" id="{EC5BFC1E-A7AB-4F6D-A982-9EFF969C6F25}"/>
                      </a:ext>
                    </a:extLst>
                  </p:cNvPr>
                  <p:cNvSpPr txBox="1">
                    <a:spLocks noChangeArrowheads="1"/>
                  </p:cNvSpPr>
                  <p:nvPr/>
                </p:nvSpPr>
                <p:spPr bwMode="auto">
                  <a:xfrm>
                    <a:off x="2625" y="3205"/>
                    <a:ext cx="595" cy="2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400" b="0" i="0" u="none" strike="noStrike" cap="none" normalizeH="0" baseline="0" dirty="0" err="1">
                        <a:ln>
                          <a:noFill/>
                        </a:ln>
                        <a:solidFill>
                          <a:schemeClr val="tx1"/>
                        </a:solidFill>
                        <a:effectLst/>
                        <a:ea typeface="Times New Roman" panose="02020603050405020304" pitchFamily="18" charset="0"/>
                      </a:rPr>
                      <a:t>CM</a:t>
                    </a:r>
                    <a:r>
                      <a:rPr kumimoji="0" lang="pt-BR" altLang="pt-BR" sz="1400" b="0" i="0" u="none" strike="noStrike" cap="none" normalizeH="0" baseline="-25000" dirty="0" err="1">
                        <a:ln>
                          <a:noFill/>
                        </a:ln>
                        <a:solidFill>
                          <a:schemeClr val="tx1"/>
                        </a:solidFill>
                        <a:effectLst/>
                        <a:ea typeface="Times New Roman" panose="02020603050405020304" pitchFamily="18" charset="0"/>
                      </a:rPr>
                      <a:t>b+esf</a:t>
                    </a:r>
                    <a:endParaRPr kumimoji="0" lang="pt-BR" altLang="pt-BR" sz="3200" b="0" i="0" u="none" strike="noStrike" cap="none" normalizeH="0" baseline="0" dirty="0">
                      <a:ln>
                        <a:noFill/>
                      </a:ln>
                      <a:solidFill>
                        <a:schemeClr val="tx1"/>
                      </a:solidFill>
                      <a:effectLst/>
                      <a:latin typeface="Arial" panose="020B0604020202020204" pitchFamily="34" charset="0"/>
                    </a:endParaRPr>
                  </a:p>
                </p:txBody>
              </p:sp>
              <p:sp>
                <p:nvSpPr>
                  <p:cNvPr id="45" name="Line 5">
                    <a:extLst>
                      <a:ext uri="{FF2B5EF4-FFF2-40B4-BE49-F238E27FC236}">
                        <a16:creationId xmlns:a16="http://schemas.microsoft.com/office/drawing/2014/main" id="{92047116-9119-4D40-B24A-B3BFD29673A1}"/>
                      </a:ext>
                    </a:extLst>
                  </p:cNvPr>
                  <p:cNvSpPr>
                    <a:spLocks noChangeShapeType="1"/>
                  </p:cNvSpPr>
                  <p:nvPr/>
                </p:nvSpPr>
                <p:spPr bwMode="auto">
                  <a:xfrm flipH="1">
                    <a:off x="3097" y="3126"/>
                    <a:ext cx="9" cy="1095"/>
                  </a:xfrm>
                  <a:prstGeom prst="line">
                    <a:avLst/>
                  </a:prstGeom>
                  <a:grpFill/>
                  <a:ln w="1905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46" name="Line 4">
                    <a:extLst>
                      <a:ext uri="{FF2B5EF4-FFF2-40B4-BE49-F238E27FC236}">
                        <a16:creationId xmlns:a16="http://schemas.microsoft.com/office/drawing/2014/main" id="{2744BF85-E2BC-4344-AA3F-9872DACEFF57}"/>
                      </a:ext>
                    </a:extLst>
                  </p:cNvPr>
                  <p:cNvSpPr>
                    <a:spLocks noChangeShapeType="1"/>
                  </p:cNvSpPr>
                  <p:nvPr/>
                </p:nvSpPr>
                <p:spPr bwMode="auto">
                  <a:xfrm>
                    <a:off x="2621" y="3096"/>
                    <a:ext cx="1110" cy="0"/>
                  </a:xfrm>
                  <a:prstGeom prst="line">
                    <a:avLst/>
                  </a:prstGeom>
                  <a:grpFill/>
                  <a:ln w="19050">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pt-BR"/>
                  </a:p>
                </p:txBody>
              </p:sp>
              <p:sp>
                <p:nvSpPr>
                  <p:cNvPr id="47" name="Text Box 3">
                    <a:extLst>
                      <a:ext uri="{FF2B5EF4-FFF2-40B4-BE49-F238E27FC236}">
                        <a16:creationId xmlns:a16="http://schemas.microsoft.com/office/drawing/2014/main" id="{37FBAF2F-F479-419C-A054-CDB108E831B7}"/>
                      </a:ext>
                    </a:extLst>
                  </p:cNvPr>
                  <p:cNvSpPr txBox="1">
                    <a:spLocks noChangeArrowheads="1"/>
                  </p:cNvSpPr>
                  <p:nvPr/>
                </p:nvSpPr>
                <p:spPr bwMode="auto">
                  <a:xfrm>
                    <a:off x="2983" y="4035"/>
                    <a:ext cx="153" cy="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x</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48" name="Text Box 2">
                    <a:extLst>
                      <a:ext uri="{FF2B5EF4-FFF2-40B4-BE49-F238E27FC236}">
                        <a16:creationId xmlns:a16="http://schemas.microsoft.com/office/drawing/2014/main" id="{E52E0DF3-CEEA-4DA2-9081-89F39B539044}"/>
                      </a:ext>
                    </a:extLst>
                  </p:cNvPr>
                  <p:cNvSpPr txBox="1">
                    <a:spLocks noChangeArrowheads="1"/>
                  </p:cNvSpPr>
                  <p:nvPr/>
                </p:nvSpPr>
                <p:spPr bwMode="auto">
                  <a:xfrm>
                    <a:off x="3619" y="2921"/>
                    <a:ext cx="138" cy="27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y</a:t>
                    </a:r>
                    <a:endParaRPr kumimoji="0" lang="pt-BR" altLang="pt-BR" sz="1800" b="0" i="0" u="none" strike="noStrike" cap="none" normalizeH="0" baseline="0">
                      <a:ln>
                        <a:noFill/>
                      </a:ln>
                      <a:solidFill>
                        <a:schemeClr val="tx1"/>
                      </a:solidFill>
                      <a:effectLst/>
                      <a:latin typeface="Arial" panose="020B0604020202020204" pitchFamily="34" charset="0"/>
                    </a:endParaRPr>
                  </a:p>
                </p:txBody>
              </p:sp>
            </p:grpSp>
            <p:graphicFrame>
              <p:nvGraphicFramePr>
                <p:cNvPr id="26" name="Objeto 25">
                  <a:extLst>
                    <a:ext uri="{FF2B5EF4-FFF2-40B4-BE49-F238E27FC236}">
                      <a16:creationId xmlns:a16="http://schemas.microsoft.com/office/drawing/2014/main" id="{AAA98886-5E3A-4E5E-B034-4F7B04E6C8EF}"/>
                    </a:ext>
                  </a:extLst>
                </p:cNvPr>
                <p:cNvGraphicFramePr>
                  <a:graphicFrameLocks noChangeAspect="1"/>
                </p:cNvGraphicFramePr>
                <p:nvPr>
                  <p:extLst>
                    <p:ext uri="{D42A27DB-BD31-4B8C-83A1-F6EECF244321}">
                      <p14:modId xmlns:p14="http://schemas.microsoft.com/office/powerpoint/2010/main" val="4132990120"/>
                    </p:ext>
                  </p:extLst>
                </p:nvPr>
              </p:nvGraphicFramePr>
              <p:xfrm>
                <a:off x="9014641" y="2247664"/>
                <a:ext cx="127000" cy="177800"/>
              </p:xfrm>
              <a:graphic>
                <a:graphicData uri="http://schemas.openxmlformats.org/presentationml/2006/ole">
                  <mc:AlternateContent xmlns:mc="http://schemas.openxmlformats.org/markup-compatibility/2006">
                    <mc:Choice xmlns:v="urn:schemas-microsoft-com:vml" Requires="v">
                      <p:oleObj spid="_x0000_s9265" r:id="rId14" imgW="126725" imgH="177415" progId="Equation.3">
                        <p:embed/>
                      </p:oleObj>
                    </mc:Choice>
                    <mc:Fallback>
                      <p:oleObj r:id="rId14" imgW="126725" imgH="177415" progId="Equation.3">
                        <p:embed/>
                        <p:pic>
                          <p:nvPicPr>
                            <p:cNvPr id="2" name="Objeto 1">
                              <a:extLst>
                                <a:ext uri="{FF2B5EF4-FFF2-40B4-BE49-F238E27FC236}">
                                  <a16:creationId xmlns:a16="http://schemas.microsoft.com/office/drawing/2014/main" id="{6854D270-5EFF-4434-88B8-4F24947B94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14641" y="2247664"/>
                              <a:ext cx="1270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 name="Line 19">
                <a:extLst>
                  <a:ext uri="{FF2B5EF4-FFF2-40B4-BE49-F238E27FC236}">
                    <a16:creationId xmlns:a16="http://schemas.microsoft.com/office/drawing/2014/main" id="{EB2309EE-CF2D-4393-B3E3-E0FA391E70FE}"/>
                  </a:ext>
                </a:extLst>
              </p:cNvPr>
              <p:cNvSpPr>
                <a:spLocks noChangeShapeType="1"/>
              </p:cNvSpPr>
              <p:nvPr/>
            </p:nvSpPr>
            <p:spPr bwMode="auto">
              <a:xfrm>
                <a:off x="10626200" y="1233218"/>
                <a:ext cx="792" cy="287626"/>
              </a:xfrm>
              <a:prstGeom prst="line">
                <a:avLst/>
              </a:prstGeom>
              <a:noFill/>
              <a:ln w="9525">
                <a:solidFill>
                  <a:srgbClr val="000000"/>
                </a:solidFill>
                <a:round/>
                <a:headEnd type="arrow" w="sm" len="med"/>
                <a:tailEnd type="arrow" w="sm"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4" name="Retângulo 23">
                <a:extLst>
                  <a:ext uri="{FF2B5EF4-FFF2-40B4-BE49-F238E27FC236}">
                    <a16:creationId xmlns:a16="http://schemas.microsoft.com/office/drawing/2014/main" id="{D510451D-A5AF-49EA-97BF-A1F414AB0241}"/>
                  </a:ext>
                </a:extLst>
              </p:cNvPr>
              <p:cNvSpPr/>
              <p:nvPr/>
            </p:nvSpPr>
            <p:spPr>
              <a:xfrm>
                <a:off x="10604219" y="1204002"/>
                <a:ext cx="298480" cy="369332"/>
              </a:xfrm>
              <a:prstGeom prst="rect">
                <a:avLst/>
              </a:prstGeom>
            </p:spPr>
            <p:txBody>
              <a:bodyPr wrap="none">
                <a:spAutoFit/>
              </a:bodyPr>
              <a:lstStyle/>
              <a:p>
                <a:pPr lvl="0" eaLnBrk="0" fontAlgn="base" hangingPunct="0">
                  <a:spcBef>
                    <a:spcPct val="0"/>
                  </a:spcBef>
                  <a:spcAft>
                    <a:spcPct val="0"/>
                  </a:spcAft>
                </a:pPr>
                <a:r>
                  <a:rPr lang="pt-BR" altLang="pt-BR" dirty="0">
                    <a:latin typeface="Arial" panose="020B0604020202020204" pitchFamily="34" charset="0"/>
                    <a:ea typeface="Times New Roman" panose="02020603050405020304" pitchFamily="18" charset="0"/>
                    <a:sym typeface="Symbol" panose="05050102010706020507" pitchFamily="18" charset="2"/>
                  </a:rPr>
                  <a:t></a:t>
                </a:r>
                <a:endParaRPr lang="pt-BR" altLang="pt-BR" sz="4000" dirty="0">
                  <a:latin typeface="Arial" panose="020B0604020202020204" pitchFamily="34" charset="0"/>
                </a:endParaRPr>
              </a:p>
            </p:txBody>
          </p:sp>
        </p:grpSp>
        <p:sp>
          <p:nvSpPr>
            <p:cNvPr id="21" name="Text Box 8">
              <a:extLst>
                <a:ext uri="{FF2B5EF4-FFF2-40B4-BE49-F238E27FC236}">
                  <a16:creationId xmlns:a16="http://schemas.microsoft.com/office/drawing/2014/main" id="{4650F80F-0D40-4148-BFE6-B0D669B90FF7}"/>
                </a:ext>
              </a:extLst>
            </p:cNvPr>
            <p:cNvSpPr txBox="1">
              <a:spLocks noChangeArrowheads="1"/>
            </p:cNvSpPr>
            <p:nvPr/>
          </p:nvSpPr>
          <p:spPr bwMode="auto">
            <a:xfrm>
              <a:off x="10422083" y="1341712"/>
              <a:ext cx="175164" cy="24320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a:ln>
                    <a:noFill/>
                  </a:ln>
                  <a:solidFill>
                    <a:schemeClr val="tx1"/>
                  </a:solidFill>
                  <a:effectLst/>
                  <a:ea typeface="Times New Roman" panose="02020603050405020304" pitchFamily="18" charset="0"/>
                  <a:sym typeface="Symbol" panose="05050102010706020507" pitchFamily="18" charset="2"/>
                </a:rPr>
                <a:t></a:t>
              </a:r>
              <a:endParaRPr kumimoji="0" lang="pt-BR" altLang="pt-BR" sz="20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363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1" grpId="0"/>
      <p:bldP spid="12" grpId="0"/>
      <p:bldP spid="13" grpId="0"/>
      <p:bldP spid="14" grpId="0"/>
      <p:bldP spid="15" grpId="0" animBg="1"/>
      <p:bldP spid="18"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1965</Words>
  <Application>Microsoft Office PowerPoint</Application>
  <PresentationFormat>Widescreen</PresentationFormat>
  <Paragraphs>142</Paragraphs>
  <Slides>15</Slides>
  <Notes>2</Notes>
  <HiddenSlides>3</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15</vt:i4>
      </vt:variant>
    </vt:vector>
  </HeadingPairs>
  <TitlesOfParts>
    <vt:vector size="22" baseType="lpstr">
      <vt:lpstr>Arial</vt:lpstr>
      <vt:lpstr>Calibri</vt:lpstr>
      <vt:lpstr>Calibri Light</vt:lpstr>
      <vt:lpstr>Cambria Math</vt:lpstr>
      <vt:lpstr>Times New Roman</vt:lpstr>
      <vt:lpstr>Tema do Office</vt:lpstr>
      <vt:lpstr>Equation.3</vt:lpstr>
      <vt:lpstr>Disciplina 4300255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 4300255 </dc:title>
  <dc:creator>Nora maidana</dc:creator>
  <cp:lastModifiedBy>Nora maidana</cp:lastModifiedBy>
  <cp:revision>48</cp:revision>
  <dcterms:created xsi:type="dcterms:W3CDTF">2020-04-16T22:40:29Z</dcterms:created>
  <dcterms:modified xsi:type="dcterms:W3CDTF">2020-04-23T12:57:21Z</dcterms:modified>
</cp:coreProperties>
</file>