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2" r:id="rId17"/>
    <p:sldId id="273" r:id="rId18"/>
    <p:sldId id="277" r:id="rId19"/>
    <p:sldId id="274" r:id="rId20"/>
    <p:sldId id="278" r:id="rId21"/>
    <p:sldId id="275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4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02CC-635F-490F-AA23-5E9A0897DE5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3938E-1C32-475E-BBF7-2D203F8BEB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image" Target="../media/image23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11" Type="http://schemas.openxmlformats.org/officeDocument/2006/relationships/image" Target="../media/image13.png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5.emf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8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Exercícios de Projetos de Compensadores </a:t>
            </a:r>
            <a:endParaRPr lang="pt-BR" dirty="0" smtClean="0"/>
          </a:p>
          <a:p>
            <a:r>
              <a:rPr lang="pt-BR" dirty="0" smtClean="0"/>
              <a:t>Compensadores em Cascata </a:t>
            </a:r>
          </a:p>
          <a:p>
            <a:r>
              <a:rPr lang="pt-BR" dirty="0" smtClean="0"/>
              <a:t>Compensadores de Avanço/Atraso</a:t>
            </a:r>
          </a:p>
          <a:p>
            <a:endParaRPr lang="pt-BR" dirty="0"/>
          </a:p>
          <a:p>
            <a:r>
              <a:rPr lang="pt-BR" dirty="0" smtClean="0"/>
              <a:t>Prof. Eduardo A. Tannuri</a:t>
            </a:r>
          </a:p>
          <a:p>
            <a:endParaRPr lang="pt-BR" dirty="0"/>
          </a:p>
          <a:p>
            <a:r>
              <a:rPr lang="pt-BR" dirty="0" smtClean="0"/>
              <a:t>PMR 3404 – Controle I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" y="0"/>
            <a:ext cx="12149019" cy="16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5" y="1692845"/>
            <a:ext cx="76485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9868920" y="5966395"/>
            <a:ext cx="1549400" cy="576262"/>
          </a:xfrm>
          <a:prstGeom prst="wedgeRectCallout">
            <a:avLst>
              <a:gd name="adj1" fmla="val 18648"/>
              <a:gd name="adj2" fmla="val -434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en-US" sz="1400" b="1"/>
              <a:t>temperatura de saída do óleo</a:t>
            </a:r>
            <a:endParaRPr lang="en-US" altLang="en-US" sz="1400" b="1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8162358" y="5966395"/>
            <a:ext cx="1549400" cy="576262"/>
          </a:xfrm>
          <a:prstGeom prst="wedgeRectCallout">
            <a:avLst>
              <a:gd name="adj1" fmla="val 19569"/>
              <a:gd name="adj2" fmla="val -424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en-US" sz="1400" b="1"/>
              <a:t>pressão do gás comustível</a:t>
            </a:r>
            <a:endParaRPr lang="en-US" altLang="en-US" sz="1400" b="1"/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9868920" y="1062607"/>
            <a:ext cx="1549400" cy="576263"/>
          </a:xfrm>
          <a:prstGeom prst="wedgeRectCallout">
            <a:avLst>
              <a:gd name="adj1" fmla="val -9120"/>
              <a:gd name="adj2" fmla="val 118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en-US" sz="1400" b="1" dirty="0"/>
              <a:t>temperatura do óleo frio </a:t>
            </a:r>
            <a:endParaRPr lang="en-US" altLang="en-US" sz="1400" b="1" dirty="0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8162358" y="1062607"/>
            <a:ext cx="1549400" cy="576263"/>
          </a:xfrm>
          <a:prstGeom prst="wedgeRectCallout">
            <a:avLst>
              <a:gd name="adj1" fmla="val -17315"/>
              <a:gd name="adj2" fmla="val 1376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en-US" sz="1400" b="1"/>
              <a:t>Distúrbio na pressão do gás</a:t>
            </a:r>
            <a:endParaRPr lang="en-US" altLang="en-US" sz="1400" b="1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6" y="897147"/>
            <a:ext cx="4214510" cy="2182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6336873" y="1768415"/>
            <a:ext cx="3014662" cy="3329796"/>
            <a:chOff x="2347" y="1456"/>
            <a:chExt cx="1899" cy="2009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2360" y="1672"/>
              <a:ext cx="1886" cy="1793"/>
            </a:xfrm>
            <a:prstGeom prst="rect">
              <a:avLst/>
            </a:prstGeom>
            <a:noFill/>
            <a:ln w="38100">
              <a:solidFill>
                <a:srgbClr val="E9073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9073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347" y="1456"/>
              <a:ext cx="1398" cy="212"/>
            </a:xfrm>
            <a:prstGeom prst="rect">
              <a:avLst/>
            </a:prstGeom>
            <a:solidFill>
              <a:srgbClr val="E907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 b="1">
                  <a:solidFill>
                    <a:schemeClr val="bg1"/>
                  </a:solidFill>
                </a:rPr>
                <a:t>Malha interna rápida </a:t>
              </a:r>
              <a:endParaRPr lang="en-US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12"/>
          <p:cNvGrpSpPr>
            <a:grpSpLocks/>
          </p:cNvGrpSpPr>
          <p:nvPr/>
        </p:nvGrpSpPr>
        <p:grpSpPr bwMode="auto">
          <a:xfrm>
            <a:off x="3988960" y="1391403"/>
            <a:ext cx="6915150" cy="4441825"/>
            <a:chOff x="949" y="1221"/>
            <a:chExt cx="4356" cy="2798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962" y="1437"/>
              <a:ext cx="4343" cy="2582"/>
            </a:xfrm>
            <a:prstGeom prst="rect">
              <a:avLst/>
            </a:prstGeom>
            <a:noFill/>
            <a:ln w="38100">
              <a:solidFill>
                <a:srgbClr val="E9073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9073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949" y="1221"/>
              <a:ext cx="1341" cy="212"/>
            </a:xfrm>
            <a:prstGeom prst="rect">
              <a:avLst/>
            </a:prstGeom>
            <a:solidFill>
              <a:srgbClr val="E907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 b="1">
                  <a:solidFill>
                    <a:schemeClr val="bg1"/>
                  </a:solidFill>
                </a:rPr>
                <a:t>Malha externa lenta </a:t>
              </a:r>
              <a:endParaRPr lang="en-US" altLang="en-US" sz="1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3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46" y="1737953"/>
            <a:ext cx="76485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199108" y="3663590"/>
            <a:ext cx="663575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 flipV="1">
            <a:off x="8449933" y="3663590"/>
            <a:ext cx="14288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8464221" y="4062053"/>
            <a:ext cx="811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8464221" y="3947753"/>
            <a:ext cx="398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8862683" y="3663590"/>
            <a:ext cx="0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8862683" y="3663590"/>
            <a:ext cx="41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8516608" y="3330215"/>
            <a:ext cx="692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200" b="1"/>
              <a:t>degrau</a:t>
            </a:r>
            <a:endParaRPr lang="en-US" altLang="en-US" sz="1200" b="1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6508421" y="3728678"/>
            <a:ext cx="811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 flipV="1">
            <a:off x="6494133" y="3330215"/>
            <a:ext cx="14288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494133" y="2873015"/>
            <a:ext cx="1809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200" b="1"/>
              <a:t>Resposta da var. </a:t>
            </a:r>
          </a:p>
          <a:p>
            <a:r>
              <a:rPr lang="pt-BR" altLang="en-US" sz="1200" b="1"/>
              <a:t>controlada secundária</a:t>
            </a:r>
            <a:endParaRPr lang="en-US" altLang="en-US" sz="1200" b="1"/>
          </a:p>
        </p:txBody>
      </p:sp>
      <p:sp>
        <p:nvSpPr>
          <p:cNvPr id="39" name="Freeform 18"/>
          <p:cNvSpPr>
            <a:spLocks/>
          </p:cNvSpPr>
          <p:nvPr/>
        </p:nvSpPr>
        <p:spPr bwMode="auto">
          <a:xfrm>
            <a:off x="6573508" y="3363553"/>
            <a:ext cx="500063" cy="339725"/>
          </a:xfrm>
          <a:custGeom>
            <a:avLst/>
            <a:gdLst>
              <a:gd name="T0" fmla="*/ 0 w 752"/>
              <a:gd name="T1" fmla="*/ 335 h 335"/>
              <a:gd name="T2" fmla="*/ 102 w 752"/>
              <a:gd name="T3" fmla="*/ 139 h 335"/>
              <a:gd name="T4" fmla="*/ 343 w 752"/>
              <a:gd name="T5" fmla="*/ 28 h 335"/>
              <a:gd name="T6" fmla="*/ 752 w 752"/>
              <a:gd name="T7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2" h="335">
                <a:moveTo>
                  <a:pt x="0" y="335"/>
                </a:moveTo>
                <a:cubicBezTo>
                  <a:pt x="22" y="262"/>
                  <a:pt x="45" y="190"/>
                  <a:pt x="102" y="139"/>
                </a:cubicBezTo>
                <a:cubicBezTo>
                  <a:pt x="159" y="88"/>
                  <a:pt x="235" y="51"/>
                  <a:pt x="343" y="28"/>
                </a:cubicBezTo>
                <a:cubicBezTo>
                  <a:pt x="451" y="5"/>
                  <a:pt x="682" y="5"/>
                  <a:pt x="7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2141548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Sintonia em 2 etapas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2141548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Sintonia em 2 etapas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89" y="1944988"/>
            <a:ext cx="76485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180951" y="2529188"/>
            <a:ext cx="1381125" cy="950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7403201" y="2946700"/>
            <a:ext cx="14288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7417489" y="3345163"/>
            <a:ext cx="811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7417489" y="3230863"/>
            <a:ext cx="398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V="1">
            <a:off x="7815951" y="2946700"/>
            <a:ext cx="0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7815951" y="2946700"/>
            <a:ext cx="41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469876" y="2613325"/>
            <a:ext cx="69215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200" b="1"/>
              <a:t>degrau</a:t>
            </a:r>
            <a:endParaRPr lang="en-US" altLang="en-US" sz="1200" b="1"/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3239189" y="3675363"/>
            <a:ext cx="1733550" cy="938212"/>
            <a:chOff x="1478" y="2766"/>
            <a:chExt cx="1092" cy="591"/>
          </a:xfrm>
        </p:grpSpPr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 flipV="1">
              <a:off x="1478" y="3106"/>
              <a:ext cx="9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487" y="3357"/>
              <a:ext cx="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558" y="2766"/>
              <a:ext cx="10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200" b="1" dirty="0"/>
                <a:t>Resposta da var. </a:t>
              </a:r>
            </a:p>
            <a:p>
              <a:r>
                <a:rPr lang="pt-BR" altLang="en-US" sz="1200" b="1" dirty="0"/>
                <a:t>controlada primária</a:t>
              </a:r>
              <a:endParaRPr lang="en-US" altLang="en-US" sz="1200" b="1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528" y="3127"/>
              <a:ext cx="557" cy="214"/>
            </a:xfrm>
            <a:custGeom>
              <a:avLst/>
              <a:gdLst>
                <a:gd name="T0" fmla="*/ 0 w 752"/>
                <a:gd name="T1" fmla="*/ 335 h 335"/>
                <a:gd name="T2" fmla="*/ 102 w 752"/>
                <a:gd name="T3" fmla="*/ 139 h 335"/>
                <a:gd name="T4" fmla="*/ 343 w 752"/>
                <a:gd name="T5" fmla="*/ 28 h 335"/>
                <a:gd name="T6" fmla="*/ 752 w 752"/>
                <a:gd name="T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2" h="335">
                  <a:moveTo>
                    <a:pt x="0" y="335"/>
                  </a:moveTo>
                  <a:cubicBezTo>
                    <a:pt x="22" y="262"/>
                    <a:pt x="45" y="190"/>
                    <a:pt x="102" y="139"/>
                  </a:cubicBezTo>
                  <a:cubicBezTo>
                    <a:pt x="159" y="88"/>
                    <a:pt x="235" y="51"/>
                    <a:pt x="343" y="28"/>
                  </a:cubicBezTo>
                  <a:cubicBezTo>
                    <a:pt x="451" y="5"/>
                    <a:pt x="682" y="5"/>
                    <a:pt x="7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8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1005532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Exercício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9" name="Imagem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69" y="2065757"/>
            <a:ext cx="5759450" cy="336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11" y="4494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23617"/>
              </p:ext>
            </p:extLst>
          </p:nvPr>
        </p:nvGraphicFramePr>
        <p:xfrm>
          <a:off x="457199" y="2623922"/>
          <a:ext cx="39147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m de Bitmap" r:id="rId5" imgW="7706801" imgH="4420217" progId="Paint.Picture">
                  <p:embed/>
                </p:oleObj>
              </mc:Choice>
              <mc:Fallback>
                <p:oleObj name="Imagem de Bitmap" r:id="rId5" imgW="7706801" imgH="442021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623922"/>
                        <a:ext cx="3914775" cy="224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6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1005532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Exercício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9" name="Imagem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0" y="2574434"/>
            <a:ext cx="4927062" cy="2945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11" y="4494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87577"/>
              </p:ext>
            </p:extLst>
          </p:nvPr>
        </p:nvGraphicFramePr>
        <p:xfrm>
          <a:off x="2355010" y="625587"/>
          <a:ext cx="2640409" cy="151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Imagem de Bitmap" r:id="rId5" imgW="7706801" imgH="4420217" progId="Paint.Picture">
                  <p:embed/>
                </p:oleObj>
              </mc:Choice>
              <mc:Fallback>
                <p:oleObj name="Imagem de Bitmap" r:id="rId5" imgW="7706801" imgH="4420217" progId="Paint.Picture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010" y="625587"/>
                        <a:ext cx="2640409" cy="1516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615" y="900324"/>
            <a:ext cx="56007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" y="1547770"/>
            <a:ext cx="5344500" cy="4004000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V="1">
            <a:off x="5227608" y="2130725"/>
            <a:ext cx="2191109" cy="1138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t="18605"/>
          <a:stretch/>
        </p:blipFill>
        <p:spPr>
          <a:xfrm>
            <a:off x="7835577" y="699840"/>
            <a:ext cx="3827336" cy="256957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264105" y="94515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20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995903" y="119776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12.6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995903" y="151330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5.7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657925" y="189861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7.9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933927" y="189861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4.5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705713" y="236983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20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889417" y="267761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5.1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740219" y="289854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2.8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836" y="3876391"/>
            <a:ext cx="5679057" cy="2639159"/>
          </a:xfrm>
          <a:prstGeom prst="rect">
            <a:avLst/>
          </a:prstGeom>
        </p:spPr>
      </p:pic>
      <p:cxnSp>
        <p:nvCxnSpPr>
          <p:cNvPr id="25" name="Conector de Seta Reta 24"/>
          <p:cNvCxnSpPr/>
          <p:nvPr/>
        </p:nvCxnSpPr>
        <p:spPr>
          <a:xfrm>
            <a:off x="5227608" y="3876391"/>
            <a:ext cx="706280" cy="74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573087" y="3549770"/>
            <a:ext cx="257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System </a:t>
            </a:r>
            <a:r>
              <a:rPr lang="pt-BR" dirty="0" err="1" smtClean="0"/>
              <a:t>Identification</a:t>
            </a:r>
            <a:r>
              <a:rPr lang="pt-BR" dirty="0" smtClean="0"/>
              <a:t> </a:t>
            </a:r>
            <a:r>
              <a:rPr lang="pt-BR" dirty="0" err="1" smtClean="0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1005532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Exercício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11" y="4494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87577"/>
              </p:ext>
            </p:extLst>
          </p:nvPr>
        </p:nvGraphicFramePr>
        <p:xfrm>
          <a:off x="2355010" y="625587"/>
          <a:ext cx="2640409" cy="151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Imagem de Bitmap" r:id="rId4" imgW="7706801" imgH="4420217" progId="Paint.Picture">
                  <p:embed/>
                </p:oleObj>
              </mc:Choice>
              <mc:Fallback>
                <p:oleObj name="Imagem de Bitmap" r:id="rId4" imgW="7706801" imgH="4420217" progId="Paint.Picture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010" y="625587"/>
                        <a:ext cx="2640409" cy="1516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89" y="849432"/>
            <a:ext cx="5895975" cy="357187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962180" y="1764661"/>
            <a:ext cx="2722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0.11                     5.6                       1.4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36" y="2120019"/>
            <a:ext cx="4968455" cy="20774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1435" y="3974912"/>
            <a:ext cx="3848318" cy="288308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617533" y="4282447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+2oC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637" y="3997771"/>
            <a:ext cx="3914037" cy="293232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858604" y="579424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a)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90460" y="436181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+2,5oC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617899" y="578926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b</a:t>
            </a:r>
            <a:r>
              <a:rPr lang="pt-B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8495" y="3997771"/>
            <a:ext cx="3873505" cy="2901958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9466727" y="43404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+1,3oC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791765" y="53442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c)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1005532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Exercício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11" y="4494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3411" y="1947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7798"/>
              </p:ext>
            </p:extLst>
          </p:nvPr>
        </p:nvGraphicFramePr>
        <p:xfrm>
          <a:off x="833382" y="1743103"/>
          <a:ext cx="36861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Imagem de Bitmap" r:id="rId4" imgW="8828571" imgH="4563112" progId="Paint.Picture">
                  <p:embed/>
                </p:oleObj>
              </mc:Choice>
              <mc:Fallback>
                <p:oleObj name="Imagem de Bitmap" r:id="rId4" imgW="8828571" imgH="456311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382" y="1743103"/>
                        <a:ext cx="368617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206" y="4085953"/>
            <a:ext cx="3386118" cy="17522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523" y="601115"/>
            <a:ext cx="59817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1005532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Exercício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3411" y="1947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5227608" y="2130725"/>
            <a:ext cx="2191109" cy="1138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t="18605"/>
          <a:stretch/>
        </p:blipFill>
        <p:spPr>
          <a:xfrm>
            <a:off x="7835577" y="699840"/>
            <a:ext cx="3827336" cy="256957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264105" y="9451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995903" y="119776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3.2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995903" y="151330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1.4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657925" y="189861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1.58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933927" y="189861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0.75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705713" y="236983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889417" y="267761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1.23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740219" y="289854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0.47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5227608" y="3876391"/>
            <a:ext cx="706280" cy="74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573087" y="3549770"/>
            <a:ext cx="257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System </a:t>
            </a:r>
            <a:r>
              <a:rPr lang="pt-BR" dirty="0" err="1" smtClean="0"/>
              <a:t>Identification</a:t>
            </a:r>
            <a:r>
              <a:rPr lang="pt-BR" dirty="0" smtClean="0"/>
              <a:t> </a:t>
            </a:r>
            <a:r>
              <a:rPr lang="pt-BR" dirty="0" err="1" smtClean="0"/>
              <a:t>App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6" y="1505542"/>
            <a:ext cx="5344500" cy="4004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791" y="4095246"/>
            <a:ext cx="5631440" cy="23918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6"/>
          <a:srcRect t="78156"/>
          <a:stretch/>
        </p:blipFill>
        <p:spPr>
          <a:xfrm>
            <a:off x="44956" y="5558232"/>
            <a:ext cx="5981700" cy="1285837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579187" y="6413969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0.47                   0.94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1005532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Exercício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11" y="4494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3411" y="1947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7798"/>
              </p:ext>
            </p:extLst>
          </p:nvPr>
        </p:nvGraphicFramePr>
        <p:xfrm>
          <a:off x="833382" y="1743103"/>
          <a:ext cx="36861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Imagem de Bitmap" r:id="rId4" imgW="8828571" imgH="4563112" progId="Paint.Picture">
                  <p:embed/>
                </p:oleObj>
              </mc:Choice>
              <mc:Fallback>
                <p:oleObj name="Imagem de Bitmap" r:id="rId4" imgW="8828571" imgH="4563112" progId="Paint.Picture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382" y="1743103"/>
                        <a:ext cx="368617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04" y="4085952"/>
            <a:ext cx="4473206" cy="2314847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6617" y="827866"/>
            <a:ext cx="58007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19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1 de Cascata – Realimentação de Velocidade em sistemas </a:t>
            </a:r>
            <a:r>
              <a:rPr lang="pt-BR" dirty="0" err="1" smtClean="0"/>
              <a:t>servomotor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90" y="1574590"/>
            <a:ext cx="7077202" cy="25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1005532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Exercício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11" y="4494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3411" y="1947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1" y="1450583"/>
            <a:ext cx="3265101" cy="168966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31" y="3455346"/>
            <a:ext cx="3891352" cy="2062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479" y="1172725"/>
            <a:ext cx="3969087" cy="29735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542" y="2818575"/>
            <a:ext cx="6115409" cy="218762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/>
          <a:srcRect t="77464"/>
          <a:stretch/>
        </p:blipFill>
        <p:spPr>
          <a:xfrm>
            <a:off x="5215078" y="5354272"/>
            <a:ext cx="5800725" cy="132011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518902" y="6262842"/>
            <a:ext cx="3094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0.63                   4.6                                1.15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63206" y="935921"/>
            <a:ext cx="1005532" cy="369332"/>
          </a:xfrm>
          <a:prstGeom prst="rect">
            <a:avLst/>
          </a:prstGeom>
          <a:solidFill>
            <a:srgbClr val="E907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dirty="0" smtClean="0">
                <a:solidFill>
                  <a:schemeClr val="bg1"/>
                </a:solidFill>
              </a:rPr>
              <a:t>Exercício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11" y="4494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3411" y="1947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t="41261"/>
          <a:stretch/>
        </p:blipFill>
        <p:spPr>
          <a:xfrm>
            <a:off x="5090124" y="1344035"/>
            <a:ext cx="5962650" cy="22043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2" y="1737953"/>
            <a:ext cx="3788466" cy="201348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279" y="3751442"/>
            <a:ext cx="3944597" cy="29552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248" y="3737131"/>
            <a:ext cx="3917329" cy="293479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6790" y="3764316"/>
            <a:ext cx="3844756" cy="288042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617533" y="428244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+1.8oC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8604" y="579424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a)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90460" y="436181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+2,0oC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617899" y="578926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b</a:t>
            </a:r>
            <a:r>
              <a:rPr lang="pt-B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466727" y="43404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+0.2oC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791765" y="53442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c)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11" y="4494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3411" y="1947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279" y="3751442"/>
            <a:ext cx="3944597" cy="29552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248" y="3737131"/>
            <a:ext cx="3917329" cy="293479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790" y="3764316"/>
            <a:ext cx="3844756" cy="288042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617533" y="428244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+1.8oC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8604" y="579424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a)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90460" y="436181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+2,0oC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617899" y="578926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b</a:t>
            </a:r>
            <a:r>
              <a:rPr lang="pt-B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466727" y="43404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+0.2oC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791765" y="53442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c)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279" y="735433"/>
            <a:ext cx="3848318" cy="2883088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436377" y="1042968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+2oC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481" y="758292"/>
            <a:ext cx="3914037" cy="2932324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677448" y="255476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a)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409304" y="112233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+2,5oC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436743" y="254978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b</a:t>
            </a:r>
            <a:r>
              <a:rPr lang="pt-B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7339" y="758292"/>
            <a:ext cx="3873505" cy="2901958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9285571" y="110099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+1,3oC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0610609" y="210476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c)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8792" y="1733909"/>
            <a:ext cx="13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Sem Cascata</a:t>
            </a:r>
            <a:endParaRPr lang="en-US" dirty="0"/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635134"/>
              </p:ext>
            </p:extLst>
          </p:nvPr>
        </p:nvGraphicFramePr>
        <p:xfrm>
          <a:off x="42549" y="2078978"/>
          <a:ext cx="2061191" cy="118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Imagem de Bitmap" r:id="rId10" imgW="7706801" imgH="4420217" progId="Paint.Picture">
                  <p:embed/>
                </p:oleObj>
              </mc:Choice>
              <mc:Fallback>
                <p:oleObj name="Imagem de Bitmap" r:id="rId10" imgW="7706801" imgH="4420217" progId="Paint.Picture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9" y="2078978"/>
                        <a:ext cx="2061191" cy="1183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325657"/>
              </p:ext>
            </p:extLst>
          </p:nvPr>
        </p:nvGraphicFramePr>
        <p:xfrm>
          <a:off x="29286" y="4742503"/>
          <a:ext cx="2235118" cy="115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Imagem de Bitmap" r:id="rId12" imgW="8828571" imgH="4563112" progId="Paint.Picture">
                  <p:embed/>
                </p:oleObj>
              </mc:Choice>
              <mc:Fallback>
                <p:oleObj name="Imagem de Bitmap" r:id="rId12" imgW="8828571" imgH="4563112" progId="Paint.Picture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6" y="4742503"/>
                        <a:ext cx="2235118" cy="1155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ixaDeTexto 32"/>
          <p:cNvSpPr txBox="1"/>
          <p:nvPr/>
        </p:nvSpPr>
        <p:spPr>
          <a:xfrm>
            <a:off x="186198" y="4379770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 Cascata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" y="0"/>
            <a:ext cx="3769745" cy="503221"/>
          </a:xfrm>
          <a:prstGeom prst="rect">
            <a:avLst/>
          </a:prstGeom>
        </p:spPr>
      </p:pic>
      <p:pic>
        <p:nvPicPr>
          <p:cNvPr id="1026" name="Picture 2" descr="Position Loop - an overview | ScienceDirect To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5" y="2164380"/>
            <a:ext cx="5805711" cy="19590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Q: What are servo motor current, velocity and position loops an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83" y="4725483"/>
            <a:ext cx="7570896" cy="17095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079693" y="1492238"/>
            <a:ext cx="422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Malha tripla cascata típica de Servo-Drivers</a:t>
            </a:r>
            <a:endParaRPr lang="en-US" dirty="0"/>
          </a:p>
        </p:txBody>
      </p:sp>
      <p:pic>
        <p:nvPicPr>
          <p:cNvPr id="1032" name="Picture 8" descr="https://3l4sbp4ao2771ln0f54chhvm-wpengine.netdna-ssl.com/wp-content/uploads/2018/02/basic-servo-control-feedback-lo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43" y="2162599"/>
            <a:ext cx="4313208" cy="19608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19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1 de Cascata – Realimentação de Velocidade em sistemas </a:t>
            </a:r>
            <a:r>
              <a:rPr lang="pt-BR" dirty="0" err="1" smtClean="0"/>
              <a:t>servomotor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2229389" y="5566195"/>
            <a:ext cx="758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Reator químico</a:t>
            </a:r>
            <a:r>
              <a:rPr lang="pt-BR" alt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89" y="1057695"/>
            <a:ext cx="7408863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7707852" y="4727995"/>
            <a:ext cx="1879600" cy="838200"/>
          </a:xfrm>
          <a:prstGeom prst="wedgeRoundRectCallout">
            <a:avLst>
              <a:gd name="adj1" fmla="val -41130"/>
              <a:gd name="adj2" fmla="val -132954"/>
              <a:gd name="adj3" fmla="val 16667"/>
            </a:avLst>
          </a:prstGeom>
          <a:gradFill rotWithShape="1">
            <a:gsLst>
              <a:gs pos="0">
                <a:srgbClr val="E90732"/>
              </a:gs>
              <a:gs pos="50000">
                <a:srgbClr val="FAA4BB"/>
              </a:gs>
              <a:gs pos="100000">
                <a:srgbClr val="E9073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en-US"/>
              <a:t>Feedback </a:t>
            </a:r>
          </a:p>
          <a:p>
            <a:r>
              <a:rPr lang="pt-BR" altLang="en-US"/>
              <a:t>tradicional</a:t>
            </a:r>
            <a:endParaRPr lang="en-US" altLang="en-US"/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8388889" y="489150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3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549400"/>
            <a:ext cx="7408863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689600" y="4787900"/>
            <a:ext cx="3124200" cy="1701800"/>
            <a:chOff x="3584" y="3016"/>
            <a:chExt cx="1968" cy="1072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4368" y="3560"/>
              <a:ext cx="1184" cy="528"/>
            </a:xfrm>
            <a:prstGeom prst="wedgeRoundRectCallout">
              <a:avLst>
                <a:gd name="adj1" fmla="val -69426"/>
                <a:gd name="adj2" fmla="val -87500"/>
                <a:gd name="adj3" fmla="val 16667"/>
              </a:avLst>
            </a:prstGeom>
            <a:gradFill rotWithShape="1">
              <a:gsLst>
                <a:gs pos="0">
                  <a:srgbClr val="E90732"/>
                </a:gs>
                <a:gs pos="50000">
                  <a:srgbClr val="FAA4BB"/>
                </a:gs>
                <a:gs pos="100000">
                  <a:srgbClr val="E9073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altLang="en-US" sz="1600"/>
                <a:t>Aquecimento da água de refrigeração</a:t>
              </a:r>
              <a:endParaRPr lang="en-US" altLang="en-US" sz="1600"/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3584" y="3016"/>
              <a:ext cx="224" cy="544"/>
            </a:xfrm>
            <a:prstGeom prst="upArrow">
              <a:avLst>
                <a:gd name="adj1" fmla="val 50000"/>
                <a:gd name="adj2" fmla="val 60714"/>
              </a:avLst>
            </a:prstGeom>
            <a:gradFill rotWithShape="1">
              <a:gsLst>
                <a:gs pos="0">
                  <a:srgbClr val="E9073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118100" y="2844800"/>
            <a:ext cx="4025900" cy="1676400"/>
            <a:chOff x="3224" y="1792"/>
            <a:chExt cx="2536" cy="1056"/>
          </a:xfrm>
        </p:grpSpPr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 rot="5400000">
              <a:off x="3212" y="1804"/>
              <a:ext cx="224" cy="200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9073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4576" y="2320"/>
              <a:ext cx="1184" cy="528"/>
            </a:xfrm>
            <a:prstGeom prst="wedgeRoundRectCallout">
              <a:avLst>
                <a:gd name="adj1" fmla="val -137667"/>
                <a:gd name="adj2" fmla="val -110227"/>
                <a:gd name="adj3" fmla="val 16667"/>
              </a:avLst>
            </a:prstGeom>
            <a:gradFill rotWithShape="1">
              <a:gsLst>
                <a:gs pos="0">
                  <a:srgbClr val="E90732"/>
                </a:gs>
                <a:gs pos="50000">
                  <a:srgbClr val="FAA4BB"/>
                </a:gs>
                <a:gs pos="100000">
                  <a:srgbClr val="E9073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altLang="en-US" sz="1600"/>
                <a:t>Redução da taxa de remoção de calor do reator</a:t>
              </a:r>
              <a:endParaRPr lang="en-US" altLang="en-US" sz="1600"/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1638300" y="1739900"/>
            <a:ext cx="3098800" cy="1943100"/>
            <a:chOff x="1032" y="1096"/>
            <a:chExt cx="1952" cy="1224"/>
          </a:xfrm>
        </p:grpSpPr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1032" y="1096"/>
              <a:ext cx="1184" cy="528"/>
            </a:xfrm>
            <a:prstGeom prst="wedgeRoundRectCallout">
              <a:avLst>
                <a:gd name="adj1" fmla="val 90032"/>
                <a:gd name="adj2" fmla="val 136741"/>
                <a:gd name="adj3" fmla="val 16667"/>
              </a:avLst>
            </a:prstGeom>
            <a:gradFill rotWithShape="1">
              <a:gsLst>
                <a:gs pos="0">
                  <a:srgbClr val="E90732"/>
                </a:gs>
                <a:gs pos="50000">
                  <a:srgbClr val="FAA4BB"/>
                </a:gs>
                <a:gs pos="100000">
                  <a:srgbClr val="E9073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altLang="en-US" sz="1600"/>
                <a:t>Aumento da temperatura do reator</a:t>
              </a:r>
              <a:endParaRPr lang="en-US" altLang="en-US" sz="1600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760" y="1776"/>
              <a:ext cx="224" cy="544"/>
            </a:xfrm>
            <a:prstGeom prst="upArrow">
              <a:avLst>
                <a:gd name="adj1" fmla="val 50000"/>
                <a:gd name="adj2" fmla="val 60714"/>
              </a:avLst>
            </a:prstGeom>
            <a:gradFill rotWithShape="1">
              <a:gsLst>
                <a:gs pos="0">
                  <a:srgbClr val="E9073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6707188" y="658813"/>
            <a:ext cx="1879600" cy="838200"/>
          </a:xfrm>
          <a:prstGeom prst="wedgeRoundRectCallout">
            <a:avLst>
              <a:gd name="adj1" fmla="val -40458"/>
              <a:gd name="adj2" fmla="val 82384"/>
              <a:gd name="adj3" fmla="val 16667"/>
            </a:avLst>
          </a:prstGeom>
          <a:gradFill rotWithShape="1">
            <a:gsLst>
              <a:gs pos="0">
                <a:srgbClr val="E90732"/>
              </a:gs>
              <a:gs pos="50000">
                <a:srgbClr val="FAA4BB"/>
              </a:gs>
              <a:gs pos="100000">
                <a:srgbClr val="E9073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en-US" sz="1600" dirty="0"/>
              <a:t>Ação corretiva do controlador pode demorar</a:t>
            </a:r>
            <a:endParaRPr lang="en-US" altLang="en-US" sz="1600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026635" y="6489700"/>
            <a:ext cx="1987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en-US" b="1" dirty="0">
                <a:solidFill>
                  <a:srgbClr val="FF0000"/>
                </a:solidFill>
                <a:ea typeface="Arial Unicode MS" pitchFamily="34" charset="-128"/>
              </a:rPr>
              <a:t> </a:t>
            </a:r>
            <a:r>
              <a:rPr lang="pt-B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</a:rPr>
              <a:t>Distúrbio externo</a:t>
            </a:r>
            <a:endParaRPr lang="pt-B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5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108250" y="1045445"/>
            <a:ext cx="4230837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en-US" dirty="0">
                <a:solidFill>
                  <a:srgbClr val="FF0000"/>
                </a:solidFill>
              </a:rPr>
              <a:t>Solução </a:t>
            </a:r>
            <a:r>
              <a:rPr lang="pt-BR" altLang="en-US" dirty="0" smtClean="0">
                <a:solidFill>
                  <a:srgbClr val="FF0000"/>
                </a:solidFill>
              </a:rPr>
              <a:t>– </a:t>
            </a:r>
            <a:r>
              <a:rPr lang="pt-BR" altLang="en-US" dirty="0">
                <a:solidFill>
                  <a:srgbClr val="FF0000"/>
                </a:solidFill>
              </a:rPr>
              <a:t>Controle em cascata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altLang="en-US" dirty="0">
              <a:solidFill>
                <a:srgbClr val="FF0000"/>
              </a:solidFill>
            </a:endParaRPr>
          </a:p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en-US" dirty="0">
                <a:solidFill>
                  <a:srgbClr val="FF0000"/>
                </a:solidFill>
              </a:rPr>
              <a:t>Uma alternativa para melhorar a resposta dinâmica do sistema quando sujeito a perturbações é utilizar um segundo ponto de medida e um segundo controlador a realimentação.</a:t>
            </a:r>
            <a:r>
              <a:rPr lang="pt-BR" altLang="en-US" dirty="0">
                <a:solidFill>
                  <a:srgbClr val="FF0000"/>
                </a:solidFill>
                <a:ea typeface="Arial Unicode MS" pitchFamily="34" charset="-128"/>
              </a:rPr>
              <a:t> 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en-US" dirty="0">
                <a:solidFill>
                  <a:srgbClr val="FF0000"/>
                </a:solidFill>
                <a:ea typeface="Arial Unicode MS" pitchFamily="34" charset="-128"/>
              </a:rPr>
              <a:t>O segundo ponto de medida deve ser localizado de modo que ele seja capaz de indicar a ocorrência da situação adversa antes da variável controlada, sem que a perturbação necessariamente seja medida.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pt-BR" altLang="en-US" sz="800" dirty="0">
              <a:solidFill>
                <a:srgbClr val="FF0000"/>
              </a:solidFill>
              <a:ea typeface="Arial Unicode MS" pitchFamily="34" charset="-128"/>
            </a:endParaRPr>
          </a:p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en-US" dirty="0" smtClean="0">
                <a:solidFill>
                  <a:srgbClr val="FF0000"/>
                </a:solidFill>
                <a:ea typeface="Arial Unicode MS" pitchFamily="34" charset="-128"/>
              </a:rPr>
              <a:t>Esta </a:t>
            </a:r>
            <a:r>
              <a:rPr lang="pt-BR" altLang="en-US" dirty="0">
                <a:solidFill>
                  <a:srgbClr val="FF0000"/>
                </a:solidFill>
                <a:ea typeface="Arial Unicode MS" pitchFamily="34" charset="-128"/>
              </a:rPr>
              <a:t>abordagem utiliza múltiplas malhas de realimentação e é chamada de </a:t>
            </a:r>
            <a:r>
              <a:rPr lang="pt-BR" altLang="en-US" b="1" dirty="0">
                <a:solidFill>
                  <a:srgbClr val="FF0000"/>
                </a:solidFill>
                <a:ea typeface="Arial Unicode MS" pitchFamily="34" charset="-128"/>
              </a:rPr>
              <a:t>controle em cascata</a:t>
            </a:r>
            <a:r>
              <a:rPr lang="pt-BR" altLang="en-US" dirty="0">
                <a:solidFill>
                  <a:srgbClr val="FF0000"/>
                </a:solidFill>
                <a:ea typeface="Arial Unicode MS" pitchFamily="34" charset="-128"/>
              </a:rPr>
              <a:t>. Ela é particularmente útil quando as perturbações estão associadas com a variável de controle.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pt-BR" altLang="en-US" sz="800" dirty="0">
              <a:solidFill>
                <a:srgbClr val="FF0000"/>
              </a:solidFill>
              <a:ea typeface="Arial Unicode MS" pitchFamily="34" charset="-128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87" y="1661004"/>
            <a:ext cx="769937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0425562" y="5142392"/>
            <a:ext cx="1879600" cy="838200"/>
          </a:xfrm>
          <a:prstGeom prst="wedgeRoundRectCallout">
            <a:avLst>
              <a:gd name="adj1" fmla="val -46282"/>
              <a:gd name="adj2" fmla="val -171403"/>
              <a:gd name="adj3" fmla="val 16667"/>
            </a:avLst>
          </a:prstGeom>
          <a:gradFill rotWithShape="1">
            <a:gsLst>
              <a:gs pos="0">
                <a:srgbClr val="E90732"/>
              </a:gs>
              <a:gs pos="50000">
                <a:srgbClr val="FAA4BB"/>
              </a:gs>
              <a:gs pos="100000">
                <a:srgbClr val="E9073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en-US" sz="1600"/>
              <a:t>Segunda malha de controle por realimentação</a:t>
            </a:r>
            <a:endParaRPr lang="en-US" altLang="en-US" sz="1600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142362" y="3167542"/>
            <a:ext cx="1968500" cy="989012"/>
          </a:xfrm>
          <a:prstGeom prst="wedgeRoundRectCallout">
            <a:avLst>
              <a:gd name="adj1" fmla="val 156046"/>
              <a:gd name="adj2" fmla="val 17255"/>
              <a:gd name="adj3" fmla="val 16667"/>
            </a:avLst>
          </a:prstGeom>
          <a:gradFill rotWithShape="1">
            <a:gsLst>
              <a:gs pos="0">
                <a:srgbClr val="E90732"/>
              </a:gs>
              <a:gs pos="50000">
                <a:srgbClr val="FAA4BB"/>
              </a:gs>
              <a:gs pos="100000">
                <a:srgbClr val="E9073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en-US"/>
              <a:t>Ponto extra de medição</a:t>
            </a:r>
            <a:endParaRPr lang="en-US" altLang="en-US"/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5142362" y="1661004"/>
            <a:ext cx="2349500" cy="838200"/>
          </a:xfrm>
          <a:prstGeom prst="wedgeRoundRectCallout">
            <a:avLst>
              <a:gd name="adj1" fmla="val 167569"/>
              <a:gd name="adj2" fmla="val 92801"/>
              <a:gd name="adj3" fmla="val 16667"/>
            </a:avLst>
          </a:prstGeom>
          <a:gradFill rotWithShape="1">
            <a:gsLst>
              <a:gs pos="0">
                <a:srgbClr val="E90732"/>
              </a:gs>
              <a:gs pos="50000">
                <a:srgbClr val="FAA4BB"/>
              </a:gs>
              <a:gs pos="100000">
                <a:srgbClr val="E9073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en-US" sz="1600"/>
              <a:t>Set-point determinado pela malha principal</a:t>
            </a:r>
            <a:endParaRPr lang="en-US" altLang="en-US" sz="1600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4397555" y="5204814"/>
            <a:ext cx="4017962" cy="1565275"/>
          </a:xfrm>
          <a:prstGeom prst="wedgeRoundRectCallout">
            <a:avLst>
              <a:gd name="adj1" fmla="val 4602"/>
              <a:gd name="adj2" fmla="val -17241"/>
              <a:gd name="adj3" fmla="val 16667"/>
            </a:avLst>
          </a:prstGeom>
          <a:gradFill rotWithShape="1">
            <a:gsLst>
              <a:gs pos="0">
                <a:srgbClr val="E90732"/>
              </a:gs>
              <a:gs pos="50000">
                <a:srgbClr val="FAA4BB"/>
              </a:gs>
              <a:gs pos="100000">
                <a:srgbClr val="E9073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en-US" sz="1600" dirty="0"/>
              <a:t>a temperatura do revestimento é medida, comparada a um </a:t>
            </a:r>
            <a:r>
              <a:rPr lang="pt-BR" altLang="en-US" sz="1600" i="1" dirty="0"/>
              <a:t>set point</a:t>
            </a:r>
            <a:r>
              <a:rPr lang="pt-BR" altLang="en-US" sz="1600" dirty="0"/>
              <a:t> e o erro é utilizado por um controlador da temperatura da água de refrigeração, mantendo a taxa de remoção de calor do reator num nível constante.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596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93" y="1221058"/>
            <a:ext cx="769937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949768" y="4475433"/>
            <a:ext cx="3517900" cy="1522413"/>
            <a:chOff x="1824" y="3080"/>
            <a:chExt cx="2216" cy="959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824" y="3511"/>
              <a:ext cx="1184" cy="528"/>
            </a:xfrm>
            <a:prstGeom prst="wedgeRoundRectCallout">
              <a:avLst>
                <a:gd name="adj1" fmla="val 118412"/>
                <a:gd name="adj2" fmla="val -72157"/>
                <a:gd name="adj3" fmla="val 16667"/>
              </a:avLst>
            </a:prstGeom>
            <a:gradFill rotWithShape="1">
              <a:gsLst>
                <a:gs pos="0">
                  <a:srgbClr val="E90732"/>
                </a:gs>
                <a:gs pos="50000">
                  <a:srgbClr val="FAA4BB"/>
                </a:gs>
                <a:gs pos="100000">
                  <a:srgbClr val="E9073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altLang="en-US" sz="1600"/>
                <a:t>Aquecimento da água de refrigeração</a:t>
              </a:r>
              <a:endParaRPr lang="en-US" altLang="en-US" sz="1600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816" y="3080"/>
              <a:ext cx="224" cy="544"/>
            </a:xfrm>
            <a:prstGeom prst="upArrow">
              <a:avLst>
                <a:gd name="adj1" fmla="val 50000"/>
                <a:gd name="adj2" fmla="val 60714"/>
              </a:avLst>
            </a:prstGeom>
            <a:gradFill rotWithShape="1">
              <a:gsLst>
                <a:gs pos="0">
                  <a:srgbClr val="E9073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5306831" y="2894283"/>
            <a:ext cx="3340100" cy="1270000"/>
            <a:chOff x="1419" y="2084"/>
            <a:chExt cx="2104" cy="800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419" y="2356"/>
              <a:ext cx="1184" cy="528"/>
            </a:xfrm>
            <a:prstGeom prst="wedgeRoundRectCallout">
              <a:avLst>
                <a:gd name="adj1" fmla="val 118412"/>
                <a:gd name="adj2" fmla="val -72157"/>
                <a:gd name="adj3" fmla="val 16667"/>
              </a:avLst>
            </a:prstGeom>
            <a:gradFill rotWithShape="1">
              <a:gsLst>
                <a:gs pos="0">
                  <a:srgbClr val="E90732"/>
                </a:gs>
                <a:gs pos="50000">
                  <a:srgbClr val="FAA4BB"/>
                </a:gs>
                <a:gs pos="100000">
                  <a:srgbClr val="E9073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altLang="en-US" sz="1600"/>
                <a:t>Aquecimento da água ao redor do reator</a:t>
              </a:r>
              <a:endParaRPr lang="en-US" altLang="en-US" sz="1600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299" y="2084"/>
              <a:ext cx="224" cy="544"/>
            </a:xfrm>
            <a:prstGeom prst="upArrow">
              <a:avLst>
                <a:gd name="adj1" fmla="val 50000"/>
                <a:gd name="adj2" fmla="val 60714"/>
              </a:avLst>
            </a:prstGeom>
            <a:gradFill rotWithShape="1">
              <a:gsLst>
                <a:gs pos="0">
                  <a:srgbClr val="E9073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935981" y="4043633"/>
            <a:ext cx="2057400" cy="2103438"/>
            <a:chOff x="4335" y="2808"/>
            <a:chExt cx="1296" cy="1325"/>
          </a:xfrm>
        </p:grpSpPr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4335" y="2808"/>
              <a:ext cx="224" cy="544"/>
            </a:xfrm>
            <a:prstGeom prst="upArrow">
              <a:avLst>
                <a:gd name="adj1" fmla="val 50000"/>
                <a:gd name="adj2" fmla="val 60714"/>
              </a:avLst>
            </a:prstGeom>
            <a:gradFill rotWithShape="1">
              <a:gsLst>
                <a:gs pos="0">
                  <a:srgbClr val="E9073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4447" y="3114"/>
              <a:ext cx="1184" cy="1019"/>
            </a:xfrm>
            <a:prstGeom prst="wedgeRoundRectCallout">
              <a:avLst>
                <a:gd name="adj1" fmla="val -38769"/>
                <a:gd name="adj2" fmla="val -98676"/>
                <a:gd name="adj3" fmla="val 16667"/>
              </a:avLst>
            </a:prstGeom>
            <a:gradFill rotWithShape="1">
              <a:gsLst>
                <a:gs pos="0">
                  <a:srgbClr val="E90732"/>
                </a:gs>
                <a:gs pos="50000">
                  <a:srgbClr val="FAA4BB"/>
                </a:gs>
                <a:gs pos="100000">
                  <a:srgbClr val="E9073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altLang="en-US" sz="1400"/>
                <a:t>Controle interno rapidamente ordena o aumento da vazão para manter a temp. da água ao redor do reator</a:t>
              </a:r>
              <a:endParaRPr lang="en-US" altLang="en-US" sz="1400"/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803695"/>
            <a:ext cx="4170180" cy="517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en-US" sz="1600" dirty="0" smtClean="0">
                <a:solidFill>
                  <a:srgbClr val="FF0000"/>
                </a:solidFill>
                <a:ea typeface="Arial Unicode MS" pitchFamily="34" charset="-128"/>
              </a:rPr>
              <a:t>O </a:t>
            </a:r>
            <a:r>
              <a:rPr lang="pt-BR" altLang="en-US" sz="1600" i="1" dirty="0">
                <a:solidFill>
                  <a:srgbClr val="FF0000"/>
                </a:solidFill>
                <a:ea typeface="Arial Unicode MS" pitchFamily="34" charset="-128"/>
              </a:rPr>
              <a:t>set point</a:t>
            </a:r>
            <a:r>
              <a:rPr lang="pt-BR" altLang="en-US" sz="1600" dirty="0">
                <a:solidFill>
                  <a:srgbClr val="FF0000"/>
                </a:solidFill>
                <a:ea typeface="Arial Unicode MS" pitchFamily="34" charset="-128"/>
              </a:rPr>
              <a:t> do controlador e as duas medidas são utilizados para ajustar uma única variável de controle, que é a vazão de água de refrigeração</a:t>
            </a:r>
            <a:r>
              <a:rPr lang="pt-BR" altLang="en-US" sz="1600" dirty="0" smtClean="0">
                <a:solidFill>
                  <a:srgbClr val="FF0000"/>
                </a:solidFill>
                <a:ea typeface="Arial Unicode MS" pitchFamily="34" charset="-128"/>
              </a:rPr>
              <a:t>.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en-US" sz="1600" dirty="0" smtClean="0">
                <a:solidFill>
                  <a:srgbClr val="FF0000"/>
                </a:solidFill>
                <a:ea typeface="Arial Unicode MS" pitchFamily="34" charset="-128"/>
              </a:rPr>
              <a:t>A </a:t>
            </a:r>
            <a:r>
              <a:rPr lang="pt-BR" altLang="en-US" sz="1600" dirty="0">
                <a:solidFill>
                  <a:srgbClr val="FF0000"/>
                </a:solidFill>
                <a:ea typeface="Arial Unicode MS" pitchFamily="34" charset="-128"/>
              </a:rPr>
              <a:t>principal vantagem da estratégia de controle em cascata é que uma segunda variável medida é localizada próximo a uma potencial perturbação com o objetivo de melhorar a resposta em malha fechada.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</a:pPr>
            <a:r>
              <a:rPr lang="pt-BR" altLang="en-US" sz="1600" dirty="0" smtClean="0">
                <a:solidFill>
                  <a:srgbClr val="FF0000"/>
                </a:solidFill>
                <a:ea typeface="Arial Unicode MS" pitchFamily="34" charset="-128"/>
              </a:rPr>
              <a:t>O </a:t>
            </a:r>
            <a:r>
              <a:rPr lang="pt-BR" altLang="en-US" sz="1600" dirty="0">
                <a:solidFill>
                  <a:srgbClr val="FF0000"/>
                </a:solidFill>
                <a:ea typeface="Arial Unicode MS" pitchFamily="34" charset="-128"/>
              </a:rPr>
              <a:t>controle em cascata é amplamente usado na indústria de processos e tem duas características importantes:</a:t>
            </a:r>
          </a:p>
          <a:p>
            <a:pPr marL="171450" indent="-171450" algn="just">
              <a:spcBef>
                <a:spcPct val="5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pt-BR" altLang="en-US" sz="700" dirty="0">
              <a:solidFill>
                <a:srgbClr val="FF0000"/>
              </a:solidFill>
            </a:endParaRPr>
          </a:p>
          <a:p>
            <a:pPr marL="285750" indent="-285750" algn="just">
              <a:spcBef>
                <a:spcPct val="5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alt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sinal </a:t>
            </a:r>
            <a:r>
              <a:rPr lang="pt-BR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de saída do controlador mestre serve como </a:t>
            </a:r>
            <a:r>
              <a:rPr lang="pt-BR" altLang="en-US" sz="1600" i="1" dirty="0">
                <a:solidFill>
                  <a:srgbClr val="FF0000"/>
                </a:solidFill>
                <a:cs typeface="Times New Roman" panose="02020603050405020304" pitchFamily="18" charset="0"/>
              </a:rPr>
              <a:t>set </a:t>
            </a:r>
            <a:r>
              <a:rPr lang="pt-BR" altLang="en-US" sz="16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point </a:t>
            </a:r>
            <a:r>
              <a:rPr lang="pt-BR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do controlador escravo;</a:t>
            </a:r>
            <a:r>
              <a:rPr lang="pt-BR" altLang="en-US" sz="1600" dirty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spcBef>
                <a:spcPct val="5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alt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duas </a:t>
            </a:r>
            <a:r>
              <a:rPr lang="pt-BR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malhas de controle a realimentação são </a:t>
            </a:r>
            <a:r>
              <a:rPr lang="pt-BR" alt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concatenadas</a:t>
            </a:r>
            <a:r>
              <a:rPr lang="pt-BR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, com a malha secundária (do </a:t>
            </a:r>
            <a:r>
              <a:rPr lang="pt-BR" alt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controlador </a:t>
            </a:r>
            <a:r>
              <a:rPr lang="pt-BR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escravo) localizada no interior da </a:t>
            </a:r>
            <a:r>
              <a:rPr lang="pt-BR" alt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primária</a:t>
            </a:r>
            <a:r>
              <a:rPr lang="pt-BR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	(do controlador mestre).</a:t>
            </a:r>
            <a:r>
              <a:rPr lang="pt-BR" altLang="en-US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9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5" y="880913"/>
            <a:ext cx="5596536" cy="27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92" y="3696660"/>
            <a:ext cx="6409966" cy="299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19049" y="1095554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Exemplo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075686" y="1095554"/>
            <a:ext cx="23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Controle Convencional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360803" y="3991154"/>
            <a:ext cx="211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Controle em Cascata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2" y="1147844"/>
            <a:ext cx="5587102" cy="321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69745" cy="5032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2093" y="231783"/>
            <a:ext cx="72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2 de Cascata – Sistemas com dinâmicas com velocidade muito distinta</a:t>
            </a:r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7919049" y="1095554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Exemplo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075686" y="1095554"/>
            <a:ext cx="23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Controle Convencional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421188" y="5307805"/>
            <a:ext cx="211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Controle em Cascata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84872" y="4517746"/>
            <a:ext cx="2330450" cy="974725"/>
          </a:xfrm>
          <a:prstGeom prst="rect">
            <a:avLst/>
          </a:prstGeom>
          <a:solidFill>
            <a:srgbClr val="E907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b="1" dirty="0">
                <a:solidFill>
                  <a:schemeClr val="bg1"/>
                </a:solidFill>
              </a:rPr>
              <a:t>Problema </a:t>
            </a:r>
          </a:p>
          <a:p>
            <a:pPr algn="ctr"/>
            <a:r>
              <a:rPr lang="pt-BR" altLang="en-US" b="1" dirty="0">
                <a:solidFill>
                  <a:schemeClr val="bg1"/>
                </a:solidFill>
              </a:rPr>
              <a:t>da realimentação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717215" y="2003433"/>
            <a:ext cx="1287463" cy="1785938"/>
            <a:chOff x="4536" y="2182"/>
            <a:chExt cx="811" cy="1125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4840" y="2759"/>
              <a:ext cx="242" cy="548"/>
            </a:xfrm>
            <a:prstGeom prst="upArrow">
              <a:avLst>
                <a:gd name="adj1" fmla="val 50000"/>
                <a:gd name="adj2" fmla="val 56612"/>
              </a:avLst>
            </a:prstGeom>
            <a:gradFill rotWithShape="1">
              <a:gsLst>
                <a:gs pos="0">
                  <a:srgbClr val="E90732">
                    <a:gamma/>
                    <a:shade val="46275"/>
                    <a:invGamma/>
                  </a:srgbClr>
                </a:gs>
                <a:gs pos="100000">
                  <a:srgbClr val="E9073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536" y="2182"/>
              <a:ext cx="81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400" b="1" dirty="0"/>
                <a:t>Aumento da </a:t>
              </a:r>
            </a:p>
            <a:p>
              <a:r>
                <a:rPr lang="pt-BR" altLang="en-US" sz="1400" b="1" dirty="0"/>
                <a:t>pressão </a:t>
              </a:r>
            </a:p>
            <a:p>
              <a:r>
                <a:rPr lang="pt-BR" altLang="en-US" sz="1400" b="1" dirty="0"/>
                <a:t>da linha de gás</a:t>
              </a:r>
              <a:endParaRPr lang="en-US" altLang="en-US" sz="1400" b="1" dirty="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18351" y="1693871"/>
            <a:ext cx="2478088" cy="1660525"/>
            <a:chOff x="2269" y="1987"/>
            <a:chExt cx="1561" cy="1046"/>
          </a:xfrm>
        </p:grpSpPr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050" y="2485"/>
              <a:ext cx="242" cy="548"/>
            </a:xfrm>
            <a:prstGeom prst="upArrow">
              <a:avLst>
                <a:gd name="adj1" fmla="val 50000"/>
                <a:gd name="adj2" fmla="val 56612"/>
              </a:avLst>
            </a:prstGeom>
            <a:gradFill rotWithShape="1">
              <a:gsLst>
                <a:gs pos="0">
                  <a:srgbClr val="E90732">
                    <a:gamma/>
                    <a:shade val="46275"/>
                    <a:invGamma/>
                  </a:srgbClr>
                </a:gs>
                <a:gs pos="100000">
                  <a:srgbClr val="E9073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269" y="1987"/>
              <a:ext cx="156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 b="1" dirty="0"/>
                <a:t>A temperatura do forno </a:t>
              </a:r>
            </a:p>
            <a:p>
              <a:r>
                <a:rPr lang="pt-BR" altLang="en-US" sz="1600" b="1" dirty="0"/>
                <a:t>demora muito tempo para </a:t>
              </a:r>
            </a:p>
            <a:p>
              <a:r>
                <a:rPr lang="pt-BR" altLang="en-US" sz="1600" b="1" dirty="0"/>
                <a:t>manifestar este aumento</a:t>
              </a:r>
              <a:endParaRPr lang="en-US" altLang="en-US" sz="1600" b="1" dirty="0"/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52660" y="5762804"/>
            <a:ext cx="517752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Controle convencional da temperatura do forno 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66" y="2220164"/>
            <a:ext cx="5706746" cy="295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0581180" y="2704241"/>
            <a:ext cx="1447800" cy="1785938"/>
            <a:chOff x="4536" y="2182"/>
            <a:chExt cx="912" cy="1125"/>
          </a:xfrm>
        </p:grpSpPr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4840" y="2759"/>
              <a:ext cx="242" cy="548"/>
            </a:xfrm>
            <a:prstGeom prst="upArrow">
              <a:avLst>
                <a:gd name="adj1" fmla="val 50000"/>
                <a:gd name="adj2" fmla="val 56612"/>
              </a:avLst>
            </a:prstGeom>
            <a:gradFill rotWithShape="1">
              <a:gsLst>
                <a:gs pos="0">
                  <a:srgbClr val="E90732">
                    <a:gamma/>
                    <a:shade val="46275"/>
                    <a:invGamma/>
                  </a:srgbClr>
                </a:gs>
                <a:gs pos="100000">
                  <a:srgbClr val="E9073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4536" y="2182"/>
              <a:ext cx="91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 b="1" dirty="0"/>
                <a:t>Aumento da </a:t>
              </a:r>
            </a:p>
            <a:p>
              <a:r>
                <a:rPr lang="pt-BR" altLang="en-US" sz="1600" b="1" dirty="0"/>
                <a:t>pressão </a:t>
              </a:r>
            </a:p>
            <a:p>
              <a:r>
                <a:rPr lang="pt-BR" altLang="en-US" sz="1600" b="1" dirty="0"/>
                <a:t>da linha de gás</a:t>
              </a:r>
              <a:endParaRPr lang="en-US" altLang="en-US" sz="1600" b="1" dirty="0"/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5762998" y="4412776"/>
            <a:ext cx="1779587" cy="1174750"/>
          </a:xfrm>
          <a:prstGeom prst="wedgeRoundRectCallout">
            <a:avLst>
              <a:gd name="adj1" fmla="val 197815"/>
              <a:gd name="adj2" fmla="val -92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en-US"/>
              <a:t>O controle de pressão atua rapidamente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5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799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Times New Roman</vt:lpstr>
      <vt:lpstr>Wingdings</vt:lpstr>
      <vt:lpstr>Tema do Office</vt:lpstr>
      <vt:lpstr>Imagem do Paintbrush</vt:lpstr>
      <vt:lpstr>Aula 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</dc:title>
  <dc:creator>eduardo</dc:creator>
  <cp:lastModifiedBy> </cp:lastModifiedBy>
  <cp:revision>16</cp:revision>
  <dcterms:created xsi:type="dcterms:W3CDTF">2020-04-03T16:58:57Z</dcterms:created>
  <dcterms:modified xsi:type="dcterms:W3CDTF">2020-04-17T10:51:51Z</dcterms:modified>
</cp:coreProperties>
</file>