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5" r:id="rId2"/>
  </p:sldMasterIdLst>
  <p:notesMasterIdLst>
    <p:notesMasterId r:id="rId154"/>
  </p:notesMasterIdLst>
  <p:handoutMasterIdLst>
    <p:handoutMasterId r:id="rId155"/>
  </p:handoutMasterIdLst>
  <p:sldIdLst>
    <p:sldId id="256" r:id="rId3"/>
    <p:sldId id="457" r:id="rId4"/>
    <p:sldId id="616" r:id="rId5"/>
    <p:sldId id="739" r:id="rId6"/>
    <p:sldId id="735" r:id="rId7"/>
    <p:sldId id="715" r:id="rId8"/>
    <p:sldId id="618" r:id="rId9"/>
    <p:sldId id="725" r:id="rId10"/>
    <p:sldId id="724" r:id="rId11"/>
    <p:sldId id="721" r:id="rId12"/>
    <p:sldId id="723" r:id="rId13"/>
    <p:sldId id="621" r:id="rId14"/>
    <p:sldId id="622" r:id="rId15"/>
    <p:sldId id="623" r:id="rId16"/>
    <p:sldId id="624" r:id="rId17"/>
    <p:sldId id="716" r:id="rId18"/>
    <p:sldId id="620" r:id="rId19"/>
    <p:sldId id="562" r:id="rId20"/>
    <p:sldId id="563" r:id="rId21"/>
    <p:sldId id="565" r:id="rId22"/>
    <p:sldId id="566" r:id="rId23"/>
    <p:sldId id="567" r:id="rId24"/>
    <p:sldId id="727" r:id="rId25"/>
    <p:sldId id="564" r:id="rId26"/>
    <p:sldId id="736" r:id="rId27"/>
    <p:sldId id="737" r:id="rId28"/>
    <p:sldId id="568" r:id="rId29"/>
    <p:sldId id="569" r:id="rId30"/>
    <p:sldId id="570" r:id="rId31"/>
    <p:sldId id="571" r:id="rId32"/>
    <p:sldId id="572" r:id="rId33"/>
    <p:sldId id="573" r:id="rId34"/>
    <p:sldId id="575" r:id="rId35"/>
    <p:sldId id="576" r:id="rId36"/>
    <p:sldId id="596" r:id="rId37"/>
    <p:sldId id="740" r:id="rId38"/>
    <p:sldId id="741" r:id="rId39"/>
    <p:sldId id="729" r:id="rId40"/>
    <p:sldId id="626" r:id="rId41"/>
    <p:sldId id="627" r:id="rId42"/>
    <p:sldId id="628" r:id="rId43"/>
    <p:sldId id="629" r:id="rId44"/>
    <p:sldId id="630" r:id="rId45"/>
    <p:sldId id="631" r:id="rId46"/>
    <p:sldId id="632" r:id="rId47"/>
    <p:sldId id="633" r:id="rId48"/>
    <p:sldId id="634" r:id="rId49"/>
    <p:sldId id="635" r:id="rId50"/>
    <p:sldId id="636" r:id="rId51"/>
    <p:sldId id="637" r:id="rId52"/>
    <p:sldId id="744" r:id="rId53"/>
    <p:sldId id="717" r:id="rId54"/>
    <p:sldId id="718" r:id="rId55"/>
    <p:sldId id="638" r:id="rId56"/>
    <p:sldId id="639" r:id="rId57"/>
    <p:sldId id="641" r:id="rId58"/>
    <p:sldId id="730" r:id="rId59"/>
    <p:sldId id="731" r:id="rId60"/>
    <p:sldId id="732" r:id="rId61"/>
    <p:sldId id="642" r:id="rId62"/>
    <p:sldId id="643" r:id="rId63"/>
    <p:sldId id="644" r:id="rId64"/>
    <p:sldId id="645" r:id="rId65"/>
    <p:sldId id="646" r:id="rId66"/>
    <p:sldId id="647" r:id="rId67"/>
    <p:sldId id="648" r:id="rId68"/>
    <p:sldId id="649" r:id="rId69"/>
    <p:sldId id="650" r:id="rId70"/>
    <p:sldId id="651" r:id="rId71"/>
    <p:sldId id="652" r:id="rId72"/>
    <p:sldId id="653" r:id="rId73"/>
    <p:sldId id="733" r:id="rId74"/>
    <p:sldId id="734" r:id="rId75"/>
    <p:sldId id="745" r:id="rId76"/>
    <p:sldId id="654" r:id="rId77"/>
    <p:sldId id="655" r:id="rId78"/>
    <p:sldId id="656" r:id="rId79"/>
    <p:sldId id="658" r:id="rId80"/>
    <p:sldId id="722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8" r:id="rId91"/>
    <p:sldId id="669" r:id="rId92"/>
    <p:sldId id="670" r:id="rId93"/>
    <p:sldId id="671" r:id="rId94"/>
    <p:sldId id="672" r:id="rId95"/>
    <p:sldId id="673" r:id="rId96"/>
    <p:sldId id="674" r:id="rId97"/>
    <p:sldId id="675" r:id="rId98"/>
    <p:sldId id="676" r:id="rId99"/>
    <p:sldId id="677" r:id="rId100"/>
    <p:sldId id="678" r:id="rId101"/>
    <p:sldId id="679" r:id="rId102"/>
    <p:sldId id="680" r:id="rId103"/>
    <p:sldId id="681" r:id="rId104"/>
    <p:sldId id="682" r:id="rId105"/>
    <p:sldId id="683" r:id="rId106"/>
    <p:sldId id="684" r:id="rId107"/>
    <p:sldId id="726" r:id="rId108"/>
    <p:sldId id="728" r:id="rId109"/>
    <p:sldId id="742" r:id="rId110"/>
    <p:sldId id="559" r:id="rId111"/>
    <p:sldId id="738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594" r:id="rId130"/>
    <p:sldId id="595" r:id="rId131"/>
    <p:sldId id="597" r:id="rId132"/>
    <p:sldId id="598" r:id="rId133"/>
    <p:sldId id="599" r:id="rId134"/>
    <p:sldId id="600" r:id="rId135"/>
    <p:sldId id="601" r:id="rId136"/>
    <p:sldId id="602" r:id="rId137"/>
    <p:sldId id="603" r:id="rId138"/>
    <p:sldId id="604" r:id="rId139"/>
    <p:sldId id="605" r:id="rId140"/>
    <p:sldId id="606" r:id="rId141"/>
    <p:sldId id="607" r:id="rId142"/>
    <p:sldId id="608" r:id="rId143"/>
    <p:sldId id="719" r:id="rId144"/>
    <p:sldId id="720" r:id="rId145"/>
    <p:sldId id="609" r:id="rId146"/>
    <p:sldId id="610" r:id="rId147"/>
    <p:sldId id="611" r:id="rId148"/>
    <p:sldId id="612" r:id="rId149"/>
    <p:sldId id="613" r:id="rId150"/>
    <p:sldId id="614" r:id="rId151"/>
    <p:sldId id="615" r:id="rId152"/>
    <p:sldId id="625" r:id="rId153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pos="5897" userDrawn="1">
          <p15:clr>
            <a:srgbClr val="A4A3A4"/>
          </p15:clr>
        </p15:guide>
        <p15:guide id="4" orient="horz" pos="4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FD8B"/>
    <a:srgbClr val="E9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8" autoAdjust="0"/>
    <p:restoredTop sz="86389"/>
  </p:normalViewPr>
  <p:slideViewPr>
    <p:cSldViewPr>
      <p:cViewPr>
        <p:scale>
          <a:sx n="110" d="100"/>
          <a:sy n="110" d="100"/>
        </p:scale>
        <p:origin x="1528" y="272"/>
      </p:cViewPr>
      <p:guideLst>
        <p:guide orient="horz" pos="748"/>
        <p:guide pos="635"/>
        <p:guide pos="5897"/>
        <p:guide orient="horz" pos="4468"/>
      </p:guideLst>
    </p:cSldViewPr>
  </p:slideViewPr>
  <p:outlineViewPr>
    <p:cViewPr varScale="1">
      <p:scale>
        <a:sx n="170" d="200"/>
        <a:sy n="170" d="200"/>
      </p:scale>
      <p:origin x="0" y="-1299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84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1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4" Type="http://schemas.openxmlformats.org/officeDocument/2006/relationships/image" Target="../media/image1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4" Type="http://schemas.openxmlformats.org/officeDocument/2006/relationships/image" Target="../media/image143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image" Target="../media/image14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8FBB7F1-8661-BC41-B208-95B3267952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101A71-B4A0-9940-AD40-32605232A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07E39-72E8-0048-885A-2F9E1B01E6F4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1982B2-2F52-6344-B308-E86486768F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PMR 3203  Profa. Izabel Machado - machadoi@usp.br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005C2AA-768D-0344-AF9C-DC4BBB5321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328C1-120C-D347-8D74-7C5608EDC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242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60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93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2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23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2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69A3802-940B-4FEE-B780-D3D1F111D9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0509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69879E-2619-4392-AF18-622335286E6C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t-BR" altLang="pt-BR" sz="140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9CFE8B9-89D2-8C4A-A8E7-BC2E55249ED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6D6768-B0DF-0C45-8EED-EB4F803BABA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44C580-A722-4242-B31A-E14FFFE502D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7A00-D0F1-4589-8703-40D818994D91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D815A5-4050-1247-B2D6-9DFAAE35F67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67252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7A00-D0F1-4589-8703-40D818994D91}" type="slidenum">
              <a:rPr lang="pt-BR" smtClean="0"/>
              <a:pPr/>
              <a:t>48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AB2E87-44C5-3249-879F-0B4FC159095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672529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7A00-D0F1-4589-8703-40D818994D91}" type="slidenum">
              <a:rPr lang="pt-BR" smtClean="0"/>
              <a:pPr/>
              <a:t>49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5E7635-1B4E-AD43-AFBD-EAD0D6D4170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67252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7A00-D0F1-4589-8703-40D818994D91}" type="slidenum">
              <a:rPr lang="pt-BR" smtClean="0"/>
              <a:pPr/>
              <a:t>50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423954-676C-7B4F-BF52-E79FC06B97C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672529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67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6AA121-3DA3-A848-9CFD-E3BE22E10BB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2481901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79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1457882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82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BD760A-7404-5449-A5FE-80AAEDAE78E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252380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87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548B09-4E7D-0645-9CE3-398078737D4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225037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280724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147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F11DBE-7BAC-B545-9D33-ADD22929D92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4180511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148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78577-A644-3C4C-96C2-70C04B1A04F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738964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149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92E71C-C6E5-114B-87BA-7BC1002FBA1E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1210977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150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93997C-FD76-3A42-8958-A56A4FEE70F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804298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151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3BC1CE-23B2-4C4E-9B1B-D57DA66E140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263441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78203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A202C8-EACF-D845-B928-6D3E7D9C908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2785659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2066497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10278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766983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D3B81-C34C-D748-AE86-4C1FC6ECCB4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1477500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9712" cy="39893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35BA-C9BE-48F8-A29C-64D7DEECA8BE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35F22A-8351-8548-A73A-193CCC4AD83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PMR 3203  Profa. Izabel Machado - machadoi@usp.br</a:t>
            </a:r>
          </a:p>
        </p:txBody>
      </p:sp>
    </p:spTree>
    <p:extLst>
      <p:ext uri="{BB962C8B-B14F-4D97-AF65-F5344CB8AC3E}">
        <p14:creationId xmlns:p14="http://schemas.microsoft.com/office/powerpoint/2010/main" val="34916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648825" y="7321858"/>
            <a:ext cx="648071" cy="418419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5482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2F09-2476-C843-AEB1-479810D3A20E}" type="datetime1">
              <a:rPr lang="pt-BR" smtClean="0"/>
              <a:t>11/04/2020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4088" y="6412039"/>
            <a:ext cx="3403600" cy="40163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648825" y="7321858"/>
            <a:ext cx="648071" cy="418419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9335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6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15" y="0"/>
            <a:ext cx="10214740" cy="76614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946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1446E-2278-2643-AAD6-7D49E6DE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C767651-ED2E-E34E-9C23-8ACADE6179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0534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17247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000752" y="7164213"/>
            <a:ext cx="864096" cy="395462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5248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21855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94" tIns="50397" rIns="100794" bIns="5039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432A35B4-C4B4-AF40-8FAC-A4380281B9BF}" type="datetime1">
              <a:rPr lang="pt-BR" smtClean="0"/>
              <a:t>11/04/2020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2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648824" y="7298937"/>
            <a:ext cx="1152128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71464F-2FC2-4A04-9C38-914C9A469B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16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76274" y="1970415"/>
            <a:ext cx="9357830" cy="5237525"/>
          </a:xfrm>
          <a:prstGeom prst="rect">
            <a:avLst/>
          </a:prstGeom>
        </p:spPr>
        <p:txBody>
          <a:bodyPr lIns="100794" tIns="50397" rIns="100794" bIns="50397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648824" y="7298937"/>
            <a:ext cx="1152128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71464F-2FC2-4A04-9C38-914C9A469B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038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86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4031" y="1239822"/>
            <a:ext cx="9072563" cy="5635659"/>
          </a:xfrm>
        </p:spPr>
        <p:txBody>
          <a:bodyPr/>
          <a:lstStyle>
            <a:lvl1pPr>
              <a:defRPr sz="2646">
                <a:effectLst/>
              </a:defRPr>
            </a:lvl1pPr>
            <a:lvl2pPr>
              <a:defRPr sz="2205">
                <a:effectLst/>
              </a:defRPr>
            </a:lvl2pPr>
            <a:lvl3pPr>
              <a:defRPr sz="1984">
                <a:effectLst/>
              </a:defRPr>
            </a:lvl3pPr>
            <a:lvl4pPr>
              <a:defRPr sz="1764">
                <a:effectLst/>
              </a:defRPr>
            </a:lvl4pPr>
            <a:lvl5pPr>
              <a:defRPr sz="1764">
                <a:effectLst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2950" y="7162777"/>
            <a:ext cx="2352146" cy="28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4C527C-7E3A-4E5A-B903-084A17BAE1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67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 bwMode="auto">
          <a:xfrm>
            <a:off x="2055" y="7236221"/>
            <a:ext cx="10078570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568704" y="6372125"/>
            <a:ext cx="1152128" cy="369332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40" y="34804"/>
            <a:ext cx="5328592" cy="6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 userDrawn="1"/>
        </p:nvSpPr>
        <p:spPr>
          <a:xfrm>
            <a:off x="-248" y="7226929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PMR 3203                            </a:t>
            </a:r>
            <a:r>
              <a:rPr lang="en-US" b="1" dirty="0" err="1">
                <a:solidFill>
                  <a:schemeClr val="bg1"/>
                </a:solidFill>
              </a:rPr>
              <a:t>Profa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Izabel</a:t>
            </a:r>
            <a:r>
              <a:rPr lang="en-US" b="1" baseline="0" dirty="0">
                <a:solidFill>
                  <a:schemeClr val="bg1"/>
                </a:solidFill>
              </a:rPr>
              <a:t> Machado – machadoi@usp.br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luz&#10;&#10;Descrição gerada automaticamente">
            <a:extLst>
              <a:ext uri="{FF2B5EF4-FFF2-40B4-BE49-F238E27FC236}">
                <a16:creationId xmlns:a16="http://schemas.microsoft.com/office/drawing/2014/main" id="{C1B2CFF9-F29D-FB47-B1AE-A0EADC82FC3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191784" y="34804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00AD95-7693-E541-9C1C-837C99BDC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776" y="6739537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0E2DC-479D-B64D-969E-B07B581046FE}" type="datetimeFigureOut">
              <a:rPr lang="en-US" smtClean="0"/>
              <a:t>4/11/20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3" r:id="rId2"/>
    <p:sldLayoutId id="2147483682" r:id="rId3"/>
    <p:sldLayoutId id="2147483673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33D8-44A9-9747-A045-CECAF107027A}" type="datetime1">
              <a:rPr lang="pt-BR" smtClean="0"/>
              <a:t>11/04/2020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E43E-9283-460A-AAF2-A2409527EB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8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0xOANlj_O88?feature=oembe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ideoseries?list=PL406ikT7daqeku5yJK5YR3dfD9TK_ESqz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h4obOPltpw?feature=oembed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beQttmM_cM?feature=oembed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1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1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6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18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20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24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25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26.wm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5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30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19.wmf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38.wmf"/><Relationship Id="rId4" Type="http://schemas.openxmlformats.org/officeDocument/2006/relationships/image" Target="../media/image135.wmf"/><Relationship Id="rId9" Type="http://schemas.openxmlformats.org/officeDocument/2006/relationships/oleObject" Target="../embeddings/oleObject35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39.wm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143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40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44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43.bin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50.wm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6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67.jpeg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qgBMKS_fyo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C6jPfEjbo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ppGR1syMgA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u_opy5du4?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G35D_euM-0?start=324&amp;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5x3s1pYrVQ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cntQ8INPAw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CYTauKA0qQ?feature=oembe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LyAdXRueu4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BspuKqG9Sw?feature=oembed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4hz9TYAtI?feature=oembed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ZLNKnAENbY?feature=oembed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JLd0yQQLEQ?feature=oembed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1ZrKhsciXU?feature=oembe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k1VfK4cTI4?feature=oembed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663825" y="3059757"/>
            <a:ext cx="727233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800" b="1" dirty="0">
                <a:cs typeface="Arial" pitchFamily="34" charset="0"/>
              </a:rPr>
              <a:t>PMR 3203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sz="2800" b="1" u="sng" dirty="0">
                <a:solidFill>
                  <a:schemeClr val="tx1"/>
                </a:solidFill>
                <a:cs typeface="Arial" pitchFamily="34" charset="0"/>
              </a:rPr>
              <a:t>Introdução à Manufatura Mecânica </a:t>
            </a: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800" dirty="0">
                <a:cs typeface="Arial" pitchFamily="34" charset="0"/>
              </a:rPr>
              <a:t>Profa. Izabel Machado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</a:pPr>
            <a:r>
              <a:rPr lang="pt-BR" altLang="pt-BR" sz="2800" dirty="0">
                <a:cs typeface="Arial" pitchFamily="34" charset="0"/>
              </a:rPr>
              <a:t> </a:t>
            </a:r>
            <a:endParaRPr lang="pt-BR" altLang="pt-BR" sz="2800" b="1" dirty="0">
              <a:cs typeface="Arial" pitchFamily="34" charset="0"/>
            </a:endParaRPr>
          </a:p>
        </p:txBody>
      </p:sp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F33FBF0-E9D3-F34C-8EC7-E30FD3EE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8" y="251446"/>
            <a:ext cx="6969125" cy="9037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7784" y="774333"/>
            <a:ext cx="9072563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10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Mídia Online 4" descr="Incremental Sheet Forming (ISF) Machine">
            <a:hlinkClick r:id="" action="ppaction://media"/>
            <a:extLst>
              <a:ext uri="{FF2B5EF4-FFF2-40B4-BE49-F238E27FC236}">
                <a16:creationId xmlns:a16="http://schemas.microsoft.com/office/drawing/2014/main" id="{75660DFB-CB9B-664D-91F8-856C2565D1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07864" y="1907629"/>
            <a:ext cx="8064896" cy="453650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F45D512-78A7-E848-AE4A-5236788C6AF3}"/>
              </a:ext>
            </a:extLst>
          </p:cNvPr>
          <p:cNvSpPr/>
          <p:nvPr/>
        </p:nvSpPr>
        <p:spPr>
          <a:xfrm>
            <a:off x="292104" y="6516141"/>
            <a:ext cx="640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=0xOANlj_O88&amp;t=4s</a:t>
            </a:r>
          </a:p>
        </p:txBody>
      </p:sp>
    </p:spTree>
    <p:extLst>
      <p:ext uri="{BB962C8B-B14F-4D97-AF65-F5344CB8AC3E}">
        <p14:creationId xmlns:p14="http://schemas.microsoft.com/office/powerpoint/2010/main" val="174400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100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0" y="1761234"/>
            <a:ext cx="9526058" cy="47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909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101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619597"/>
            <a:ext cx="9439750" cy="47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6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102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51" y="1954201"/>
            <a:ext cx="4902603" cy="15800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23" y="3995861"/>
            <a:ext cx="3123437" cy="28391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0" y="1691605"/>
            <a:ext cx="47065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36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103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16" y="1187549"/>
            <a:ext cx="4496325" cy="30956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91" y="2186627"/>
            <a:ext cx="5310665" cy="8731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144" y="4255840"/>
            <a:ext cx="4467884" cy="25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7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104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68" y="1716075"/>
            <a:ext cx="4957849" cy="35039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509" y="2192328"/>
            <a:ext cx="4326808" cy="297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105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68" y="1860091"/>
            <a:ext cx="4957849" cy="35039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9145"/>
          <a:stretch/>
        </p:blipFill>
        <p:spPr>
          <a:xfrm>
            <a:off x="5031726" y="2356904"/>
            <a:ext cx="4833122" cy="28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69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9B85C7E-FB2E-6246-8865-FDA77C0856A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106</a:t>
            </a:fld>
            <a:endParaRPr lang="pt-BR" altLang="pt-BR" dirty="0"/>
          </a:p>
        </p:txBody>
      </p:sp>
      <p:pic>
        <p:nvPicPr>
          <p:cNvPr id="4" name="Mídia Online 3" descr="Processo de LaminaÃ§Ã£o a frio">
            <a:hlinkClick r:id="" action="ppaction://media"/>
            <a:extLst>
              <a:ext uri="{FF2B5EF4-FFF2-40B4-BE49-F238E27FC236}">
                <a16:creationId xmlns:a16="http://schemas.microsoft.com/office/drawing/2014/main" id="{DFF5FA4B-404B-3A48-ABB8-D15D07F53C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9885" y="1331565"/>
            <a:ext cx="7680853" cy="43204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53759E2-4C7D-1E4E-8ED8-2005784B3E69}"/>
              </a:ext>
            </a:extLst>
          </p:cNvPr>
          <p:cNvSpPr/>
          <p:nvPr/>
        </p:nvSpPr>
        <p:spPr>
          <a:xfrm>
            <a:off x="359793" y="6337491"/>
            <a:ext cx="6939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=ISd43MI1gsw&amp;list=PL406ikT7daqeku5yJK5YR3dfD9TK_ESqz</a:t>
            </a:r>
          </a:p>
        </p:txBody>
      </p:sp>
    </p:spTree>
    <p:extLst>
      <p:ext uri="{BB962C8B-B14F-4D97-AF65-F5344CB8AC3E}">
        <p14:creationId xmlns:p14="http://schemas.microsoft.com/office/powerpoint/2010/main" val="16292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5A648-AD26-D542-864C-2411A01A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1" y="817339"/>
            <a:ext cx="7776865" cy="1460500"/>
          </a:xfrm>
        </p:spPr>
        <p:txBody>
          <a:bodyPr/>
          <a:lstStyle/>
          <a:p>
            <a:r>
              <a:rPr lang="en-US" sz="2000" dirty="0"/>
              <a:t>Video </a:t>
            </a:r>
            <a:r>
              <a:rPr lang="en-US" sz="2000" dirty="0" err="1"/>
              <a:t>adicional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as </a:t>
            </a:r>
            <a:r>
              <a:rPr lang="en-US" sz="2000" dirty="0" err="1"/>
              <a:t>transformações</a:t>
            </a:r>
            <a:r>
              <a:rPr lang="en-US" sz="2000" dirty="0"/>
              <a:t> de </a:t>
            </a:r>
            <a:r>
              <a:rPr lang="en-US" sz="2000" dirty="0" err="1"/>
              <a:t>fase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aços</a:t>
            </a:r>
            <a:r>
              <a:rPr lang="en-US" sz="2000" dirty="0"/>
              <a:t> 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8A56C9A-52DB-D841-99EC-84C54044F1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107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256779-B4BF-534D-A634-9009F2155DE1}"/>
              </a:ext>
            </a:extLst>
          </p:cNvPr>
          <p:cNvSpPr/>
          <p:nvPr/>
        </p:nvSpPr>
        <p:spPr>
          <a:xfrm>
            <a:off x="143768" y="6541410"/>
            <a:ext cx="5471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=uh4obOPltpw</a:t>
            </a:r>
          </a:p>
        </p:txBody>
      </p:sp>
      <p:pic>
        <p:nvPicPr>
          <p:cNvPr id="5" name="Mídia Online 4" descr="Iron crystal structures">
            <a:hlinkClick r:id="" action="ppaction://media"/>
            <a:extLst>
              <a:ext uri="{FF2B5EF4-FFF2-40B4-BE49-F238E27FC236}">
                <a16:creationId xmlns:a16="http://schemas.microsoft.com/office/drawing/2014/main" id="{5C93EE04-06C1-2F42-B1AE-9333561FAB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3928" y="1547589"/>
            <a:ext cx="6663267" cy="49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940B7-C704-8A41-AFE6-F283FD52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/>
              <a:t>Exercícios</a:t>
            </a:r>
            <a:br>
              <a:rPr lang="en-US" sz="3200" dirty="0"/>
            </a:br>
            <a:br>
              <a:rPr lang="en-US" sz="3200" dirty="0"/>
            </a:br>
            <a:r>
              <a:rPr lang="en-US" sz="1800" dirty="0"/>
              <a:t>1.	Por que as </a:t>
            </a:r>
            <a:r>
              <a:rPr lang="en-US" sz="1800" dirty="0" err="1"/>
              <a:t>propriedades</a:t>
            </a:r>
            <a:r>
              <a:rPr lang="en-US" sz="1800" dirty="0"/>
              <a:t> </a:t>
            </a:r>
            <a:r>
              <a:rPr lang="en-US" sz="1800" dirty="0" err="1"/>
              <a:t>mecânicas</a:t>
            </a:r>
            <a:r>
              <a:rPr lang="en-US" sz="1800" dirty="0"/>
              <a:t> dos </a:t>
            </a:r>
            <a:r>
              <a:rPr lang="en-US" sz="1800" dirty="0" err="1"/>
              <a:t>materiais</a:t>
            </a:r>
            <a:r>
              <a:rPr lang="en-US" sz="1800" dirty="0"/>
              <a:t> a ser </a:t>
            </a:r>
            <a:r>
              <a:rPr lang="en-US" sz="1800" dirty="0" err="1"/>
              <a:t>deformado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</a:t>
            </a:r>
            <a:r>
              <a:rPr lang="en-US" sz="1800" dirty="0" err="1"/>
              <a:t>importantes</a:t>
            </a:r>
            <a:r>
              <a:rPr lang="en-US" sz="1800" dirty="0"/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2.	A </a:t>
            </a:r>
            <a:r>
              <a:rPr lang="en-US" sz="1800" dirty="0" err="1"/>
              <a:t>temperatura</a:t>
            </a:r>
            <a:r>
              <a:rPr lang="en-US" sz="1800" dirty="0"/>
              <a:t> </a:t>
            </a:r>
            <a:r>
              <a:rPr lang="en-US" sz="1800" dirty="0" err="1"/>
              <a:t>é</a:t>
            </a:r>
            <a:r>
              <a:rPr lang="en-US" sz="1800" dirty="0"/>
              <a:t>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processo</a:t>
            </a:r>
            <a:r>
              <a:rPr lang="en-US" sz="1800" dirty="0"/>
              <a:t> de </a:t>
            </a:r>
            <a:r>
              <a:rPr lang="en-US" sz="1800" dirty="0" err="1"/>
              <a:t>conformação</a:t>
            </a:r>
            <a:r>
              <a:rPr lang="en-US" sz="1800" dirty="0"/>
              <a:t> </a:t>
            </a:r>
            <a:r>
              <a:rPr lang="en-US" sz="1800" dirty="0" err="1"/>
              <a:t>mecânica</a:t>
            </a:r>
            <a:r>
              <a:rPr lang="en-US" sz="1800" dirty="0"/>
              <a:t>? Por </a:t>
            </a:r>
            <a:r>
              <a:rPr lang="en-US" sz="1800" dirty="0" err="1"/>
              <a:t>quê</a:t>
            </a:r>
            <a:r>
              <a:rPr lang="en-US" sz="1800" dirty="0"/>
              <a:t>?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3.	Com </a:t>
            </a:r>
            <a:r>
              <a:rPr lang="en-US" sz="1800" dirty="0" err="1"/>
              <a:t>relação</a:t>
            </a:r>
            <a:r>
              <a:rPr lang="en-US" sz="1800" dirty="0"/>
              <a:t> </a:t>
            </a:r>
            <a:r>
              <a:rPr lang="en-US" sz="1800" dirty="0" err="1"/>
              <a:t>às</a:t>
            </a:r>
            <a:r>
              <a:rPr lang="en-US" sz="1800" dirty="0"/>
              <a:t> </a:t>
            </a:r>
            <a:r>
              <a:rPr lang="en-US" sz="1800" dirty="0" err="1"/>
              <a:t>temperaturas</a:t>
            </a:r>
            <a:r>
              <a:rPr lang="en-US" sz="1800" dirty="0"/>
              <a:t> de </a:t>
            </a:r>
            <a:r>
              <a:rPr lang="en-US" sz="1800" dirty="0" err="1"/>
              <a:t>conformação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</a:t>
            </a:r>
            <a:r>
              <a:rPr lang="en-US" sz="1800" dirty="0" err="1"/>
              <a:t>divididos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processos</a:t>
            </a:r>
            <a:r>
              <a:rPr lang="en-US" sz="1800" dirty="0"/>
              <a:t> de </a:t>
            </a:r>
            <a:r>
              <a:rPr lang="en-US" sz="1800" dirty="0" err="1"/>
              <a:t>conformação</a:t>
            </a:r>
            <a:r>
              <a:rPr lang="en-US" sz="1800" dirty="0"/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4. </a:t>
            </a:r>
            <a:r>
              <a:rPr lang="en-US" sz="1800" dirty="0">
                <a:solidFill>
                  <a:schemeClr val="tx1"/>
                </a:solidFill>
              </a:rPr>
              <a:t>O que </a:t>
            </a:r>
            <a:r>
              <a:rPr lang="en-US" sz="1800" dirty="0" err="1">
                <a:solidFill>
                  <a:schemeClr val="tx1"/>
                </a:solidFill>
              </a:rPr>
              <a:t>é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encruamento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5.	</a:t>
            </a:r>
            <a:r>
              <a:rPr lang="en-US" sz="1800" dirty="0" err="1"/>
              <a:t>Quais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as </a:t>
            </a:r>
            <a:r>
              <a:rPr lang="en-US" sz="1800" dirty="0" err="1"/>
              <a:t>principais</a:t>
            </a:r>
            <a:r>
              <a:rPr lang="en-US" sz="1800" dirty="0"/>
              <a:t> </a:t>
            </a:r>
            <a:r>
              <a:rPr lang="en-US" sz="1800" dirty="0" err="1"/>
              <a:t>diferenças</a:t>
            </a:r>
            <a:r>
              <a:rPr lang="en-US" sz="1800" dirty="0"/>
              <a:t> entre um material </a:t>
            </a:r>
            <a:r>
              <a:rPr lang="en-US" sz="1800" dirty="0" err="1"/>
              <a:t>conformado</a:t>
            </a:r>
            <a:r>
              <a:rPr lang="en-US" sz="1800" dirty="0"/>
              <a:t> a </a:t>
            </a:r>
            <a:r>
              <a:rPr lang="en-US" sz="1800" dirty="0" err="1"/>
              <a:t>frio</a:t>
            </a:r>
            <a:r>
              <a:rPr lang="en-US" sz="1800" dirty="0"/>
              <a:t> e a </a:t>
            </a:r>
            <a:r>
              <a:rPr lang="en-US" sz="1800" dirty="0" err="1"/>
              <a:t>quente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termos</a:t>
            </a:r>
            <a:r>
              <a:rPr lang="en-US" sz="1800" dirty="0"/>
              <a:t> de </a:t>
            </a:r>
            <a:r>
              <a:rPr lang="en-US" sz="1800" dirty="0" err="1"/>
              <a:t>propriedades</a:t>
            </a:r>
            <a:r>
              <a:rPr lang="en-US" sz="1800" dirty="0"/>
              <a:t> </a:t>
            </a:r>
            <a:r>
              <a:rPr lang="en-US" sz="1800" dirty="0" err="1"/>
              <a:t>mecânicas</a:t>
            </a:r>
            <a:r>
              <a:rPr lang="en-US" sz="1800" dirty="0"/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6.	</a:t>
            </a:r>
            <a:r>
              <a:rPr lang="en-US" sz="1800" dirty="0" err="1"/>
              <a:t>Quais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as </a:t>
            </a:r>
            <a:r>
              <a:rPr lang="en-US" sz="1800" dirty="0" err="1"/>
              <a:t>variáveis</a:t>
            </a:r>
            <a:r>
              <a:rPr lang="en-US" sz="1800" dirty="0"/>
              <a:t> </a:t>
            </a:r>
            <a:r>
              <a:rPr lang="en-US" sz="1800" dirty="0" err="1"/>
              <a:t>importantes</a:t>
            </a:r>
            <a:r>
              <a:rPr lang="en-US" sz="1800" dirty="0"/>
              <a:t> no </a:t>
            </a:r>
            <a:r>
              <a:rPr lang="en-US" sz="1800" dirty="0" err="1"/>
              <a:t>processo</a:t>
            </a:r>
            <a:r>
              <a:rPr lang="en-US" sz="1800" dirty="0"/>
              <a:t> de </a:t>
            </a:r>
            <a:r>
              <a:rPr lang="en-US" sz="1800" dirty="0" err="1"/>
              <a:t>conformação</a:t>
            </a:r>
            <a:r>
              <a:rPr lang="en-US" sz="1800" dirty="0"/>
              <a:t> que se </a:t>
            </a:r>
            <a:r>
              <a:rPr lang="en-US" sz="1800" dirty="0" err="1"/>
              <a:t>referem</a:t>
            </a:r>
            <a:r>
              <a:rPr lang="en-US" sz="1800" dirty="0"/>
              <a:t> </a:t>
            </a:r>
            <a:r>
              <a:rPr lang="en-US" sz="1800" dirty="0" err="1"/>
              <a:t>ao</a:t>
            </a:r>
            <a:r>
              <a:rPr lang="en-US" sz="1800" dirty="0"/>
              <a:t> </a:t>
            </a:r>
            <a:r>
              <a:rPr lang="en-US" sz="1800" dirty="0" err="1"/>
              <a:t>ferramental</a:t>
            </a:r>
            <a:r>
              <a:rPr lang="en-US" sz="1800" dirty="0"/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7.	O que </a:t>
            </a:r>
            <a:r>
              <a:rPr lang="en-US" sz="1800" dirty="0" err="1"/>
              <a:t>é</a:t>
            </a:r>
            <a:r>
              <a:rPr lang="en-US" sz="1800" dirty="0"/>
              <a:t> o </a:t>
            </a:r>
            <a:r>
              <a:rPr lang="en-US" sz="1800" dirty="0" err="1"/>
              <a:t>ensaio</a:t>
            </a:r>
            <a:r>
              <a:rPr lang="en-US" sz="1800" dirty="0"/>
              <a:t> do </a:t>
            </a:r>
            <a:r>
              <a:rPr lang="en-US" sz="1800" dirty="0" err="1"/>
              <a:t>anel</a:t>
            </a:r>
            <a:r>
              <a:rPr lang="en-US" sz="1800" dirty="0"/>
              <a:t>? Por que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ensaio</a:t>
            </a:r>
            <a:r>
              <a:rPr lang="en-US" sz="1800" dirty="0"/>
              <a:t> </a:t>
            </a:r>
            <a:r>
              <a:rPr lang="en-US" sz="1800" dirty="0" err="1"/>
              <a:t>é</a:t>
            </a:r>
            <a:r>
              <a:rPr lang="en-US" sz="1800" dirty="0"/>
              <a:t> </a:t>
            </a:r>
            <a:r>
              <a:rPr lang="en-US" sz="1800" dirty="0" err="1"/>
              <a:t>importante</a:t>
            </a:r>
            <a:r>
              <a:rPr lang="en-US" sz="1800" dirty="0"/>
              <a:t>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8.	</a:t>
            </a:r>
            <a:r>
              <a:rPr lang="en-US" sz="1800" dirty="0" err="1"/>
              <a:t>Descreva</a:t>
            </a:r>
            <a:r>
              <a:rPr lang="en-US" sz="1800" dirty="0"/>
              <a:t> </a:t>
            </a:r>
            <a:r>
              <a:rPr lang="en-US" sz="1800" dirty="0" err="1"/>
              <a:t>sucintamente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processos</a:t>
            </a:r>
            <a:r>
              <a:rPr lang="en-US" sz="1800" dirty="0"/>
              <a:t> de </a:t>
            </a:r>
            <a:r>
              <a:rPr lang="en-US" sz="1800" dirty="0" err="1"/>
              <a:t>forjamento</a:t>
            </a:r>
            <a:r>
              <a:rPr lang="en-US" sz="1800" dirty="0"/>
              <a:t>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9.	</a:t>
            </a:r>
            <a:r>
              <a:rPr lang="en-US" sz="1800" dirty="0" err="1"/>
              <a:t>Descreva</a:t>
            </a:r>
            <a:r>
              <a:rPr lang="en-US" sz="1800" dirty="0"/>
              <a:t> </a:t>
            </a:r>
            <a:r>
              <a:rPr lang="en-US" sz="1800" dirty="0" err="1"/>
              <a:t>sucintamente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processos</a:t>
            </a:r>
            <a:r>
              <a:rPr lang="en-US" sz="1800" dirty="0"/>
              <a:t> de </a:t>
            </a:r>
            <a:r>
              <a:rPr lang="en-US" sz="1800" dirty="0" err="1"/>
              <a:t>laminação</a:t>
            </a:r>
            <a:r>
              <a:rPr lang="en-US" sz="1800" dirty="0"/>
              <a:t>.</a:t>
            </a:r>
            <a:br>
              <a:rPr lang="en-US" sz="18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62A027C-108E-0B42-B38F-35329908430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108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746011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248224" y="3462400"/>
            <a:ext cx="1512168" cy="77888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4400" b="1" dirty="0">
                <a:solidFill>
                  <a:schemeClr val="tx1"/>
                </a:solidFill>
              </a:rPr>
              <a:t>FIM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109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8791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7783" y="611485"/>
            <a:ext cx="9072563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Mídia Online 2" descr="Estampagem - software">
            <a:hlinkClick r:id="" action="ppaction://media"/>
            <a:extLst>
              <a:ext uri="{FF2B5EF4-FFF2-40B4-BE49-F238E27FC236}">
                <a16:creationId xmlns:a16="http://schemas.microsoft.com/office/drawing/2014/main" id="{02CEE388-5444-3044-B9B2-A224A0FABB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33375" y="1475581"/>
            <a:ext cx="7013874" cy="525658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973883-B8C7-8A4D-9157-DDABAADDBF17}"/>
              </a:ext>
            </a:extLst>
          </p:cNvPr>
          <p:cNvSpPr/>
          <p:nvPr/>
        </p:nvSpPr>
        <p:spPr>
          <a:xfrm>
            <a:off x="143768" y="679764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https://</a:t>
            </a:r>
            <a:r>
              <a:rPr lang="en-US" b="1" dirty="0" err="1">
                <a:solidFill>
                  <a:schemeClr val="tx1"/>
                </a:solidFill>
              </a:rPr>
              <a:t>www.youtube.com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watch?v</a:t>
            </a: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en-US" b="1" dirty="0" err="1">
                <a:solidFill>
                  <a:schemeClr val="tx1"/>
                </a:solidFill>
              </a:rPr>
              <a:t>jbeQttmM_cM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B4E08-3705-6840-B55D-38C5D89F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7" y="1187549"/>
            <a:ext cx="8693150" cy="1460500"/>
          </a:xfrm>
        </p:spPr>
        <p:txBody>
          <a:bodyPr/>
          <a:lstStyle/>
          <a:p>
            <a:pPr algn="just"/>
            <a:r>
              <a:rPr lang="en-US" dirty="0" err="1"/>
              <a:t>Anexos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complementares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fazem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da aula, mas </a:t>
            </a:r>
            <a:r>
              <a:rPr lang="en-US" dirty="0" err="1"/>
              <a:t>dão</a:t>
            </a:r>
            <a:r>
              <a:rPr lang="en-US" dirty="0"/>
              <a:t> </a:t>
            </a:r>
            <a:r>
              <a:rPr lang="en-US" dirty="0" err="1"/>
              <a:t>ajudam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haja</a:t>
            </a:r>
            <a:r>
              <a:rPr lang="en-US" dirty="0"/>
              <a:t> </a:t>
            </a:r>
            <a:r>
              <a:rPr lang="en-US" dirty="0" err="1"/>
              <a:t>dúvidas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ensaios</a:t>
            </a:r>
            <a:r>
              <a:rPr lang="en-US" dirty="0"/>
              <a:t> de </a:t>
            </a:r>
            <a:r>
              <a:rPr lang="en-US" dirty="0" err="1"/>
              <a:t>tração</a:t>
            </a:r>
            <a:r>
              <a:rPr lang="en-US" dirty="0"/>
              <a:t>, </a:t>
            </a:r>
            <a:r>
              <a:rPr lang="en-US" dirty="0" err="1"/>
              <a:t>critérios</a:t>
            </a:r>
            <a:r>
              <a:rPr lang="en-US" dirty="0"/>
              <a:t> de </a:t>
            </a:r>
            <a:r>
              <a:rPr lang="en-US" dirty="0" err="1"/>
              <a:t>escoamento</a:t>
            </a:r>
            <a:r>
              <a:rPr lang="en-US" dirty="0"/>
              <a:t>, </a:t>
            </a:r>
            <a:r>
              <a:rPr lang="en-US" dirty="0" err="1"/>
              <a:t>dureza</a:t>
            </a:r>
            <a:r>
              <a:rPr lang="en-US" dirty="0"/>
              <a:t> e </a:t>
            </a:r>
            <a:r>
              <a:rPr lang="en-US" dirty="0" err="1"/>
              <a:t>equações</a:t>
            </a:r>
            <a:r>
              <a:rPr lang="en-US" dirty="0"/>
              <a:t> </a:t>
            </a:r>
            <a:r>
              <a:rPr lang="en-US" dirty="0" err="1"/>
              <a:t>constitutivas</a:t>
            </a:r>
            <a:r>
              <a:rPr lang="en-US" dirty="0"/>
              <a:t> (</a:t>
            </a:r>
            <a:r>
              <a:rPr lang="en-US" dirty="0" err="1"/>
              <a:t>mecânicas</a:t>
            </a:r>
            <a:r>
              <a:rPr lang="en-US" dirty="0"/>
              <a:t>)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0DBD0C-B6E6-BF4E-A820-0DC9F28AB7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110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4976384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C94D3BF1-28C3-4F6D-82F1-9C641133D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32" y="1470148"/>
            <a:ext cx="924057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Deformação plástica em tensão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E8FC134-C2C4-460F-A983-2D44E3361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6" y="281387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2" name="Rectangle 5">
            <a:extLst>
              <a:ext uri="{FF2B5EF4-FFF2-40B4-BE49-F238E27FC236}">
                <a16:creationId xmlns:a16="http://schemas.microsoft.com/office/drawing/2014/main" id="{E4800CA6-6948-415D-BDF9-AEF2562F9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415" y="190741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F688BA21-E275-4C71-8968-3669F88F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404" y="278063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4" name="Rectangle 7">
            <a:extLst>
              <a:ext uri="{FF2B5EF4-FFF2-40B4-BE49-F238E27FC236}">
                <a16:creationId xmlns:a16="http://schemas.microsoft.com/office/drawing/2014/main" id="{34EF9B6B-1190-4C85-B193-66E93539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191" y="263013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5" name="Rectangle 8">
            <a:extLst>
              <a:ext uri="{FF2B5EF4-FFF2-40B4-BE49-F238E27FC236}">
                <a16:creationId xmlns:a16="http://schemas.microsoft.com/office/drawing/2014/main" id="{F825801C-04AE-4AEA-94E4-C65DAE15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489" y="279813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6" name="Rectangle 9">
            <a:extLst>
              <a:ext uri="{FF2B5EF4-FFF2-40B4-BE49-F238E27FC236}">
                <a16:creationId xmlns:a16="http://schemas.microsoft.com/office/drawing/2014/main" id="{C986094D-9D91-42A6-963C-21D509370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691" y="200366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7" name="Rectangle 11">
            <a:extLst>
              <a:ext uri="{FF2B5EF4-FFF2-40B4-BE49-F238E27FC236}">
                <a16:creationId xmlns:a16="http://schemas.microsoft.com/office/drawing/2014/main" id="{BDB22FB1-1111-4F73-BE64-3AF99596F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85" y="2296168"/>
            <a:ext cx="8484526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 ensaio de tração consiste em tracionar um corpo de prova de dimensões padronizadas até a sua ruptura. O acionamento das máquinas de tração pode ser mecânico ou hidráulico. Normalmente as máquinas de acionamento hidráulico são chamadas de máquinas moles e as de acionamento mecânico chamadas de máquinas duras. As máquinas moles permitem que a velocidade de aumento da tensão seja mantida constante. No caso das máquinas duras, a velocidade de deformação é que é mantida constante. Nas máquinas de acionamento servo-hidráulico permitem escolher entre fixar a velocidade da carga aplicada ou da deformação.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849449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05B867F9-06B3-437F-905F-493FCD82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92" y="1254124"/>
            <a:ext cx="924057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Deformação plástica em tensão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DF05D66-0437-4E0B-99A4-88F525590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6" y="281387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42068FDC-63FF-4A77-B824-5612773E4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B5A3753B-640C-49C3-98E6-E40983346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404" y="278063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F9B73948-3CC3-4CFE-9649-C314A43F9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489" y="279813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49" name="Rectangle 9">
            <a:extLst>
              <a:ext uri="{FF2B5EF4-FFF2-40B4-BE49-F238E27FC236}">
                <a16:creationId xmlns:a16="http://schemas.microsoft.com/office/drawing/2014/main" id="{DEACE4A2-0EB1-4B90-A50F-0F47EF39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691" y="200366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7E985511-F062-4E8E-9D5B-1C71393EC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700" y="20579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51" name="Rectangle 13">
            <a:extLst>
              <a:ext uri="{FF2B5EF4-FFF2-40B4-BE49-F238E27FC236}">
                <a16:creationId xmlns:a16="http://schemas.microsoft.com/office/drawing/2014/main" id="{534D6A02-33A8-4943-AAED-E326E6A00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700" y="20579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5852" name="Picture 12" descr="Fig 64 Nokia">
            <a:extLst>
              <a:ext uri="{FF2B5EF4-FFF2-40B4-BE49-F238E27FC236}">
                <a16:creationId xmlns:a16="http://schemas.microsoft.com/office/drawing/2014/main" id="{AB8DCD36-E435-42F7-991C-0277A0D8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51" y="1929599"/>
            <a:ext cx="5388584" cy="51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632943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3">
            <a:extLst>
              <a:ext uri="{FF2B5EF4-FFF2-40B4-BE49-F238E27FC236}">
                <a16:creationId xmlns:a16="http://schemas.microsoft.com/office/drawing/2014/main" id="{923EFFB6-357B-47EB-8F4B-705936E1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32" y="1840105"/>
            <a:ext cx="8820547" cy="518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 corpo de prova para o ensaio de tração é padronizado pelas normas ASTM E-8M, ABNT NB4, podendo ser cilíndrico ou chato.</a:t>
            </a: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A necessidade de se padronizar os corpos de prova existe porque:</a:t>
            </a:r>
          </a:p>
          <a:p>
            <a:pPr algn="just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	Embora os limites de escoamento e de resistência sejam independentes da geometria, propriedades como ductilidade e alongamento não o são.</a:t>
            </a:r>
          </a:p>
          <a:p>
            <a:pPr algn="just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	Existe a necessidade de se padronizar a garra do equipamento por parte dos fabricantes da máquina de tração.</a:t>
            </a:r>
          </a:p>
          <a:p>
            <a:pPr algn="just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	Os materiais metálicos são anisotrópicos, isto é, suas propriedades variam de região para região. As medidas obtidas, na verdade, são uma média das propriedades. Logo existe a necessidade de padronização.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B867F9-06B3-437F-905F-493FCD82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92" y="1182116"/>
            <a:ext cx="924057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Deformação plástica em tensão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108411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4">
            <a:extLst>
              <a:ext uri="{FF2B5EF4-FFF2-40B4-BE49-F238E27FC236}">
                <a16:creationId xmlns:a16="http://schemas.microsoft.com/office/drawing/2014/main" id="{8452A5D5-3E11-4740-999E-BE7440C57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780" y="1395288"/>
            <a:ext cx="6968932" cy="44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200">
                <a:latin typeface="Arial" pitchFamily="34" charset="0"/>
                <a:cs typeface="Arial" pitchFamily="34" charset="0"/>
              </a:rPr>
              <a:t>Corpos de prova utilizados em ensaios de tração</a:t>
            </a:r>
            <a:r>
              <a:rPr lang="pt-BR" altLang="pt-BR" sz="1000">
                <a:latin typeface="Arial" pitchFamily="34" charset="0"/>
                <a:cs typeface="Arial" pitchFamily="34" charset="0"/>
              </a:rPr>
              <a:t> </a:t>
            </a:r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Rectangle 16">
            <a:extLst>
              <a:ext uri="{FF2B5EF4-FFF2-40B4-BE49-F238E27FC236}">
                <a16:creationId xmlns:a16="http://schemas.microsoft.com/office/drawing/2014/main" id="{6932F2F9-35AB-41F0-8165-26733FE72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7893" name="Picture 15" descr="Fig 65 Nokia">
            <a:extLst>
              <a:ext uri="{FF2B5EF4-FFF2-40B4-BE49-F238E27FC236}">
                <a16:creationId xmlns:a16="http://schemas.microsoft.com/office/drawing/2014/main" id="{FBD3FB06-BFC5-43C3-BF35-183C8414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83" y="2267662"/>
            <a:ext cx="7644474" cy="48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370089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2208D4AE-1590-49F0-B839-D4F805D0B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355219"/>
            <a:ext cx="8736542" cy="84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>
                <a:latin typeface="Arial" pitchFamily="34" charset="0"/>
                <a:cs typeface="Arial" pitchFamily="34" charset="0"/>
              </a:rPr>
              <a:t>Alguns parâmetros importantes definidos com o auxílio da curva tensão X deformação de engenharia. </a:t>
            </a: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2375879A-0AD7-4480-85CF-C4490E648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8917" name="Rectangle 6">
            <a:extLst>
              <a:ext uri="{FF2B5EF4-FFF2-40B4-BE49-F238E27FC236}">
                <a16:creationId xmlns:a16="http://schemas.microsoft.com/office/drawing/2014/main" id="{B1998A6B-229F-40B4-877D-31C8042F7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8918" name="Picture 5" descr="Fig 69 Nokia">
            <a:extLst>
              <a:ext uri="{FF2B5EF4-FFF2-40B4-BE49-F238E27FC236}">
                <a16:creationId xmlns:a16="http://schemas.microsoft.com/office/drawing/2014/main" id="{F8016CD6-9633-446F-A523-BB32C335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67" y="2327400"/>
            <a:ext cx="5025949" cy="47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115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53618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F4BB6559-4815-48EF-8E0A-5AFC0080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90" y="899517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Curva tensão X deformação de engenharia. </a:t>
            </a:r>
          </a:p>
        </p:txBody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B7F9E799-8A34-4635-B935-EE0CD763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7" name="Rectangle 4">
            <a:extLst>
              <a:ext uri="{FF2B5EF4-FFF2-40B4-BE49-F238E27FC236}">
                <a16:creationId xmlns:a16="http://schemas.microsoft.com/office/drawing/2014/main" id="{83EC1BAA-A6C0-4D99-9BDF-50A5C8084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8" name="Rectangle 7">
            <a:extLst>
              <a:ext uri="{FF2B5EF4-FFF2-40B4-BE49-F238E27FC236}">
                <a16:creationId xmlns:a16="http://schemas.microsoft.com/office/drawing/2014/main" id="{B61957FD-E550-4731-B115-79F46767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0242" name="Object 6">
            <a:extLst>
              <a:ext uri="{FF2B5EF4-FFF2-40B4-BE49-F238E27FC236}">
                <a16:creationId xmlns:a16="http://schemas.microsoft.com/office/drawing/2014/main" id="{6A760FB8-3C72-45A5-929D-5F9D497D62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026" y="1478763"/>
          <a:ext cx="3864240" cy="280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r:id="rId3" imgW="2557710" imgH="1856550" progId="Photoshop.Image.4">
                  <p:embed/>
                </p:oleObj>
              </mc:Choice>
              <mc:Fallback>
                <p:oleObj r:id="rId3" imgW="2557710" imgH="1856550" progId="Photoshop.Image.4">
                  <p:embed/>
                  <p:pic>
                    <p:nvPicPr>
                      <p:cNvPr id="10242" name="Object 6">
                        <a:extLst>
                          <a:ext uri="{FF2B5EF4-FFF2-40B4-BE49-F238E27FC236}">
                            <a16:creationId xmlns:a16="http://schemas.microsoft.com/office/drawing/2014/main" id="{6A760FB8-3C72-45A5-929D-5F9D497D62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1478763"/>
                        <a:ext cx="3864240" cy="2805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9">
            <a:extLst>
              <a:ext uri="{FF2B5EF4-FFF2-40B4-BE49-F238E27FC236}">
                <a16:creationId xmlns:a16="http://schemas.microsoft.com/office/drawing/2014/main" id="{9A59FD06-A7E9-4754-8715-40164D5EE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0243" name="Object 8">
            <a:extLst>
              <a:ext uri="{FF2B5EF4-FFF2-40B4-BE49-F238E27FC236}">
                <a16:creationId xmlns:a16="http://schemas.microsoft.com/office/drawing/2014/main" id="{08566924-3354-4F68-8471-ED5697CD4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8271" y="1496002"/>
          <a:ext cx="5292328" cy="271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r:id="rId5" imgW="2393293" imgH="1228346" progId="Photoshop.Image.4">
                  <p:embed/>
                </p:oleObj>
              </mc:Choice>
              <mc:Fallback>
                <p:oleObj r:id="rId5" imgW="2393293" imgH="1228346" progId="Photoshop.Image.4">
                  <p:embed/>
                  <p:pic>
                    <p:nvPicPr>
                      <p:cNvPr id="10243" name="Object 8">
                        <a:extLst>
                          <a:ext uri="{FF2B5EF4-FFF2-40B4-BE49-F238E27FC236}">
                            <a16:creationId xmlns:a16="http://schemas.microsoft.com/office/drawing/2014/main" id="{08566924-3354-4F68-8471-ED5697CD40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271" y="1496002"/>
                        <a:ext cx="5292328" cy="27158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10">
            <a:extLst>
              <a:ext uri="{FF2B5EF4-FFF2-40B4-BE49-F238E27FC236}">
                <a16:creationId xmlns:a16="http://schemas.microsoft.com/office/drawing/2014/main" id="{3073026F-D8F3-4D57-A660-61D05B68C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68" y="4364454"/>
            <a:ext cx="9600837" cy="28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000" dirty="0">
                <a:latin typeface="Arial" pitchFamily="34" charset="0"/>
                <a:cs typeface="Arial" pitchFamily="34" charset="0"/>
              </a:rPr>
              <a:t>Curvas Tensão X Deformação. Escoamento descontínuo (a) e contínuo (b).</a:t>
            </a:r>
          </a:p>
          <a:p>
            <a:pPr eaLnBrk="1" hangingPunct="1"/>
            <a:endParaRPr lang="pt-BR" altLang="pt-BR" sz="20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BR" altLang="pt-BR" sz="2000" dirty="0">
                <a:latin typeface="Arial" pitchFamily="34" charset="0"/>
                <a:cs typeface="Arial" pitchFamily="34" charset="0"/>
              </a:rPr>
              <a:t>Escoamento descontínuo  existe a formação de um patamar (bandas de </a:t>
            </a:r>
            <a:r>
              <a:rPr lang="pt-BR" altLang="pt-BR" sz="2000" dirty="0" err="1">
                <a:latin typeface="Arial" pitchFamily="34" charset="0"/>
                <a:cs typeface="Arial" pitchFamily="34" charset="0"/>
              </a:rPr>
              <a:t>Lüders</a:t>
            </a:r>
            <a:r>
              <a:rPr lang="pt-BR" altLang="pt-BR" sz="2000" dirty="0">
                <a:latin typeface="Arial" pitchFamily="34" charset="0"/>
                <a:cs typeface="Arial" pitchFamily="34" charset="0"/>
              </a:rPr>
              <a:t>). Ocorre intensa deformação plástica sem aumento de carga. Macroscopicamente observa-se uma ondulação na superfície da peça. </a:t>
            </a:r>
          </a:p>
          <a:p>
            <a:pPr algn="just" eaLnBrk="1" hangingPunct="1"/>
            <a:r>
              <a:rPr lang="pt-BR" altLang="pt-BR" sz="2000" dirty="0">
                <a:latin typeface="Arial" pitchFamily="34" charset="0"/>
                <a:cs typeface="Arial" pitchFamily="34" charset="0"/>
              </a:rPr>
              <a:t>Escoamento contínuo: nesse caso, a determinação do limite de escoamento não fica tão clara. Define-se, neste caso, o limite de escoamento convencional, que corresponde à tensão onde ocorre uma de deformação plástica permanente de 0,2%.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2890014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>
            <a:extLst>
              <a:ext uri="{FF2B5EF4-FFF2-40B4-BE49-F238E27FC236}">
                <a16:creationId xmlns:a16="http://schemas.microsoft.com/office/drawing/2014/main" id="{B6AA83F5-964B-4053-B5F4-7D4FAE1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B89023A4-9F9A-4826-8B7D-76C0617D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9942" name="Rectangle 5">
            <a:extLst>
              <a:ext uri="{FF2B5EF4-FFF2-40B4-BE49-F238E27FC236}">
                <a16:creationId xmlns:a16="http://schemas.microsoft.com/office/drawing/2014/main" id="{B598DF55-4110-4A76-8B9D-19668C0B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F888205-C4D6-4ACB-B901-8AEBAE9E7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90B04AA3-2B51-46A8-A7C6-B7A62B37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1" y="1686217"/>
            <a:ext cx="9240573" cy="533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000" b="1" dirty="0">
                <a:latin typeface="Arial" pitchFamily="34" charset="0"/>
                <a:cs typeface="Arial" pitchFamily="34" charset="0"/>
              </a:rPr>
              <a:t>Limite de escoamento. </a:t>
            </a:r>
            <a:r>
              <a:rPr lang="pt-BR" altLang="pt-BR" sz="2000" dirty="0">
                <a:latin typeface="Arial" pitchFamily="34" charset="0"/>
                <a:cs typeface="Arial" pitchFamily="34" charset="0"/>
              </a:rPr>
              <a:t>O limite de escoamento é dado pela transição entre o regime elástico e o regime plástico. Influenciam no limite de escoamento: composição química, estrutura cristalina, grau de encruamento, temperatura, velocidade de deformação, estado de tensões. </a:t>
            </a:r>
          </a:p>
          <a:p>
            <a:pPr algn="just" eaLnBrk="1" hangingPunct="1"/>
            <a:endParaRPr lang="pt-BR" altLang="pt-BR" sz="20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000" b="1" dirty="0">
                <a:latin typeface="Arial" pitchFamily="34" charset="0"/>
                <a:cs typeface="Arial" pitchFamily="34" charset="0"/>
              </a:rPr>
              <a:t>Limite de resistência. </a:t>
            </a:r>
            <a:r>
              <a:rPr lang="pt-BR" altLang="pt-BR" sz="2000" dirty="0">
                <a:latin typeface="Arial" pitchFamily="34" charset="0"/>
                <a:cs typeface="Arial" pitchFamily="34" charset="0"/>
              </a:rPr>
              <a:t>O limite de resistência é um ponto de instabilidade mecânica. Até o limite de resistência a carga aplicada gera uma dada deformação e mantida a carga essa deformação não aumenta. Quando o limite de resistência é alcançado, mesmo mantida a carga a deformação continua. Fisicamente, o limite de resistência coincide com o aparecimento da estricção. Estricção é uma região onde ocorre concentração de deformação e a deformação deixa de ser uniforme. Quando ocorre estricção ocorre a formação de uma </a:t>
            </a:r>
            <a:r>
              <a:rPr lang="pt-BR" altLang="pt-BR" sz="2000" dirty="0" err="1">
                <a:latin typeface="Arial" pitchFamily="34" charset="0"/>
                <a:cs typeface="Arial" pitchFamily="34" charset="0"/>
              </a:rPr>
              <a:t>triaxialidade</a:t>
            </a:r>
            <a:r>
              <a:rPr lang="pt-BR" altLang="pt-BR" sz="2000" dirty="0">
                <a:latin typeface="Arial" pitchFamily="34" charset="0"/>
                <a:cs typeface="Arial" pitchFamily="34" charset="0"/>
              </a:rPr>
              <a:t> de tensões. Já que cada seção transversal estará submetida a uma tensão diferente. A estricção sempre aumenta, pois a redução de área na seção da área da estricção aumenta em uma taxa crescente e o encruamento aumenta em uma taxa decrescente (cada vez fica mais difícil de encruar o material).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BB6559-4815-48EF-8E0A-5AFC0080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90" y="1004471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Curva tensão X deformação de engenharia.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117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497494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4">
            <a:extLst>
              <a:ext uri="{FF2B5EF4-FFF2-40B4-BE49-F238E27FC236}">
                <a16:creationId xmlns:a16="http://schemas.microsoft.com/office/drawing/2014/main" id="{CBA6E8A1-9180-4C06-8E1C-144222863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66" name="Rectangle 5">
            <a:extLst>
              <a:ext uri="{FF2B5EF4-FFF2-40B4-BE49-F238E27FC236}">
                <a16:creationId xmlns:a16="http://schemas.microsoft.com/office/drawing/2014/main" id="{89EB934B-BAFF-4C83-A83A-DB5DE7DA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67" name="Rectangle 6">
            <a:extLst>
              <a:ext uri="{FF2B5EF4-FFF2-40B4-BE49-F238E27FC236}">
                <a16:creationId xmlns:a16="http://schemas.microsoft.com/office/drawing/2014/main" id="{7D280F1F-39C9-4494-B608-C05559F2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C1BF7C3C-35C3-42D7-A6E8-9C947AF5A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483" y="267913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0970" name="Picture 8" descr="Fig 70 Nokia">
            <a:extLst>
              <a:ext uri="{FF2B5EF4-FFF2-40B4-BE49-F238E27FC236}">
                <a16:creationId xmlns:a16="http://schemas.microsoft.com/office/drawing/2014/main" id="{FA335DB8-ED9F-4257-8430-08091539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30" y="2073681"/>
            <a:ext cx="5964370" cy="509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4BB6559-4815-48EF-8E0A-5AFC0080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6" y="1364511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Curva tensão X deformação de engenharia VS verdadeira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470939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3">
            <a:extLst>
              <a:ext uri="{FF2B5EF4-FFF2-40B4-BE49-F238E27FC236}">
                <a16:creationId xmlns:a16="http://schemas.microsoft.com/office/drawing/2014/main" id="{B1B1611D-52B7-4E6E-9BFF-1BEACCA18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6" name="Rectangle 5">
            <a:extLst>
              <a:ext uri="{FF2B5EF4-FFF2-40B4-BE49-F238E27FC236}">
                <a16:creationId xmlns:a16="http://schemas.microsoft.com/office/drawing/2014/main" id="{8FAA64DC-C17D-4B24-889E-7643F1B1E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7" name="Rectangle 6">
            <a:extLst>
              <a:ext uri="{FF2B5EF4-FFF2-40B4-BE49-F238E27FC236}">
                <a16:creationId xmlns:a16="http://schemas.microsoft.com/office/drawing/2014/main" id="{D07D5D0C-CFF6-40DD-BFF5-FAFD34955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8" name="Rectangle 7">
            <a:extLst>
              <a:ext uri="{FF2B5EF4-FFF2-40B4-BE49-F238E27FC236}">
                <a16:creationId xmlns:a16="http://schemas.microsoft.com/office/drawing/2014/main" id="{926D0ABE-4CD7-4673-B2F1-F8122A3AD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92" y="1043533"/>
            <a:ext cx="924057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Relações importantes: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279" name="Rectangle 8">
            <a:extLst>
              <a:ext uri="{FF2B5EF4-FFF2-40B4-BE49-F238E27FC236}">
                <a16:creationId xmlns:a16="http://schemas.microsoft.com/office/drawing/2014/main" id="{2F908716-A123-4DE0-AE9D-796C5777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483" y="267913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80" name="Rectangle 33">
            <a:extLst>
              <a:ext uri="{FF2B5EF4-FFF2-40B4-BE49-F238E27FC236}">
                <a16:creationId xmlns:a16="http://schemas.microsoft.com/office/drawing/2014/main" id="{A18EDFB3-30E2-4BD7-A2FD-0A4ED1056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348" y="34141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1266" name="Object 32">
            <a:extLst>
              <a:ext uri="{FF2B5EF4-FFF2-40B4-BE49-F238E27FC236}">
                <a16:creationId xmlns:a16="http://schemas.microsoft.com/office/drawing/2014/main" id="{FA3C5C0E-39E3-44A3-8B66-A2D36AD150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015" y="1763925"/>
          <a:ext cx="5460339" cy="78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1" r:id="rId3" imgW="2743200" imgH="393700" progId="Equation.3">
                  <p:embed/>
                </p:oleObj>
              </mc:Choice>
              <mc:Fallback>
                <p:oleObj r:id="rId3" imgW="2743200" imgH="393700" progId="Equation.3">
                  <p:embed/>
                  <p:pic>
                    <p:nvPicPr>
                      <p:cNvPr id="11266" name="Object 32">
                        <a:extLst>
                          <a:ext uri="{FF2B5EF4-FFF2-40B4-BE49-F238E27FC236}">
                            <a16:creationId xmlns:a16="http://schemas.microsoft.com/office/drawing/2014/main" id="{FA3C5C0E-39E3-44A3-8B66-A2D36AD150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15" y="1763925"/>
                        <a:ext cx="5460339" cy="7892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1">
            <a:extLst>
              <a:ext uri="{FF2B5EF4-FFF2-40B4-BE49-F238E27FC236}">
                <a16:creationId xmlns:a16="http://schemas.microsoft.com/office/drawing/2014/main" id="{CA3C51C4-BA38-4243-A16C-0BEC950F7E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8297" y="2687885"/>
          <a:ext cx="5040313" cy="754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2" r:id="rId5" imgW="2654300" imgH="393700" progId="Equation.3">
                  <p:embed/>
                </p:oleObj>
              </mc:Choice>
              <mc:Fallback>
                <p:oleObj r:id="rId5" imgW="2654300" imgH="393700" progId="Equation.3">
                  <p:embed/>
                  <p:pic>
                    <p:nvPicPr>
                      <p:cNvPr id="11267" name="Object 31">
                        <a:extLst>
                          <a:ext uri="{FF2B5EF4-FFF2-40B4-BE49-F238E27FC236}">
                            <a16:creationId xmlns:a16="http://schemas.microsoft.com/office/drawing/2014/main" id="{CA3C51C4-BA38-4243-A16C-0BEC950F7E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297" y="2687885"/>
                        <a:ext cx="5040313" cy="7542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30">
            <a:extLst>
              <a:ext uri="{FF2B5EF4-FFF2-40B4-BE49-F238E27FC236}">
                <a16:creationId xmlns:a16="http://schemas.microsoft.com/office/drawing/2014/main" id="{C43BFC1B-F695-41DE-8E3A-7D34CB0D80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026" y="3359856"/>
          <a:ext cx="3360208" cy="80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3" r:id="rId7" imgW="1663700" imgH="393700" progId="Equation.3">
                  <p:embed/>
                </p:oleObj>
              </mc:Choice>
              <mc:Fallback>
                <p:oleObj r:id="rId7" imgW="1663700" imgH="393700" progId="Equation.3">
                  <p:embed/>
                  <p:pic>
                    <p:nvPicPr>
                      <p:cNvPr id="11268" name="Object 30">
                        <a:extLst>
                          <a:ext uri="{FF2B5EF4-FFF2-40B4-BE49-F238E27FC236}">
                            <a16:creationId xmlns:a16="http://schemas.microsoft.com/office/drawing/2014/main" id="{C43BFC1B-F695-41DE-8E3A-7D34CB0D80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3359856"/>
                        <a:ext cx="3360208" cy="8032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29">
            <a:extLst>
              <a:ext uri="{FF2B5EF4-FFF2-40B4-BE49-F238E27FC236}">
                <a16:creationId xmlns:a16="http://schemas.microsoft.com/office/drawing/2014/main" id="{094146C4-0A0F-40D8-89CA-7D0068A86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8167" y="4703798"/>
          <a:ext cx="6947931" cy="73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4" r:id="rId9" imgW="6299200" imgH="660400" progId="Equation.3">
                  <p:embed/>
                </p:oleObj>
              </mc:Choice>
              <mc:Fallback>
                <p:oleObj r:id="rId9" imgW="6299200" imgH="660400" progId="Equation.3">
                  <p:embed/>
                  <p:pic>
                    <p:nvPicPr>
                      <p:cNvPr id="11269" name="Object 29">
                        <a:extLst>
                          <a:ext uri="{FF2B5EF4-FFF2-40B4-BE49-F238E27FC236}">
                            <a16:creationId xmlns:a16="http://schemas.microsoft.com/office/drawing/2014/main" id="{094146C4-0A0F-40D8-89CA-7D0068A86B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8167" y="4703798"/>
                        <a:ext cx="6947931" cy="731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28">
            <a:extLst>
              <a:ext uri="{FF2B5EF4-FFF2-40B4-BE49-F238E27FC236}">
                <a16:creationId xmlns:a16="http://schemas.microsoft.com/office/drawing/2014/main" id="{E328A353-5120-46F6-AC29-BB08D28E1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037" y="5795751"/>
          <a:ext cx="4410273" cy="671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5" r:id="rId11" imgW="4000500" imgH="609600" progId="Equation.3">
                  <p:embed/>
                </p:oleObj>
              </mc:Choice>
              <mc:Fallback>
                <p:oleObj r:id="rId11" imgW="4000500" imgH="609600" progId="Equation.3">
                  <p:embed/>
                  <p:pic>
                    <p:nvPicPr>
                      <p:cNvPr id="11270" name="Object 28">
                        <a:extLst>
                          <a:ext uri="{FF2B5EF4-FFF2-40B4-BE49-F238E27FC236}">
                            <a16:creationId xmlns:a16="http://schemas.microsoft.com/office/drawing/2014/main" id="{E328A353-5120-46F6-AC29-BB08D28E1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37" y="5795751"/>
                        <a:ext cx="4410273" cy="6719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26">
            <a:extLst>
              <a:ext uri="{FF2B5EF4-FFF2-40B4-BE49-F238E27FC236}">
                <a16:creationId xmlns:a16="http://schemas.microsoft.com/office/drawing/2014/main" id="{CC418C41-68B9-48A8-88CC-24E890A655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8375" y="6383726"/>
          <a:ext cx="2856177" cy="659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6" r:id="rId13" imgW="1816100" imgH="419100" progId="Equation.3">
                  <p:embed/>
                </p:oleObj>
              </mc:Choice>
              <mc:Fallback>
                <p:oleObj r:id="rId13" imgW="1816100" imgH="419100" progId="Equation.3">
                  <p:embed/>
                  <p:pic>
                    <p:nvPicPr>
                      <p:cNvPr id="11271" name="Object 26">
                        <a:extLst>
                          <a:ext uri="{FF2B5EF4-FFF2-40B4-BE49-F238E27FC236}">
                            <a16:creationId xmlns:a16="http://schemas.microsoft.com/office/drawing/2014/main" id="{CC418C41-68B9-48A8-88CC-24E890A655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75" y="6383726"/>
                        <a:ext cx="2856177" cy="6597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4082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74203" y="847192"/>
            <a:ext cx="8652836" cy="610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eaLnBrk="1" hangingPunct="1"/>
            <a:r>
              <a:rPr lang="pt-BR" sz="26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Um dos parâmetros de processo de transformação mecânica é a </a:t>
            </a:r>
            <a:r>
              <a:rPr lang="pt-BR" sz="2600" b="1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TEMPERATURA </a:t>
            </a:r>
          </a:p>
          <a:p>
            <a:pPr algn="just" defTabSz="1007943" eaLnBrk="1" hangingPunct="1"/>
            <a:endParaRPr lang="pt-BR" sz="2600" dirty="0">
              <a:solidFill>
                <a:schemeClr val="tx1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1007943" eaLnBrk="1" hangingPunct="1"/>
            <a:r>
              <a:rPr lang="pt-BR" sz="26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Tendo em vista a temperatura de fusão do material, conformado mecanicamente, são as seguintes faixas de temperatura de operação (ou homóloga):</a:t>
            </a:r>
          </a:p>
          <a:p>
            <a:pPr algn="just" defTabSz="1007943" eaLnBrk="1" hangingPunct="1"/>
            <a:endParaRPr lang="pt-BR" sz="2600" dirty="0">
              <a:solidFill>
                <a:schemeClr val="tx1"/>
              </a:solidFill>
              <a:cs typeface="Arial" pitchFamily="34" charset="0"/>
            </a:endParaRPr>
          </a:p>
          <a:p>
            <a:pPr algn="just" defTabSz="1007943">
              <a:buFontTx/>
              <a:buChar char="•"/>
            </a:pPr>
            <a:r>
              <a:rPr lang="pt-BR" sz="26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 frio: peça conformada em temperaturas abaixo de 30% de sua temperatura de fusão;</a:t>
            </a:r>
          </a:p>
          <a:p>
            <a:pPr algn="just" defTabSz="1007943">
              <a:buFontTx/>
              <a:buChar char="•"/>
            </a:pPr>
            <a:endParaRPr lang="pt-BR" sz="2600" dirty="0">
              <a:solidFill>
                <a:schemeClr val="tx1"/>
              </a:solidFill>
              <a:cs typeface="Arial" pitchFamily="34" charset="0"/>
            </a:endParaRPr>
          </a:p>
          <a:p>
            <a:pPr algn="just" defTabSz="1007943">
              <a:buFontTx/>
              <a:buChar char="•"/>
            </a:pPr>
            <a:r>
              <a:rPr lang="pt-BR" sz="26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 morno: peça conformada em temperaturas entre 30% e 60% de sua temperatura de fusão;</a:t>
            </a:r>
          </a:p>
          <a:p>
            <a:pPr algn="just" defTabSz="1007943">
              <a:buFontTx/>
              <a:buChar char="•"/>
            </a:pPr>
            <a:endParaRPr lang="pt-BR" sz="2600" dirty="0">
              <a:solidFill>
                <a:schemeClr val="tx1"/>
              </a:solidFill>
              <a:cs typeface="Arial" pitchFamily="34" charset="0"/>
            </a:endParaRPr>
          </a:p>
          <a:p>
            <a:pPr algn="just" defTabSz="1007943">
              <a:buFontTx/>
              <a:buChar char="•"/>
            </a:pPr>
            <a:r>
              <a:rPr lang="pt-BR" sz="26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 quente: peça conformada em temperaturas acima de 60% de sua temperatura de fusão.</a:t>
            </a:r>
            <a:endParaRPr lang="pt-BR" sz="2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84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fld id="{2956DF46-06CE-4225-81E7-FD24DAABEBAF}" type="slidenum">
              <a:rPr lang="pt-BR" smtClean="0"/>
              <a:pPr/>
              <a:t>120</a:t>
            </a:fld>
            <a:endParaRPr lang="pt-BR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35038"/>
            <a:ext cx="8569325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Deformação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647824" y="1829072"/>
            <a:ext cx="8806286" cy="490309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</a:rPr>
              <a:t>Plasticidade dos materiais metálicos.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1. Na área de projeto usualmente associada à falha do material ou componente.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2. Na manufatura as deformações plásticas correspondem às deformações irreversíveis que ocorrem no material durante o processo de deformação, isto é, após um processo de conformação mecânica a deformação permanente que fica no material corresponde à deformação plástica. A importância da deformação plástica nos materiais metálicos está ligada principalmente com os processos de conformação mecânica tais como, laminação, extrusão, forjamento, estampagem e etc. </a:t>
            </a:r>
          </a:p>
        </p:txBody>
      </p:sp>
    </p:spTree>
    <p:extLst>
      <p:ext uri="{BB962C8B-B14F-4D97-AF65-F5344CB8AC3E}">
        <p14:creationId xmlns:p14="http://schemas.microsoft.com/office/powerpoint/2010/main" val="18034218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B532C754-9AD2-45E1-84EA-9B674A9FE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08" y="1584069"/>
            <a:ext cx="8988781" cy="471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CRITÉRIOS DE ESCOAMENTO</a:t>
            </a:r>
          </a:p>
          <a:p>
            <a:pPr algn="just" eaLnBrk="1" hangingPunct="1"/>
            <a:endParaRPr lang="pt-BR" altLang="pt-BR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 de máxima tensão - </a:t>
            </a:r>
            <a:r>
              <a:rPr lang="pt-BR" altLang="pt-BR" b="1" dirty="0" err="1">
                <a:latin typeface="Arial" pitchFamily="34" charset="0"/>
                <a:cs typeface="Arial" pitchFamily="34" charset="0"/>
              </a:rPr>
              <a:t>Rankine</a:t>
            </a:r>
            <a:endParaRPr lang="pt-BR" altLang="pt-BR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De acordo com este critério o escoamento ocorrerá quando a tensão principal em um estado complexo de tensão alcançar a tensão de escoamento no estado tensão uniaxial. Logo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1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&lt;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&lt;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3</a:t>
            </a:r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(tensão)&lt;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1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&lt;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(compressão), onde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é a tensão de escoamento do material. No entanto, este critério não vale para condições onde existe pressão hidrostática (exemplo do camarão).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8D72BB2-7E0B-4C4A-9D4E-32822067A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id="{E1577C66-1056-4232-8855-93995B09F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990" name="Rectangle 5">
            <a:extLst>
              <a:ext uri="{FF2B5EF4-FFF2-40B4-BE49-F238E27FC236}">
                <a16:creationId xmlns:a16="http://schemas.microsoft.com/office/drawing/2014/main" id="{F9018EE5-2EC6-47C8-82F6-EBBEB1B3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342285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259360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2">
            <a:extLst>
              <a:ext uri="{FF2B5EF4-FFF2-40B4-BE49-F238E27FC236}">
                <a16:creationId xmlns:a16="http://schemas.microsoft.com/office/drawing/2014/main" id="{3E1F1854-E8D4-4B77-82B9-43470BEAE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971525"/>
            <a:ext cx="9433048" cy="357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CRITÉRIOS DE ESCOAMENTO</a:t>
            </a:r>
          </a:p>
          <a:p>
            <a:pPr algn="just" eaLnBrk="1" hangingPunct="1"/>
            <a:endParaRPr lang="pt-BR" altLang="pt-BR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 de máxima tensão de cisalhamento - </a:t>
            </a:r>
            <a:r>
              <a:rPr lang="pt-BR" altLang="pt-BR" b="1" dirty="0" err="1">
                <a:latin typeface="Arial" pitchFamily="34" charset="0"/>
                <a:cs typeface="Arial" pitchFamily="34" charset="0"/>
              </a:rPr>
              <a:t>Tresca</a:t>
            </a:r>
            <a:endParaRPr lang="pt-BR" altLang="pt-BR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De acordo com este critério o escoamento ocorrerá quando máxima tensão de cisalhamento em um estado complexo de tensão alcançar máxima tensão de cisalhamento para escoamento em estado tensão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unixial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. Logo: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2297" name="Rectangle 3">
            <a:extLst>
              <a:ext uri="{FF2B5EF4-FFF2-40B4-BE49-F238E27FC236}">
                <a16:creationId xmlns:a16="http://schemas.microsoft.com/office/drawing/2014/main" id="{94D6A5A6-01BE-4C6F-A4C6-EFD8AB5AE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8" name="Rectangle 4">
            <a:extLst>
              <a:ext uri="{FF2B5EF4-FFF2-40B4-BE49-F238E27FC236}">
                <a16:creationId xmlns:a16="http://schemas.microsoft.com/office/drawing/2014/main" id="{117BDD3B-08CB-4117-92E9-A44F2749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9" name="Rectangle 5">
            <a:extLst>
              <a:ext uri="{FF2B5EF4-FFF2-40B4-BE49-F238E27FC236}">
                <a16:creationId xmlns:a16="http://schemas.microsoft.com/office/drawing/2014/main" id="{424C2C3D-8197-4E7A-A094-49932E16D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342285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300" name="Rectangle 7">
            <a:extLst>
              <a:ext uri="{FF2B5EF4-FFF2-40B4-BE49-F238E27FC236}">
                <a16:creationId xmlns:a16="http://schemas.microsoft.com/office/drawing/2014/main" id="{7F3B04EA-AC25-47DD-A373-96FE78F4D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DE1B4654-CF07-4FF8-9C7D-E30452F5DB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0396" y="3893888"/>
          <a:ext cx="2616413" cy="103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6" r:id="rId3" imgW="1549400" imgH="609600" progId="Equation.3">
                  <p:embed/>
                </p:oleObj>
              </mc:Choice>
              <mc:Fallback>
                <p:oleObj r:id="rId3" imgW="1549400" imgH="609600" progId="Equation.3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DE1B4654-CF07-4FF8-9C7D-E30452F5DB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396" y="3893888"/>
                        <a:ext cx="2616413" cy="10307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Rectangle 8">
            <a:extLst>
              <a:ext uri="{FF2B5EF4-FFF2-40B4-BE49-F238E27FC236}">
                <a16:creationId xmlns:a16="http://schemas.microsoft.com/office/drawing/2014/main" id="{4188BA92-0997-4189-87A7-C68507A1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81" y="4423096"/>
            <a:ext cx="4872302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onde para um estado de tensão uniaxial</a:t>
            </a:r>
          </a:p>
          <a:p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02" name="Rectangle 10">
            <a:extLst>
              <a:ext uri="{FF2B5EF4-FFF2-40B4-BE49-F238E27FC236}">
                <a16:creationId xmlns:a16="http://schemas.microsoft.com/office/drawing/2014/main" id="{A2F265EC-1781-402B-9B5E-155BE7BE2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535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1" name="Object 3">
            <a:extLst>
              <a:ext uri="{FF2B5EF4-FFF2-40B4-BE49-F238E27FC236}">
                <a16:creationId xmlns:a16="http://schemas.microsoft.com/office/drawing/2014/main" id="{30199A67-BF47-4D0D-8527-F6E1F6A2F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360" y="5254871"/>
          <a:ext cx="1932120" cy="77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7" r:id="rId5" imgW="812447" imgH="330057" progId="Equation.3">
                  <p:embed/>
                </p:oleObj>
              </mc:Choice>
              <mc:Fallback>
                <p:oleObj r:id="rId5" imgW="812447" imgH="330057" progId="Equation.3">
                  <p:embed/>
                  <p:pic>
                    <p:nvPicPr>
                      <p:cNvPr id="12291" name="Object 3">
                        <a:extLst>
                          <a:ext uri="{FF2B5EF4-FFF2-40B4-BE49-F238E27FC236}">
                            <a16:creationId xmlns:a16="http://schemas.microsoft.com/office/drawing/2014/main" id="{30199A67-BF47-4D0D-8527-F6E1F6A2F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60" y="5254871"/>
                        <a:ext cx="1932120" cy="7734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2">
            <a:extLst>
              <a:ext uri="{FF2B5EF4-FFF2-40B4-BE49-F238E27FC236}">
                <a16:creationId xmlns:a16="http://schemas.microsoft.com/office/drawing/2014/main" id="{AB2F60E5-112E-43B9-9EEF-961631D1D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521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C9B6F396-676B-451E-84E9-35868E2A1A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7453" y="5380042"/>
          <a:ext cx="2100130" cy="55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8" r:id="rId7" imgW="1231366" imgH="330057" progId="Equation.3">
                  <p:embed/>
                </p:oleObj>
              </mc:Choice>
              <mc:Fallback>
                <p:oleObj r:id="rId7" imgW="1231366" imgH="330057" progId="Equation.3">
                  <p:embed/>
                  <p:pic>
                    <p:nvPicPr>
                      <p:cNvPr id="12292" name="Object 4">
                        <a:extLst>
                          <a:ext uri="{FF2B5EF4-FFF2-40B4-BE49-F238E27FC236}">
                            <a16:creationId xmlns:a16="http://schemas.microsoft.com/office/drawing/2014/main" id="{C9B6F396-676B-451E-84E9-35868E2A1A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453" y="5380042"/>
                        <a:ext cx="2100130" cy="5564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4" name="Rectangle 14">
            <a:extLst>
              <a:ext uri="{FF2B5EF4-FFF2-40B4-BE49-F238E27FC236}">
                <a16:creationId xmlns:a16="http://schemas.microsoft.com/office/drawing/2014/main" id="{20A95B57-D6D5-4E4F-AD13-0981875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26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3" name="Object 5">
            <a:extLst>
              <a:ext uri="{FF2B5EF4-FFF2-40B4-BE49-F238E27FC236}">
                <a16:creationId xmlns:a16="http://schemas.microsoft.com/office/drawing/2014/main" id="{DC587539-E8C2-4CC2-977E-1BC6CF351E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56536" y="5776698"/>
          <a:ext cx="1872208" cy="105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9" r:id="rId9" imgW="1079500" imgH="609600" progId="Equation.3">
                  <p:embed/>
                </p:oleObj>
              </mc:Choice>
              <mc:Fallback>
                <p:oleObj r:id="rId9" imgW="1079500" imgH="609600" progId="Equation.3">
                  <p:embed/>
                  <p:pic>
                    <p:nvPicPr>
                      <p:cNvPr id="12293" name="Object 5">
                        <a:extLst>
                          <a:ext uri="{FF2B5EF4-FFF2-40B4-BE49-F238E27FC236}">
                            <a16:creationId xmlns:a16="http://schemas.microsoft.com/office/drawing/2014/main" id="{DC587539-E8C2-4CC2-977E-1BC6CF351E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536" y="5776698"/>
                        <a:ext cx="1872208" cy="1054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Rectangle 16">
            <a:extLst>
              <a:ext uri="{FF2B5EF4-FFF2-40B4-BE49-F238E27FC236}">
                <a16:creationId xmlns:a16="http://schemas.microsoft.com/office/drawing/2014/main" id="{C0641003-2B36-4D92-BFB5-0685D411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18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4" name="Object 6">
            <a:extLst>
              <a:ext uri="{FF2B5EF4-FFF2-40B4-BE49-F238E27FC236}">
                <a16:creationId xmlns:a16="http://schemas.microsoft.com/office/drawing/2014/main" id="{6E70E7EF-5C55-4A8B-8523-0CBE2B16FD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5420" y="6277789"/>
          <a:ext cx="2436151" cy="607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0" r:id="rId11" imgW="1308100" imgH="330200" progId="Equation.3">
                  <p:embed/>
                </p:oleObj>
              </mc:Choice>
              <mc:Fallback>
                <p:oleObj r:id="rId11" imgW="1308100" imgH="330200" progId="Equation.3">
                  <p:embed/>
                  <p:pic>
                    <p:nvPicPr>
                      <p:cNvPr id="12294" name="Object 6">
                        <a:extLst>
                          <a:ext uri="{FF2B5EF4-FFF2-40B4-BE49-F238E27FC236}">
                            <a16:creationId xmlns:a16="http://schemas.microsoft.com/office/drawing/2014/main" id="{6E70E7EF-5C55-4A8B-8523-0CBE2B16FD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420" y="6277789"/>
                        <a:ext cx="2436151" cy="607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048540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>
            <a:extLst>
              <a:ext uri="{FF2B5EF4-FFF2-40B4-BE49-F238E27FC236}">
                <a16:creationId xmlns:a16="http://schemas.microsoft.com/office/drawing/2014/main" id="{85D4C9ED-9B88-4CC0-B41A-C19C23DE2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488055"/>
            <a:ext cx="8988557" cy="256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CRITÉRIOS DE ESCOAMENTO</a:t>
            </a:r>
          </a:p>
          <a:p>
            <a:pPr algn="just" eaLnBrk="1" hangingPunct="1"/>
            <a:endParaRPr lang="pt-BR" altLang="pt-BR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 de máxima distorção – Critério de Energia – </a:t>
            </a:r>
            <a:r>
              <a:rPr lang="pt-BR" altLang="pt-BR" b="1" dirty="0">
                <a:latin typeface="Arial" pitchFamily="34" charset="0"/>
                <a:cs typeface="Arial" pitchFamily="34" charset="0"/>
              </a:rPr>
              <a:t>Von </a:t>
            </a:r>
            <a:r>
              <a:rPr lang="pt-BR" altLang="pt-BR" b="1" dirty="0" err="1">
                <a:latin typeface="Arial" pitchFamily="34" charset="0"/>
                <a:cs typeface="Arial" pitchFamily="34" charset="0"/>
              </a:rPr>
              <a:t>Mises</a:t>
            </a:r>
            <a:endParaRPr lang="pt-BR" altLang="pt-BR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Este critério foi estabelecido originalmente por Huber. O material escoaria quando: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 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5C473738-2149-4A86-BCF8-0AD360F7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8" name="Rectangle 4">
            <a:extLst>
              <a:ext uri="{FF2B5EF4-FFF2-40B4-BE49-F238E27FC236}">
                <a16:creationId xmlns:a16="http://schemas.microsoft.com/office/drawing/2014/main" id="{D3086FCD-AE2C-4265-95C0-47166246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9" name="Rectangle 5">
            <a:extLst>
              <a:ext uri="{FF2B5EF4-FFF2-40B4-BE49-F238E27FC236}">
                <a16:creationId xmlns:a16="http://schemas.microsoft.com/office/drawing/2014/main" id="{7535EBB0-8047-4BBB-82B8-33424A76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342285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0" name="Rectangle 6">
            <a:extLst>
              <a:ext uri="{FF2B5EF4-FFF2-40B4-BE49-F238E27FC236}">
                <a16:creationId xmlns:a16="http://schemas.microsoft.com/office/drawing/2014/main" id="{3473FCDF-4DE4-4D55-A7B1-ED5C97BBB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AF121E38-CD7C-4387-A91D-180DE9154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535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2" name="Rectangle 11">
            <a:extLst>
              <a:ext uri="{FF2B5EF4-FFF2-40B4-BE49-F238E27FC236}">
                <a16:creationId xmlns:a16="http://schemas.microsoft.com/office/drawing/2014/main" id="{1B902013-43C0-4BB5-91E0-34CA7797F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521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3" name="Rectangle 13">
            <a:extLst>
              <a:ext uri="{FF2B5EF4-FFF2-40B4-BE49-F238E27FC236}">
                <a16:creationId xmlns:a16="http://schemas.microsoft.com/office/drawing/2014/main" id="{4C0A9D39-8F41-47FB-8117-578CA179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26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4" name="Rectangle 15">
            <a:extLst>
              <a:ext uri="{FF2B5EF4-FFF2-40B4-BE49-F238E27FC236}">
                <a16:creationId xmlns:a16="http://schemas.microsoft.com/office/drawing/2014/main" id="{72EECFC2-092F-43AB-A953-5D3051C2D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18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5" name="Rectangle 17">
            <a:extLst>
              <a:ext uri="{FF2B5EF4-FFF2-40B4-BE49-F238E27FC236}">
                <a16:creationId xmlns:a16="http://schemas.microsoft.com/office/drawing/2014/main" id="{6290D7CD-5C5B-43F2-8B03-FAF28AB58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42" y="5724053"/>
            <a:ext cx="8988557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A energia elástica relacionada com a distorção atinge um valor máximo. Critério da máxima energia de distorção. 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3326" name="Rectangle 19">
            <a:extLst>
              <a:ext uri="{FF2B5EF4-FFF2-40B4-BE49-F238E27FC236}">
                <a16:creationId xmlns:a16="http://schemas.microsoft.com/office/drawing/2014/main" id="{C6EEAE88-F7BC-4FF4-A9E1-1E3AEE63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395" y="337210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5770E780-4DCA-408D-805F-334E719AE7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5047" y="4211885"/>
          <a:ext cx="8346267" cy="125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r:id="rId3" imgW="4927600" imgH="736600" progId="Equation.3">
                  <p:embed/>
                </p:oleObj>
              </mc:Choice>
              <mc:Fallback>
                <p:oleObj r:id="rId3" imgW="4927600" imgH="736600" progId="Equation.3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5770E780-4DCA-408D-805F-334E719AE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47" y="4211885"/>
                        <a:ext cx="8346267" cy="12529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627489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8490563A-5F46-4D3A-BC6B-55BD05667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291" y="872649"/>
            <a:ext cx="8988557" cy="11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dirty="0">
                <a:latin typeface="Arial" pitchFamily="34" charset="0"/>
                <a:cs typeface="Arial" pitchFamily="34" charset="0"/>
              </a:rPr>
              <a:t>CRITÉRIOS DE ESCOAMENTO</a:t>
            </a:r>
          </a:p>
          <a:p>
            <a:pPr algn="just" eaLnBrk="1" hangingPunct="1"/>
            <a:endParaRPr lang="pt-BR" altLang="pt-BR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Representação gráfica dos critérios de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Rankine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Tresca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e Von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Mises</a:t>
            </a:r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21E0792-EB1B-4D79-ABAE-772D8197E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3" name="Rectangle 4">
            <a:extLst>
              <a:ext uri="{FF2B5EF4-FFF2-40B4-BE49-F238E27FC236}">
                <a16:creationId xmlns:a16="http://schemas.microsoft.com/office/drawing/2014/main" id="{BC126AFF-71AB-4A0C-A159-5864EB2A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5" name="Rectangle 6">
            <a:extLst>
              <a:ext uri="{FF2B5EF4-FFF2-40B4-BE49-F238E27FC236}">
                <a16:creationId xmlns:a16="http://schemas.microsoft.com/office/drawing/2014/main" id="{C9F4EF1D-74BC-49E0-8550-6198DDF3D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C0390CF7-564C-4B2D-92E3-FC46E065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535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7" name="Rectangle 8">
            <a:extLst>
              <a:ext uri="{FF2B5EF4-FFF2-40B4-BE49-F238E27FC236}">
                <a16:creationId xmlns:a16="http://schemas.microsoft.com/office/drawing/2014/main" id="{E5E7B766-A736-4F20-8376-9CDCC356F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521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7956BFCD-581A-4CB8-BAF0-618767270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18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9" name="Rectangle 12">
            <a:extLst>
              <a:ext uri="{FF2B5EF4-FFF2-40B4-BE49-F238E27FC236}">
                <a16:creationId xmlns:a16="http://schemas.microsoft.com/office/drawing/2014/main" id="{EEF724F2-1B11-4962-9D40-E8786FD94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395" y="337210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3020" name="Picture 14" descr="E:\Pós-Graduação\Comportamento Mecânico\Figuras Aula 2\Scan0037.tif">
            <a:extLst>
              <a:ext uri="{FF2B5EF4-FFF2-40B4-BE49-F238E27FC236}">
                <a16:creationId xmlns:a16="http://schemas.microsoft.com/office/drawing/2014/main" id="{F15D0E02-C8FB-48E8-A956-04EF78631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21" y="2051645"/>
            <a:ext cx="5844496" cy="49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1938609" y="6660157"/>
            <a:ext cx="975145" cy="3279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572194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>
            <a:extLst>
              <a:ext uri="{FF2B5EF4-FFF2-40B4-BE49-F238E27FC236}">
                <a16:creationId xmlns:a16="http://schemas.microsoft.com/office/drawing/2014/main" id="{32E73F75-58C9-4728-900B-257FA081F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37" y="1350342"/>
            <a:ext cx="8988557" cy="178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Efeito do encruamento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Pode ser isotrópico ou não. Mais comumente o maior encruamento ocorre na direção do carregamento, o que é relevante em operações de conformação e é conhecido com encruamento cinemático.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C70F6C1-6318-4000-AF55-98755D511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51F5C41A-C195-4B3F-B005-DA1B1074B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38" name="Rectangle 5">
            <a:extLst>
              <a:ext uri="{FF2B5EF4-FFF2-40B4-BE49-F238E27FC236}">
                <a16:creationId xmlns:a16="http://schemas.microsoft.com/office/drawing/2014/main" id="{66342D31-BB48-4BB6-BB95-A187B023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342285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39" name="Rectangle 6">
            <a:extLst>
              <a:ext uri="{FF2B5EF4-FFF2-40B4-BE49-F238E27FC236}">
                <a16:creationId xmlns:a16="http://schemas.microsoft.com/office/drawing/2014/main" id="{2BAE88F1-2A6A-4782-A035-396402096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40" name="Rectangle 7">
            <a:extLst>
              <a:ext uri="{FF2B5EF4-FFF2-40B4-BE49-F238E27FC236}">
                <a16:creationId xmlns:a16="http://schemas.microsoft.com/office/drawing/2014/main" id="{A091339B-0527-4E62-BFDE-ADBD2687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535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id="{B697FAC7-C885-4238-8244-B0798027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521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42" name="Rectangle 9">
            <a:extLst>
              <a:ext uri="{FF2B5EF4-FFF2-40B4-BE49-F238E27FC236}">
                <a16:creationId xmlns:a16="http://schemas.microsoft.com/office/drawing/2014/main" id="{C19226F5-0346-427B-894A-52B75C70A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26" y="344385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7F3182BA-305E-4DDA-9E50-4DE03EBB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395" y="337210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4044" name="Picture 12" descr="E:\Pós-Graduação\Comportamento Mecânico\Figuras Aula 2\Scan0038.tif">
            <a:extLst>
              <a:ext uri="{FF2B5EF4-FFF2-40B4-BE49-F238E27FC236}">
                <a16:creationId xmlns:a16="http://schemas.microsoft.com/office/drawing/2014/main" id="{0EA5080A-EA74-49D8-81F1-68A99BBA4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 bwMode="auto">
          <a:xfrm>
            <a:off x="1872282" y="3260276"/>
            <a:ext cx="6552406" cy="39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 bwMode="auto">
          <a:xfrm>
            <a:off x="2120951" y="6404219"/>
            <a:ext cx="975145" cy="3279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125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717166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F892BA48-CD2B-4F4B-8BD7-8E97743D1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4CF9B19-3E28-497B-86DD-D7E04B7B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1" name="Rectangle 4">
            <a:extLst>
              <a:ext uri="{FF2B5EF4-FFF2-40B4-BE49-F238E27FC236}">
                <a16:creationId xmlns:a16="http://schemas.microsoft.com/office/drawing/2014/main" id="{929707D2-0C6A-4A69-B6FB-7142F42B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2" name="Rectangle 5">
            <a:extLst>
              <a:ext uri="{FF2B5EF4-FFF2-40B4-BE49-F238E27FC236}">
                <a16:creationId xmlns:a16="http://schemas.microsoft.com/office/drawing/2014/main" id="{BB5EAEB9-6C83-4E48-A63E-0EC54730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3" name="Rectangle 6">
            <a:extLst>
              <a:ext uri="{FF2B5EF4-FFF2-40B4-BE49-F238E27FC236}">
                <a16:creationId xmlns:a16="http://schemas.microsoft.com/office/drawing/2014/main" id="{2B4D8924-F5A8-4E43-A363-33F1283A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4" name="Rectangle 7">
            <a:extLst>
              <a:ext uri="{FF2B5EF4-FFF2-40B4-BE49-F238E27FC236}">
                <a16:creationId xmlns:a16="http://schemas.microsoft.com/office/drawing/2014/main" id="{6FEE3CD7-FCD9-4772-BE0C-0723AE5F7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5" name="Rectangle 8">
            <a:extLst>
              <a:ext uri="{FF2B5EF4-FFF2-40B4-BE49-F238E27FC236}">
                <a16:creationId xmlns:a16="http://schemas.microsoft.com/office/drawing/2014/main" id="{C20F8810-A9F9-47F6-BE1F-737F30319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6" name="Rectangle 9">
            <a:extLst>
              <a:ext uri="{FF2B5EF4-FFF2-40B4-BE49-F238E27FC236}">
                <a16:creationId xmlns:a16="http://schemas.microsoft.com/office/drawing/2014/main" id="{9A0E079D-5477-482D-81CB-7593D001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7" name="Rectangle 10">
            <a:extLst>
              <a:ext uri="{FF2B5EF4-FFF2-40B4-BE49-F238E27FC236}">
                <a16:creationId xmlns:a16="http://schemas.microsoft.com/office/drawing/2014/main" id="{FC238095-ABAC-4D96-BAF0-5FDF1BA40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8" name="Rectangle 13">
            <a:extLst>
              <a:ext uri="{FF2B5EF4-FFF2-40B4-BE49-F238E27FC236}">
                <a16:creationId xmlns:a16="http://schemas.microsoft.com/office/drawing/2014/main" id="{1AAED758-B8F8-4F0C-8DAB-9A2D9373E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9" name="Rectangle 14">
            <a:extLst>
              <a:ext uri="{FF2B5EF4-FFF2-40B4-BE49-F238E27FC236}">
                <a16:creationId xmlns:a16="http://schemas.microsoft.com/office/drawing/2014/main" id="{4AAF7B96-CDF7-4791-A0E8-5EF99F04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0" name="Rectangle 15">
            <a:extLst>
              <a:ext uri="{FF2B5EF4-FFF2-40B4-BE49-F238E27FC236}">
                <a16:creationId xmlns:a16="http://schemas.microsoft.com/office/drawing/2014/main" id="{952A7ABE-FA10-47E6-BEDE-695B3A7DD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1" name="Rectangle 16">
            <a:extLst>
              <a:ext uri="{FF2B5EF4-FFF2-40B4-BE49-F238E27FC236}">
                <a16:creationId xmlns:a16="http://schemas.microsoft.com/office/drawing/2014/main" id="{9796648A-724C-482E-AC56-BE66F857D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2" name="Rectangle 17">
            <a:extLst>
              <a:ext uri="{FF2B5EF4-FFF2-40B4-BE49-F238E27FC236}">
                <a16:creationId xmlns:a16="http://schemas.microsoft.com/office/drawing/2014/main" id="{143F3B58-C1AE-4B50-9617-566C1E493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4" name="Rectangle 19">
            <a:extLst>
              <a:ext uri="{FF2B5EF4-FFF2-40B4-BE49-F238E27FC236}">
                <a16:creationId xmlns:a16="http://schemas.microsoft.com/office/drawing/2014/main" id="{FBBC0DA1-1361-4518-8FD8-1422F9F6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028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5" name="Rectangle 20">
            <a:extLst>
              <a:ext uri="{FF2B5EF4-FFF2-40B4-BE49-F238E27FC236}">
                <a16:creationId xmlns:a16="http://schemas.microsoft.com/office/drawing/2014/main" id="{A0ECCF63-FEE8-4625-A3E9-CA381685E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293112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6" name="Rectangle 21">
            <a:extLst>
              <a:ext uri="{FF2B5EF4-FFF2-40B4-BE49-F238E27FC236}">
                <a16:creationId xmlns:a16="http://schemas.microsoft.com/office/drawing/2014/main" id="{75621F8C-BF6E-4B2D-B5CA-FC114B85B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985887"/>
            <a:ext cx="8988557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CRITÉRIOS DE FALHA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Materiais Frágeis – Ensaios de tração e compressão</a:t>
            </a:r>
          </a:p>
        </p:txBody>
      </p:sp>
      <p:pic>
        <p:nvPicPr>
          <p:cNvPr id="45077" name="Picture 22" descr="E:\Pós-Graduação\Comportamento Mecânico\Figuras Aula 2\Scan0039.tif">
            <a:extLst>
              <a:ext uri="{FF2B5EF4-FFF2-40B4-BE49-F238E27FC236}">
                <a16:creationId xmlns:a16="http://schemas.microsoft.com/office/drawing/2014/main" id="{38A30298-AFE4-4C80-B406-A13C95148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20" y="2267669"/>
            <a:ext cx="4590632" cy="488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 bwMode="auto">
          <a:xfrm>
            <a:off x="2448024" y="6764259"/>
            <a:ext cx="975145" cy="3279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410281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B4989C33-F737-444A-8496-6604F1F19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292503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Coeficiente de encruamento 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310ACFAD-88BE-49B7-A28E-C76A4B55C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3" name="Rectangle 5">
            <a:extLst>
              <a:ext uri="{FF2B5EF4-FFF2-40B4-BE49-F238E27FC236}">
                <a16:creationId xmlns:a16="http://schemas.microsoft.com/office/drawing/2014/main" id="{64D6E4D7-8502-4A62-B390-159086198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4" name="Rectangle 7">
            <a:extLst>
              <a:ext uri="{FF2B5EF4-FFF2-40B4-BE49-F238E27FC236}">
                <a16:creationId xmlns:a16="http://schemas.microsoft.com/office/drawing/2014/main" id="{7AAF7E22-8D99-4D5D-B455-A7CACA053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CB0EC1D4-2920-498F-82F6-77596B860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2142274"/>
            <a:ext cx="8904552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Uma boa representação do encruamento que ocorre durante a deformação plástica está relacionada com o coeficiente de encruamento (n). </a:t>
            </a:r>
          </a:p>
        </p:txBody>
      </p:sp>
      <p:sp>
        <p:nvSpPr>
          <p:cNvPr id="14346" name="Rectangle 12">
            <a:extLst>
              <a:ext uri="{FF2B5EF4-FFF2-40B4-BE49-F238E27FC236}">
                <a16:creationId xmlns:a16="http://schemas.microsoft.com/office/drawing/2014/main" id="{99F6EDC0-D7C2-4B19-A5A2-B16037519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4338" name="Object 11">
            <a:extLst>
              <a:ext uri="{FF2B5EF4-FFF2-40B4-BE49-F238E27FC236}">
                <a16:creationId xmlns:a16="http://schemas.microsoft.com/office/drawing/2014/main" id="{F0D666FF-506A-45FE-8E4C-CFCA5AA1D5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0235" y="3256611"/>
          <a:ext cx="2604161" cy="948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r:id="rId3" imgW="901309" imgH="330057" progId="Equation.3">
                  <p:embed/>
                </p:oleObj>
              </mc:Choice>
              <mc:Fallback>
                <p:oleObj r:id="rId3" imgW="901309" imgH="330057" progId="Equation.3">
                  <p:embed/>
                  <p:pic>
                    <p:nvPicPr>
                      <p:cNvPr id="14338" name="Object 11">
                        <a:extLst>
                          <a:ext uri="{FF2B5EF4-FFF2-40B4-BE49-F238E27FC236}">
                            <a16:creationId xmlns:a16="http://schemas.microsoft.com/office/drawing/2014/main" id="{F0D666FF-506A-45FE-8E4C-CFCA5AA1D5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235" y="3256611"/>
                        <a:ext cx="2604161" cy="9484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Rectangle 13">
            <a:extLst>
              <a:ext uri="{FF2B5EF4-FFF2-40B4-BE49-F238E27FC236}">
                <a16:creationId xmlns:a16="http://schemas.microsoft.com/office/drawing/2014/main" id="{1DFE7F03-0706-442E-9D86-FF1711C36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4955787"/>
            <a:ext cx="9300806" cy="17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n é menor do que 1, neste caso diz-se que o encruamento é parabólico. Assumindo que o limite de escoamento é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. K é uma constante e o coeficiente n dependem do material e da temperatura de deformação. n varia entre 0,2 e 0,5 e K varia entre G/100 a G/1000. G é módulo de cisalhamento.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127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983533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3">
            <a:extLst>
              <a:ext uri="{FF2B5EF4-FFF2-40B4-BE49-F238E27FC236}">
                <a16:creationId xmlns:a16="http://schemas.microsoft.com/office/drawing/2014/main" id="{6F20F210-BA81-416B-B705-6D5144025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7" name="Rectangle 4">
            <a:extLst>
              <a:ext uri="{FF2B5EF4-FFF2-40B4-BE49-F238E27FC236}">
                <a16:creationId xmlns:a16="http://schemas.microsoft.com/office/drawing/2014/main" id="{B326BE08-AE88-4026-BB86-FE5B0BCFA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9" name="Rectangle 6">
            <a:extLst>
              <a:ext uri="{FF2B5EF4-FFF2-40B4-BE49-F238E27FC236}">
                <a16:creationId xmlns:a16="http://schemas.microsoft.com/office/drawing/2014/main" id="{4A370228-1A49-48C7-8A6C-FA7E1CB17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70" name="Rectangle 7">
            <a:extLst>
              <a:ext uri="{FF2B5EF4-FFF2-40B4-BE49-F238E27FC236}">
                <a16:creationId xmlns:a16="http://schemas.microsoft.com/office/drawing/2014/main" id="{8874A5D7-6642-4534-9110-4226FCB81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782234"/>
            <a:ext cx="8904552" cy="7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Equação de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Ludwik-Hollomon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71" name="Rectangle 8">
            <a:extLst>
              <a:ext uri="{FF2B5EF4-FFF2-40B4-BE49-F238E27FC236}">
                <a16:creationId xmlns:a16="http://schemas.microsoft.com/office/drawing/2014/main" id="{1C06752C-9B67-4D02-BCB2-20F9D22CC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72" name="Rectangle 10">
            <a:extLst>
              <a:ext uri="{FF2B5EF4-FFF2-40B4-BE49-F238E27FC236}">
                <a16:creationId xmlns:a16="http://schemas.microsoft.com/office/drawing/2014/main" id="{1BBFD258-E5C0-4EC4-BB6B-95403B42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3023871"/>
            <a:ext cx="8988557" cy="17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Para grandes deformações há uma saturação na tensão e essa expressão não é verdadeira, em função disso foram desenvolvidas outras aproximações.</a:t>
            </a: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 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</p:txBody>
      </p:sp>
      <p:sp>
        <p:nvSpPr>
          <p:cNvPr id="15373" name="Rectangle 12">
            <a:extLst>
              <a:ext uri="{FF2B5EF4-FFF2-40B4-BE49-F238E27FC236}">
                <a16:creationId xmlns:a16="http://schemas.microsoft.com/office/drawing/2014/main" id="{EC12F2B3-8340-4472-93DE-5FB14A7C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520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5362" name="Object 11">
            <a:extLst>
              <a:ext uri="{FF2B5EF4-FFF2-40B4-BE49-F238E27FC236}">
                <a16:creationId xmlns:a16="http://schemas.microsoft.com/office/drawing/2014/main" id="{F7648B9A-5318-46C6-AF5F-8DB562D77C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28219" y="2183906"/>
          <a:ext cx="2604161" cy="81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1" r:id="rId3" imgW="1269449" imgH="393529" progId="Equation.3">
                  <p:embed/>
                </p:oleObj>
              </mc:Choice>
              <mc:Fallback>
                <p:oleObj r:id="rId3" imgW="1269449" imgH="393529" progId="Equation.3">
                  <p:embed/>
                  <p:pic>
                    <p:nvPicPr>
                      <p:cNvPr id="15362" name="Object 11">
                        <a:extLst>
                          <a:ext uri="{FF2B5EF4-FFF2-40B4-BE49-F238E27FC236}">
                            <a16:creationId xmlns:a16="http://schemas.microsoft.com/office/drawing/2014/main" id="{F7648B9A-5318-46C6-AF5F-8DB562D77C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8219" y="2183906"/>
                        <a:ext cx="2604161" cy="811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4" name="Rectangle 14">
            <a:extLst>
              <a:ext uri="{FF2B5EF4-FFF2-40B4-BE49-F238E27FC236}">
                <a16:creationId xmlns:a16="http://schemas.microsoft.com/office/drawing/2014/main" id="{DF78E45B-CE04-4389-AB6D-32A573280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5363" name="Object 13">
            <a:extLst>
              <a:ext uri="{FF2B5EF4-FFF2-40B4-BE49-F238E27FC236}">
                <a16:creationId xmlns:a16="http://schemas.microsoft.com/office/drawing/2014/main" id="{A9DCB7DA-1F4C-4A54-8631-92FE6DCC9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40182" y="4115824"/>
          <a:ext cx="3864240" cy="123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" r:id="rId5" imgW="2095500" imgH="673100" progId="Equation.3">
                  <p:embed/>
                </p:oleObj>
              </mc:Choice>
              <mc:Fallback>
                <p:oleObj r:id="rId5" imgW="2095500" imgH="673100" progId="Equation.3">
                  <p:embed/>
                  <p:pic>
                    <p:nvPicPr>
                      <p:cNvPr id="15363" name="Object 13">
                        <a:extLst>
                          <a:ext uri="{FF2B5EF4-FFF2-40B4-BE49-F238E27FC236}">
                            <a16:creationId xmlns:a16="http://schemas.microsoft.com/office/drawing/2014/main" id="{A9DCB7DA-1F4C-4A54-8631-92FE6DCC9D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182" y="4115824"/>
                        <a:ext cx="3864240" cy="12354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5">
            <a:extLst>
              <a:ext uri="{FF2B5EF4-FFF2-40B4-BE49-F238E27FC236}">
                <a16:creationId xmlns:a16="http://schemas.microsoft.com/office/drawing/2014/main" id="{A2AABE97-4353-4A7A-ADDF-A85E7A58F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868069"/>
            <a:ext cx="8976783" cy="11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onde: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s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, 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, 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c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são parâmetros empíricos, dependente do material temperatura e taxa de deformação. </a:t>
            </a:r>
          </a:p>
          <a:p>
            <a:endParaRPr lang="pt-BR" altLang="pt-BR" sz="2200" dirty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4989C33-F737-444A-8496-6604F1F19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187549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Coeficiente de encruamento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1819666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>
            <a:extLst>
              <a:ext uri="{FF2B5EF4-FFF2-40B4-BE49-F238E27FC236}">
                <a16:creationId xmlns:a16="http://schemas.microsoft.com/office/drawing/2014/main" id="{11BD415D-1514-49C9-A336-FA47BBF8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D7F89ABC-7451-44FD-A2A5-B7AEF50FD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5" name="Rectangle 4">
            <a:extLst>
              <a:ext uri="{FF2B5EF4-FFF2-40B4-BE49-F238E27FC236}">
                <a16:creationId xmlns:a16="http://schemas.microsoft.com/office/drawing/2014/main" id="{5E792BC1-1E3A-460E-8C25-F457A7384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6" name="Rectangle 5">
            <a:extLst>
              <a:ext uri="{FF2B5EF4-FFF2-40B4-BE49-F238E27FC236}">
                <a16:creationId xmlns:a16="http://schemas.microsoft.com/office/drawing/2014/main" id="{CBAC04DA-7F80-4DA5-8F81-B17C5C9D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604270C0-B4CC-4140-AA4B-8BA20FED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8" name="Rectangle 9">
            <a:extLst>
              <a:ext uri="{FF2B5EF4-FFF2-40B4-BE49-F238E27FC236}">
                <a16:creationId xmlns:a16="http://schemas.microsoft.com/office/drawing/2014/main" id="{4F34F9D6-69CE-47BD-9BB2-7063DBABF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89" name="Rectangle 11">
            <a:extLst>
              <a:ext uri="{FF2B5EF4-FFF2-40B4-BE49-F238E27FC236}">
                <a16:creationId xmlns:a16="http://schemas.microsoft.com/office/drawing/2014/main" id="{6BB362C4-5CC4-4FF1-AF76-BDD91FE9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90" name="Rectangle 13">
            <a:extLst>
              <a:ext uri="{FF2B5EF4-FFF2-40B4-BE49-F238E27FC236}">
                <a16:creationId xmlns:a16="http://schemas.microsoft.com/office/drawing/2014/main" id="{C24F5AAD-495A-4B76-90D9-83ECC0B2D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6091" name="Rectangle 15">
            <a:extLst>
              <a:ext uri="{FF2B5EF4-FFF2-40B4-BE49-F238E27FC236}">
                <a16:creationId xmlns:a16="http://schemas.microsoft.com/office/drawing/2014/main" id="{DE8D6A5D-894D-46BC-BC7C-23FB3C89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6092" name="Picture 17" descr="E:\Pós-Graduação\Comportamento Mecânico\Figuras Aula 2\Scan0025.tif">
            <a:extLst>
              <a:ext uri="{FF2B5EF4-FFF2-40B4-BE49-F238E27FC236}">
                <a16:creationId xmlns:a16="http://schemas.microsoft.com/office/drawing/2014/main" id="{C669EF95-20A9-4058-9253-949D0DB1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351899"/>
            <a:ext cx="5311077" cy="3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8" descr="E:\Pós-Graduação\Comportamento Mecânico\Figuras Aula 2\Scan0026.tif">
            <a:extLst>
              <a:ext uri="{FF2B5EF4-FFF2-40B4-BE49-F238E27FC236}">
                <a16:creationId xmlns:a16="http://schemas.microsoft.com/office/drawing/2014/main" id="{200FEEFF-0AE2-4E63-B47C-B146BCC5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00" y="899517"/>
            <a:ext cx="3917325" cy="62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2686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18172" y="2443833"/>
          <a:ext cx="9446676" cy="4576364"/>
        </p:xfrm>
        <a:graphic>
          <a:graphicData uri="http://schemas.openxmlformats.org/drawingml/2006/table">
            <a:tbl>
              <a:tblPr/>
              <a:tblGrid>
                <a:gridCol w="142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5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Trabalho de conformação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Vantagens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Desvantagens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4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 frio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- Ocorre o aumento da resistência mecânica e da dureza do material conformado, justificado pelo seu endurecimento durante a deformação plástica. Outra vantagem consiste em minimizar ou eliminar os efeitos das variações dimensionais e oxidação em altas temperaturas de processamento, resultando em acabamentos superficiais e tolerâncias dimensionais melhores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- Em contrapartida dos trabalhos a morno e a quente, acontece, nessa situação, a redução de propriedades mecânicas, como a ductilidade e a tenacidade do material em conformação. É favorecida, então, a origem de fissuras, vazios, lascas ou inclusões neste material, limitando à geometria a ser fabricada a frio. 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051" y="1149045"/>
            <a:ext cx="9338048" cy="1190632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17961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>
            <a:extLst>
              <a:ext uri="{FF2B5EF4-FFF2-40B4-BE49-F238E27FC236}">
                <a16:creationId xmlns:a16="http://schemas.microsoft.com/office/drawing/2014/main" id="{3BB454E0-1A2C-405A-B9EA-8687DC7B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1" name="Rectangle 4">
            <a:extLst>
              <a:ext uri="{FF2B5EF4-FFF2-40B4-BE49-F238E27FC236}">
                <a16:creationId xmlns:a16="http://schemas.microsoft.com/office/drawing/2014/main" id="{69163E6D-477A-4ED6-9036-3F9C6148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2" name="Rectangle 5">
            <a:extLst>
              <a:ext uri="{FF2B5EF4-FFF2-40B4-BE49-F238E27FC236}">
                <a16:creationId xmlns:a16="http://schemas.microsoft.com/office/drawing/2014/main" id="{26D5B49E-1A4D-4127-812F-F194286AB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5" name="Rectangle 8">
            <a:extLst>
              <a:ext uri="{FF2B5EF4-FFF2-40B4-BE49-F238E27FC236}">
                <a16:creationId xmlns:a16="http://schemas.microsoft.com/office/drawing/2014/main" id="{A90BD759-2E13-4747-B044-A06E4C2B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6" name="Rectangle 9">
            <a:extLst>
              <a:ext uri="{FF2B5EF4-FFF2-40B4-BE49-F238E27FC236}">
                <a16:creationId xmlns:a16="http://schemas.microsoft.com/office/drawing/2014/main" id="{FFCCF2CE-D79B-40A9-999B-0F475016F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7" name="Rectangle 10">
            <a:extLst>
              <a:ext uri="{FF2B5EF4-FFF2-40B4-BE49-F238E27FC236}">
                <a16:creationId xmlns:a16="http://schemas.microsoft.com/office/drawing/2014/main" id="{8CBAB2EC-6B23-4BA0-9211-F267756F8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6386" name="Object 13">
            <a:extLst>
              <a:ext uri="{FF2B5EF4-FFF2-40B4-BE49-F238E27FC236}">
                <a16:creationId xmlns:a16="http://schemas.microsoft.com/office/drawing/2014/main" id="{C1D32616-318C-4FAE-925E-EB9297F161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4187" y="2627709"/>
          <a:ext cx="3444214" cy="52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r:id="rId3" imgW="4000500" imgH="609600" progId="Equation.3">
                  <p:embed/>
                </p:oleObj>
              </mc:Choice>
              <mc:Fallback>
                <p:oleObj r:id="rId3" imgW="4000500" imgH="609600" progId="Equation.3">
                  <p:embed/>
                  <p:pic>
                    <p:nvPicPr>
                      <p:cNvPr id="16386" name="Object 13">
                        <a:extLst>
                          <a:ext uri="{FF2B5EF4-FFF2-40B4-BE49-F238E27FC236}">
                            <a16:creationId xmlns:a16="http://schemas.microsoft.com/office/drawing/2014/main" id="{C1D32616-318C-4FAE-925E-EB9297F161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7" y="2627709"/>
                        <a:ext cx="3444214" cy="5232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Rectangle 14">
            <a:extLst>
              <a:ext uri="{FF2B5EF4-FFF2-40B4-BE49-F238E27FC236}">
                <a16:creationId xmlns:a16="http://schemas.microsoft.com/office/drawing/2014/main" id="{077CAC4F-C163-4F18-8B53-17C8CE27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187549"/>
            <a:ext cx="8904552" cy="145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Estricção – </a:t>
            </a:r>
            <a:r>
              <a:rPr lang="pt-BR" altLang="pt-BR" sz="2200" b="1" dirty="0" err="1">
                <a:latin typeface="Arial" pitchFamily="34" charset="0"/>
                <a:cs typeface="Arial" pitchFamily="34" charset="0"/>
              </a:rPr>
              <a:t>Necking</a:t>
            </a:r>
            <a:endParaRPr lang="pt-BR" altLang="pt-BR" sz="22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Região onde ocorre instabilidade, onde a deformação se concentra no ensaio de tração.</a:t>
            </a:r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9D8BC820-DD17-4C92-B951-179269555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3606489"/>
            <a:ext cx="8988557" cy="145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>
                <a:latin typeface="Arial" pitchFamily="34" charset="0"/>
                <a:cs typeface="Arial" pitchFamily="34" charset="0"/>
              </a:rPr>
              <a:t>Considerè – critério para estricção. Neste critério a estricção começa quando o limite de resistência é alcançado e o aumento da tensão devido à redução em área excede a capacidade de o material continuar encruamento. </a:t>
            </a:r>
          </a:p>
        </p:txBody>
      </p:sp>
      <p:sp>
        <p:nvSpPr>
          <p:cNvPr id="16400" name="Rectangle 17">
            <a:extLst>
              <a:ext uri="{FF2B5EF4-FFF2-40B4-BE49-F238E27FC236}">
                <a16:creationId xmlns:a16="http://schemas.microsoft.com/office/drawing/2014/main" id="{CC97F866-4CCD-4FA0-A1E9-EDA401ACF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6387" name="Object 16">
            <a:extLst>
              <a:ext uri="{FF2B5EF4-FFF2-40B4-BE49-F238E27FC236}">
                <a16:creationId xmlns:a16="http://schemas.microsoft.com/office/drawing/2014/main" id="{E72AA4C9-B993-43B0-B448-1D615AAC7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2172" y="5102018"/>
          <a:ext cx="4620286" cy="184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r:id="rId5" imgW="2628900" imgH="1054100" progId="Equation.3">
                  <p:embed/>
                </p:oleObj>
              </mc:Choice>
              <mc:Fallback>
                <p:oleObj r:id="rId5" imgW="2628900" imgH="1054100" progId="Equation.3">
                  <p:embed/>
                  <p:pic>
                    <p:nvPicPr>
                      <p:cNvPr id="16387" name="Object 16">
                        <a:extLst>
                          <a:ext uri="{FF2B5EF4-FFF2-40B4-BE49-F238E27FC236}">
                            <a16:creationId xmlns:a16="http://schemas.microsoft.com/office/drawing/2014/main" id="{E72AA4C9-B993-43B0-B448-1D615AAC7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172" y="5102018"/>
                        <a:ext cx="4620286" cy="1846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638573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>
            <a:extLst>
              <a:ext uri="{FF2B5EF4-FFF2-40B4-BE49-F238E27FC236}">
                <a16:creationId xmlns:a16="http://schemas.microsoft.com/office/drawing/2014/main" id="{9CF15CC8-4C4B-49EB-A179-5FB3A0D26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7" name="Rectangle 4">
            <a:extLst>
              <a:ext uri="{FF2B5EF4-FFF2-40B4-BE49-F238E27FC236}">
                <a16:creationId xmlns:a16="http://schemas.microsoft.com/office/drawing/2014/main" id="{D53F6E49-842B-4A5F-85AF-A8AD4339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8" name="Rectangle 5">
            <a:extLst>
              <a:ext uri="{FF2B5EF4-FFF2-40B4-BE49-F238E27FC236}">
                <a16:creationId xmlns:a16="http://schemas.microsoft.com/office/drawing/2014/main" id="{3FB57F7F-4745-4ED1-9EDD-33E1A35D2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9" name="Rectangle 6">
            <a:extLst>
              <a:ext uri="{FF2B5EF4-FFF2-40B4-BE49-F238E27FC236}">
                <a16:creationId xmlns:a16="http://schemas.microsoft.com/office/drawing/2014/main" id="{DCA33ACE-D21A-4C98-8833-ACF96CD1D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20" name="Rectangle 7">
            <a:extLst>
              <a:ext uri="{FF2B5EF4-FFF2-40B4-BE49-F238E27FC236}">
                <a16:creationId xmlns:a16="http://schemas.microsoft.com/office/drawing/2014/main" id="{337EF3DF-7DC5-4B9B-826A-504156D9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22" name="Rectangle 9">
            <a:extLst>
              <a:ext uri="{FF2B5EF4-FFF2-40B4-BE49-F238E27FC236}">
                <a16:creationId xmlns:a16="http://schemas.microsoft.com/office/drawing/2014/main" id="{ED4561CC-99C3-46AB-8BC4-C5878DDD4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23" name="Rectangle 10">
            <a:extLst>
              <a:ext uri="{FF2B5EF4-FFF2-40B4-BE49-F238E27FC236}">
                <a16:creationId xmlns:a16="http://schemas.microsoft.com/office/drawing/2014/main" id="{AE7BF413-1372-40F0-A272-E781793BB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24" name="Rectangle 12">
            <a:extLst>
              <a:ext uri="{FF2B5EF4-FFF2-40B4-BE49-F238E27FC236}">
                <a16:creationId xmlns:a16="http://schemas.microsoft.com/office/drawing/2014/main" id="{195F5019-5C0D-409A-A670-8895CE5E0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259557"/>
            <a:ext cx="8904552" cy="17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Estricção – </a:t>
            </a:r>
            <a:r>
              <a:rPr lang="pt-BR" altLang="pt-BR" sz="2200" b="1" dirty="0" err="1">
                <a:latin typeface="Arial" pitchFamily="34" charset="0"/>
                <a:cs typeface="Arial" pitchFamily="34" charset="0"/>
              </a:rPr>
              <a:t>Necking</a:t>
            </a:r>
            <a:endParaRPr lang="pt-BR" altLang="pt-BR" sz="22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Realizando algumas substituições para os cálculos e equação de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Hollomon</a:t>
            </a:r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25" name="Rectangle 13">
            <a:extLst>
              <a:ext uri="{FF2B5EF4-FFF2-40B4-BE49-F238E27FC236}">
                <a16:creationId xmlns:a16="http://schemas.microsoft.com/office/drawing/2014/main" id="{23483E77-B199-48E1-8DFF-1EB43E43C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475" y="3803736"/>
            <a:ext cx="8988557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Onde:</a:t>
            </a:r>
          </a:p>
        </p:txBody>
      </p:sp>
      <p:sp>
        <p:nvSpPr>
          <p:cNvPr id="17426" name="Rectangle 14">
            <a:extLst>
              <a:ext uri="{FF2B5EF4-FFF2-40B4-BE49-F238E27FC236}">
                <a16:creationId xmlns:a16="http://schemas.microsoft.com/office/drawing/2014/main" id="{96001138-3C5F-4E06-B459-D45ED3F23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27" name="Rectangle 17">
            <a:extLst>
              <a:ext uri="{FF2B5EF4-FFF2-40B4-BE49-F238E27FC236}">
                <a16:creationId xmlns:a16="http://schemas.microsoft.com/office/drawing/2014/main" id="{66D27EAB-2896-4597-AC78-B42F5BFF0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7410" name="Object 16">
            <a:extLst>
              <a:ext uri="{FF2B5EF4-FFF2-40B4-BE49-F238E27FC236}">
                <a16:creationId xmlns:a16="http://schemas.microsoft.com/office/drawing/2014/main" id="{6A9E01B0-111C-4DD0-8E08-C9A91EF3E7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2197" y="2849942"/>
          <a:ext cx="4032250" cy="91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7" r:id="rId3" imgW="1752600" imgH="393700" progId="Equation.3">
                  <p:embed/>
                </p:oleObj>
              </mc:Choice>
              <mc:Fallback>
                <p:oleObj r:id="rId3" imgW="1752600" imgH="393700" progId="Equation.3">
                  <p:embed/>
                  <p:pic>
                    <p:nvPicPr>
                      <p:cNvPr id="17410" name="Object 16">
                        <a:extLst>
                          <a:ext uri="{FF2B5EF4-FFF2-40B4-BE49-F238E27FC236}">
                            <a16:creationId xmlns:a16="http://schemas.microsoft.com/office/drawing/2014/main" id="{6A9E01B0-111C-4DD0-8E08-C9A91EF3E7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2197" y="2849942"/>
                        <a:ext cx="4032250" cy="9134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8" name="Rectangle 19">
            <a:extLst>
              <a:ext uri="{FF2B5EF4-FFF2-40B4-BE49-F238E27FC236}">
                <a16:creationId xmlns:a16="http://schemas.microsoft.com/office/drawing/2014/main" id="{85B59E8F-E5B5-4E80-B0A2-40D7307FB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7411" name="Object 18">
            <a:extLst>
              <a:ext uri="{FF2B5EF4-FFF2-40B4-BE49-F238E27FC236}">
                <a16:creationId xmlns:a16="http://schemas.microsoft.com/office/drawing/2014/main" id="{A8A893AC-2DEE-4C32-93C4-9FF6F5CB9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2068" y="4241006"/>
          <a:ext cx="3108193" cy="762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r:id="rId5" imgW="1612900" imgH="393700" progId="Equation.3">
                  <p:embed/>
                </p:oleObj>
              </mc:Choice>
              <mc:Fallback>
                <p:oleObj r:id="rId5" imgW="1612900" imgH="393700" progId="Equation.3">
                  <p:embed/>
                  <p:pic>
                    <p:nvPicPr>
                      <p:cNvPr id="17411" name="Object 18">
                        <a:extLst>
                          <a:ext uri="{FF2B5EF4-FFF2-40B4-BE49-F238E27FC236}">
                            <a16:creationId xmlns:a16="http://schemas.microsoft.com/office/drawing/2014/main" id="{A8A893AC-2DEE-4C32-93C4-9FF6F5CB9D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068" y="4241006"/>
                        <a:ext cx="3108193" cy="762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9" name="Rectangle 21">
            <a:extLst>
              <a:ext uri="{FF2B5EF4-FFF2-40B4-BE49-F238E27FC236}">
                <a16:creationId xmlns:a16="http://schemas.microsoft.com/office/drawing/2014/main" id="{9287ED14-5418-4553-A19D-1884130B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7412" name="Object 20">
            <a:extLst>
              <a:ext uri="{FF2B5EF4-FFF2-40B4-BE49-F238E27FC236}">
                <a16:creationId xmlns:a16="http://schemas.microsoft.com/office/drawing/2014/main" id="{6A27F27E-2DB3-415A-AC24-31C1F8017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8375" y="4283893"/>
          <a:ext cx="2856177" cy="628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9" r:id="rId7" imgW="1485900" imgH="330200" progId="Equation.3">
                  <p:embed/>
                </p:oleObj>
              </mc:Choice>
              <mc:Fallback>
                <p:oleObj r:id="rId7" imgW="1485900" imgH="330200" progId="Equation.3">
                  <p:embed/>
                  <p:pic>
                    <p:nvPicPr>
                      <p:cNvPr id="17412" name="Object 20">
                        <a:extLst>
                          <a:ext uri="{FF2B5EF4-FFF2-40B4-BE49-F238E27FC236}">
                            <a16:creationId xmlns:a16="http://schemas.microsoft.com/office/drawing/2014/main" id="{6A27F27E-2DB3-415A-AC24-31C1F80170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75" y="4283893"/>
                        <a:ext cx="2856177" cy="628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0" name="Rectangle 22">
            <a:extLst>
              <a:ext uri="{FF2B5EF4-FFF2-40B4-BE49-F238E27FC236}">
                <a16:creationId xmlns:a16="http://schemas.microsoft.com/office/drawing/2014/main" id="{E726F9BF-4DC7-4F7B-A2BC-88A9C65C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36" y="5411966"/>
            <a:ext cx="9240573" cy="7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>
                <a:latin typeface="Arial" pitchFamily="34" charset="0"/>
                <a:cs typeface="Arial" pitchFamily="34" charset="0"/>
              </a:rPr>
              <a:t>Com isso chega-se a uma relação que o coeficiente de encruamento é numericamente igual à deformação uniforme. </a:t>
            </a:r>
          </a:p>
        </p:txBody>
      </p:sp>
      <p:sp>
        <p:nvSpPr>
          <p:cNvPr id="17431" name="Rectangle 24">
            <a:extLst>
              <a:ext uri="{FF2B5EF4-FFF2-40B4-BE49-F238E27FC236}">
                <a16:creationId xmlns:a16="http://schemas.microsoft.com/office/drawing/2014/main" id="{CFA3736E-BC75-43CD-8FF3-769590121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7413" name="Object 23">
            <a:extLst>
              <a:ext uri="{FF2B5EF4-FFF2-40B4-BE49-F238E27FC236}">
                <a16:creationId xmlns:a16="http://schemas.microsoft.com/office/drawing/2014/main" id="{BFE63662-3568-41C7-9E4D-62400EFA6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0261" y="6153723"/>
          <a:ext cx="1629352" cy="79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0" r:id="rId9" imgW="672808" imgH="330057" progId="Equation.3">
                  <p:embed/>
                </p:oleObj>
              </mc:Choice>
              <mc:Fallback>
                <p:oleObj r:id="rId9" imgW="672808" imgH="330057" progId="Equation.3">
                  <p:embed/>
                  <p:pic>
                    <p:nvPicPr>
                      <p:cNvPr id="17413" name="Object 23">
                        <a:extLst>
                          <a:ext uri="{FF2B5EF4-FFF2-40B4-BE49-F238E27FC236}">
                            <a16:creationId xmlns:a16="http://schemas.microsoft.com/office/drawing/2014/main" id="{BFE63662-3568-41C7-9E4D-62400EFA63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1" y="6153723"/>
                        <a:ext cx="1629352" cy="794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6338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10CCCFDD-F459-4B70-B06E-AC0BF2837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EA77E403-A779-403A-B83D-A1BC88361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9" name="Rectangle 5">
            <a:extLst>
              <a:ext uri="{FF2B5EF4-FFF2-40B4-BE49-F238E27FC236}">
                <a16:creationId xmlns:a16="http://schemas.microsoft.com/office/drawing/2014/main" id="{C4B61DEC-0358-435C-B913-EDD83929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1" name="Rectangle 7">
            <a:extLst>
              <a:ext uri="{FF2B5EF4-FFF2-40B4-BE49-F238E27FC236}">
                <a16:creationId xmlns:a16="http://schemas.microsoft.com/office/drawing/2014/main" id="{23ECD623-FC40-491E-9D9C-B5CACF32C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2" name="Rectangle 8">
            <a:extLst>
              <a:ext uri="{FF2B5EF4-FFF2-40B4-BE49-F238E27FC236}">
                <a16:creationId xmlns:a16="http://schemas.microsoft.com/office/drawing/2014/main" id="{03EF3D7A-AC36-49FA-8D8D-E90A5D3F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3" name="Rectangle 9">
            <a:extLst>
              <a:ext uri="{FF2B5EF4-FFF2-40B4-BE49-F238E27FC236}">
                <a16:creationId xmlns:a16="http://schemas.microsoft.com/office/drawing/2014/main" id="{DC266078-7329-40DA-93AA-95EAC923A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4" name="Rectangle 10">
            <a:extLst>
              <a:ext uri="{FF2B5EF4-FFF2-40B4-BE49-F238E27FC236}">
                <a16:creationId xmlns:a16="http://schemas.microsoft.com/office/drawing/2014/main" id="{6FE2DCAA-D731-4137-8B6B-AB978D16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5" name="Rectangle 11">
            <a:extLst>
              <a:ext uri="{FF2B5EF4-FFF2-40B4-BE49-F238E27FC236}">
                <a16:creationId xmlns:a16="http://schemas.microsoft.com/office/drawing/2014/main" id="{DAB74F58-ECFA-4E8E-BFDD-BAB08540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470458"/>
            <a:ext cx="8904552" cy="28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Estricção - </a:t>
            </a:r>
            <a:r>
              <a:rPr lang="pt-BR" altLang="pt-BR" sz="2200" b="1" dirty="0" err="1">
                <a:latin typeface="Arial" pitchFamily="34" charset="0"/>
                <a:cs typeface="Arial" pitchFamily="34" charset="0"/>
              </a:rPr>
              <a:t>Necking</a:t>
            </a:r>
            <a:endParaRPr lang="pt-BR" altLang="pt-BR" sz="22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Na região da estricção a taxa de deformação é muito maior, atuando como se fosse um segundo corpo de prova. A formação de estricção acompanha a formação de um estado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triaxial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de tensão.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Bridgman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introduziu uma correção a tensão na estricção. Ele fez sua análise para corpos cilíndricos.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6" name="Rectangle 13">
            <a:extLst>
              <a:ext uri="{FF2B5EF4-FFF2-40B4-BE49-F238E27FC236}">
                <a16:creationId xmlns:a16="http://schemas.microsoft.com/office/drawing/2014/main" id="{49D629D6-FBB3-448F-A46B-F1A72186B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7" name="Rectangle 14">
            <a:extLst>
              <a:ext uri="{FF2B5EF4-FFF2-40B4-BE49-F238E27FC236}">
                <a16:creationId xmlns:a16="http://schemas.microsoft.com/office/drawing/2014/main" id="{88C891CE-C5F8-4E48-B87C-A3C690ED3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3292E0C6-2DE8-410A-A0E1-E13F4B165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9" name="Rectangle 18">
            <a:extLst>
              <a:ext uri="{FF2B5EF4-FFF2-40B4-BE49-F238E27FC236}">
                <a16:creationId xmlns:a16="http://schemas.microsoft.com/office/drawing/2014/main" id="{6C2E0A0B-865C-4706-B2E9-252FDDE10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50" name="Rectangle 20">
            <a:extLst>
              <a:ext uri="{FF2B5EF4-FFF2-40B4-BE49-F238E27FC236}">
                <a16:creationId xmlns:a16="http://schemas.microsoft.com/office/drawing/2014/main" id="{93608BB9-9ECD-4F96-9453-8D1708088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5940077"/>
            <a:ext cx="9240573" cy="7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Onde R é o raio de curvatura da estricção 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r</a:t>
            </a:r>
            <a:r>
              <a:rPr lang="pt-BR" altLang="pt-BR" sz="2200" baseline="-30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é o raio da seção transversal do corpo-de-prova. </a:t>
            </a:r>
          </a:p>
        </p:txBody>
      </p:sp>
      <p:sp>
        <p:nvSpPr>
          <p:cNvPr id="18451" name="Rectangle 21">
            <a:extLst>
              <a:ext uri="{FF2B5EF4-FFF2-40B4-BE49-F238E27FC236}">
                <a16:creationId xmlns:a16="http://schemas.microsoft.com/office/drawing/2014/main" id="{B2BC34B1-A97A-41C3-94FB-8E4078E00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52" name="Rectangle 24">
            <a:extLst>
              <a:ext uri="{FF2B5EF4-FFF2-40B4-BE49-F238E27FC236}">
                <a16:creationId xmlns:a16="http://schemas.microsoft.com/office/drawing/2014/main" id="{BDBBB2E2-23E2-4A47-822B-98EE40B43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8434" name="Object 1024">
            <a:extLst>
              <a:ext uri="{FF2B5EF4-FFF2-40B4-BE49-F238E27FC236}">
                <a16:creationId xmlns:a16="http://schemas.microsoft.com/office/drawing/2014/main" id="{BF6EC453-6114-43A9-BEB5-490E0C06C8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2120" y="3995861"/>
          <a:ext cx="3746983" cy="1560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4" r:id="rId3" imgW="2374900" imgH="990600" progId="Equation.3">
                  <p:embed/>
                </p:oleObj>
              </mc:Choice>
              <mc:Fallback>
                <p:oleObj r:id="rId3" imgW="2374900" imgH="990600" progId="Equation.3">
                  <p:embed/>
                  <p:pic>
                    <p:nvPicPr>
                      <p:cNvPr id="18434" name="Object 1024">
                        <a:extLst>
                          <a:ext uri="{FF2B5EF4-FFF2-40B4-BE49-F238E27FC236}">
                            <a16:creationId xmlns:a16="http://schemas.microsoft.com/office/drawing/2014/main" id="{BF6EC453-6114-43A9-BEB5-490E0C06C8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2120" y="3995861"/>
                        <a:ext cx="3746983" cy="15609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1630951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Rectangle 4">
            <a:extLst>
              <a:ext uri="{FF2B5EF4-FFF2-40B4-BE49-F238E27FC236}">
                <a16:creationId xmlns:a16="http://schemas.microsoft.com/office/drawing/2014/main" id="{204F4C1B-EC2A-4A38-AB54-678174F0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6" name="Rectangle 5">
            <a:extLst>
              <a:ext uri="{FF2B5EF4-FFF2-40B4-BE49-F238E27FC236}">
                <a16:creationId xmlns:a16="http://schemas.microsoft.com/office/drawing/2014/main" id="{1689E571-B0FA-4566-8F6F-1D08FADE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7" name="Rectangle 6">
            <a:extLst>
              <a:ext uri="{FF2B5EF4-FFF2-40B4-BE49-F238E27FC236}">
                <a16:creationId xmlns:a16="http://schemas.microsoft.com/office/drawing/2014/main" id="{BFCD7BAC-8876-4FBF-87D1-6833BEDA1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8" name="Rectangle 7">
            <a:extLst>
              <a:ext uri="{FF2B5EF4-FFF2-40B4-BE49-F238E27FC236}">
                <a16:creationId xmlns:a16="http://schemas.microsoft.com/office/drawing/2014/main" id="{9F03236D-5AEB-4A0A-A61E-1FA754D2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9" name="Rectangle 8">
            <a:extLst>
              <a:ext uri="{FF2B5EF4-FFF2-40B4-BE49-F238E27FC236}">
                <a16:creationId xmlns:a16="http://schemas.microsoft.com/office/drawing/2014/main" id="{EFC447E9-E1A1-453F-8598-C5464BE8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1" name="Rectangle 10">
            <a:extLst>
              <a:ext uri="{FF2B5EF4-FFF2-40B4-BE49-F238E27FC236}">
                <a16:creationId xmlns:a16="http://schemas.microsoft.com/office/drawing/2014/main" id="{475B7802-911A-4B5E-BD71-8E25EAA88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2" name="Rectangle 11">
            <a:extLst>
              <a:ext uri="{FF2B5EF4-FFF2-40B4-BE49-F238E27FC236}">
                <a16:creationId xmlns:a16="http://schemas.microsoft.com/office/drawing/2014/main" id="{B4DD9A89-89F9-471D-88D2-9ACCDF81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1" y="1230225"/>
            <a:ext cx="890455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Efeito da taxa de deformação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73" name="Rectangle 12">
            <a:extLst>
              <a:ext uri="{FF2B5EF4-FFF2-40B4-BE49-F238E27FC236}">
                <a16:creationId xmlns:a16="http://schemas.microsoft.com/office/drawing/2014/main" id="{B748F0BE-04F7-41C7-B360-643CD065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4" name="Rectangle 13">
            <a:extLst>
              <a:ext uri="{FF2B5EF4-FFF2-40B4-BE49-F238E27FC236}">
                <a16:creationId xmlns:a16="http://schemas.microsoft.com/office/drawing/2014/main" id="{01C4C39D-1CF0-4034-B7F9-D20C6F9D3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5" name="Rectangle 14">
            <a:extLst>
              <a:ext uri="{FF2B5EF4-FFF2-40B4-BE49-F238E27FC236}">
                <a16:creationId xmlns:a16="http://schemas.microsoft.com/office/drawing/2014/main" id="{1BD0633F-528B-44F2-94B3-B04EBCB38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6" name="Rectangle 15">
            <a:extLst>
              <a:ext uri="{FF2B5EF4-FFF2-40B4-BE49-F238E27FC236}">
                <a16:creationId xmlns:a16="http://schemas.microsoft.com/office/drawing/2014/main" id="{DFA341FF-E779-410E-BDDC-D5EEE03F8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7" name="Rectangle 17">
            <a:extLst>
              <a:ext uri="{FF2B5EF4-FFF2-40B4-BE49-F238E27FC236}">
                <a16:creationId xmlns:a16="http://schemas.microsoft.com/office/drawing/2014/main" id="{EC9E080C-DABC-4FC3-95C6-EED3B91A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78" name="Rectangle 18">
            <a:extLst>
              <a:ext uri="{FF2B5EF4-FFF2-40B4-BE49-F238E27FC236}">
                <a16:creationId xmlns:a16="http://schemas.microsoft.com/office/drawing/2014/main" id="{964500B7-ABCD-453F-981E-74142A27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9458" name="Object 20">
            <a:extLst>
              <a:ext uri="{FF2B5EF4-FFF2-40B4-BE49-F238E27FC236}">
                <a16:creationId xmlns:a16="http://schemas.microsoft.com/office/drawing/2014/main" id="{1DE9DC00-80B7-4782-8BA9-6D60948CF2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67568" y="899517"/>
          <a:ext cx="288768" cy="755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5" r:id="rId3" imgW="177723" imgH="457002" progId="Equation.3">
                  <p:embed/>
                </p:oleObj>
              </mc:Choice>
              <mc:Fallback>
                <p:oleObj r:id="rId3" imgW="177723" imgH="457002" progId="Equation.3">
                  <p:embed/>
                  <p:pic>
                    <p:nvPicPr>
                      <p:cNvPr id="19458" name="Object 20">
                        <a:extLst>
                          <a:ext uri="{FF2B5EF4-FFF2-40B4-BE49-F238E27FC236}">
                            <a16:creationId xmlns:a16="http://schemas.microsoft.com/office/drawing/2014/main" id="{1DE9DC00-80B7-4782-8BA9-6D60948CF2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568" y="899517"/>
                        <a:ext cx="288768" cy="7559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9" name="Rectangle 23">
            <a:extLst>
              <a:ext uri="{FF2B5EF4-FFF2-40B4-BE49-F238E27FC236}">
                <a16:creationId xmlns:a16="http://schemas.microsoft.com/office/drawing/2014/main" id="{DEA066BD-9C99-48C3-8D34-4E56A010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09" y="1855207"/>
            <a:ext cx="8820770" cy="348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Os materiais são sensíveis às taxas de deformação. As menores taxas  correspondem à fluência e testes de relaxação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Em taxas da ordem de  10</a:t>
            </a:r>
            <a:r>
              <a:rPr lang="pt-BR" altLang="pt-BR" sz="2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s</a:t>
            </a:r>
            <a:r>
              <a:rPr lang="pt-BR" altLang="pt-BR" sz="2200" baseline="30000" dirty="0">
                <a:latin typeface="Arial" pitchFamily="34" charset="0"/>
                <a:cs typeface="Arial" pitchFamily="34" charset="0"/>
              </a:rPr>
              <a:t>-1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corresponde à taxa de propagação de uma onde de choque através do material (propagação de trincas).</a:t>
            </a: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/>
            <a:r>
              <a:rPr lang="pt-BR" altLang="pt-BR" sz="2200" dirty="0">
                <a:latin typeface="Arial" pitchFamily="34" charset="0"/>
                <a:cs typeface="Arial" pitchFamily="34" charset="0"/>
              </a:rPr>
              <a:t>m é chamado de sensibilidade à taxa de deformação e K é uma constante diferente da de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Hollomon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9459" name="Object 22">
            <a:extLst>
              <a:ext uri="{FF2B5EF4-FFF2-40B4-BE49-F238E27FC236}">
                <a16:creationId xmlns:a16="http://schemas.microsoft.com/office/drawing/2014/main" id="{70DAD7C5-78CF-42F0-A468-AADACAC3F7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7204" y="2756132"/>
          <a:ext cx="2495655" cy="50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6" r:id="rId5" imgW="2260600" imgH="457200" progId="Equation.3">
                  <p:embed/>
                </p:oleObj>
              </mc:Choice>
              <mc:Fallback>
                <p:oleObj r:id="rId5" imgW="2260600" imgH="457200" progId="Equation.3">
                  <p:embed/>
                  <p:pic>
                    <p:nvPicPr>
                      <p:cNvPr id="19459" name="Object 22">
                        <a:extLst>
                          <a:ext uri="{FF2B5EF4-FFF2-40B4-BE49-F238E27FC236}">
                            <a16:creationId xmlns:a16="http://schemas.microsoft.com/office/drawing/2014/main" id="{70DAD7C5-78CF-42F0-A468-AADACAC3F7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7204" y="2756132"/>
                        <a:ext cx="2495655" cy="503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80" name="Rectangle 25">
            <a:extLst>
              <a:ext uri="{FF2B5EF4-FFF2-40B4-BE49-F238E27FC236}">
                <a16:creationId xmlns:a16="http://schemas.microsoft.com/office/drawing/2014/main" id="{D0DC28C9-A831-4549-AA5F-6C8F2EEA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015" y="324261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9460" name="Object 24">
            <a:extLst>
              <a:ext uri="{FF2B5EF4-FFF2-40B4-BE49-F238E27FC236}">
                <a16:creationId xmlns:a16="http://schemas.microsoft.com/office/drawing/2014/main" id="{47EDEDA0-E446-46F1-A920-EB77FFC0C6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2513" y="5075981"/>
          <a:ext cx="2940182" cy="205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7" r:id="rId7" imgW="1397000" imgH="977900" progId="Equation.3">
                  <p:embed/>
                </p:oleObj>
              </mc:Choice>
              <mc:Fallback>
                <p:oleObj r:id="rId7" imgW="1397000" imgH="977900" progId="Equation.3">
                  <p:embed/>
                  <p:pic>
                    <p:nvPicPr>
                      <p:cNvPr id="19460" name="Object 24">
                        <a:extLst>
                          <a:ext uri="{FF2B5EF4-FFF2-40B4-BE49-F238E27FC236}">
                            <a16:creationId xmlns:a16="http://schemas.microsoft.com/office/drawing/2014/main" id="{47EDEDA0-E446-46F1-A920-EB77FFC0C6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513" y="5075981"/>
                        <a:ext cx="2940182" cy="205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26">
            <a:extLst>
              <a:ext uri="{FF2B5EF4-FFF2-40B4-BE49-F238E27FC236}">
                <a16:creationId xmlns:a16="http://schemas.microsoft.com/office/drawing/2014/main" id="{55BE087F-E6DE-44F1-8BFD-5FBEF4646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1610" y="5580037"/>
          <a:ext cx="2490405" cy="1272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8" r:id="rId9" imgW="1016000" imgH="520700" progId="Equation.3">
                  <p:embed/>
                </p:oleObj>
              </mc:Choice>
              <mc:Fallback>
                <p:oleObj r:id="rId9" imgW="1016000" imgH="520700" progId="Equation.3">
                  <p:embed/>
                  <p:pic>
                    <p:nvPicPr>
                      <p:cNvPr id="19461" name="Object 26">
                        <a:extLst>
                          <a:ext uri="{FF2B5EF4-FFF2-40B4-BE49-F238E27FC236}">
                            <a16:creationId xmlns:a16="http://schemas.microsoft.com/office/drawing/2014/main" id="{55BE087F-E6DE-44F1-8BFD-5FBEF46463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610" y="5580037"/>
                        <a:ext cx="2490405" cy="12721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418202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5">
            <a:extLst>
              <a:ext uri="{FF2B5EF4-FFF2-40B4-BE49-F238E27FC236}">
                <a16:creationId xmlns:a16="http://schemas.microsoft.com/office/drawing/2014/main" id="{D3506975-0C10-4E99-9FA7-744668B5C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9" name="Rectangle 6">
            <a:extLst>
              <a:ext uri="{FF2B5EF4-FFF2-40B4-BE49-F238E27FC236}">
                <a16:creationId xmlns:a16="http://schemas.microsoft.com/office/drawing/2014/main" id="{C146A003-F072-4C68-B877-B96ECE5D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0" name="Rectangle 7">
            <a:extLst>
              <a:ext uri="{FF2B5EF4-FFF2-40B4-BE49-F238E27FC236}">
                <a16:creationId xmlns:a16="http://schemas.microsoft.com/office/drawing/2014/main" id="{6770B002-1B9B-4E28-A25A-3D0782FD0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1" name="Rectangle 8">
            <a:extLst>
              <a:ext uri="{FF2B5EF4-FFF2-40B4-BE49-F238E27FC236}">
                <a16:creationId xmlns:a16="http://schemas.microsoft.com/office/drawing/2014/main" id="{BF5FAFAC-ADCE-4818-BE64-78A47386D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2" name="Rectangle 9">
            <a:extLst>
              <a:ext uri="{FF2B5EF4-FFF2-40B4-BE49-F238E27FC236}">
                <a16:creationId xmlns:a16="http://schemas.microsoft.com/office/drawing/2014/main" id="{EA76B353-9756-4AB3-8A8C-0436AA5F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3" name="Rectangle 10">
            <a:extLst>
              <a:ext uri="{FF2B5EF4-FFF2-40B4-BE49-F238E27FC236}">
                <a16:creationId xmlns:a16="http://schemas.microsoft.com/office/drawing/2014/main" id="{FB632105-BB81-43CB-AD96-5ECFE03C4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5" name="Rectangle 12">
            <a:extLst>
              <a:ext uri="{FF2B5EF4-FFF2-40B4-BE49-F238E27FC236}">
                <a16:creationId xmlns:a16="http://schemas.microsoft.com/office/drawing/2014/main" id="{3EA73C33-1703-4765-9B33-345E2E421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6" name="Rectangle 13">
            <a:extLst>
              <a:ext uri="{FF2B5EF4-FFF2-40B4-BE49-F238E27FC236}">
                <a16:creationId xmlns:a16="http://schemas.microsoft.com/office/drawing/2014/main" id="{0FDE23D3-74FD-4116-A2CF-636A69842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7" name="Rectangle 14">
            <a:extLst>
              <a:ext uri="{FF2B5EF4-FFF2-40B4-BE49-F238E27FC236}">
                <a16:creationId xmlns:a16="http://schemas.microsoft.com/office/drawing/2014/main" id="{A623C875-845F-4A89-A6DF-CEE3E26E1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8" name="Rectangle 15">
            <a:extLst>
              <a:ext uri="{FF2B5EF4-FFF2-40B4-BE49-F238E27FC236}">
                <a16:creationId xmlns:a16="http://schemas.microsoft.com/office/drawing/2014/main" id="{F2396891-3609-4C8D-996E-0EE076EC5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9" name="Rectangle 16">
            <a:extLst>
              <a:ext uri="{FF2B5EF4-FFF2-40B4-BE49-F238E27FC236}">
                <a16:creationId xmlns:a16="http://schemas.microsoft.com/office/drawing/2014/main" id="{C23A474B-5AA9-4391-A829-E09926B78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00" name="Rectangle 17">
            <a:extLst>
              <a:ext uri="{FF2B5EF4-FFF2-40B4-BE49-F238E27FC236}">
                <a16:creationId xmlns:a16="http://schemas.microsoft.com/office/drawing/2014/main" id="{02CA1081-DB21-4CEA-B96F-DCC3EEB7E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01" name="Rectangle 19">
            <a:extLst>
              <a:ext uri="{FF2B5EF4-FFF2-40B4-BE49-F238E27FC236}">
                <a16:creationId xmlns:a16="http://schemas.microsoft.com/office/drawing/2014/main" id="{34A012DB-4BA6-43D6-9483-2FA4E1F72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1" y="2118375"/>
            <a:ext cx="9249323" cy="14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+mj-lt"/>
                <a:cs typeface="Times New Roman" panose="02020603050405020304" pitchFamily="18" charset="0"/>
              </a:rPr>
              <a:t>Nem todos os materiais apresentam elevada sensibilidade à taxa de deformação. O Al apresenta m =0 ou negativo. Em geral m varia de 0,02 a 0,2 entre 0 e 0,9 da temperatura homóloga. Pode-se determinar m variando a taxa de deformação durante o ensaio.</a:t>
            </a:r>
          </a:p>
        </p:txBody>
      </p:sp>
      <p:sp>
        <p:nvSpPr>
          <p:cNvPr id="20502" name="Rectangle 21">
            <a:extLst>
              <a:ext uri="{FF2B5EF4-FFF2-40B4-BE49-F238E27FC236}">
                <a16:creationId xmlns:a16="http://schemas.microsoft.com/office/drawing/2014/main" id="{018DAB52-5C88-460B-A838-9D1DAE341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015" y="324261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id="{398C7CB1-2CE5-4C61-A1BC-61E70A52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028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04" name="Rectangle 26">
            <a:extLst>
              <a:ext uri="{FF2B5EF4-FFF2-40B4-BE49-F238E27FC236}">
                <a16:creationId xmlns:a16="http://schemas.microsoft.com/office/drawing/2014/main" id="{FBA71E4E-A626-4CB5-AD61-CB3C2CF8D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293112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0483" name="Object 1025">
            <a:extLst>
              <a:ext uri="{FF2B5EF4-FFF2-40B4-BE49-F238E27FC236}">
                <a16:creationId xmlns:a16="http://schemas.microsoft.com/office/drawing/2014/main" id="{E443526D-6472-4661-A0F4-E53FAA68AF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40112" y="3996588"/>
          <a:ext cx="3108193" cy="3095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1" r:id="rId3" imgW="1549400" imgH="1536700" progId="Equation.3">
                  <p:embed/>
                </p:oleObj>
              </mc:Choice>
              <mc:Fallback>
                <p:oleObj r:id="rId3" imgW="1549400" imgH="1536700" progId="Equation.3">
                  <p:embed/>
                  <p:pic>
                    <p:nvPicPr>
                      <p:cNvPr id="20483" name="Object 1025">
                        <a:extLst>
                          <a:ext uri="{FF2B5EF4-FFF2-40B4-BE49-F238E27FC236}">
                            <a16:creationId xmlns:a16="http://schemas.microsoft.com/office/drawing/2014/main" id="{E443526D-6472-4661-A0F4-E53FAA68AF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112" y="3996588"/>
                        <a:ext cx="3108193" cy="30956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1">
            <a:extLst>
              <a:ext uri="{FF2B5EF4-FFF2-40B4-BE49-F238E27FC236}">
                <a16:creationId xmlns:a16="http://schemas.microsoft.com/office/drawing/2014/main" id="{B4DD9A89-89F9-471D-88D2-9ACCDF81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1" y="1230225"/>
            <a:ext cx="890455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Efeito da taxa de deformação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4967288" y="900113"/>
          <a:ext cx="2889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2" r:id="rId5" imgW="177723" imgH="457002" progId="Equation.3">
                  <p:embed/>
                </p:oleObj>
              </mc:Choice>
              <mc:Fallback>
                <p:oleObj r:id="rId5" imgW="177723" imgH="457002" progId="Equation.3">
                  <p:embed/>
                  <p:pic>
                    <p:nvPicPr>
                      <p:cNvPr id="2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288" y="900113"/>
                        <a:ext cx="28892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7641324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>
            <a:extLst>
              <a:ext uri="{FF2B5EF4-FFF2-40B4-BE49-F238E27FC236}">
                <a16:creationId xmlns:a16="http://schemas.microsoft.com/office/drawing/2014/main" id="{A0FE43F7-607E-4D20-85DD-89CF51E97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2B9F1EA4-9496-4029-979A-B8717D282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E7A97701-86F9-4816-AE82-B1314806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1" name="Rectangle 5">
            <a:extLst>
              <a:ext uri="{FF2B5EF4-FFF2-40B4-BE49-F238E27FC236}">
                <a16:creationId xmlns:a16="http://schemas.microsoft.com/office/drawing/2014/main" id="{69474B10-934E-45BD-8698-76A4487D9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2" name="Rectangle 6">
            <a:extLst>
              <a:ext uri="{FF2B5EF4-FFF2-40B4-BE49-F238E27FC236}">
                <a16:creationId xmlns:a16="http://schemas.microsoft.com/office/drawing/2014/main" id="{7C983D9C-94B8-4C26-8773-09BE7C104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3" name="Rectangle 7">
            <a:extLst>
              <a:ext uri="{FF2B5EF4-FFF2-40B4-BE49-F238E27FC236}">
                <a16:creationId xmlns:a16="http://schemas.microsoft.com/office/drawing/2014/main" id="{433214A9-A622-4ABF-AD18-401E37C78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4" name="Rectangle 8">
            <a:extLst>
              <a:ext uri="{FF2B5EF4-FFF2-40B4-BE49-F238E27FC236}">
                <a16:creationId xmlns:a16="http://schemas.microsoft.com/office/drawing/2014/main" id="{1BF075F6-B5C2-45CA-AFA2-85F806151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5" name="Rectangle 9">
            <a:extLst>
              <a:ext uri="{FF2B5EF4-FFF2-40B4-BE49-F238E27FC236}">
                <a16:creationId xmlns:a16="http://schemas.microsoft.com/office/drawing/2014/main" id="{7F2C8747-C9C9-4F8E-981D-9E8133B8B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6" name="Rectangle 10">
            <a:extLst>
              <a:ext uri="{FF2B5EF4-FFF2-40B4-BE49-F238E27FC236}">
                <a16:creationId xmlns:a16="http://schemas.microsoft.com/office/drawing/2014/main" id="{844809A5-40BD-4E35-8BA6-EC7D2D085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8" name="Rectangle 12">
            <a:extLst>
              <a:ext uri="{FF2B5EF4-FFF2-40B4-BE49-F238E27FC236}">
                <a16:creationId xmlns:a16="http://schemas.microsoft.com/office/drawing/2014/main" id="{B2E52186-D303-4BE4-A477-5AF72003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19" name="Rectangle 13">
            <a:extLst>
              <a:ext uri="{FF2B5EF4-FFF2-40B4-BE49-F238E27FC236}">
                <a16:creationId xmlns:a16="http://schemas.microsoft.com/office/drawing/2014/main" id="{2DA19C96-8888-41E3-A513-136E98068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0" name="Rectangle 14">
            <a:extLst>
              <a:ext uri="{FF2B5EF4-FFF2-40B4-BE49-F238E27FC236}">
                <a16:creationId xmlns:a16="http://schemas.microsoft.com/office/drawing/2014/main" id="{63409FAC-60E8-4EC1-9EB7-07B53046B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1" name="Rectangle 15">
            <a:extLst>
              <a:ext uri="{FF2B5EF4-FFF2-40B4-BE49-F238E27FC236}">
                <a16:creationId xmlns:a16="http://schemas.microsoft.com/office/drawing/2014/main" id="{E05A4D46-00AB-4B92-B15C-3CDD3D8D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2" name="Rectangle 16">
            <a:extLst>
              <a:ext uri="{FF2B5EF4-FFF2-40B4-BE49-F238E27FC236}">
                <a16:creationId xmlns:a16="http://schemas.microsoft.com/office/drawing/2014/main" id="{A543DC18-7A3E-4E1C-899D-EA829D71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3" name="Rectangle 17">
            <a:extLst>
              <a:ext uri="{FF2B5EF4-FFF2-40B4-BE49-F238E27FC236}">
                <a16:creationId xmlns:a16="http://schemas.microsoft.com/office/drawing/2014/main" id="{9A371ADD-FA31-4DA2-BD59-B1A02BBEB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5" name="Rectangle 21">
            <a:extLst>
              <a:ext uri="{FF2B5EF4-FFF2-40B4-BE49-F238E27FC236}">
                <a16:creationId xmlns:a16="http://schemas.microsoft.com/office/drawing/2014/main" id="{5F1E34EC-CF87-452F-A653-D016C72F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028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1526" name="Rectangle 22">
            <a:extLst>
              <a:ext uri="{FF2B5EF4-FFF2-40B4-BE49-F238E27FC236}">
                <a16:creationId xmlns:a16="http://schemas.microsoft.com/office/drawing/2014/main" id="{A7981C42-1664-4F4F-BF77-ECB6740CE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293112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1527" name="Picture 24" descr="E:\Pós-Graduação\Comportamento Mecânico\Figuras Aula 2\Scan0028.tif">
            <a:extLst>
              <a:ext uri="{FF2B5EF4-FFF2-40B4-BE49-F238E27FC236}">
                <a16:creationId xmlns:a16="http://schemas.microsoft.com/office/drawing/2014/main" id="{7F1C8C68-324D-4668-8732-07EEAACB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73" y="927768"/>
            <a:ext cx="4934627" cy="62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4944057" y="6516141"/>
            <a:ext cx="672319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B4DD9A89-89F9-471D-88D2-9ACCDF81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21" y="1230225"/>
            <a:ext cx="890455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Efeito da taxa de deformação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2120166" y="1807305"/>
          <a:ext cx="2889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r:id="rId4" imgW="177723" imgH="457002" progId="Equation.3">
                  <p:embed/>
                </p:oleObj>
              </mc:Choice>
              <mc:Fallback>
                <p:oleObj r:id="rId4" imgW="177723" imgH="457002" progId="Equation.3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66" y="1807305"/>
                        <a:ext cx="28892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135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666154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magem 2">
            <a:extLst>
              <a:ext uri="{FF2B5EF4-FFF2-40B4-BE49-F238E27FC236}">
                <a16:creationId xmlns:a16="http://schemas.microsoft.com/office/drawing/2014/main" id="{B3FAD32C-B095-4CF7-B90B-4DC0FBEB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7" y="1115541"/>
            <a:ext cx="7667225" cy="500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1">
            <a:extLst>
              <a:ext uri="{FF2B5EF4-FFF2-40B4-BE49-F238E27FC236}">
                <a16:creationId xmlns:a16="http://schemas.microsoft.com/office/drawing/2014/main" id="{2A8A1E58-17DB-491E-87FE-EE37F3118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6167723"/>
            <a:ext cx="9145015" cy="78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t-BR" alt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Comparação entre os ensaios de tração e barra de </a:t>
            </a:r>
            <a:r>
              <a:rPr lang="pt-BR" altLang="pt-BR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Hopkinson</a:t>
            </a:r>
            <a:r>
              <a:rPr lang="pt-BR" alt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(GONZÁLEZ SANTOS, 2008)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66961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>
            <a:extLst>
              <a:ext uri="{FF2B5EF4-FFF2-40B4-BE49-F238E27FC236}">
                <a16:creationId xmlns:a16="http://schemas.microsoft.com/office/drawing/2014/main" id="{CDBFAB63-91C4-42AF-8057-7B1D3E86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8" y="1691605"/>
            <a:ext cx="9338549" cy="4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1007864" y="5580037"/>
            <a:ext cx="136815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137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270079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>
            <a:extLst>
              <a:ext uri="{FF2B5EF4-FFF2-40B4-BE49-F238E27FC236}">
                <a16:creationId xmlns:a16="http://schemas.microsoft.com/office/drawing/2014/main" id="{27E4FCE4-9D26-424C-996F-20A10DFF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971525"/>
            <a:ext cx="5509406" cy="622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2448024" y="6660157"/>
            <a:ext cx="864096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381690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>
            <a:extLst>
              <a:ext uri="{FF2B5EF4-FFF2-40B4-BE49-F238E27FC236}">
                <a16:creationId xmlns:a16="http://schemas.microsoft.com/office/drawing/2014/main" id="{A91E3B43-2D60-4520-9C39-017155CC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2" y="1492890"/>
            <a:ext cx="9259009" cy="538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575816" y="5868069"/>
            <a:ext cx="1152128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575816" y="5796061"/>
            <a:ext cx="432048" cy="576064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139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9305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56666" y="2075962"/>
          <a:ext cx="9367293" cy="5016243"/>
        </p:xfrm>
        <a:graphic>
          <a:graphicData uri="http://schemas.openxmlformats.org/drawingml/2006/table">
            <a:tbl>
              <a:tblPr/>
              <a:tblGrid>
                <a:gridCol w="1508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6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Trabalho de conformação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Vantagens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Times New Roman"/>
                        </a:rPr>
                        <a:t>Desvantagens</a:t>
                      </a:r>
                      <a:endParaRPr lang="pt-BR" sz="180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 morno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- Em contrapartida ao trabalho a frio, as cargas (esforços) para a ocorrência da deformação são menores, o que facilita a fabricação de peças. Além disso, acarreta em melhorias na ductilidade do material, dispensando etapas de recozimento para reduzir energia armazenada durante a deformação (alívio de tensões); 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- Em contrapartida ao trabalho a quente, fornece melhorias no acabamento superficial, porque reduz o efeito da oxidação na superfície, e precisão (tolerância) dimensional, porque os efeitos da temperatura (aquecimento e resfriamento) não são tão severos na peça; 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- Em contrapartida ao trabalho a quente, propicia um aumento no limite de escoamento, tendo em vista a menor temperatura de trabalho (não atinge a temperatura de recristalização do material). Para promover a mesma deformação plástica na peça verificada no caso a quente, é necessário aumentar a força de conformação (ferramentas mais resistentes).</a:t>
                      </a:r>
                      <a:endParaRPr lang="pt-BR" sz="18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77284" y="1251853"/>
            <a:ext cx="9526057" cy="6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eaLnBrk="1" hangingPunct="1"/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Compara</a:t>
            </a:r>
            <a:r>
              <a:rPr lang="pt-BR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ão dos processos de fabrica</a:t>
            </a:r>
            <a:r>
              <a:rPr lang="pt-BR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ão por conforma</a:t>
            </a:r>
            <a:r>
              <a:rPr lang="pt-BR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ão, diferenciados conforme o parâmetro temperatura de opera</a:t>
            </a:r>
            <a:r>
              <a:rPr lang="pt-BR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ão. (RODRIGUES; MARTINS, 2010)</a:t>
            </a:r>
            <a:endParaRPr lang="pt-B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77642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2">
            <a:extLst>
              <a:ext uri="{FF2B5EF4-FFF2-40B4-BE49-F238E27FC236}">
                <a16:creationId xmlns:a16="http://schemas.microsoft.com/office/drawing/2014/main" id="{A0D1A8D8-DBE2-4686-AC79-4A0E4CB12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F0563856-D452-4417-A053-3B0C4E5E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6" name="Rectangle 4">
            <a:extLst>
              <a:ext uri="{FF2B5EF4-FFF2-40B4-BE49-F238E27FC236}">
                <a16:creationId xmlns:a16="http://schemas.microsoft.com/office/drawing/2014/main" id="{9FA1E236-0A92-48CF-B0BB-445B8BBA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7" name="Rectangle 5">
            <a:extLst>
              <a:ext uri="{FF2B5EF4-FFF2-40B4-BE49-F238E27FC236}">
                <a16:creationId xmlns:a16="http://schemas.microsoft.com/office/drawing/2014/main" id="{3807A7D2-A6FE-4E8F-8F4C-3D603D8B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8" name="Rectangle 6">
            <a:extLst>
              <a:ext uri="{FF2B5EF4-FFF2-40B4-BE49-F238E27FC236}">
                <a16:creationId xmlns:a16="http://schemas.microsoft.com/office/drawing/2014/main" id="{BD76CEB5-82DA-4E1F-841E-8AD27DE66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08" y="1326287"/>
            <a:ext cx="8904552" cy="14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Relações mais gerais que relacionam a taxa de deformação com efeitos térmicos podem ser descritas, que são chamadas equações constitutivas (relacionam tensão e deformação).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9" name="Rectangle 7">
            <a:extLst>
              <a:ext uri="{FF2B5EF4-FFF2-40B4-BE49-F238E27FC236}">
                <a16:creationId xmlns:a16="http://schemas.microsoft.com/office/drawing/2014/main" id="{FA0A1A0A-6380-4A1A-A0DD-590BA07C4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40" name="Rectangle 8">
            <a:extLst>
              <a:ext uri="{FF2B5EF4-FFF2-40B4-BE49-F238E27FC236}">
                <a16:creationId xmlns:a16="http://schemas.microsoft.com/office/drawing/2014/main" id="{31D847C2-655E-4406-AB98-00857874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520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41" name="Rectangle 9">
            <a:extLst>
              <a:ext uri="{FF2B5EF4-FFF2-40B4-BE49-F238E27FC236}">
                <a16:creationId xmlns:a16="http://schemas.microsoft.com/office/drawing/2014/main" id="{9FFDD0A3-CFB7-4200-9890-C1AD7FF33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42" name="Rectangle 10">
            <a:extLst>
              <a:ext uri="{FF2B5EF4-FFF2-40B4-BE49-F238E27FC236}">
                <a16:creationId xmlns:a16="http://schemas.microsoft.com/office/drawing/2014/main" id="{D80BAF29-4AB2-4EF9-8B33-9191C2450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84" y="4643933"/>
            <a:ext cx="9637081" cy="213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onde: K, C, n e m são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parâmetros empíricos do material;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Tr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é a temperatura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de referência 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Tm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é a temperatura de fusão.        Taxa de deformação de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referência e            taxa de deformação. </a:t>
            </a:r>
          </a:p>
          <a:p>
            <a:endParaRPr lang="pt-BR" altLang="pt-BR" sz="2200" dirty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</p:txBody>
      </p:sp>
      <p:sp>
        <p:nvSpPr>
          <p:cNvPr id="22543" name="Rectangle 11">
            <a:extLst>
              <a:ext uri="{FF2B5EF4-FFF2-40B4-BE49-F238E27FC236}">
                <a16:creationId xmlns:a16="http://schemas.microsoft.com/office/drawing/2014/main" id="{DAECFFF7-7038-4CFE-862E-DB61D5E16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2530" name="Object 12">
            <a:extLst>
              <a:ext uri="{FF2B5EF4-FFF2-40B4-BE49-F238E27FC236}">
                <a16:creationId xmlns:a16="http://schemas.microsoft.com/office/drawing/2014/main" id="{D22C501B-D7DC-4AAC-9198-F552A7855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4252" y="2714994"/>
          <a:ext cx="7812484" cy="1784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8" r:id="rId3" imgW="4432300" imgH="1016000" progId="Equation.3">
                  <p:embed/>
                </p:oleObj>
              </mc:Choice>
              <mc:Fallback>
                <p:oleObj r:id="rId3" imgW="4432300" imgH="1016000" progId="Equation.3">
                  <p:embed/>
                  <p:pic>
                    <p:nvPicPr>
                      <p:cNvPr id="22530" name="Object 12">
                        <a:extLst>
                          <a:ext uri="{FF2B5EF4-FFF2-40B4-BE49-F238E27FC236}">
                            <a16:creationId xmlns:a16="http://schemas.microsoft.com/office/drawing/2014/main" id="{D22C501B-D7DC-4AAC-9198-F552A78559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252" y="2714994"/>
                        <a:ext cx="7812484" cy="17849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Rectangle 13">
            <a:extLst>
              <a:ext uri="{FF2B5EF4-FFF2-40B4-BE49-F238E27FC236}">
                <a16:creationId xmlns:a16="http://schemas.microsoft.com/office/drawing/2014/main" id="{1CFED509-93D8-4882-869A-EF68CCF8C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2531" name="Object 14">
            <a:extLst>
              <a:ext uri="{FF2B5EF4-FFF2-40B4-BE49-F238E27FC236}">
                <a16:creationId xmlns:a16="http://schemas.microsoft.com/office/drawing/2014/main" id="{950A8318-BA80-419B-9A05-E1DBEC2F5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395" y="5868069"/>
          <a:ext cx="192512" cy="50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9" r:id="rId5" imgW="177723" imgH="457002" progId="Equation.3">
                  <p:embed/>
                </p:oleObj>
              </mc:Choice>
              <mc:Fallback>
                <p:oleObj r:id="rId5" imgW="177723" imgH="457002" progId="Equation.3">
                  <p:embed/>
                  <p:pic>
                    <p:nvPicPr>
                      <p:cNvPr id="22531" name="Object 14">
                        <a:extLst>
                          <a:ext uri="{FF2B5EF4-FFF2-40B4-BE49-F238E27FC236}">
                            <a16:creationId xmlns:a16="http://schemas.microsoft.com/office/drawing/2014/main" id="{950A8318-BA80-419B-9A05-E1DBEC2F53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395" y="5868069"/>
                        <a:ext cx="192512" cy="503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5" name="Rectangle 15">
            <a:extLst>
              <a:ext uri="{FF2B5EF4-FFF2-40B4-BE49-F238E27FC236}">
                <a16:creationId xmlns:a16="http://schemas.microsoft.com/office/drawing/2014/main" id="{20EA7DE6-548D-43AD-A855-E543C3A2A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2532" name="Object 16">
            <a:extLst>
              <a:ext uri="{FF2B5EF4-FFF2-40B4-BE49-F238E27FC236}">
                <a16:creationId xmlns:a16="http://schemas.microsoft.com/office/drawing/2014/main" id="{C223DA86-D3DC-4F41-8850-588C1F210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4448" y="5140010"/>
          <a:ext cx="311519" cy="5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0" r:id="rId7" imgW="279279" imgH="520474" progId="Equation.3">
                  <p:embed/>
                </p:oleObj>
              </mc:Choice>
              <mc:Fallback>
                <p:oleObj r:id="rId7" imgW="279279" imgH="520474" progId="Equation.3">
                  <p:embed/>
                  <p:pic>
                    <p:nvPicPr>
                      <p:cNvPr id="22532" name="Object 16">
                        <a:extLst>
                          <a:ext uri="{FF2B5EF4-FFF2-40B4-BE49-F238E27FC236}">
                            <a16:creationId xmlns:a16="http://schemas.microsoft.com/office/drawing/2014/main" id="{C223DA86-D3DC-4F41-8850-588C1F210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4448" y="5140010"/>
                        <a:ext cx="311519" cy="57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140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501412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Imagem 2" descr="Fig 26.jpg">
            <a:extLst>
              <a:ext uri="{FF2B5EF4-FFF2-40B4-BE49-F238E27FC236}">
                <a16:creationId xmlns:a16="http://schemas.microsoft.com/office/drawing/2014/main" id="{B3664043-DAA8-40FB-B3ED-F2560BEB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16" y="1187549"/>
            <a:ext cx="6349394" cy="595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141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4580160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7791" y="207940"/>
            <a:ext cx="7540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FLUÊNCIA</a:t>
            </a:r>
          </a:p>
          <a:p>
            <a:endParaRPr lang="en-US" dirty="0"/>
          </a:p>
          <a:p>
            <a:r>
              <a:rPr lang="en-US" dirty="0"/>
              <a:t>The time dependent deformation of a material is known as creep.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791" y="971525"/>
            <a:ext cx="7208738" cy="293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190" y="3919106"/>
            <a:ext cx="6673339" cy="294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DA21-F375-44A8-8B7E-AFFF23BDA2EB}" type="slidenum">
              <a:rPr lang="pt-BR" smtClean="0"/>
              <a:pPr/>
              <a:t>142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8758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1619597"/>
            <a:ext cx="8211545" cy="217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623" y="3923853"/>
            <a:ext cx="8420202" cy="185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DA21-F375-44A8-8B7E-AFFF23BDA2EB}" type="slidenum">
              <a:rPr lang="pt-BR" smtClean="0"/>
              <a:pPr/>
              <a:t>143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7671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>
            <a:extLst>
              <a:ext uri="{FF2B5EF4-FFF2-40B4-BE49-F238E27FC236}">
                <a16:creationId xmlns:a16="http://schemas.microsoft.com/office/drawing/2014/main" id="{5C19F8D5-0CC9-4855-B92B-775C70E0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C58F96A-68C7-42C6-9CE4-D191C7BFC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17" y="23274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3" name="Rectangle 4">
            <a:extLst>
              <a:ext uri="{FF2B5EF4-FFF2-40B4-BE49-F238E27FC236}">
                <a16:creationId xmlns:a16="http://schemas.microsoft.com/office/drawing/2014/main" id="{7A831D41-BD9F-4EC3-A5B9-3117457E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4" name="Rectangle 5">
            <a:extLst>
              <a:ext uri="{FF2B5EF4-FFF2-40B4-BE49-F238E27FC236}">
                <a16:creationId xmlns:a16="http://schemas.microsoft.com/office/drawing/2014/main" id="{A0E2AE0B-7AEA-4A94-97DC-A5C1ACC3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5" name="Rectangle 6">
            <a:extLst>
              <a:ext uri="{FF2B5EF4-FFF2-40B4-BE49-F238E27FC236}">
                <a16:creationId xmlns:a16="http://schemas.microsoft.com/office/drawing/2014/main" id="{A7A2A50E-8F12-47C6-81F1-F5EE1E3D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6" name="Rectangle 7">
            <a:extLst>
              <a:ext uri="{FF2B5EF4-FFF2-40B4-BE49-F238E27FC236}">
                <a16:creationId xmlns:a16="http://schemas.microsoft.com/office/drawing/2014/main" id="{0B4272E1-35D2-4FF9-9A8E-AA3BCE1F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7" name="Rectangle 8">
            <a:extLst>
              <a:ext uri="{FF2B5EF4-FFF2-40B4-BE49-F238E27FC236}">
                <a16:creationId xmlns:a16="http://schemas.microsoft.com/office/drawing/2014/main" id="{631E68F1-075D-4F4D-B10D-6A53500A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8" name="Rectangle 9">
            <a:extLst>
              <a:ext uri="{FF2B5EF4-FFF2-40B4-BE49-F238E27FC236}">
                <a16:creationId xmlns:a16="http://schemas.microsoft.com/office/drawing/2014/main" id="{BF508126-BEC5-424D-BE97-A54FA2123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9" name="Rectangle 10">
            <a:extLst>
              <a:ext uri="{FF2B5EF4-FFF2-40B4-BE49-F238E27FC236}">
                <a16:creationId xmlns:a16="http://schemas.microsoft.com/office/drawing/2014/main" id="{0F30A722-7F12-48D0-A0F5-88DF38188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0" name="Rectangle 11">
            <a:extLst>
              <a:ext uri="{FF2B5EF4-FFF2-40B4-BE49-F238E27FC236}">
                <a16:creationId xmlns:a16="http://schemas.microsoft.com/office/drawing/2014/main" id="{970C6385-8195-4653-A1B7-53D857D18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578" y="1076479"/>
            <a:ext cx="314670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Compressão</a:t>
            </a:r>
            <a:endParaRPr lang="pt-BR" alt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61" name="Rectangle 12">
            <a:extLst>
              <a:ext uri="{FF2B5EF4-FFF2-40B4-BE49-F238E27FC236}">
                <a16:creationId xmlns:a16="http://schemas.microsoft.com/office/drawing/2014/main" id="{E60988B7-410B-4514-93FD-CBF97CEEE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223" y="3200613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2" name="Rectangle 13">
            <a:extLst>
              <a:ext uri="{FF2B5EF4-FFF2-40B4-BE49-F238E27FC236}">
                <a16:creationId xmlns:a16="http://schemas.microsoft.com/office/drawing/2014/main" id="{A4F4ACD5-B94D-4471-BDEE-148D5D297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53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3" name="Rectangle 14">
            <a:extLst>
              <a:ext uri="{FF2B5EF4-FFF2-40B4-BE49-F238E27FC236}">
                <a16:creationId xmlns:a16="http://schemas.microsoft.com/office/drawing/2014/main" id="{6685BD6D-77A9-40F5-A152-48DC76A8E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508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4" name="Rectangle 15">
            <a:extLst>
              <a:ext uri="{FF2B5EF4-FFF2-40B4-BE49-F238E27FC236}">
                <a16:creationId xmlns:a16="http://schemas.microsoft.com/office/drawing/2014/main" id="{F62D8AD6-ADE1-44AE-8180-73D12DBCD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26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5" name="Rectangle 16">
            <a:extLst>
              <a:ext uri="{FF2B5EF4-FFF2-40B4-BE49-F238E27FC236}">
                <a16:creationId xmlns:a16="http://schemas.microsoft.com/office/drawing/2014/main" id="{F226852E-C549-46B7-9DE2-6449E91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040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6" name="Rectangle 17">
            <a:extLst>
              <a:ext uri="{FF2B5EF4-FFF2-40B4-BE49-F238E27FC236}">
                <a16:creationId xmlns:a16="http://schemas.microsoft.com/office/drawing/2014/main" id="{8AF70594-4777-4EE4-BFF0-57E293E1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482" y="323386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7" name="Rectangle 18">
            <a:extLst>
              <a:ext uri="{FF2B5EF4-FFF2-40B4-BE49-F238E27FC236}">
                <a16:creationId xmlns:a16="http://schemas.microsoft.com/office/drawing/2014/main" id="{A0DF63B5-85DF-4695-A90C-ADD676631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015" y="324261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8" name="Rectangle 19">
            <a:extLst>
              <a:ext uri="{FF2B5EF4-FFF2-40B4-BE49-F238E27FC236}">
                <a16:creationId xmlns:a16="http://schemas.microsoft.com/office/drawing/2014/main" id="{24902CA1-8C09-4F2D-B307-68D8E8DD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028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69" name="Rectangle 20">
            <a:extLst>
              <a:ext uri="{FF2B5EF4-FFF2-40B4-BE49-F238E27FC236}">
                <a16:creationId xmlns:a16="http://schemas.microsoft.com/office/drawing/2014/main" id="{FF4F547C-A21A-4964-880D-120674AA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010" y="293112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3270" name="Picture 21" descr="E:\Pós-Graduação\Comportamento Mecânico\Figuras Aula 2\Scan0029.tif">
            <a:extLst>
              <a:ext uri="{FF2B5EF4-FFF2-40B4-BE49-F238E27FC236}">
                <a16:creationId xmlns:a16="http://schemas.microsoft.com/office/drawing/2014/main" id="{63DE8900-1A01-4AA5-9B6A-6F93B515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2" y="1903918"/>
            <a:ext cx="4452276" cy="31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22" descr="E:\Pós-Graduação\Comportamento Mecânico\Figuras Aula 2\Scan0030.tif">
            <a:extLst>
              <a:ext uri="{FF2B5EF4-FFF2-40B4-BE49-F238E27FC236}">
                <a16:creationId xmlns:a16="http://schemas.microsoft.com/office/drawing/2014/main" id="{914BD25C-ACF3-4306-83B5-57B4607B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972407"/>
            <a:ext cx="4464496" cy="609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9" name="Comment 23">
            <a:extLst>
              <a:ext uri="{FF2B5EF4-FFF2-40B4-BE49-F238E27FC236}">
                <a16:creationId xmlns:a16="http://schemas.microsoft.com/office/drawing/2014/main" id="{E2082964-76DB-4700-B897-82F3F05BC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5720815"/>
            <a:ext cx="2016125" cy="134827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b="1">
                <a:solidFill>
                  <a:srgbClr val="000000"/>
                </a:solidFill>
                <a:latin typeface="Arial" charset="0"/>
              </a:rPr>
              <a:t>Importância da lubrificação-efeito do atrito</a:t>
            </a:r>
            <a:endParaRPr lang="pt-BR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73" name="Line 25">
            <a:extLst>
              <a:ext uri="{FF2B5EF4-FFF2-40B4-BE49-F238E27FC236}">
                <a16:creationId xmlns:a16="http://schemas.microsoft.com/office/drawing/2014/main" id="{F04C0984-0556-48B4-B417-034D8F229C8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84135" y="3422201"/>
            <a:ext cx="1256578" cy="229861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 bwMode="auto">
          <a:xfrm>
            <a:off x="672042" y="4540801"/>
            <a:ext cx="76787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7" name="Retângulo 26"/>
          <p:cNvSpPr/>
          <p:nvPr/>
        </p:nvSpPr>
        <p:spPr bwMode="auto">
          <a:xfrm>
            <a:off x="5472360" y="6660157"/>
            <a:ext cx="76787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144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1575677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fld id="{2956DF46-06CE-4225-81E7-FD24DAABEBAF}" type="slidenum">
              <a:rPr lang="pt-BR" smtClean="0"/>
              <a:pPr/>
              <a:t>145</a:t>
            </a:fld>
            <a:endParaRPr lang="pt-BR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46213"/>
            <a:ext cx="8569325" cy="749300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Deformação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1800" y="2827331"/>
            <a:ext cx="9289032" cy="213738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600" dirty="0">
                <a:solidFill>
                  <a:schemeClr val="tx1"/>
                </a:solidFill>
              </a:rPr>
              <a:t>As deformações alcançadas dependem das propriedades mecânicas dos materiais. Alguns dos ensaios importantes para se avaliar essas propriedades são os ensaios de tração e de dureza. </a:t>
            </a:r>
          </a:p>
          <a:p>
            <a:pPr algn="just"/>
            <a:endParaRPr lang="pt-B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7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146</a:t>
            </a:fld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74203" y="1557324"/>
            <a:ext cx="8902391" cy="450298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600" b="1" dirty="0">
                <a:solidFill>
                  <a:schemeClr val="tx1"/>
                </a:solidFill>
              </a:rPr>
              <a:t>Dureza </a:t>
            </a:r>
            <a:r>
              <a:rPr lang="pt-BR" sz="2600" dirty="0">
                <a:solidFill>
                  <a:schemeClr val="tx1"/>
                </a:solidFill>
              </a:rPr>
              <a:t>é um tipo de ensaio mecânico, o qual é muito utilizado para caracterizar metais, como o alumínio, e ligas, como os aços. Os ensaios de dureza são muito utilizados por serem ensaios muito rápidos e baratos, quando comparados a outros tipos de ensaios mecânicos como, por exemplo, o ensaio de tração. </a:t>
            </a:r>
          </a:p>
          <a:p>
            <a:pPr algn="just"/>
            <a:endParaRPr lang="pt-BR" sz="2600" dirty="0">
              <a:solidFill>
                <a:schemeClr val="tx1"/>
              </a:solidFill>
            </a:endParaRPr>
          </a:p>
          <a:p>
            <a:pPr algn="just"/>
            <a:r>
              <a:rPr lang="pt-BR" sz="2600" dirty="0">
                <a:solidFill>
                  <a:schemeClr val="tx1"/>
                </a:solidFill>
              </a:rPr>
              <a:t>Dureza pode ser definida como a resistência à penetração de um material duro no outro. Dureza também pode ser definida como a resistência à deformação plástica permanente. </a:t>
            </a:r>
          </a:p>
        </p:txBody>
      </p:sp>
    </p:spTree>
    <p:extLst>
      <p:ext uri="{BB962C8B-B14F-4D97-AF65-F5344CB8AC3E}">
        <p14:creationId xmlns:p14="http://schemas.microsoft.com/office/powerpoint/2010/main" val="30071917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147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t="4325" b="5267"/>
          <a:stretch/>
        </p:blipFill>
        <p:spPr>
          <a:xfrm>
            <a:off x="6290681" y="4172212"/>
            <a:ext cx="3307317" cy="295380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9304" y="1200164"/>
            <a:ext cx="9378694" cy="397976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2600" b="1" dirty="0">
                <a:solidFill>
                  <a:schemeClr val="tx1"/>
                </a:solidFill>
              </a:rPr>
              <a:t>Dureza </a:t>
            </a:r>
            <a:r>
              <a:rPr lang="pt-BR" sz="2600" b="1" dirty="0" err="1">
                <a:solidFill>
                  <a:schemeClr val="tx1"/>
                </a:solidFill>
              </a:rPr>
              <a:t>Brinell</a:t>
            </a:r>
            <a:r>
              <a:rPr lang="pt-BR" sz="2600" b="1" dirty="0">
                <a:solidFill>
                  <a:schemeClr val="tx1"/>
                </a:solidFill>
              </a:rPr>
              <a:t> (HB). </a:t>
            </a:r>
            <a:r>
              <a:rPr lang="pt-BR" sz="2600" dirty="0">
                <a:solidFill>
                  <a:schemeClr val="tx1"/>
                </a:solidFill>
              </a:rPr>
              <a:t>Este ensaio consiste em comprimir uma esfera de diâmetro D, de aço temperado ou de carboneto de tungstênio, em uma superfície plana e polida por meio da aplicação de uma carga Q, como apresentado no esquema da figura.</a:t>
            </a:r>
          </a:p>
          <a:p>
            <a:r>
              <a:rPr lang="pt-BR" sz="2600" dirty="0">
                <a:solidFill>
                  <a:schemeClr val="tx1"/>
                </a:solidFill>
              </a:rPr>
              <a:t> 	</a:t>
            </a:r>
          </a:p>
          <a:p>
            <a:r>
              <a:rPr lang="pt-BR" sz="2600" dirty="0">
                <a:solidFill>
                  <a:schemeClr val="tx1"/>
                </a:solidFill>
              </a:rPr>
              <a:t>A dureza </a:t>
            </a:r>
            <a:r>
              <a:rPr lang="pt-BR" sz="2600" dirty="0" err="1">
                <a:solidFill>
                  <a:schemeClr val="tx1"/>
                </a:solidFill>
              </a:rPr>
              <a:t>Brinell</a:t>
            </a:r>
            <a:r>
              <a:rPr lang="pt-BR" sz="2600" dirty="0">
                <a:solidFill>
                  <a:schemeClr val="tx1"/>
                </a:solidFill>
              </a:rPr>
              <a:t> (HB) é calculada pelo quociente da carga aplicada pela área da impressão obtida:</a:t>
            </a:r>
          </a:p>
          <a:p>
            <a:r>
              <a:rPr lang="pt-BR" sz="2600" dirty="0">
                <a:solidFill>
                  <a:schemeClr val="tx1"/>
                </a:solidFill>
              </a:rPr>
              <a:t>   Kgf/mm2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832" y="5341529"/>
            <a:ext cx="10600162" cy="11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9216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148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50963" y="1304200"/>
            <a:ext cx="9378694" cy="2902545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600" b="1" dirty="0">
                <a:solidFill>
                  <a:schemeClr val="tx1"/>
                </a:solidFill>
              </a:rPr>
              <a:t>Dureza </a:t>
            </a:r>
            <a:r>
              <a:rPr lang="pt-BR" sz="2600" b="1" dirty="0" err="1">
                <a:solidFill>
                  <a:schemeClr val="tx1"/>
                </a:solidFill>
              </a:rPr>
              <a:t>Vickers</a:t>
            </a:r>
            <a:r>
              <a:rPr lang="pt-BR" sz="2600" b="1" dirty="0">
                <a:solidFill>
                  <a:schemeClr val="tx1"/>
                </a:solidFill>
              </a:rPr>
              <a:t> (HV)</a:t>
            </a:r>
            <a:r>
              <a:rPr lang="pt-BR" sz="2600" dirty="0">
                <a:solidFill>
                  <a:schemeClr val="tx1"/>
                </a:solidFill>
              </a:rPr>
              <a:t>. O penetrador na dureza </a:t>
            </a:r>
            <a:r>
              <a:rPr lang="pt-BR" sz="2600" dirty="0" err="1">
                <a:solidFill>
                  <a:schemeClr val="tx1"/>
                </a:solidFill>
              </a:rPr>
              <a:t>Vickers</a:t>
            </a:r>
            <a:r>
              <a:rPr lang="pt-BR" sz="2600" dirty="0">
                <a:solidFill>
                  <a:schemeClr val="tx1"/>
                </a:solidFill>
              </a:rPr>
              <a:t> é um diamante de base quadrada, com ângulo de 136</a:t>
            </a:r>
            <a:r>
              <a:rPr lang="pt-BR" sz="2600" baseline="30000" dirty="0">
                <a:solidFill>
                  <a:schemeClr val="tx1"/>
                </a:solidFill>
              </a:rPr>
              <a:t>o</a:t>
            </a:r>
            <a:r>
              <a:rPr lang="pt-BR" sz="2600" dirty="0">
                <a:solidFill>
                  <a:schemeClr val="tx1"/>
                </a:solidFill>
              </a:rPr>
              <a:t> entre as faces opostas. O penetrador de diamante é praticamente indeformável, sendo todas as impressões semelhantes entre si, não importando seu tamanho. A forma da impressão é um losango regular, cujas diagonais (</a:t>
            </a:r>
            <a:r>
              <a:rPr lang="pt-BR" sz="2600" b="1" dirty="0">
                <a:solidFill>
                  <a:schemeClr val="tx1"/>
                </a:solidFill>
              </a:rPr>
              <a:t>L</a:t>
            </a:r>
            <a:r>
              <a:rPr lang="pt-BR" sz="2600" dirty="0">
                <a:solidFill>
                  <a:schemeClr val="tx1"/>
                </a:solidFill>
              </a:rPr>
              <a:t>) devem ser medidas para o cálculo da dureza </a:t>
            </a:r>
            <a:r>
              <a:rPr lang="pt-BR" sz="2600" dirty="0" err="1">
                <a:solidFill>
                  <a:schemeClr val="tx1"/>
                </a:solidFill>
              </a:rPr>
              <a:t>Vickers</a:t>
            </a:r>
            <a:r>
              <a:rPr lang="pt-BR" sz="26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9388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8010" y="-2139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937" y="4230654"/>
            <a:ext cx="2512191" cy="13493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343" y="5852477"/>
            <a:ext cx="2990817" cy="116772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5543" y="4731302"/>
            <a:ext cx="5019265" cy="20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47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149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50963" y="1304201"/>
            <a:ext cx="9378694" cy="490309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600" b="1" dirty="0">
                <a:solidFill>
                  <a:schemeClr val="tx1"/>
                </a:solidFill>
              </a:rPr>
              <a:t>Dureza Rockwell (HR).</a:t>
            </a:r>
            <a:r>
              <a:rPr lang="pt-BR" sz="2600" dirty="0">
                <a:solidFill>
                  <a:schemeClr val="tx1"/>
                </a:solidFill>
              </a:rPr>
              <a:t> O ensaio de dureza Rockwell é o mais utilizado dos ensaios de dureza, devido à sua rapidez, facilidade de execução entre outras vantagens. O princípio de ensaio é semelhante aos outros tipos de ensaio de dureza. Força-se um penetrador com uma carga preestabelecida sobre a superfície de uma peça ou corpo de prova. Nesse tipo de ensaio, utiliza-se a profundidade da impressão causada pelo penetrador sob ação da carga, como indicador de dureza. Não existe relação com a área de impressão, como nos outros tipos de dureza. É importante mencionar, que no ensaio de dureza Rockwell, antes de se aplicar a carga, aplica-se uma </a:t>
            </a:r>
            <a:r>
              <a:rPr lang="pt-BR" sz="2600" dirty="0" err="1">
                <a:solidFill>
                  <a:schemeClr val="tx1"/>
                </a:solidFill>
              </a:rPr>
              <a:t>pré-carga</a:t>
            </a:r>
            <a:r>
              <a:rPr lang="pt-BR" sz="2600" dirty="0">
                <a:solidFill>
                  <a:schemeClr val="tx1"/>
                </a:solidFill>
              </a:rPr>
              <a:t> de 10 kgf.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9388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8010" y="-2139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42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53539" y="1979637"/>
          <a:ext cx="9367293" cy="5180051"/>
        </p:xfrm>
        <a:graphic>
          <a:graphicData uri="http://schemas.openxmlformats.org/drawingml/2006/table">
            <a:tbl>
              <a:tblPr/>
              <a:tblGrid>
                <a:gridCol w="1428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3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Trabalho de conformação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Vantagens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Desvantagens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3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A quente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- Em contrapartida aos trabalhos a frio e a morno, a deformação plástica a quente é facilitada (tensão de escoamento diminui), havendo diminuição da energia armazenada na microestrutura do material durante esta deformação. Com a ocorrência da recristalização seguida pelo processo de crescimento de grãos, que são processos termicamente ativados, é favorecido o surgimento de granulação mais fina no material. Quanto às propriedades mecânicas, a ductilidade e a energia absorvida pelo material antes do ponto de ruptura (tenacidade) são aumentadas.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- Em contrapartida ao trabalho a frio, pode exigir a aplicação de fornos ou outros equipamentos de aquecimento, gerando um maior custo de processo. O material trabalhado a quente, ao entrar em contato com o meio ambiente, origina reações superficiais de oxidação, ou ainda </a:t>
                      </a:r>
                      <a:r>
                        <a:rPr lang="pt-BR" sz="1500" dirty="0" err="1">
                          <a:latin typeface="Arial"/>
                          <a:ea typeface="Times New Roman"/>
                        </a:rPr>
                        <a:t>descarbonetação</a:t>
                      </a:r>
                      <a:r>
                        <a:rPr lang="pt-BR" sz="1500" dirty="0">
                          <a:latin typeface="Arial"/>
                          <a:ea typeface="Times New Roman"/>
                        </a:rPr>
                        <a:t> ; por exemplo, por meio da formação carepas durante reações de oxidação). 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- Em contrapartida aos trabalhos a frio e a morno, proporciona maior desgaste das ferramentas de conformação bem como dificulta o uso de lubrificantes no meio interfacial. Além disso, as tolerâncias dimensionais da peça são maiores em decorrência dos maiores gradientes de aquecimento, ocasionando aumento dos efeitos de dilatação e contração do material. 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500" dirty="0">
                          <a:latin typeface="Arial"/>
                          <a:ea typeface="Times New Roman"/>
                        </a:rPr>
                        <a:t>- Por fim, a microestrutura é mais heterogênea no caso da peça trabalhada a quente do que no caso da peça trabalhada a frio e posteriormente recozida.</a:t>
                      </a:r>
                      <a:endParaRPr lang="pt-BR" sz="1500" dirty="0">
                        <a:latin typeface="Calibri"/>
                        <a:ea typeface="Times New Roman"/>
                      </a:endParaRPr>
                    </a:p>
                  </a:txBody>
                  <a:tcPr marL="46975" marR="46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051" y="1043533"/>
            <a:ext cx="9367291" cy="1021484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9807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150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50963" y="1304201"/>
            <a:ext cx="9378694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600" b="1" dirty="0">
                <a:solidFill>
                  <a:schemeClr val="tx1"/>
                </a:solidFill>
              </a:rPr>
              <a:t>Dureza Rockwell (HR).</a:t>
            </a:r>
            <a:r>
              <a:rPr lang="pt-BR" sz="2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9388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8010" y="-2139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t="2288" r="1691"/>
          <a:stretch/>
        </p:blipFill>
        <p:spPr>
          <a:xfrm>
            <a:off x="1135663" y="1939158"/>
            <a:ext cx="7677261" cy="50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4252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1008063" y="1042988"/>
            <a:ext cx="9072562" cy="6492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2200" b="1" dirty="0"/>
              <a:t>Variáveis mais significativas em um processo de deformação</a:t>
            </a:r>
            <a:br>
              <a:rPr lang="pt-BR" sz="2200" b="1" dirty="0"/>
            </a:br>
            <a:endParaRPr lang="pt-BR" sz="2200" b="1" dirty="0"/>
          </a:p>
        </p:txBody>
      </p:sp>
      <p:graphicFrame>
        <p:nvGraphicFramePr>
          <p:cNvPr id="57346" name="Object 12"/>
          <p:cNvGraphicFramePr>
            <a:graphicFrameLocks noChangeAspect="1"/>
          </p:cNvGraphicFramePr>
          <p:nvPr/>
        </p:nvGraphicFramePr>
        <p:xfrm>
          <a:off x="2103486" y="2257419"/>
          <a:ext cx="6033170" cy="1378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" r:id="rId4" imgW="4432300" imgH="1016000" progId="Equation.3">
                  <p:embed/>
                </p:oleObj>
              </mc:Choice>
              <mc:Fallback>
                <p:oleObj r:id="rId4" imgW="4432300" imgH="1016000" progId="Equation.3">
                  <p:embed/>
                  <p:pic>
                    <p:nvPicPr>
                      <p:cNvPr id="5734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486" y="2257419"/>
                        <a:ext cx="6033170" cy="13784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/>
          <p:cNvSpPr/>
          <p:nvPr/>
        </p:nvSpPr>
        <p:spPr>
          <a:xfrm>
            <a:off x="511624" y="3628117"/>
            <a:ext cx="9099196" cy="655776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2. </a:t>
            </a:r>
            <a:r>
              <a:rPr lang="pt-BR" dirty="0" err="1">
                <a:solidFill>
                  <a:schemeClr val="tx1"/>
                </a:solidFill>
              </a:rPr>
              <a:t>Conformabilidade</a:t>
            </a:r>
            <a:r>
              <a:rPr lang="pt-BR" dirty="0">
                <a:solidFill>
                  <a:schemeClr val="tx1"/>
                </a:solidFill>
              </a:rPr>
              <a:t>  com função da deformação, taxa de deformação, temperatura e microestrutura (curvas limite de conformação)</a:t>
            </a:r>
          </a:p>
        </p:txBody>
      </p:sp>
      <p:pic>
        <p:nvPicPr>
          <p:cNvPr id="8" name="Imagem 7" descr="c-24-466-9153-171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4" y="4571925"/>
            <a:ext cx="4366110" cy="2486230"/>
          </a:xfrm>
          <a:prstGeom prst="rect">
            <a:avLst/>
          </a:prstGeom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5175" y="4564688"/>
            <a:ext cx="3651081" cy="259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511624" y="1475581"/>
            <a:ext cx="913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Material</a:t>
            </a:r>
          </a:p>
          <a:p>
            <a:r>
              <a:rPr lang="pt-BR" dirty="0">
                <a:solidFill>
                  <a:schemeClr val="tx1"/>
                </a:solidFill>
              </a:rPr>
              <a:t>1. </a:t>
            </a:r>
            <a:r>
              <a:rPr lang="pt-BR" dirty="0">
                <a:solidFill>
                  <a:schemeClr val="tx1"/>
                </a:solidFill>
                <a:cs typeface="Arial" pitchFamily="34" charset="0"/>
              </a:rPr>
              <a:t>tensão</a:t>
            </a:r>
            <a:r>
              <a:rPr lang="pt-BR" dirty="0">
                <a:solidFill>
                  <a:schemeClr val="tx1"/>
                </a:solidFill>
              </a:rPr>
              <a:t> de escoamento com função da deformação, taxa de deformação, temperatura e microestrutura (equações constitutivas, por exemplo Johnson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151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5873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>
            <a:extLst>
              <a:ext uri="{FF2B5EF4-FFF2-40B4-BE49-F238E27FC236}">
                <a16:creationId xmlns:a16="http://schemas.microsoft.com/office/drawing/2014/main" id="{938FEACB-6842-4875-8295-65DC4197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302233"/>
            <a:ext cx="9240573" cy="145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i="1" dirty="0">
                <a:latin typeface="Arial" pitchFamily="34" charset="0"/>
                <a:cs typeface="Arial" pitchFamily="34" charset="0"/>
              </a:rPr>
              <a:t>Encruamento.</a:t>
            </a:r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A maior parte da energia gasta nos processos de conformação a frio é perdida na forma de calor. Apenas 2 a 10% dessa energia é armazenada na forma de defeitos cristalinos. (deformação a frio)</a:t>
            </a:r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F23508F1-65E8-4793-BED9-CD9FB4E73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6" y="281387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5" name="Rectangle 4">
            <a:extLst>
              <a:ext uri="{FF2B5EF4-FFF2-40B4-BE49-F238E27FC236}">
                <a16:creationId xmlns:a16="http://schemas.microsoft.com/office/drawing/2014/main" id="{DCF34003-BFA2-49D5-B211-8D7560A6D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6" name="Rectangle 5">
            <a:extLst>
              <a:ext uri="{FF2B5EF4-FFF2-40B4-BE49-F238E27FC236}">
                <a16:creationId xmlns:a16="http://schemas.microsoft.com/office/drawing/2014/main" id="{1EA22F96-DF6F-47E7-A41F-F9969EC8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415" y="190741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7" name="Rectangle 8">
            <a:extLst>
              <a:ext uri="{FF2B5EF4-FFF2-40B4-BE49-F238E27FC236}">
                <a16:creationId xmlns:a16="http://schemas.microsoft.com/office/drawing/2014/main" id="{738D31E2-2678-4864-97B5-78E9C9DB2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404" y="278063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7170" name="Object 7">
            <a:extLst>
              <a:ext uri="{FF2B5EF4-FFF2-40B4-BE49-F238E27FC236}">
                <a16:creationId xmlns:a16="http://schemas.microsoft.com/office/drawing/2014/main" id="{D0880F26-9D92-4C4B-B40F-1A6EB5F98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776" y="2995542"/>
          <a:ext cx="4755787" cy="184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r:id="rId3" imgW="4664634" imgH="1815549" progId="Photoshop.Image.4">
                  <p:embed/>
                </p:oleObj>
              </mc:Choice>
              <mc:Fallback>
                <p:oleObj r:id="rId3" imgW="4664634" imgH="1815549" progId="Photoshop.Image.4">
                  <p:embed/>
                  <p:pic>
                    <p:nvPicPr>
                      <p:cNvPr id="7170" name="Object 7">
                        <a:extLst>
                          <a:ext uri="{FF2B5EF4-FFF2-40B4-BE49-F238E27FC236}">
                            <a16:creationId xmlns:a16="http://schemas.microsoft.com/office/drawing/2014/main" id="{D0880F26-9D92-4C4B-B40F-1A6EB5F98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76" y="2995542"/>
                        <a:ext cx="4755787" cy="18483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0">
            <a:extLst>
              <a:ext uri="{FF2B5EF4-FFF2-40B4-BE49-F238E27FC236}">
                <a16:creationId xmlns:a16="http://schemas.microsoft.com/office/drawing/2014/main" id="{6F9C419E-CF7F-4D4B-B594-F6C05A56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191" y="263013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7171" name="Object 9">
            <a:extLst>
              <a:ext uri="{FF2B5EF4-FFF2-40B4-BE49-F238E27FC236}">
                <a16:creationId xmlns:a16="http://schemas.microsoft.com/office/drawing/2014/main" id="{19E222D7-4BA8-431F-A8DA-07440AEF9F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7560" y="2698746"/>
          <a:ext cx="4524311" cy="2665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" r:id="rId5" imgW="3545732" imgH="2085189" progId="Photoshop.Image.4">
                  <p:embed/>
                </p:oleObj>
              </mc:Choice>
              <mc:Fallback>
                <p:oleObj r:id="rId5" imgW="3545732" imgH="2085189" progId="Photoshop.Image.4">
                  <p:embed/>
                  <p:pic>
                    <p:nvPicPr>
                      <p:cNvPr id="7171" name="Object 9">
                        <a:extLst>
                          <a:ext uri="{FF2B5EF4-FFF2-40B4-BE49-F238E27FC236}">
                            <a16:creationId xmlns:a16="http://schemas.microsoft.com/office/drawing/2014/main" id="{19E222D7-4BA8-431F-A8DA-07440AEF9F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7560" y="2698746"/>
                        <a:ext cx="4524311" cy="2665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Rectangle 11">
            <a:extLst>
              <a:ext uri="{FF2B5EF4-FFF2-40B4-BE49-F238E27FC236}">
                <a16:creationId xmlns:a16="http://schemas.microsoft.com/office/drawing/2014/main" id="{9488EABB-0945-4491-A47A-7621E090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5" y="5881270"/>
            <a:ext cx="9240573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Material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policristalino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(a) antes da deformação plástica e (b) depois da deformação plástica (microestrutura de grãos alongados)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52459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008063"/>
            <a:ext cx="9074150" cy="12588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4000"/>
              <a:t>Alteração na microestrutura</a:t>
            </a:r>
            <a:br>
              <a:rPr lang="pt-BR" sz="4000"/>
            </a:br>
            <a:r>
              <a:rPr lang="pt-BR" sz="4000"/>
              <a:t>Efeito da Temperatura </a:t>
            </a:r>
          </a:p>
        </p:txBody>
      </p:sp>
      <p:pic>
        <p:nvPicPr>
          <p:cNvPr id="6" name="Picture 1" descr="Encruam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16" y="2968823"/>
            <a:ext cx="4698396" cy="288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5111821" y="2094830"/>
          <a:ext cx="4537003" cy="499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r:id="rId4" imgW="3599085" imgH="3960366" progId="">
                  <p:embed/>
                </p:oleObj>
              </mc:Choice>
              <mc:Fallback>
                <p:oleObj r:id="rId4" imgW="3599085" imgH="3960366" progId="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821" y="2094830"/>
                        <a:ext cx="4537003" cy="499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17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1405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>
            <a:extLst>
              <a:ext uri="{FF2B5EF4-FFF2-40B4-BE49-F238E27FC236}">
                <a16:creationId xmlns:a16="http://schemas.microsoft.com/office/drawing/2014/main" id="{E5E5EE47-E5EE-4C72-BF8A-55B438D80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046" y="828524"/>
            <a:ext cx="8568531" cy="17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Fundamentos da deformação plástica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A tensão de cisalhamento teórica necessária para que ocorra o deslizamento entre planos é dada por: </a:t>
            </a:r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C97D99F4-F659-4C99-805C-064819E6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044" y="356109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026" name="Object 6">
            <a:extLst>
              <a:ext uri="{FF2B5EF4-FFF2-40B4-BE49-F238E27FC236}">
                <a16:creationId xmlns:a16="http://schemas.microsoft.com/office/drawing/2014/main" id="{9E8BB964-5977-4090-B02E-8F66364E46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80528"/>
              </p:ext>
            </p:extLst>
          </p:nvPr>
        </p:nvGraphicFramePr>
        <p:xfrm>
          <a:off x="6480472" y="4031180"/>
          <a:ext cx="2570606" cy="183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r:id="rId3" imgW="558558" imgH="393529" progId="Equation.3">
                  <p:embed/>
                </p:oleObj>
              </mc:Choice>
              <mc:Fallback>
                <p:oleObj r:id="rId3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0472" y="4031180"/>
                        <a:ext cx="2570606" cy="1836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8">
            <a:extLst>
              <a:ext uri="{FF2B5EF4-FFF2-40B4-BE49-F238E27FC236}">
                <a16:creationId xmlns:a16="http://schemas.microsoft.com/office/drawing/2014/main" id="{25F60A4F-D308-4F19-86D3-181A9F9CE6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464673"/>
              </p:ext>
            </p:extLst>
          </p:nvPr>
        </p:nvGraphicFramePr>
        <p:xfrm>
          <a:off x="935856" y="2827194"/>
          <a:ext cx="4368271" cy="373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r:id="rId5" imgW="2519497" imgH="2153963" progId="Photoshop.Image.4">
                  <p:embed/>
                </p:oleObj>
              </mc:Choice>
              <mc:Fallback>
                <p:oleObj r:id="rId5" imgW="2519497" imgH="2153963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856" y="2827194"/>
                        <a:ext cx="4368271" cy="3732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080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6">
            <a:extLst>
              <a:ext uri="{FF2B5EF4-FFF2-40B4-BE49-F238E27FC236}">
                <a16:creationId xmlns:a16="http://schemas.microsoft.com/office/drawing/2014/main" id="{1C36483E-1183-40E3-97E7-92751412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1" y="1374241"/>
            <a:ext cx="8364728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A deformação plástica ocorre devido ao deslizamento de planos cristalinos. Esse deslocamento é favorecido pela presença de discordâncias. </a:t>
            </a:r>
          </a:p>
        </p:txBody>
      </p:sp>
      <p:sp>
        <p:nvSpPr>
          <p:cNvPr id="2053" name="Rectangle 18">
            <a:extLst>
              <a:ext uri="{FF2B5EF4-FFF2-40B4-BE49-F238E27FC236}">
                <a16:creationId xmlns:a16="http://schemas.microsoft.com/office/drawing/2014/main" id="{CDE052D1-1194-462E-A5F2-7B0368AA0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440" y="287687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050" name="Object 17">
            <a:extLst>
              <a:ext uri="{FF2B5EF4-FFF2-40B4-BE49-F238E27FC236}">
                <a16:creationId xmlns:a16="http://schemas.microsoft.com/office/drawing/2014/main" id="{B8381FD0-F710-4BA3-85F7-8469E239C9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938123"/>
              </p:ext>
            </p:extLst>
          </p:nvPr>
        </p:nvGraphicFramePr>
        <p:xfrm>
          <a:off x="849655" y="2876876"/>
          <a:ext cx="8306914" cy="3783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r:id="rId3" imgW="3599085" imgH="1636987" progId="Photoshop.Image.4">
                  <p:embed/>
                </p:oleObj>
              </mc:Choice>
              <mc:Fallback>
                <p:oleObj r:id="rId3" imgW="3599085" imgH="163698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55" y="2876876"/>
                        <a:ext cx="8306914" cy="37832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8052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1358119" y="1331565"/>
            <a:ext cx="829070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800" b="1" dirty="0">
                <a:solidFill>
                  <a:schemeClr val="tx1"/>
                </a:solidFill>
                <a:cs typeface="Arial" panose="020B0604020202020204" pitchFamily="34" charset="0"/>
              </a:rPr>
              <a:t>Aula 7 – Conformação Mecânica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Introdução;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Conformação mecânica;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altLang="pt-BR" sz="2800" dirty="0">
                <a:solidFill>
                  <a:schemeClr val="tx1"/>
                </a:solidFill>
                <a:ea typeface="Arial Unicode MS" panose="020B0604020202020204" pitchFamily="34" charset="-128"/>
                <a:cs typeface="Arial" pitchFamily="34" charset="0"/>
              </a:rPr>
              <a:t>Forjamento;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altLang="pt-BR" sz="2800" dirty="0">
                <a:solidFill>
                  <a:schemeClr val="tx1"/>
                </a:solidFill>
                <a:ea typeface="Arial Unicode MS" panose="020B0604020202020204" pitchFamily="34" charset="-128"/>
                <a:cs typeface="Arial" pitchFamily="34" charset="0"/>
              </a:rPr>
              <a:t>Laminação.</a:t>
            </a:r>
          </a:p>
          <a:p>
            <a:pPr>
              <a:lnSpc>
                <a:spcPct val="150000"/>
              </a:lnSpc>
            </a:pPr>
            <a:endParaRPr lang="pt-B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A6A853-0114-42F3-AC1B-89A11264EFBC}" type="slidenum">
              <a:rPr lang="pt-BR" altLang="pt-BR" smtClean="0"/>
              <a:pPr/>
              <a:t>2</a:t>
            </a:fld>
            <a:endParaRPr lang="pt-BR" altLang="pt-BR" dirty="0"/>
          </a:p>
        </p:txBody>
      </p:sp>
      <p:pic>
        <p:nvPicPr>
          <p:cNvPr id="7" name="Imagem 6" descr="Uma imagem contendo luz&#10;&#10;Descrição gerada automaticamente">
            <a:extLst>
              <a:ext uri="{FF2B5EF4-FFF2-40B4-BE49-F238E27FC236}">
                <a16:creationId xmlns:a16="http://schemas.microsoft.com/office/drawing/2014/main" id="{E52168CD-B2E6-9E4B-91FF-7EFD0B97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30530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B38EDC67-BBE9-4643-B619-A4A73FD7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331565"/>
            <a:ext cx="9217023" cy="213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Os materiais metálicos começam a se deformar com tensões de 1000 a 10000 inferiores à tensão teórica calculada. Isto ocorre porque dentro dos cristais (grãos) metálicos existem defeitos chamados de discordâncias. </a:t>
            </a:r>
          </a:p>
          <a:p>
            <a:pPr algn="just" eaLnBrk="1" hangingPunct="1"/>
            <a:endParaRPr lang="pt-BR" altLang="pt-BR" sz="22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Discordância em cunha. Movimentação da discordâncias em cunha. </a:t>
            </a:r>
          </a:p>
        </p:txBody>
      </p:sp>
      <p:sp>
        <p:nvSpPr>
          <p:cNvPr id="4101" name="Rectangle 86">
            <a:extLst>
              <a:ext uri="{FF2B5EF4-FFF2-40B4-BE49-F238E27FC236}">
                <a16:creationId xmlns:a16="http://schemas.microsoft.com/office/drawing/2014/main" id="{D21309A7-CFC3-48A1-B98C-85ADF296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152" y="2684385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4098" name="Object 85">
            <a:extLst>
              <a:ext uri="{FF2B5EF4-FFF2-40B4-BE49-F238E27FC236}">
                <a16:creationId xmlns:a16="http://schemas.microsoft.com/office/drawing/2014/main" id="{9EA67440-55A8-4475-A479-F85D668098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6417" y="3464670"/>
          <a:ext cx="8546748" cy="362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r:id="rId3" imgW="4682927" imgH="1984756" progId="Photoshop.Image.4">
                  <p:embed/>
                </p:oleObj>
              </mc:Choice>
              <mc:Fallback>
                <p:oleObj r:id="rId3" imgW="4682927" imgH="1984756" progId="Photoshop.Image.4">
                  <p:embed/>
                  <p:pic>
                    <p:nvPicPr>
                      <p:cNvPr id="4098" name="Object 85">
                        <a:extLst>
                          <a:ext uri="{FF2B5EF4-FFF2-40B4-BE49-F238E27FC236}">
                            <a16:creationId xmlns:a16="http://schemas.microsoft.com/office/drawing/2014/main" id="{9EA67440-55A8-4475-A479-F85D668098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17" y="3464670"/>
                        <a:ext cx="8546748" cy="3627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46193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>
            <a:extLst>
              <a:ext uri="{FF2B5EF4-FFF2-40B4-BE49-F238E27FC236}">
                <a16:creationId xmlns:a16="http://schemas.microsoft.com/office/drawing/2014/main" id="{5064425B-B8D9-4E93-9BD4-EFA946F26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67FAFABC-50BF-4355-8688-B63BBB2100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026" y="3491805"/>
          <a:ext cx="8988557" cy="2120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r:id="rId3" imgW="4266768" imgH="1005842" progId="Photoshop.Image.4">
                  <p:embed/>
                </p:oleObj>
              </mc:Choice>
              <mc:Fallback>
                <p:oleObj r:id="rId3" imgW="4266768" imgH="1005842" progId="Photoshop.Image.4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67FAFABC-50BF-4355-8688-B63BBB2100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3491805"/>
                        <a:ext cx="8988557" cy="21209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77240" y="1663729"/>
            <a:ext cx="8655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altLang="pt-BR" sz="2200" dirty="0">
                <a:solidFill>
                  <a:schemeClr val="tx1"/>
                </a:solidFill>
                <a:cs typeface="Arial" pitchFamily="34" charset="0"/>
              </a:rPr>
              <a:t>Esquema de movimentação de discordâncias durante a deformação plástica. O movimento da discordância é semelhante ao de uma </a:t>
            </a:r>
            <a:r>
              <a:rPr lang="pt-BR" altLang="pt-BR" sz="2200" dirty="0" err="1">
                <a:solidFill>
                  <a:schemeClr val="tx1"/>
                </a:solidFill>
                <a:cs typeface="Arial" pitchFamily="34" charset="0"/>
              </a:rPr>
              <a:t>centopéia</a:t>
            </a:r>
            <a:r>
              <a:rPr lang="pt-BR" altLang="pt-BR" sz="2200" dirty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551564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34370C16-895C-42C9-9B5D-40379663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254124"/>
            <a:ext cx="924057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Discordâncias em hélice. Movimentação de discordâncias em hélice. </a:t>
            </a:r>
          </a:p>
        </p:txBody>
      </p:sp>
      <p:sp>
        <p:nvSpPr>
          <p:cNvPr id="6150" name="Rectangle 4">
            <a:extLst>
              <a:ext uri="{FF2B5EF4-FFF2-40B4-BE49-F238E27FC236}">
                <a16:creationId xmlns:a16="http://schemas.microsoft.com/office/drawing/2014/main" id="{5F7BA1E7-F151-4168-9C80-9416D24F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CF61B393-A2B1-46FD-8D3F-F350F11CC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415" y="190741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6146" name="Object 6">
            <a:extLst>
              <a:ext uri="{FF2B5EF4-FFF2-40B4-BE49-F238E27FC236}">
                <a16:creationId xmlns:a16="http://schemas.microsoft.com/office/drawing/2014/main" id="{EA7B2DF9-F7E4-4998-AEC4-1E946C041F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1960" y="1763613"/>
          <a:ext cx="6775826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r:id="rId3" imgW="4321646" imgH="3397866" progId="Photoshop.Image.4">
                  <p:embed/>
                </p:oleObj>
              </mc:Choice>
              <mc:Fallback>
                <p:oleObj r:id="rId3" imgW="4321646" imgH="3397866" progId="Photoshop.Image.4">
                  <p:embed/>
                  <p:pic>
                    <p:nvPicPr>
                      <p:cNvPr id="6146" name="Object 6">
                        <a:extLst>
                          <a:ext uri="{FF2B5EF4-FFF2-40B4-BE49-F238E27FC236}">
                            <a16:creationId xmlns:a16="http://schemas.microsoft.com/office/drawing/2014/main" id="{EA7B2DF9-F7E4-4998-AEC4-1E946C041F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960" y="1763613"/>
                        <a:ext cx="6775826" cy="5328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819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B9078-C78D-154B-B056-8EE7BC4A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21" y="610723"/>
            <a:ext cx="8018982" cy="784324"/>
          </a:xfrm>
        </p:spPr>
        <p:txBody>
          <a:bodyPr/>
          <a:lstStyle/>
          <a:p>
            <a:r>
              <a:rPr lang="en-US" dirty="0" err="1"/>
              <a:t>Discordâncias</a:t>
            </a:r>
            <a:endParaRPr lang="en-US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4F4C127-06AE-664F-8717-264F73A36DF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23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4AE6922-50AF-B94B-8412-9528EF446CC7}"/>
              </a:ext>
            </a:extLst>
          </p:cNvPr>
          <p:cNvSpPr/>
          <p:nvPr/>
        </p:nvSpPr>
        <p:spPr>
          <a:xfrm>
            <a:off x="215776" y="6556791"/>
            <a:ext cx="5544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=7qgBMKS_fyo</a:t>
            </a:r>
          </a:p>
        </p:txBody>
      </p:sp>
      <p:pic>
        <p:nvPicPr>
          <p:cNvPr id="5" name="Mídia Online 4" descr="Dislocation movement">
            <a:hlinkClick r:id="" action="ppaction://media"/>
            <a:extLst>
              <a:ext uri="{FF2B5EF4-FFF2-40B4-BE49-F238E27FC236}">
                <a16:creationId xmlns:a16="http://schemas.microsoft.com/office/drawing/2014/main" id="{7F8F3865-D3B5-5244-8D0D-974CFCCE0E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5976" y="1419418"/>
            <a:ext cx="6299025" cy="47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026">
            <a:extLst>
              <a:ext uri="{FF2B5EF4-FFF2-40B4-BE49-F238E27FC236}">
                <a16:creationId xmlns:a16="http://schemas.microsoft.com/office/drawing/2014/main" id="{4C64FB22-F62F-416A-8D0C-4381E557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23" y="1373964"/>
            <a:ext cx="9000999" cy="14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maclação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 também ocorre em alguns tipos de metais. Esse mecanismo leva a formação de regiões especulares dentro do cristal, como se fossem regiões gêmeas. Essas regiões gêmeas são chamadas de </a:t>
            </a:r>
            <a:r>
              <a:rPr lang="pt-BR" altLang="pt-BR" sz="2200" dirty="0" err="1">
                <a:latin typeface="Arial" pitchFamily="34" charset="0"/>
                <a:cs typeface="Arial" pitchFamily="34" charset="0"/>
              </a:rPr>
              <a:t>maclas</a:t>
            </a:r>
            <a:r>
              <a:rPr lang="pt-BR" altLang="pt-BR" sz="22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077" name="Rectangle 1027">
            <a:extLst>
              <a:ext uri="{FF2B5EF4-FFF2-40B4-BE49-F238E27FC236}">
                <a16:creationId xmlns:a16="http://schemas.microsoft.com/office/drawing/2014/main" id="{C63EFE93-087A-4913-8E49-67C17908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440" y="287687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98A642FC-8566-4711-97F7-59D94825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464" y="235714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3074" name="Object 1029">
            <a:extLst>
              <a:ext uri="{FF2B5EF4-FFF2-40B4-BE49-F238E27FC236}">
                <a16:creationId xmlns:a16="http://schemas.microsoft.com/office/drawing/2014/main" id="{4FCCEC63-0C4B-40E2-88E7-7538AD47C7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427540"/>
              </p:ext>
            </p:extLst>
          </p:nvPr>
        </p:nvGraphicFramePr>
        <p:xfrm>
          <a:off x="2809798" y="2817136"/>
          <a:ext cx="4713043" cy="4180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r:id="rId3" imgW="2908537" imgH="2579268" progId="Photoshop.Image.4">
                  <p:embed/>
                </p:oleObj>
              </mc:Choice>
              <mc:Fallback>
                <p:oleObj r:id="rId3" imgW="2908537" imgH="2579268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798" y="2817136"/>
                        <a:ext cx="4713043" cy="41805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44647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16B50-F137-574A-B90E-4F7AEB96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7" y="467469"/>
            <a:ext cx="8693150" cy="1460500"/>
          </a:xfrm>
        </p:spPr>
        <p:txBody>
          <a:bodyPr/>
          <a:lstStyle/>
          <a:p>
            <a:r>
              <a:rPr lang="en-US" dirty="0" err="1"/>
              <a:t>Maclação</a:t>
            </a:r>
            <a:r>
              <a:rPr lang="en-US" dirty="0"/>
              <a:t>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B632870-3C55-A14F-8746-9D93F7FB5A0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25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D99E533-D5DE-B84F-B71F-E394602C2758}"/>
              </a:ext>
            </a:extLst>
          </p:cNvPr>
          <p:cNvSpPr/>
          <p:nvPr/>
        </p:nvSpPr>
        <p:spPr>
          <a:xfrm>
            <a:off x="359793" y="6372125"/>
            <a:ext cx="505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=scC6jPfEjbo</a:t>
            </a:r>
          </a:p>
        </p:txBody>
      </p:sp>
      <p:pic>
        <p:nvPicPr>
          <p:cNvPr id="5" name="Mídia Online 4" descr="Deformation twinning in a pure calcite crystal">
            <a:hlinkClick r:id="" action="ppaction://media"/>
            <a:extLst>
              <a:ext uri="{FF2B5EF4-FFF2-40B4-BE49-F238E27FC236}">
                <a16:creationId xmlns:a16="http://schemas.microsoft.com/office/drawing/2014/main" id="{59F36447-1DB7-EA4D-A7C5-2423FEF52F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1418" y="1187549"/>
            <a:ext cx="691779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7D9B3-5DB1-FF49-AEE3-E46FF693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7" y="683493"/>
            <a:ext cx="8693150" cy="1460500"/>
          </a:xfrm>
        </p:spPr>
        <p:txBody>
          <a:bodyPr/>
          <a:lstStyle/>
          <a:p>
            <a:r>
              <a:rPr lang="en-US" dirty="0" err="1"/>
              <a:t>Maclação</a:t>
            </a:r>
            <a:endParaRPr lang="en-US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A813737-7DE4-8841-813E-3B08801C668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26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90AACFF-5A9A-074D-9E1C-A6D1681680EB}"/>
              </a:ext>
            </a:extLst>
          </p:cNvPr>
          <p:cNvSpPr/>
          <p:nvPr/>
        </p:nvSpPr>
        <p:spPr>
          <a:xfrm>
            <a:off x="215776" y="6477391"/>
            <a:ext cx="583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=QppGR1syMgA</a:t>
            </a:r>
          </a:p>
        </p:txBody>
      </p:sp>
      <p:pic>
        <p:nvPicPr>
          <p:cNvPr id="5" name="Mídia Online 4" descr="Crystal deformation with sphere magnets">
            <a:hlinkClick r:id="" action="ppaction://media"/>
            <a:extLst>
              <a:ext uri="{FF2B5EF4-FFF2-40B4-BE49-F238E27FC236}">
                <a16:creationId xmlns:a16="http://schemas.microsoft.com/office/drawing/2014/main" id="{95C30D69-2F24-064D-B1DD-E3E7599ABF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7831" y="1475581"/>
            <a:ext cx="844893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>
            <a:extLst>
              <a:ext uri="{FF2B5EF4-FFF2-40B4-BE49-F238E27FC236}">
                <a16:creationId xmlns:a16="http://schemas.microsoft.com/office/drawing/2014/main" id="{4B8C9294-5D86-4FC3-9E4F-8AE8DF6D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3" y="1259557"/>
            <a:ext cx="4733236" cy="587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>
            <a:extLst>
              <a:ext uri="{FF2B5EF4-FFF2-40B4-BE49-F238E27FC236}">
                <a16:creationId xmlns:a16="http://schemas.microsoft.com/office/drawing/2014/main" id="{D7F35EA8-AB1C-4C9A-8D65-CFA7EB5AC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/>
          <a:stretch/>
        </p:blipFill>
        <p:spPr bwMode="auto">
          <a:xfrm>
            <a:off x="6276341" y="1259557"/>
            <a:ext cx="2868427" cy="55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27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94755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91B4AF0F-F193-4D98-AB09-483E39B6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1" y="1115541"/>
            <a:ext cx="3665631" cy="59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DA982456-4941-4A1F-9050-85732EA6C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/>
          <a:stretch/>
        </p:blipFill>
        <p:spPr bwMode="auto">
          <a:xfrm>
            <a:off x="5754358" y="2545080"/>
            <a:ext cx="3176447" cy="274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96247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>
            <a:extLst>
              <a:ext uri="{FF2B5EF4-FFF2-40B4-BE49-F238E27FC236}">
                <a16:creationId xmlns:a16="http://schemas.microsoft.com/office/drawing/2014/main" id="{6CCFE44A-2790-4D39-804C-6CD463A2B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b="2200"/>
          <a:stretch/>
        </p:blipFill>
        <p:spPr bwMode="auto">
          <a:xfrm>
            <a:off x="2232000" y="971525"/>
            <a:ext cx="604867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29C61689-7D5C-401E-B9FA-A67D341DE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4945"/>
          <a:stretch/>
        </p:blipFill>
        <p:spPr bwMode="auto">
          <a:xfrm>
            <a:off x="1853791" y="5139358"/>
            <a:ext cx="6786921" cy="195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3591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7784" y="971352"/>
            <a:ext cx="9072563" cy="1260475"/>
          </a:xfrm>
        </p:spPr>
        <p:txBody>
          <a:bodyPr lIns="100794" tIns="50397" rIns="100794" bIns="50397">
            <a:normAutofit fontScale="90000"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Processos de Fabricação </a:t>
            </a:r>
            <a:br>
              <a:rPr lang="pt-BR" sz="4000" dirty="0">
                <a:solidFill>
                  <a:schemeClr val="tx1"/>
                </a:solidFill>
              </a:rPr>
            </a:br>
            <a:br>
              <a:rPr lang="pt-BR" sz="4000" dirty="0">
                <a:solidFill>
                  <a:schemeClr val="tx1"/>
                </a:solidFill>
              </a:rPr>
            </a:br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04825" y="2987749"/>
            <a:ext cx="9144000" cy="3384550"/>
          </a:xfrm>
        </p:spPr>
        <p:txBody>
          <a:bodyPr lIns="100794" tIns="50397" rIns="100794" bIns="50397">
            <a:normAutofit lnSpcReduction="10000"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BR" sz="3100" dirty="0">
                <a:latin typeface="Arial" pitchFamily="34" charset="0"/>
                <a:cs typeface="Arial" pitchFamily="34" charset="0"/>
              </a:rPr>
              <a:t>Alterações geométricas que geram uma peça ou componente com formas e tolerâncias definidas.</a:t>
            </a:r>
          </a:p>
          <a:p>
            <a:pPr marL="0" indent="0" algn="just"/>
            <a:endParaRPr lang="pt-BR" sz="31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3100" dirty="0">
                <a:latin typeface="Arial" pitchFamily="34" charset="0"/>
                <a:cs typeface="Arial" pitchFamily="34" charset="0"/>
              </a:rPr>
              <a:t> Alterações </a:t>
            </a:r>
            <a:r>
              <a:rPr lang="pt-BR" sz="3100" dirty="0" err="1">
                <a:latin typeface="Arial" pitchFamily="34" charset="0"/>
                <a:cs typeface="Arial" pitchFamily="34" charset="0"/>
              </a:rPr>
              <a:t>microestruturais</a:t>
            </a:r>
            <a:r>
              <a:rPr lang="pt-BR" sz="3100" dirty="0">
                <a:latin typeface="Arial" pitchFamily="34" charset="0"/>
                <a:cs typeface="Arial" pitchFamily="34" charset="0"/>
              </a:rPr>
              <a:t> também ocorrem, após o processamento, o que define diferentes  propriedades mecânicas.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599334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>
            <a:extLst>
              <a:ext uri="{FF2B5EF4-FFF2-40B4-BE49-F238E27FC236}">
                <a16:creationId xmlns:a16="http://schemas.microsoft.com/office/drawing/2014/main" id="{2D515ABA-22C5-4243-8DA9-1E2BE2A9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21" y="1043533"/>
            <a:ext cx="5994817" cy="60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1943968" y="5940077"/>
            <a:ext cx="172819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63362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>
            <a:extLst>
              <a:ext uri="{FF2B5EF4-FFF2-40B4-BE49-F238E27FC236}">
                <a16:creationId xmlns:a16="http://schemas.microsoft.com/office/drawing/2014/main" id="{630A6531-D979-4E59-9AF7-6CFB4A54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9" y="1476096"/>
            <a:ext cx="7103691" cy="49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>
            <a:extLst>
              <a:ext uri="{FF2B5EF4-FFF2-40B4-BE49-F238E27FC236}">
                <a16:creationId xmlns:a16="http://schemas.microsoft.com/office/drawing/2014/main" id="{A2B6B6FF-0CA8-4A70-8235-0AA4C352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06" y="1365146"/>
            <a:ext cx="2397649" cy="53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77657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>
            <a:extLst>
              <a:ext uri="{FF2B5EF4-FFF2-40B4-BE49-F238E27FC236}">
                <a16:creationId xmlns:a16="http://schemas.microsoft.com/office/drawing/2014/main" id="{CD7610CC-219E-4D42-B88E-1B421343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4" y="1420882"/>
            <a:ext cx="9032086" cy="55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 bwMode="auto">
          <a:xfrm>
            <a:off x="719832" y="5436021"/>
            <a:ext cx="172819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3641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>
            <a:extLst>
              <a:ext uri="{FF2B5EF4-FFF2-40B4-BE49-F238E27FC236}">
                <a16:creationId xmlns:a16="http://schemas.microsoft.com/office/drawing/2014/main" id="{63C74488-8EA3-44CC-8AE5-92E3D5AEF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272758"/>
            <a:ext cx="9240573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Linhas de deformação dentro dos grãos de uma chapa de cobre encruada. 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1DDAEB11-6469-4663-A4CA-FF94E83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6" y="281387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C49945BA-8E73-42F4-BA64-149AEC04E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0" name="Rectangle 6">
            <a:extLst>
              <a:ext uri="{FF2B5EF4-FFF2-40B4-BE49-F238E27FC236}">
                <a16:creationId xmlns:a16="http://schemas.microsoft.com/office/drawing/2014/main" id="{F653FD6C-43A7-438F-8F2C-968F83DFE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404" y="278063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1" name="Rectangle 8">
            <a:extLst>
              <a:ext uri="{FF2B5EF4-FFF2-40B4-BE49-F238E27FC236}">
                <a16:creationId xmlns:a16="http://schemas.microsoft.com/office/drawing/2014/main" id="{EE746DE2-1E88-4F59-89F5-61335539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191" y="263013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2" name="Rectangle 12">
            <a:extLst>
              <a:ext uri="{FF2B5EF4-FFF2-40B4-BE49-F238E27FC236}">
                <a16:creationId xmlns:a16="http://schemas.microsoft.com/office/drawing/2014/main" id="{FBAA6ACC-C6B3-4B85-AB89-5BF743F02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489" y="279813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8194" name="Object 11">
            <a:extLst>
              <a:ext uri="{FF2B5EF4-FFF2-40B4-BE49-F238E27FC236}">
                <a16:creationId xmlns:a16="http://schemas.microsoft.com/office/drawing/2014/main" id="{F39A3371-6ABD-49E5-865C-E6CD78E51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361025"/>
              </p:ext>
            </p:extLst>
          </p:nvPr>
        </p:nvGraphicFramePr>
        <p:xfrm>
          <a:off x="2436151" y="2310888"/>
          <a:ext cx="5628349" cy="4637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r:id="rId3" imgW="2161402" imgH="1780186" progId="Photoshop.Image.4">
                  <p:embed/>
                </p:oleObj>
              </mc:Choice>
              <mc:Fallback>
                <p:oleObj r:id="rId3" imgW="2161402" imgH="1780186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151" y="2310888"/>
                        <a:ext cx="5628349" cy="4637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00415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>
            <a:extLst>
              <a:ext uri="{FF2B5EF4-FFF2-40B4-BE49-F238E27FC236}">
                <a16:creationId xmlns:a16="http://schemas.microsoft.com/office/drawing/2014/main" id="{546CD398-16A7-4E95-A405-EBB62A140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1206170"/>
            <a:ext cx="9240573" cy="7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>
                <a:latin typeface="Arial" pitchFamily="34" charset="0"/>
                <a:cs typeface="Arial" pitchFamily="34" charset="0"/>
              </a:rPr>
              <a:t>Aumento da resistência à tração e diminuição de ductilidade de chapas de cobre e ligas de cobre após encruamento. 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0C3F2200-44DF-4CA7-A059-EEF333E4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6" y="281387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2" name="Rectangle 4">
            <a:extLst>
              <a:ext uri="{FF2B5EF4-FFF2-40B4-BE49-F238E27FC236}">
                <a16:creationId xmlns:a16="http://schemas.microsoft.com/office/drawing/2014/main" id="{15B647D7-197C-486C-B47F-986347AA7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67" y="32251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3" name="Rectangle 5">
            <a:extLst>
              <a:ext uri="{FF2B5EF4-FFF2-40B4-BE49-F238E27FC236}">
                <a16:creationId xmlns:a16="http://schemas.microsoft.com/office/drawing/2014/main" id="{BA18262E-C429-4B62-9460-3CCCF0C5F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415" y="190741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4" name="Rectangle 6">
            <a:extLst>
              <a:ext uri="{FF2B5EF4-FFF2-40B4-BE49-F238E27FC236}">
                <a16:creationId xmlns:a16="http://schemas.microsoft.com/office/drawing/2014/main" id="{1F13B4E8-91B3-4DA5-AC29-CD0F1722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404" y="2780631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5" name="Rectangle 7">
            <a:extLst>
              <a:ext uri="{FF2B5EF4-FFF2-40B4-BE49-F238E27FC236}">
                <a16:creationId xmlns:a16="http://schemas.microsoft.com/office/drawing/2014/main" id="{0C59517B-92DA-484F-AE14-76841C8C7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191" y="263013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6" name="Rectangle 8">
            <a:extLst>
              <a:ext uri="{FF2B5EF4-FFF2-40B4-BE49-F238E27FC236}">
                <a16:creationId xmlns:a16="http://schemas.microsoft.com/office/drawing/2014/main" id="{DEF862DC-360D-44F4-A891-EC8BDB2AE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489" y="279813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9218" name="Object 10">
            <a:extLst>
              <a:ext uri="{FF2B5EF4-FFF2-40B4-BE49-F238E27FC236}">
                <a16:creationId xmlns:a16="http://schemas.microsoft.com/office/drawing/2014/main" id="{761DF742-32B2-45DA-9008-A9E2437AD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067955"/>
              </p:ext>
            </p:extLst>
          </p:nvPr>
        </p:nvGraphicFramePr>
        <p:xfrm>
          <a:off x="2520157" y="2048400"/>
          <a:ext cx="5400835" cy="48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r:id="rId3" imgW="3548330" imgH="3219512" progId="Photoshop.Image.4">
                  <p:embed/>
                </p:oleObj>
              </mc:Choice>
              <mc:Fallback>
                <p:oleObj r:id="rId3" imgW="3548330" imgH="3219512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157" y="2048400"/>
                        <a:ext cx="5400835" cy="48997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97566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4A02CE39-B0F2-4238-B3AA-8BCA86718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4CAD612-353D-4A4B-859D-7E9582A13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9A61EA6E-142C-477D-8728-8AB1A00B5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BE4B4F95-ADB0-4486-86F0-ED5974FAA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241" y="3410604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821CAB0C-2AEB-465D-9DA6-75E7B1D1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11" y="322161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3" name="Rectangle 9">
            <a:extLst>
              <a:ext uri="{FF2B5EF4-FFF2-40B4-BE49-F238E27FC236}">
                <a16:creationId xmlns:a16="http://schemas.microsoft.com/office/drawing/2014/main" id="{D3A75F97-E1DD-4133-9161-A487AAD9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057" y="3527848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21A13D49-97BA-405A-A3E2-1C1999E12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553" y="3494600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5" name="Rectangle 13">
            <a:extLst>
              <a:ext uri="{FF2B5EF4-FFF2-40B4-BE49-F238E27FC236}">
                <a16:creationId xmlns:a16="http://schemas.microsoft.com/office/drawing/2014/main" id="{A8A04E94-4808-4744-848C-26A768D4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82" y="1403573"/>
            <a:ext cx="7644474" cy="7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b="1" dirty="0">
                <a:latin typeface="Arial" pitchFamily="34" charset="0"/>
                <a:cs typeface="Arial" pitchFamily="34" charset="0"/>
              </a:rPr>
              <a:t>Efeito do encruamento nas curvas tensão-deformação</a:t>
            </a:r>
          </a:p>
          <a:p>
            <a:endParaRPr lang="pt-BR" alt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16" name="Picture 14" descr="E:\Pós-Graduação\Comportamento Mecânico\Figuras Aula 2\Scan0027.tif">
            <a:extLst>
              <a:ext uri="{FF2B5EF4-FFF2-40B4-BE49-F238E27FC236}">
                <a16:creationId xmlns:a16="http://schemas.microsoft.com/office/drawing/2014/main" id="{FE1A6513-B580-4F07-931D-1F987535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7" y="2321524"/>
            <a:ext cx="9224219" cy="41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1079872" y="5508029"/>
            <a:ext cx="12241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35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49158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B4989C33-F737-444A-8496-6604F1F19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1292503"/>
            <a:ext cx="8736542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 dirty="0">
                <a:latin typeface="Arial" pitchFamily="34" charset="0"/>
                <a:cs typeface="Arial" pitchFamily="34" charset="0"/>
              </a:rPr>
              <a:t>Coeficiente de encruamento 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310ACFAD-88BE-49B7-A28E-C76A4B55C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51" y="2133159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3" name="Rectangle 5">
            <a:extLst>
              <a:ext uri="{FF2B5EF4-FFF2-40B4-BE49-F238E27FC236}">
                <a16:creationId xmlns:a16="http://schemas.microsoft.com/office/drawing/2014/main" id="{64D6E4D7-8502-4A62-B390-159086198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5" y="2756132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4" name="Rectangle 7">
            <a:extLst>
              <a:ext uri="{FF2B5EF4-FFF2-40B4-BE49-F238E27FC236}">
                <a16:creationId xmlns:a16="http://schemas.microsoft.com/office/drawing/2014/main" id="{7AAF7E22-8D99-4D5D-B455-A7CACA053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481" y="3104367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CB0EC1D4-2920-498F-82F6-77596B860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" y="2142274"/>
            <a:ext cx="8904552" cy="11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Uma boa representação do encruamento que ocorre durante a deformação plástica está relacionada com o coeficiente de encruamento (n). </a:t>
            </a:r>
          </a:p>
        </p:txBody>
      </p:sp>
      <p:sp>
        <p:nvSpPr>
          <p:cNvPr id="14346" name="Rectangle 12">
            <a:extLst>
              <a:ext uri="{FF2B5EF4-FFF2-40B4-BE49-F238E27FC236}">
                <a16:creationId xmlns:a16="http://schemas.microsoft.com/office/drawing/2014/main" id="{99F6EDC0-D7C2-4B19-A5A2-B16037519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32" y="3599596"/>
            <a:ext cx="100806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4338" name="Object 11">
            <a:extLst>
              <a:ext uri="{FF2B5EF4-FFF2-40B4-BE49-F238E27FC236}">
                <a16:creationId xmlns:a16="http://schemas.microsoft.com/office/drawing/2014/main" id="{F0D666FF-506A-45FE-8E4C-CFCA5AA1D5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0235" y="3256611"/>
          <a:ext cx="2604161" cy="948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r:id="rId3" imgW="901309" imgH="330057" progId="Equation.3">
                  <p:embed/>
                </p:oleObj>
              </mc:Choice>
              <mc:Fallback>
                <p:oleObj r:id="rId3" imgW="901309" imgH="330057" progId="Equation.3">
                  <p:embed/>
                  <p:pic>
                    <p:nvPicPr>
                      <p:cNvPr id="14338" name="Object 11">
                        <a:extLst>
                          <a:ext uri="{FF2B5EF4-FFF2-40B4-BE49-F238E27FC236}">
                            <a16:creationId xmlns:a16="http://schemas.microsoft.com/office/drawing/2014/main" id="{F0D666FF-506A-45FE-8E4C-CFCA5AA1D5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235" y="3256611"/>
                        <a:ext cx="2604161" cy="9484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Rectangle 13">
            <a:extLst>
              <a:ext uri="{FF2B5EF4-FFF2-40B4-BE49-F238E27FC236}">
                <a16:creationId xmlns:a16="http://schemas.microsoft.com/office/drawing/2014/main" id="{1DFE7F03-0706-442E-9D86-FF1711C36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6" y="4955787"/>
            <a:ext cx="9300806" cy="17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pt-BR" sz="2200" dirty="0">
                <a:latin typeface="Arial" pitchFamily="34" charset="0"/>
                <a:cs typeface="Arial" pitchFamily="34" charset="0"/>
              </a:rPr>
              <a:t>n é menor do que 1, neste caso diz-se que o encruamento é parabólico. Assumindo que o limite de escoamento é 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</a:t>
            </a:r>
            <a:r>
              <a:rPr lang="pt-BR" altLang="pt-BR" sz="2200" baseline="-30000" dirty="0">
                <a:latin typeface="Arial" pitchFamily="34" charset="0"/>
                <a:cs typeface="Arial" pitchFamily="34" charset="0"/>
              </a:rPr>
              <a:t>0</a:t>
            </a:r>
            <a:r>
              <a:rPr lang="pt-BR" altLang="pt-BR" sz="22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. K é uma constante e o coeficiente n dependem do material e da temperatura de deformação. n varia entre 0,2 e 0,5 e K varia entre G/100 a G/1000. G é módulo de cisalhamento.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4052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9ACBC-2E27-CF47-9CD0-0F9C4537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48" y="569476"/>
            <a:ext cx="8693150" cy="1460500"/>
          </a:xfrm>
        </p:spPr>
        <p:txBody>
          <a:bodyPr/>
          <a:lstStyle/>
          <a:p>
            <a:r>
              <a:rPr lang="en-US" sz="3200" dirty="0" err="1"/>
              <a:t>Encruamento</a:t>
            </a:r>
            <a:r>
              <a:rPr lang="en-US" sz="3200" dirty="0"/>
              <a:t> (</a:t>
            </a:r>
            <a:r>
              <a:rPr lang="en-US" sz="3200" dirty="0" err="1"/>
              <a:t>workhardening</a:t>
            </a:r>
            <a:r>
              <a:rPr lang="en-US" sz="3200" dirty="0"/>
              <a:t>)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71A8E60-5A06-1C46-9D8A-0E121381F64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37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4BDC2F7-EDCE-9941-B1A9-FCD1726C5E2D}"/>
              </a:ext>
            </a:extLst>
          </p:cNvPr>
          <p:cNvSpPr/>
          <p:nvPr/>
        </p:nvSpPr>
        <p:spPr>
          <a:xfrm>
            <a:off x="359557" y="6556791"/>
            <a:ext cx="5543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=Bau_opy5du4</a:t>
            </a:r>
          </a:p>
        </p:txBody>
      </p:sp>
      <p:pic>
        <p:nvPicPr>
          <p:cNvPr id="5" name="Mídia Online 4" descr="Work Hardening of Copper">
            <a:hlinkClick r:id="" action="ppaction://media"/>
            <a:extLst>
              <a:ext uri="{FF2B5EF4-FFF2-40B4-BE49-F238E27FC236}">
                <a16:creationId xmlns:a16="http://schemas.microsoft.com/office/drawing/2014/main" id="{AD7DC935-06A1-0F4F-B3C7-E5B7EAE99E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3627" y="1187549"/>
            <a:ext cx="9013551" cy="50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1E0FDB6-371F-2140-B3CB-8408CD55DC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38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0DCE94F-84A0-1848-9CF5-F1E0B4F43856}"/>
              </a:ext>
            </a:extLst>
          </p:cNvPr>
          <p:cNvSpPr/>
          <p:nvPr/>
        </p:nvSpPr>
        <p:spPr>
          <a:xfrm>
            <a:off x="359793" y="6528859"/>
            <a:ext cx="676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=uG35D_euM-0&amp;t=324s</a:t>
            </a:r>
          </a:p>
        </p:txBody>
      </p:sp>
      <p:pic>
        <p:nvPicPr>
          <p:cNvPr id="5" name="Mídia Online 4" descr="Properties and Grain Structure">
            <a:hlinkClick r:id="" action="ppaction://media"/>
            <a:extLst>
              <a:ext uri="{FF2B5EF4-FFF2-40B4-BE49-F238E27FC236}">
                <a16:creationId xmlns:a16="http://schemas.microsoft.com/office/drawing/2014/main" id="{8254039D-23EA-9843-B9B8-94342C540F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4125" y="1619597"/>
            <a:ext cx="8192910" cy="460851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58E3D1E-3C3F-3948-841B-FC736A0D029C}"/>
              </a:ext>
            </a:extLst>
          </p:cNvPr>
          <p:cNvSpPr txBox="1"/>
          <p:nvPr/>
        </p:nvSpPr>
        <p:spPr>
          <a:xfrm>
            <a:off x="359793" y="768742"/>
            <a:ext cx="912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Vídeo</a:t>
            </a:r>
            <a:r>
              <a:rPr lang="en-US" dirty="0">
                <a:solidFill>
                  <a:schemeClr val="tx1"/>
                </a:solidFill>
              </a:rPr>
              <a:t> que </a:t>
            </a:r>
            <a:r>
              <a:rPr lang="en-US" dirty="0" err="1">
                <a:solidFill>
                  <a:schemeClr val="tx1"/>
                </a:solidFill>
              </a:rPr>
              <a:t>contém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informações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adicionais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sobre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tratamentos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térmicos</a:t>
            </a:r>
            <a:r>
              <a:rPr lang="en-US" dirty="0">
                <a:solidFill>
                  <a:schemeClr val="tx1"/>
                </a:solidFill>
              </a:rPr>
              <a:t>, que </a:t>
            </a:r>
            <a:r>
              <a:rPr lang="en-US" dirty="0" err="1">
                <a:solidFill>
                  <a:schemeClr val="tx1"/>
                </a:solidFill>
              </a:rPr>
              <a:t>será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outra</a:t>
            </a:r>
            <a:r>
              <a:rPr lang="en-US" dirty="0">
                <a:solidFill>
                  <a:schemeClr val="tx1"/>
                </a:solidFill>
              </a:rPr>
              <a:t> aula  </a:t>
            </a:r>
          </a:p>
        </p:txBody>
      </p:sp>
    </p:spTree>
    <p:extLst>
      <p:ext uri="{BB962C8B-B14F-4D97-AF65-F5344CB8AC3E}">
        <p14:creationId xmlns:p14="http://schemas.microsoft.com/office/powerpoint/2010/main" val="33315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576262" y="323453"/>
            <a:ext cx="9072563" cy="5326062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pt-BR" sz="2200" dirty="0"/>
            </a:br>
            <a:r>
              <a:rPr lang="pt-BR" sz="3200" b="1" dirty="0"/>
              <a:t>Variáveis mais significativas em um processo de deformação</a:t>
            </a:r>
            <a:br>
              <a:rPr lang="pt-BR" sz="2200" dirty="0"/>
            </a:br>
            <a:br>
              <a:rPr lang="pt-BR" sz="2200" dirty="0"/>
            </a:br>
            <a:r>
              <a:rPr lang="pt-BR" sz="2000" b="1" dirty="0"/>
              <a:t>Material </a:t>
            </a:r>
            <a:r>
              <a:rPr lang="pt-BR" sz="2000" dirty="0"/>
              <a:t>:</a:t>
            </a:r>
            <a:br>
              <a:rPr lang="pt-BR" sz="2000" dirty="0"/>
            </a:br>
            <a:r>
              <a:rPr lang="pt-BR" sz="2000" dirty="0"/>
              <a:t>1. Propriedades Mecânicas em função da temperatura </a:t>
            </a:r>
            <a:br>
              <a:rPr lang="pt-BR" sz="2000" dirty="0"/>
            </a:br>
            <a:r>
              <a:rPr lang="pt-BR" sz="2000" dirty="0"/>
              <a:t>2. Efeito da taxa de deformação</a:t>
            </a:r>
            <a:br>
              <a:rPr lang="pt-BR" sz="2000" dirty="0"/>
            </a:br>
            <a:r>
              <a:rPr lang="pt-BR" sz="2000" dirty="0"/>
              <a:t>3. Condições  Superficiais – Rugosidade</a:t>
            </a:r>
            <a:br>
              <a:rPr lang="pt-BR" sz="2000" dirty="0"/>
            </a:br>
            <a:r>
              <a:rPr lang="pt-BR" sz="2000" dirty="0"/>
              <a:t>4.  Propriedades físicas</a:t>
            </a:r>
            <a:br>
              <a:rPr lang="pt-BR" sz="2000" dirty="0"/>
            </a:br>
            <a:r>
              <a:rPr lang="pt-BR" sz="2000" dirty="0"/>
              <a:t>5. Propriedades mecânicas e características dos materiais selecionados</a:t>
            </a:r>
            <a:br>
              <a:rPr lang="pt-BR" sz="2000" dirty="0"/>
            </a:br>
            <a:r>
              <a:rPr lang="pt-BR" sz="2000" dirty="0"/>
              <a:t>6. Efeitos de alterações microestruturais (mecânicas) durante o processamento</a:t>
            </a:r>
            <a:br>
              <a:rPr lang="pt-BR" sz="2000" dirty="0"/>
            </a:br>
            <a:br>
              <a:rPr lang="pt-BR" sz="2000" dirty="0"/>
            </a:br>
            <a:r>
              <a:rPr lang="pt-BR" sz="2000" b="1" dirty="0"/>
              <a:t>Ferramental:</a:t>
            </a:r>
            <a:br>
              <a:rPr lang="pt-BR" sz="2000" dirty="0"/>
            </a:br>
            <a:r>
              <a:rPr lang="pt-BR" sz="2000" dirty="0"/>
              <a:t>1. Geometria da ferramenta </a:t>
            </a:r>
            <a:br>
              <a:rPr lang="pt-BR" sz="2000" dirty="0"/>
            </a:br>
            <a:r>
              <a:rPr lang="pt-BR" sz="2000" dirty="0"/>
              <a:t>2. Acabamento superficial (rugosidade) </a:t>
            </a:r>
            <a:br>
              <a:rPr lang="pt-BR" sz="2000" dirty="0"/>
            </a:br>
            <a:r>
              <a:rPr lang="pt-BR" sz="2000" dirty="0"/>
              <a:t>3. Material e suas propriedades mecânicas (como dureza) decorrentes de tratamentos térmicos.</a:t>
            </a:r>
            <a:br>
              <a:rPr lang="pt-BR" sz="2000" dirty="0"/>
            </a:br>
            <a:r>
              <a:rPr lang="pt-BR" sz="2000" dirty="0"/>
              <a:t>3. Temperatura</a:t>
            </a:r>
            <a:br>
              <a:rPr lang="pt-BR" sz="2000" dirty="0"/>
            </a:br>
            <a:r>
              <a:rPr lang="pt-BR" sz="2000" dirty="0"/>
              <a:t>4. Rigidez e precisão </a:t>
            </a:r>
            <a:br>
              <a:rPr lang="pt-BR" sz="2000" dirty="0"/>
            </a:br>
            <a:br>
              <a:rPr lang="pt-BR" sz="2200" dirty="0"/>
            </a:br>
            <a:br>
              <a:rPr lang="pt-BR" sz="2200" dirty="0"/>
            </a:br>
            <a:endParaRPr lang="pt-BR" sz="2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0060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fld id="{2956DF46-06CE-4225-81E7-FD24DAABEBAF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35038"/>
            <a:ext cx="8569325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Deformação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647824" y="1829072"/>
            <a:ext cx="8806286" cy="490309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</a:rPr>
              <a:t>Plasticidade dos materiais metálicos.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1. Na área de projeto usualmente associada à falha do material ou componente.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2. Na manufatura as deformações plásticas correspondem às deformações irreversíveis que ocorrem no material durante o processo de deformação, isto é, após um processo de conformação mecânica a deformação permanente que fica no material corresponde à deformação plástica. A importância da deformação plástica nos materiais metálicos está ligada principalmente com os processos de conformação mecânica tais como, laminação, extrusão, forjamento, estampagem e etc. </a:t>
            </a:r>
          </a:p>
        </p:txBody>
      </p:sp>
    </p:spTree>
    <p:extLst>
      <p:ext uri="{BB962C8B-B14F-4D97-AF65-F5344CB8AC3E}">
        <p14:creationId xmlns:p14="http://schemas.microsoft.com/office/powerpoint/2010/main" val="3919245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576262" y="611485"/>
            <a:ext cx="9072563" cy="59769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200" b="1" dirty="0"/>
              <a:t>Variáveis mais significativas em um processo de deformação</a:t>
            </a:r>
            <a:br>
              <a:rPr lang="pt-BR" sz="2200" dirty="0"/>
            </a:br>
            <a:br>
              <a:rPr lang="pt-BR" sz="2200" dirty="0"/>
            </a:br>
            <a:r>
              <a:rPr lang="pt-BR" sz="2200" b="1" dirty="0"/>
              <a:t>Condições na interface ferramenta peça:</a:t>
            </a:r>
            <a:br>
              <a:rPr lang="pt-BR" sz="2200" dirty="0"/>
            </a:br>
            <a:r>
              <a:rPr lang="pt-BR" sz="2000" dirty="0"/>
              <a:t>1. Tipo de lubrificante e ferramentas de trabalho </a:t>
            </a:r>
            <a:br>
              <a:rPr lang="pt-BR" sz="2000" dirty="0"/>
            </a:br>
            <a:r>
              <a:rPr lang="pt-BR" sz="2000" dirty="0"/>
              <a:t>2. Isolamento e características de refrigeração na interface peça-ferramenta</a:t>
            </a:r>
            <a:br>
              <a:rPr lang="pt-BR" sz="2000" dirty="0"/>
            </a:br>
            <a:r>
              <a:rPr lang="pt-BR" sz="2000" dirty="0"/>
              <a:t>3. Coeficiente de atrito</a:t>
            </a:r>
            <a:br>
              <a:rPr lang="pt-BR" sz="2000" dirty="0"/>
            </a:br>
            <a:r>
              <a:rPr lang="pt-BR" sz="2000" dirty="0"/>
              <a:t>4. Aplicação e remoção de lubrificante</a:t>
            </a:r>
            <a:br>
              <a:rPr lang="pt-BR" sz="2000" dirty="0"/>
            </a:br>
            <a:br>
              <a:rPr lang="pt-BR" sz="2000" dirty="0"/>
            </a:br>
            <a:r>
              <a:rPr lang="pt-BR" sz="2000" b="1" dirty="0"/>
              <a:t>Região de deformação (ANEXOS) </a:t>
            </a:r>
            <a:r>
              <a:rPr lang="pt-BR" sz="2000" dirty="0"/>
              <a:t>:</a:t>
            </a:r>
            <a:br>
              <a:rPr lang="pt-BR" sz="2000" dirty="0"/>
            </a:br>
            <a:r>
              <a:rPr lang="pt-BR" sz="2000" dirty="0"/>
              <a:t>1. Modelo de mecanismo de deformação</a:t>
            </a:r>
            <a:br>
              <a:rPr lang="pt-BR" sz="2000" dirty="0"/>
            </a:br>
            <a:r>
              <a:rPr lang="pt-BR" sz="2000" dirty="0"/>
              <a:t>2. Velocidade, deformação e taxa de deformação</a:t>
            </a:r>
            <a:br>
              <a:rPr lang="pt-BR" sz="2000" dirty="0"/>
            </a:br>
            <a:r>
              <a:rPr lang="pt-BR" sz="2000" dirty="0"/>
              <a:t>3. Campo de tensões durante a deformação</a:t>
            </a:r>
            <a:br>
              <a:rPr lang="pt-BR" sz="2000" dirty="0"/>
            </a:br>
            <a:r>
              <a:rPr lang="pt-BR" sz="2000" dirty="0"/>
              <a:t>4. Aumento de temperatura durante a deformação</a:t>
            </a:r>
            <a:br>
              <a:rPr lang="pt-BR" sz="2000" dirty="0"/>
            </a:br>
            <a:br>
              <a:rPr lang="pt-BR" sz="2000" dirty="0"/>
            </a:br>
            <a:r>
              <a:rPr lang="pt-BR" sz="2000" b="1" dirty="0"/>
              <a:t>Equipamento:</a:t>
            </a:r>
            <a:br>
              <a:rPr lang="pt-BR" sz="2000" dirty="0"/>
            </a:br>
            <a:r>
              <a:rPr lang="pt-BR" sz="2000" dirty="0"/>
              <a:t>1. Velocidade (razão de produção)</a:t>
            </a:r>
            <a:br>
              <a:rPr lang="pt-BR" sz="2000" dirty="0"/>
            </a:br>
            <a:r>
              <a:rPr lang="pt-BR" sz="2000" dirty="0"/>
              <a:t>2. Força – capacidade de conversão de energia</a:t>
            </a:r>
            <a:br>
              <a:rPr lang="pt-BR" sz="2000" dirty="0"/>
            </a:br>
            <a:r>
              <a:rPr lang="pt-BR" sz="2000" dirty="0"/>
              <a:t>3. Rigidez e precisão </a:t>
            </a: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000" dirty="0"/>
            </a:br>
            <a:br>
              <a:rPr lang="pt-BR" sz="2200" dirty="0"/>
            </a:br>
            <a:br>
              <a:rPr lang="pt-BR" sz="2200" dirty="0"/>
            </a:br>
            <a:endParaRPr lang="pt-BR" sz="2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63716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00297" y="971525"/>
            <a:ext cx="9072563" cy="1260475"/>
          </a:xfrm>
        </p:spPr>
        <p:txBody>
          <a:bodyPr lIns="100794" tIns="50397" rIns="100794" bIns="50397">
            <a:no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Conceito muito importante em qualquer processo é o de Atrito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930890" y="2555701"/>
            <a:ext cx="8642264" cy="3116262"/>
          </a:xfrm>
        </p:spPr>
        <p:txBody>
          <a:bodyPr lIns="100794" tIns="50397" rIns="100794" bIns="50397"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sz="3100" dirty="0"/>
              <a:t>O atrito e definido como a resistência  oferecida ao movimento relativo entre duas superfícies que estão em contato devido a uma carga normal e esta associado com a perda de energia total em um sistema que tenha algum movimento relativo. (HUCTCHINGS, 1992; BAYER, 1994) </a:t>
            </a:r>
          </a:p>
          <a:p>
            <a:pPr marL="0" indent="0" algn="just">
              <a:buNone/>
            </a:pPr>
            <a:endParaRPr lang="pt-BR" sz="3100" dirty="0"/>
          </a:p>
          <a:p>
            <a:pPr marL="0" indent="0" algn="just"/>
            <a:r>
              <a:rPr lang="pt-BR" sz="3200" dirty="0">
                <a:solidFill>
                  <a:schemeClr val="tx1"/>
                </a:solidFill>
              </a:rPr>
              <a:t>Ensaio do anel e da espiga</a:t>
            </a:r>
          </a:p>
          <a:p>
            <a:pPr marL="0" indent="0" algn="just">
              <a:buNone/>
            </a:pPr>
            <a:endParaRPr lang="pt-BR" sz="3100" dirty="0"/>
          </a:p>
          <a:p>
            <a:pPr algn="just">
              <a:buNone/>
            </a:pPr>
            <a:endParaRPr lang="en-US" sz="310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04159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08264" y="2266950"/>
            <a:ext cx="5165725" cy="38163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pt-BR" sz="2200" dirty="0"/>
              <a:t>Operação de recalque: (a-) disposição de um tarugo entre duas matrizes; (b-) deformação da peça sem a presença de atrito na interface; (c-) deformação da peça com a presença de atrito na interface. Simbologia: D=matriz; B= tarugo; F= força aplicada. (ASM INTERNATIONAL, 1995)</a:t>
            </a:r>
            <a:br>
              <a:rPr lang="pt-BR" sz="2200" dirty="0"/>
            </a:br>
            <a:endParaRPr lang="pt-BR" sz="2200" dirty="0"/>
          </a:p>
        </p:txBody>
      </p:sp>
      <p:pic>
        <p:nvPicPr>
          <p:cNvPr id="6" name="Imagem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1571355"/>
            <a:ext cx="3240360" cy="50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9812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046163"/>
            <a:ext cx="9074150" cy="93662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4000">
                <a:solidFill>
                  <a:schemeClr val="tx1"/>
                </a:solidFill>
              </a:rPr>
              <a:t>Ensaio do anel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74674" y="2051050"/>
            <a:ext cx="9074150" cy="4989513"/>
          </a:xfrm>
        </p:spPr>
        <p:txBody>
          <a:bodyPr lIns="100794" tIns="50397" rIns="100794" bIns="50397">
            <a:normAutofit/>
          </a:bodyPr>
          <a:lstStyle/>
          <a:p>
            <a:pPr algn="just"/>
            <a:r>
              <a:rPr lang="pt-BR" sz="3100" dirty="0"/>
              <a:t>Efeito do atrito sobre a deformação do material metálico no teste de compressão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262" y="3275781"/>
            <a:ext cx="4604262" cy="36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49049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 cstate="print">
            <a:grayscl/>
            <a:lum bright="-20000" contrast="40000"/>
          </a:blip>
          <a:srcRect/>
          <a:stretch>
            <a:fillRect/>
          </a:stretch>
        </p:blipFill>
        <p:spPr bwMode="auto">
          <a:xfrm>
            <a:off x="935856" y="3635821"/>
            <a:ext cx="4207342" cy="333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72360" y="4283893"/>
            <a:ext cx="4366110" cy="19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-189388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Título 8"/>
          <p:cNvSpPr>
            <a:spLocks noGrp="1"/>
          </p:cNvSpPr>
          <p:nvPr>
            <p:ph type="title" idx="4294967295"/>
          </p:nvPr>
        </p:nvSpPr>
        <p:spPr>
          <a:xfrm>
            <a:off x="287784" y="1258888"/>
            <a:ext cx="9477375" cy="26511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pt-BR" sz="2200" dirty="0"/>
              <a:t>Curvas de calibração de atrito para uma peça, utilizada no ensaio de compressão do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anel</a:t>
            </a:r>
            <a:r>
              <a:rPr lang="pt-BR" sz="2200" dirty="0"/>
              <a:t>, a temperatura ambiente. Não obstante, reparam-se na parte direita da figura os fatores que contribuem para a construção das curvas como, por exemplo, as variações de altura e de diâmetro interno. Simbologia: d</a:t>
            </a:r>
            <a:r>
              <a:rPr lang="pt-BR" sz="2200" baseline="-25000" dirty="0"/>
              <a:t>0</a:t>
            </a:r>
            <a:r>
              <a:rPr lang="pt-BR" sz="2200" dirty="0"/>
              <a:t> = diâmetro externo inicial da peça; h</a:t>
            </a:r>
            <a:r>
              <a:rPr lang="pt-BR" sz="2200" baseline="-25000" dirty="0"/>
              <a:t>0</a:t>
            </a:r>
            <a:r>
              <a:rPr lang="pt-BR" sz="2200" dirty="0"/>
              <a:t> = altura inicial da peça; h = altura final da peça; </a:t>
            </a:r>
            <a:r>
              <a:rPr lang="pt-BR" sz="2200" dirty="0" err="1"/>
              <a:t>d</a:t>
            </a:r>
            <a:r>
              <a:rPr lang="pt-BR" sz="2200" baseline="-25000" dirty="0" err="1"/>
              <a:t>mín</a:t>
            </a:r>
            <a:r>
              <a:rPr lang="pt-BR" sz="2200" dirty="0"/>
              <a:t>=diâmetro externo mínimo da peça; μ = coeficiente de atrito; e m = fator de atrito  (JOUN et al., 2009).  </a:t>
            </a:r>
            <a:br>
              <a:rPr lang="pt-BR" sz="2200" dirty="0"/>
            </a:br>
            <a:r>
              <a:rPr lang="pt-BR" sz="2200" dirty="0"/>
              <a:t>        </a:t>
            </a:r>
            <a:br>
              <a:rPr lang="pt-BR" sz="2200" dirty="0"/>
            </a:br>
            <a:endParaRPr lang="pt-BR" sz="2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94768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19138" y="1258888"/>
            <a:ext cx="9361487" cy="63007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/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 relação aos modelos capazes de descrever o atrito na interface da peça-ferramenta: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Modelo de atrito de 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Coulomb</a:t>
            </a: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→ é empregado quando a tensão normal média na peça é menor ou igual à sua tensão de escoamento.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Modelo de atrito de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Tresca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recomendado para situações nas quais a pressão normal de contato atinge um valor muito maior que a tensão de escoamento da peça . Como exemplo de processos de conformação que são, inevitavelmente, assumidos a altas pressões, tem-se: forjamento e extrusão.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Modelo de Atrito de </a:t>
            </a:r>
            <a:r>
              <a:rPr lang="pt-BR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Waheim-Bay</a:t>
            </a: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→ este modelo de transição é, comumente, usado em conformação mecânica a partir de sua combinação com um dos dois outros comentados acima. 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t-BR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45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45734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2" cstate="print">
            <a:lum bright="-20000" contrast="40000"/>
          </a:blip>
          <a:srcRect b="6471"/>
          <a:stretch>
            <a:fillRect/>
          </a:stretch>
        </p:blipFill>
        <p:spPr bwMode="auto">
          <a:xfrm>
            <a:off x="1295896" y="3491805"/>
            <a:ext cx="78488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31800" y="1403573"/>
            <a:ext cx="943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/>
                </a:solidFill>
              </a:rPr>
              <a:t>Interação entre a ferramenta e a peça em várias situações de contato: (a-) com baixa pressão de contato nas asperezas (baixa conformidade); (b-) com pressão de contato moderada nas asperezas (média conformidade); (c-) com alta pressão de contato nas asperezas (total conformidade) (VALBERG, 2010).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70459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12888" y="993775"/>
            <a:ext cx="8567737" cy="985838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2400" b="1" dirty="0"/>
              <a:t>EXEMPLOS DE SAÍDAS DE SOFTWARES CAE –QFORM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15435" y="1874825"/>
            <a:ext cx="4048575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1812" y="1466582"/>
            <a:ext cx="8890988" cy="44104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Tensão – Ensaio da espiga (Forjamento)</a:t>
            </a:r>
          </a:p>
        </p:txBody>
      </p:sp>
      <p:pic>
        <p:nvPicPr>
          <p:cNvPr id="10" name="spike@Ver2@Proc1 stre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07164" y="2051645"/>
            <a:ext cx="5797756" cy="43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5435" y="1874825"/>
            <a:ext cx="4048575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468041" y="1475581"/>
            <a:ext cx="8176533" cy="44104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Deformação– Ensaio da espiga (Forjamento)</a:t>
            </a:r>
          </a:p>
        </p:txBody>
      </p:sp>
      <p:pic>
        <p:nvPicPr>
          <p:cNvPr id="4" name="spike@Ver2@Proc1 stra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60367" y="2051645"/>
            <a:ext cx="6048297" cy="4496979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48</a:t>
            </a:fld>
            <a:endParaRPr lang="pt-BR"/>
          </a:p>
        </p:txBody>
      </p:sp>
      <p:sp>
        <p:nvSpPr>
          <p:cNvPr id="9" name="Título 1"/>
          <p:cNvSpPr>
            <a:spLocks noGrp="1"/>
          </p:cNvSpPr>
          <p:nvPr>
            <p:ph type="ctrTitle" idx="4294967295"/>
          </p:nvPr>
        </p:nvSpPr>
        <p:spPr>
          <a:xfrm>
            <a:off x="1512888" y="993775"/>
            <a:ext cx="8567737" cy="985838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2400" b="1" dirty="0"/>
              <a:t>EXEMPLOS DE SAÍDAS DE SOFTWARES CAE –QFORM</a:t>
            </a:r>
          </a:p>
        </p:txBody>
      </p:sp>
    </p:spTree>
    <p:extLst>
      <p:ext uri="{BB962C8B-B14F-4D97-AF65-F5344CB8AC3E}">
        <p14:creationId xmlns:p14="http://schemas.microsoft.com/office/powerpoint/2010/main" val="1624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5435" y="1874825"/>
            <a:ext cx="4048575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3963" y="1403573"/>
            <a:ext cx="9287907" cy="44104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Taxa de deformação – Ensaio da espiga (Forjamento)</a:t>
            </a:r>
          </a:p>
        </p:txBody>
      </p:sp>
      <p:pic>
        <p:nvPicPr>
          <p:cNvPr id="8" name="spike@Ver2@Proc1 strain ra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08976" y="1907629"/>
            <a:ext cx="6127680" cy="4556001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49</a:t>
            </a:fld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ctrTitle" idx="4294967295"/>
          </p:nvPr>
        </p:nvSpPr>
        <p:spPr>
          <a:xfrm>
            <a:off x="1512888" y="993775"/>
            <a:ext cx="8567737" cy="985838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2400" b="1" dirty="0"/>
              <a:t>EXEMPLOS DE SAÍDAS DE SOFTWARES CAE –QFORM</a:t>
            </a:r>
          </a:p>
        </p:txBody>
      </p:sp>
    </p:spTree>
    <p:extLst>
      <p:ext uri="{BB962C8B-B14F-4D97-AF65-F5344CB8AC3E}">
        <p14:creationId xmlns:p14="http://schemas.microsoft.com/office/powerpoint/2010/main" val="3087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5776" y="788254"/>
            <a:ext cx="9072563" cy="1260475"/>
          </a:xfrm>
        </p:spPr>
        <p:txBody>
          <a:bodyPr lIns="100794" tIns="50397" rIns="100794" bIns="50397">
            <a:normAutofit fontScale="90000"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Processos de Fabricação </a:t>
            </a:r>
            <a:br>
              <a:rPr lang="pt-BR" sz="4000" dirty="0">
                <a:solidFill>
                  <a:schemeClr val="tx1"/>
                </a:solidFill>
              </a:rPr>
            </a:br>
            <a:br>
              <a:rPr lang="pt-BR" sz="4000" dirty="0">
                <a:solidFill>
                  <a:schemeClr val="tx1"/>
                </a:solidFill>
              </a:rPr>
            </a:br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32476" y="2771725"/>
            <a:ext cx="9144000" cy="3384550"/>
          </a:xfrm>
        </p:spPr>
        <p:txBody>
          <a:bodyPr lIns="100794" tIns="50397" rIns="100794" bIns="50397">
            <a:normAutofit lnSpcReduction="10000"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BR" sz="3100" dirty="0">
                <a:latin typeface="Arial" pitchFamily="34" charset="0"/>
                <a:cs typeface="Arial" pitchFamily="34" charset="0"/>
              </a:rPr>
              <a:t>Projeto: limite de escoamento (e resistência) não devem ser alcançados no uso (regime elástico)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pt-BR" sz="31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3100" dirty="0">
                <a:latin typeface="Arial" pitchFamily="34" charset="0"/>
                <a:cs typeface="Arial" pitchFamily="34" charset="0"/>
              </a:rPr>
              <a:t>Fabricação: trabalho é realizado entre o limite de escoamento e resistência permitindo dar forma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pt-BR" sz="31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pt-BR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5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165455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29889" y="1403573"/>
            <a:ext cx="8176533" cy="44104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Temperatura– Ensaio da espiga (Forjamento)</a:t>
            </a:r>
          </a:p>
        </p:txBody>
      </p:sp>
      <p:pic>
        <p:nvPicPr>
          <p:cNvPr id="8" name="spike@Ver2@Proc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69619" y="1958245"/>
            <a:ext cx="6227077" cy="4629904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50</a:t>
            </a:fld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ctrTitle" idx="4294967295"/>
          </p:nvPr>
        </p:nvSpPr>
        <p:spPr>
          <a:xfrm>
            <a:off x="1512888" y="993775"/>
            <a:ext cx="8567737" cy="985838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2400" b="1" dirty="0"/>
              <a:t>EXEMPLOS DE SAÍDAS DE SOFTWARES CAE –QFORM</a:t>
            </a:r>
          </a:p>
        </p:txBody>
      </p:sp>
    </p:spTree>
    <p:extLst>
      <p:ext uri="{BB962C8B-B14F-4D97-AF65-F5344CB8AC3E}">
        <p14:creationId xmlns:p14="http://schemas.microsoft.com/office/powerpoint/2010/main" val="27152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F883EE2-6F6D-8840-AAB6-A9B62646744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51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60D9A8-FCC7-AD4B-96CD-2DAB492AAB96}"/>
              </a:ext>
            </a:extLst>
          </p:cNvPr>
          <p:cNvSpPr/>
          <p:nvPr/>
        </p:nvSpPr>
        <p:spPr>
          <a:xfrm>
            <a:off x="329952" y="6372125"/>
            <a:ext cx="6047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=G5x3s1pYrVQ</a:t>
            </a:r>
          </a:p>
        </p:txBody>
      </p:sp>
      <p:pic>
        <p:nvPicPr>
          <p:cNvPr id="5" name="Mídia Online 4" descr="QForm3D Forging Simulation">
            <a:hlinkClick r:id="" action="ppaction://media"/>
            <a:extLst>
              <a:ext uri="{FF2B5EF4-FFF2-40B4-BE49-F238E27FC236}">
                <a16:creationId xmlns:a16="http://schemas.microsoft.com/office/drawing/2014/main" id="{5B8B6445-70FC-EC41-A434-4F82E52144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1920" y="1265588"/>
            <a:ext cx="6709537" cy="502849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CE1A0D8-FBDA-FB40-9C49-D2405BDA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6" y="601315"/>
            <a:ext cx="8693150" cy="1460500"/>
          </a:xfrm>
        </p:spPr>
        <p:txBody>
          <a:bodyPr/>
          <a:lstStyle/>
          <a:p>
            <a:r>
              <a:rPr lang="en-US" sz="2800" dirty="0" err="1"/>
              <a:t>Simulação</a:t>
            </a:r>
            <a:r>
              <a:rPr lang="en-US" sz="2800" dirty="0"/>
              <a:t> </a:t>
            </a:r>
            <a:r>
              <a:rPr lang="en-US" sz="2800" dirty="0" err="1"/>
              <a:t>Numérica</a:t>
            </a:r>
            <a:r>
              <a:rPr lang="en-US" sz="2800" dirty="0"/>
              <a:t> - </a:t>
            </a:r>
            <a:r>
              <a:rPr lang="en-US" sz="2800" dirty="0" err="1"/>
              <a:t>Forjamento</a:t>
            </a:r>
            <a:r>
              <a:rPr lang="en-US" sz="2800" dirty="0"/>
              <a:t> </a:t>
            </a:r>
            <a:r>
              <a:rPr lang="en-US" sz="2800" dirty="0" err="1"/>
              <a:t>matriz</a:t>
            </a:r>
            <a:r>
              <a:rPr lang="en-US" sz="2800" dirty="0"/>
              <a:t> </a:t>
            </a:r>
            <a:r>
              <a:rPr lang="en-US" sz="2800" dirty="0" err="1"/>
              <a:t>fechada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44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042" t="15677"/>
          <a:stretch/>
        </p:blipFill>
        <p:spPr bwMode="auto">
          <a:xfrm>
            <a:off x="1162652" y="1331565"/>
            <a:ext cx="8270148" cy="55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516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53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0108"/>
          <a:stretch/>
        </p:blipFill>
        <p:spPr>
          <a:xfrm>
            <a:off x="1970889" y="1187549"/>
            <a:ext cx="6741831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1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08063" y="1079500"/>
            <a:ext cx="9072562" cy="90011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Conformação Mecânica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40" y="1979637"/>
            <a:ext cx="7541463" cy="3827757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791840" y="5882431"/>
            <a:ext cx="8784976" cy="1209774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dirty="0">
                <a:solidFill>
                  <a:schemeClr val="tx1"/>
                </a:solidFill>
              </a:rPr>
              <a:t>Carregamentos mecânicos, e seus respectivos sentido e direção, associados aos processos de conformação mecânica: (a-) laminação; (b-) forjamento. Simbologia: F = força aplicada para a conformação; v = velocidade de conformação. (BEDDOES; BIBBY, 1999)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54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75914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873306"/>
            <a:ext cx="5529489" cy="5218899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264449" y="3240201"/>
            <a:ext cx="3456384" cy="176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eaLnBrk="1" hangingPunct="1"/>
            <a:r>
              <a:rPr lang="pt-BR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Esquema do  inter-relacionamento entre as variáveis do processo e as variáveis da máquina no forjamento a quente. (ASM INTERNATIONAL, 1995)</a:t>
            </a:r>
            <a:endParaRPr lang="pt-B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55</a:t>
            </a:fld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511920" y="107167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FORJAMENTO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2404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5758" b="5724"/>
          <a:stretch/>
        </p:blipFill>
        <p:spPr bwMode="auto">
          <a:xfrm>
            <a:off x="591013" y="1606688"/>
            <a:ext cx="8943583" cy="526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816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92E7F42-DB83-6E49-A75E-1C6E0FF4A08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57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B631F1-FA5F-7C4F-B51A-240D6B2F368B}"/>
              </a:ext>
            </a:extLst>
          </p:cNvPr>
          <p:cNvSpPr/>
          <p:nvPr/>
        </p:nvSpPr>
        <p:spPr>
          <a:xfrm>
            <a:off x="359793" y="6344387"/>
            <a:ext cx="6048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=QcntQ8INPAw</a:t>
            </a:r>
          </a:p>
        </p:txBody>
      </p:sp>
      <p:pic>
        <p:nvPicPr>
          <p:cNvPr id="5" name="Mídia Online 4" descr="Gear Forging">
            <a:hlinkClick r:id="" action="ppaction://media"/>
            <a:extLst>
              <a:ext uri="{FF2B5EF4-FFF2-40B4-BE49-F238E27FC236}">
                <a16:creationId xmlns:a16="http://schemas.microsoft.com/office/drawing/2014/main" id="{DBF80136-7185-0E46-A286-860A370D53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5498" y="1355488"/>
            <a:ext cx="6469628" cy="48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5988D21-A367-984D-8661-F2DE71D92A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58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D46D06-DF6C-9E4A-B6FD-D6912FD88E27}"/>
              </a:ext>
            </a:extLst>
          </p:cNvPr>
          <p:cNvSpPr/>
          <p:nvPr/>
        </p:nvSpPr>
        <p:spPr>
          <a:xfrm>
            <a:off x="503808" y="6372125"/>
            <a:ext cx="575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=9CYTauKA0qQ</a:t>
            </a:r>
          </a:p>
        </p:txBody>
      </p:sp>
      <p:pic>
        <p:nvPicPr>
          <p:cNvPr id="5" name="Mídia Online 4" descr="axial closed die rolling machine">
            <a:hlinkClick r:id="" action="ppaction://media"/>
            <a:extLst>
              <a:ext uri="{FF2B5EF4-FFF2-40B4-BE49-F238E27FC236}">
                <a16:creationId xmlns:a16="http://schemas.microsoft.com/office/drawing/2014/main" id="{AAA4E06C-3EB1-0444-9034-DCA1094139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0034" y="1273044"/>
            <a:ext cx="8040556" cy="45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1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EDBE889-B3B8-0C4E-887C-352F14285A2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59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C8FA2D3-FC7D-8B45-8E26-3E755C129538}"/>
              </a:ext>
            </a:extLst>
          </p:cNvPr>
          <p:cNvSpPr/>
          <p:nvPr/>
        </p:nvSpPr>
        <p:spPr>
          <a:xfrm>
            <a:off x="431800" y="6187459"/>
            <a:ext cx="5687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=0LyAdXRueu4</a:t>
            </a:r>
          </a:p>
        </p:txBody>
      </p:sp>
      <p:pic>
        <p:nvPicPr>
          <p:cNvPr id="5" name="Mídia Online 4" descr="Pacific Forge Trial Run">
            <a:hlinkClick r:id="" action="ppaction://media"/>
            <a:extLst>
              <a:ext uri="{FF2B5EF4-FFF2-40B4-BE49-F238E27FC236}">
                <a16:creationId xmlns:a16="http://schemas.microsoft.com/office/drawing/2014/main" id="{30BD4082-2760-624A-8AA3-22D5C1BEC5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5976" y="899517"/>
            <a:ext cx="6552728" cy="49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051" y="2668581"/>
            <a:ext cx="5001181" cy="374566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94818" y="1079731"/>
            <a:ext cx="9072563" cy="1259946"/>
          </a:xfrm>
        </p:spPr>
        <p:txBody>
          <a:bodyPr lIns="100794" tIns="50397" rIns="100794" bIns="50397">
            <a:noAutofit/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6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BR" sz="4000" dirty="0">
                <a:solidFill>
                  <a:schemeClr val="tx1"/>
                </a:solidFill>
              </a:rPr>
              <a:t>Alteração na geometria</a:t>
            </a:r>
            <a:br>
              <a:rPr lang="pt-BR" sz="4000" dirty="0">
                <a:solidFill>
                  <a:schemeClr val="tx1"/>
                </a:solidFill>
              </a:rPr>
            </a:br>
            <a:r>
              <a:rPr lang="pt-BR" sz="4000" dirty="0">
                <a:solidFill>
                  <a:schemeClr val="tx1"/>
                </a:solidFill>
              </a:rPr>
              <a:t>Exemplo</a:t>
            </a:r>
          </a:p>
        </p:txBody>
      </p:sp>
      <p:pic>
        <p:nvPicPr>
          <p:cNvPr id="9" name="Espaço Reservado para Conteúdo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2400" y="3347789"/>
            <a:ext cx="3616402" cy="2448272"/>
          </a:xfrm>
          <a:prstGeom prst="rect">
            <a:avLst/>
          </a:prstGeom>
        </p:spPr>
      </p:pic>
      <p:sp>
        <p:nvSpPr>
          <p:cNvPr id="11" name="Espaço Reservado para Número de Slide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97835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08063" y="1223963"/>
            <a:ext cx="9072562" cy="12604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000" dirty="0"/>
              <a:t>Forjamento com ferramenta do tipo martelo de queda com prancha. (DIETER, 1988)</a:t>
            </a:r>
            <a:br>
              <a:rPr lang="pt-BR" dirty="0"/>
            </a:br>
            <a:r>
              <a:rPr lang="pt-BR" dirty="0"/>
              <a:t> 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79" y="2443519"/>
            <a:ext cx="5636251" cy="4720694"/>
          </a:xfrm>
          <a:prstGeom prst="rect">
            <a:avLst/>
          </a:prstGeom>
          <a:noFill/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97370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152525"/>
            <a:ext cx="9072563" cy="12588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000" dirty="0"/>
              <a:t>Forjamento com ferramenta do tipo martelo de queda atuado por ação pneumática. (DIETER, 1988)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23" y="2329676"/>
            <a:ext cx="4763029" cy="4762529"/>
          </a:xfrm>
          <a:prstGeom prst="rect">
            <a:avLst/>
          </a:prstGeom>
          <a:noFill/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136875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398588"/>
            <a:ext cx="8583613" cy="13287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100" dirty="0"/>
              <a:t>Forjamento com ferramenta do tipo prensa hidráulica. (adaptado de DIETER, 1988)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08" y="2726553"/>
            <a:ext cx="5398100" cy="4365652"/>
          </a:xfrm>
          <a:prstGeom prst="rect">
            <a:avLst/>
          </a:prstGeom>
          <a:noFill/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124155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03808" y="1324091"/>
            <a:ext cx="9072562" cy="12588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100" dirty="0"/>
              <a:t>Forjamento com ferramenta do tipo prensa mecânica com manivela. (DIETER, 1988)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6" y="2582537"/>
            <a:ext cx="5318716" cy="4365652"/>
          </a:xfrm>
          <a:prstGeom prst="rect">
            <a:avLst/>
          </a:prstGeom>
          <a:noFill/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30647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655763"/>
            <a:ext cx="9072563" cy="12604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2400" dirty="0"/>
              <a:t>Comparação entre os valores previstos para a velocidade de avanço de ferramentas para forjamento. (adaptado de ALTAN, 1973 apud DIETER, 1988)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07588"/>
              </p:ext>
            </p:extLst>
          </p:nvPr>
        </p:nvGraphicFramePr>
        <p:xfrm>
          <a:off x="1388657" y="3211839"/>
          <a:ext cx="7541461" cy="3016270"/>
        </p:xfrm>
        <a:graphic>
          <a:graphicData uri="http://schemas.openxmlformats.org/drawingml/2006/table">
            <a:tbl>
              <a:tblPr/>
              <a:tblGrid>
                <a:gridCol w="377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b="1" dirty="0">
                          <a:latin typeface="Arial"/>
                          <a:ea typeface="Times New Roman"/>
                          <a:cs typeface="Times New Roman"/>
                        </a:rPr>
                        <a:t>Máquina para Forjamento</a:t>
                      </a:r>
                      <a:endParaRPr lang="pt-B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b="1">
                          <a:latin typeface="Arial"/>
                          <a:ea typeface="Times New Roman"/>
                          <a:cs typeface="Times New Roman"/>
                        </a:rPr>
                        <a:t>Velocidade [m.s</a:t>
                      </a:r>
                      <a:r>
                        <a:rPr lang="pt-BR" sz="1300" b="1" baseline="30000"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pt-BR" sz="1300" b="1">
                          <a:latin typeface="Arial"/>
                          <a:ea typeface="Times New Roman"/>
                          <a:cs typeface="Times New Roman"/>
                        </a:rPr>
                        <a:t>]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latin typeface="Arial"/>
                          <a:ea typeface="Times New Roman"/>
                          <a:cs typeface="Times New Roman"/>
                        </a:rPr>
                        <a:t>Martelo de queda livre</a:t>
                      </a:r>
                      <a:endParaRPr lang="pt-B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latin typeface="Arial"/>
                          <a:ea typeface="Times New Roman"/>
                          <a:cs typeface="Times New Roman"/>
                        </a:rPr>
                        <a:t>3,6-4,8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latin typeface="Arial"/>
                          <a:ea typeface="Times New Roman"/>
                          <a:cs typeface="Times New Roman"/>
                        </a:rPr>
                        <a:t>Martelo de dupla ação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latin typeface="Arial"/>
                          <a:ea typeface="Times New Roman"/>
                          <a:cs typeface="Times New Roman"/>
                        </a:rPr>
                        <a:t>3,0-9,0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latin typeface="Arial"/>
                          <a:ea typeface="Times New Roman"/>
                          <a:cs typeface="Times New Roman"/>
                        </a:rPr>
                        <a:t>Prensa hidráulica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latin typeface="Arial"/>
                          <a:ea typeface="Times New Roman"/>
                          <a:cs typeface="Times New Roman"/>
                        </a:rPr>
                        <a:t>0,05-0,3</a:t>
                      </a:r>
                      <a:endParaRPr lang="pt-B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latin typeface="Arial"/>
                          <a:ea typeface="Times New Roman"/>
                          <a:cs typeface="Times New Roman"/>
                        </a:rPr>
                        <a:t>Prensa mecânica</a:t>
                      </a:r>
                      <a:endParaRPr lang="pt-B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latin typeface="Arial"/>
                          <a:ea typeface="Times New Roman"/>
                          <a:cs typeface="Times New Roman"/>
                        </a:rPr>
                        <a:t>0,06-1,5</a:t>
                      </a:r>
                      <a:endParaRPr lang="pt-B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605" marR="7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47211"/>
            <a:ext cx="203621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eaLnBrk="1" hangingPunct="1"/>
            <a:endParaRPr lang="pt-BR" sz="20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782153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65</a:t>
            </a:fld>
            <a:endParaRPr lang="pt-BR"/>
          </a:p>
        </p:txBody>
      </p:sp>
      <p:pic>
        <p:nvPicPr>
          <p:cNvPr id="5" name="Imagem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/>
          <a:stretch/>
        </p:blipFill>
        <p:spPr bwMode="auto">
          <a:xfrm rot="60000">
            <a:off x="33171" y="1129025"/>
            <a:ext cx="5529660" cy="3848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1095"/>
            <a:ext cx="5675383" cy="2235994"/>
          </a:xfrm>
          <a:prstGeom prst="rect">
            <a:avLst/>
          </a:prstGeom>
        </p:spPr>
      </p:pic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6231069" y="1403573"/>
            <a:ext cx="3254737" cy="5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eaLnBrk="1" hangingPunct="1"/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Compara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ão entre a for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 aplicada e a velocidade de avan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o das ferramentas de forjamento: martelo de queda (a e c); prensa hidr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ulica (b e d). Nota-se, tamb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é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m, que o tempo de contato entre ferramenta e pe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 </a:t>
            </a:r>
            <a:r>
              <a:rPr lang="pt-BR" sz="2200" dirty="0"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é</a:t>
            </a:r>
            <a:r>
              <a:rPr lang="pt-BR" sz="2200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 maior no caso do martelo do que no caso da prensa. (RODRIGUES; MARTINS, 2010)</a:t>
            </a:r>
            <a:endParaRPr lang="pt-BR" sz="22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70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87" y="1081071"/>
            <a:ext cx="8278977" cy="598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66</a:t>
            </a:fld>
            <a:endParaRPr lang="pt-BR"/>
          </a:p>
        </p:txBody>
      </p:sp>
      <p:sp>
        <p:nvSpPr>
          <p:cNvPr id="2" name="Retângulo 1"/>
          <p:cNvSpPr/>
          <p:nvPr/>
        </p:nvSpPr>
        <p:spPr bwMode="auto">
          <a:xfrm>
            <a:off x="753587" y="6444133"/>
            <a:ext cx="1118373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7801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100794" tIns="50397" rIns="100794" bIns="50397"/>
          <a:lstStyle/>
          <a:p>
            <a:fld id="{9771464F-2FC2-4A04-9C38-914C9A469BF2}" type="slidenum">
              <a:rPr lang="pt-BR" smtClean="0"/>
              <a:pPr/>
              <a:t>67</a:t>
            </a:fld>
            <a:endParaRPr lang="pt-BR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8564"/>
          <a:stretch/>
        </p:blipFill>
        <p:spPr bwMode="auto">
          <a:xfrm>
            <a:off x="769883" y="1570392"/>
            <a:ext cx="8734925" cy="53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 bwMode="auto">
          <a:xfrm>
            <a:off x="8856736" y="6228109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76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68</a:t>
            </a:fld>
            <a:endParaRPr lang="pt-B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l="19513"/>
          <a:stretch/>
        </p:blipFill>
        <p:spPr bwMode="auto">
          <a:xfrm>
            <a:off x="1366838" y="1541463"/>
            <a:ext cx="87137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7935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971"/>
          <a:stretch/>
        </p:blipFill>
        <p:spPr bwMode="auto">
          <a:xfrm>
            <a:off x="2914608" y="1043533"/>
            <a:ext cx="4645984" cy="60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13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"/>
          <a:stretch/>
        </p:blipFill>
        <p:spPr bwMode="auto">
          <a:xfrm>
            <a:off x="863848" y="1259557"/>
            <a:ext cx="5684756" cy="5904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707373" y="3533771"/>
            <a:ext cx="3085467" cy="231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eaLnBrk="1" hangingPunct="1"/>
            <a:r>
              <a:rPr lang="pt-BR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Ilustração do processo de forjamento a quente com a utilização de prensa hidráulica; as imagens ampliadas servem para mostrar a sequência geral envolvida neste processo. (UDOMPHOL, 2007)</a:t>
            </a:r>
            <a:endParaRPr lang="pt-B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562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17" t="6942" b="2879"/>
          <a:stretch/>
        </p:blipFill>
        <p:spPr bwMode="auto">
          <a:xfrm>
            <a:off x="2222937" y="1043534"/>
            <a:ext cx="656913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7434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71</a:t>
            </a:fld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183"/>
          <a:stretch/>
        </p:blipFill>
        <p:spPr bwMode="auto">
          <a:xfrm>
            <a:off x="650431" y="2146604"/>
            <a:ext cx="922102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93404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D7A76BB-AA47-C64B-B0A7-93BB98F9E7B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72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E80CF11-2810-1843-B259-0D9ED37A597A}"/>
              </a:ext>
            </a:extLst>
          </p:cNvPr>
          <p:cNvSpPr/>
          <p:nvPr/>
        </p:nvSpPr>
        <p:spPr>
          <a:xfrm>
            <a:off x="700087" y="6187459"/>
            <a:ext cx="5615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=nBspuKqG9Sw</a:t>
            </a:r>
          </a:p>
        </p:txBody>
      </p:sp>
      <p:pic>
        <p:nvPicPr>
          <p:cNvPr id="5" name="Mídia Online 4" descr="Closed Die Forging">
            <a:hlinkClick r:id="" action="ppaction://media"/>
            <a:extLst>
              <a:ext uri="{FF2B5EF4-FFF2-40B4-BE49-F238E27FC236}">
                <a16:creationId xmlns:a16="http://schemas.microsoft.com/office/drawing/2014/main" id="{EA9067E7-53D5-E546-B91F-FB4E3A9494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3892" y="1475581"/>
            <a:ext cx="7552839" cy="424847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646083F-910B-0845-B031-47CAB443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6" y="601315"/>
            <a:ext cx="8693150" cy="1460500"/>
          </a:xfrm>
        </p:spPr>
        <p:txBody>
          <a:bodyPr/>
          <a:lstStyle/>
          <a:p>
            <a:r>
              <a:rPr lang="en-US" sz="2800" dirty="0" err="1"/>
              <a:t>Forjamento</a:t>
            </a:r>
            <a:r>
              <a:rPr lang="en-US" sz="2800" dirty="0"/>
              <a:t> </a:t>
            </a:r>
            <a:r>
              <a:rPr lang="en-US" sz="2800" dirty="0" err="1"/>
              <a:t>matriz</a:t>
            </a:r>
            <a:r>
              <a:rPr lang="en-US" sz="2800" dirty="0"/>
              <a:t> </a:t>
            </a:r>
            <a:r>
              <a:rPr lang="en-US" sz="2800" dirty="0" err="1"/>
              <a:t>fechada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42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20AAF59-20C7-CB45-8395-672FBE266C1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73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A37470B-A9EA-014E-9E20-1B88DEAFA1B1}"/>
              </a:ext>
            </a:extLst>
          </p:cNvPr>
          <p:cNvSpPr/>
          <p:nvPr/>
        </p:nvSpPr>
        <p:spPr>
          <a:xfrm>
            <a:off x="370407" y="6556791"/>
            <a:ext cx="5903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=5S4hz9TYAtI</a:t>
            </a:r>
          </a:p>
        </p:txBody>
      </p:sp>
      <p:pic>
        <p:nvPicPr>
          <p:cNvPr id="5" name="Mídia Online 4" descr="Upset Forging">
            <a:hlinkClick r:id="" action="ppaction://media"/>
            <a:extLst>
              <a:ext uri="{FF2B5EF4-FFF2-40B4-BE49-F238E27FC236}">
                <a16:creationId xmlns:a16="http://schemas.microsoft.com/office/drawing/2014/main" id="{5F55FDC9-6D59-AA41-A4B0-8147350C55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9872" y="1475581"/>
            <a:ext cx="8192910" cy="460851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72B2BED-C39B-6441-877C-3974681E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6" y="601315"/>
            <a:ext cx="8693150" cy="1460500"/>
          </a:xfrm>
        </p:spPr>
        <p:txBody>
          <a:bodyPr/>
          <a:lstStyle/>
          <a:p>
            <a:r>
              <a:rPr lang="en-US" sz="2800" dirty="0" err="1"/>
              <a:t>Forjamento</a:t>
            </a:r>
            <a:r>
              <a:rPr lang="en-US" sz="2800" dirty="0"/>
              <a:t> </a:t>
            </a:r>
            <a:r>
              <a:rPr lang="en-US" sz="2800" dirty="0" err="1"/>
              <a:t>matriz</a:t>
            </a:r>
            <a:r>
              <a:rPr lang="en-US" sz="2800" dirty="0"/>
              <a:t> </a:t>
            </a:r>
            <a:r>
              <a:rPr lang="en-US" sz="2800" dirty="0" err="1"/>
              <a:t>fechada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94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E2E63-80A8-794D-B231-6CD762BD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6" y="601315"/>
            <a:ext cx="8693150" cy="1460500"/>
          </a:xfrm>
        </p:spPr>
        <p:txBody>
          <a:bodyPr/>
          <a:lstStyle/>
          <a:p>
            <a:r>
              <a:rPr lang="en-US" sz="2800" dirty="0" err="1"/>
              <a:t>Simulação</a:t>
            </a:r>
            <a:r>
              <a:rPr lang="en-US" sz="2800" dirty="0"/>
              <a:t> </a:t>
            </a:r>
            <a:r>
              <a:rPr lang="en-US" sz="2800" dirty="0" err="1"/>
              <a:t>forjamento</a:t>
            </a:r>
            <a:r>
              <a:rPr lang="en-US" sz="2800" dirty="0"/>
              <a:t> </a:t>
            </a:r>
            <a:r>
              <a:rPr lang="en-US" sz="2800" dirty="0" err="1"/>
              <a:t>matriz</a:t>
            </a:r>
            <a:r>
              <a:rPr lang="en-US" sz="2800" dirty="0"/>
              <a:t> </a:t>
            </a:r>
            <a:r>
              <a:rPr lang="en-US" sz="2800" dirty="0" err="1"/>
              <a:t>fechada</a:t>
            </a:r>
            <a:endParaRPr lang="en-US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7E27DF5-5A05-C04F-8B76-A5927E5AEFB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74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ACD6C4-1045-424D-A7D2-DA6D4B06AD2B}"/>
              </a:ext>
            </a:extLst>
          </p:cNvPr>
          <p:cNvSpPr/>
          <p:nvPr/>
        </p:nvSpPr>
        <p:spPr>
          <a:xfrm>
            <a:off x="335072" y="6194876"/>
            <a:ext cx="6047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 err="1">
                <a:solidFill>
                  <a:schemeClr val="tx1"/>
                </a:solidFill>
              </a:rPr>
              <a:t>bZLNKnAENbY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Mídia Online 4" descr="Connecting rod hot forging simulation in QForm">
            <a:hlinkClick r:id="" action="ppaction://media"/>
            <a:extLst>
              <a:ext uri="{FF2B5EF4-FFF2-40B4-BE49-F238E27FC236}">
                <a16:creationId xmlns:a16="http://schemas.microsoft.com/office/drawing/2014/main" id="{350A4D09-8D09-7B4E-8D24-36438B1974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5853" y="1331565"/>
            <a:ext cx="7888917" cy="44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75</a:t>
            </a:fld>
            <a:endParaRPr lang="pt-BR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b="2656"/>
          <a:stretch/>
        </p:blipFill>
        <p:spPr bwMode="auto">
          <a:xfrm>
            <a:off x="0" y="1392238"/>
            <a:ext cx="93313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38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76</a:t>
            </a:fld>
            <a:endParaRPr lang="pt-B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2863" y="1309688"/>
            <a:ext cx="8767762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662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348" y="1288932"/>
            <a:ext cx="6961932" cy="56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0082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78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0" y="1603839"/>
            <a:ext cx="9876906" cy="50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43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7784" y="754278"/>
            <a:ext cx="9072563" cy="1260475"/>
          </a:xfrm>
        </p:spPr>
        <p:txBody>
          <a:bodyPr lIns="100794" tIns="50397" rIns="100794" bIns="50397">
            <a:normAutofit fontScale="90000"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Processos de Fabricação </a:t>
            </a:r>
            <a:br>
              <a:rPr lang="pt-BR" sz="4000" dirty="0">
                <a:solidFill>
                  <a:schemeClr val="tx1"/>
                </a:solidFill>
              </a:rPr>
            </a:br>
            <a:r>
              <a:rPr lang="pt-BR" sz="2700" dirty="0">
                <a:solidFill>
                  <a:schemeClr val="tx1"/>
                </a:solidFill>
              </a:rPr>
              <a:t>Laminação</a:t>
            </a:r>
            <a:br>
              <a:rPr lang="pt-BR" sz="4000" dirty="0">
                <a:solidFill>
                  <a:schemeClr val="tx1"/>
                </a:solidFill>
              </a:rPr>
            </a:br>
            <a:br>
              <a:rPr lang="pt-BR" sz="4000" dirty="0">
                <a:solidFill>
                  <a:schemeClr val="tx1"/>
                </a:solidFill>
              </a:rPr>
            </a:br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79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Mídia Online 3" descr="ConformaÃ§Ã£o MecÃ¢nica-LaminaÃ§Ã£o">
            <a:hlinkClick r:id="" action="ppaction://media"/>
            <a:extLst>
              <a:ext uri="{FF2B5EF4-FFF2-40B4-BE49-F238E27FC236}">
                <a16:creationId xmlns:a16="http://schemas.microsoft.com/office/drawing/2014/main" id="{898672A4-061B-374E-8328-A58C212685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55936" y="1835621"/>
            <a:ext cx="6587057" cy="49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04030" y="681748"/>
            <a:ext cx="9072563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8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973883-B8C7-8A4D-9157-DDABAADDBF17}"/>
              </a:ext>
            </a:extLst>
          </p:cNvPr>
          <p:cNvSpPr/>
          <p:nvPr/>
        </p:nvSpPr>
        <p:spPr>
          <a:xfrm>
            <a:off x="143768" y="679764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https://</a:t>
            </a:r>
            <a:r>
              <a:rPr lang="en-US" b="1" dirty="0" err="1">
                <a:solidFill>
                  <a:schemeClr val="tx1"/>
                </a:solidFill>
              </a:rPr>
              <a:t>www.youtube.com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watch?v</a:t>
            </a:r>
            <a:r>
              <a:rPr lang="en-US" b="1" dirty="0">
                <a:solidFill>
                  <a:schemeClr val="tx1"/>
                </a:solidFill>
              </a:rPr>
              <a:t>=l1ZrKhsciXU</a:t>
            </a:r>
          </a:p>
        </p:txBody>
      </p:sp>
      <p:pic>
        <p:nvPicPr>
          <p:cNvPr id="5" name="Mídia Online 4" descr="Fiat Chrysler Automobiles Sterling Stamping Plant, Sterling Heights,  Michigan">
            <a:hlinkClick r:id="" action="ppaction://media"/>
            <a:extLst>
              <a:ext uri="{FF2B5EF4-FFF2-40B4-BE49-F238E27FC236}">
                <a16:creationId xmlns:a16="http://schemas.microsoft.com/office/drawing/2014/main" id="{56263D89-9AB6-D949-914E-CBE827E4EA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84042" y="1691605"/>
            <a:ext cx="8204742" cy="46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80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47" y="2525128"/>
            <a:ext cx="9055647" cy="44815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73221"/>
            <a:ext cx="9644337" cy="18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75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81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909" r="4288"/>
          <a:stretch/>
        </p:blipFill>
        <p:spPr>
          <a:xfrm>
            <a:off x="267342" y="1422394"/>
            <a:ext cx="9545939" cy="47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489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82</a:t>
            </a:fld>
            <a:endParaRPr lang="pt-BR"/>
          </a:p>
        </p:txBody>
      </p:sp>
      <p:sp>
        <p:nvSpPr>
          <p:cNvPr id="6" name="Espaço Reservado para Número de Slide 3"/>
          <p:cNvSpPr txBox="1">
            <a:spLocks/>
          </p:cNvSpPr>
          <p:nvPr/>
        </p:nvSpPr>
        <p:spPr>
          <a:xfrm>
            <a:off x="7967662" y="7591818"/>
            <a:ext cx="2588816" cy="57461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A72AD0-3BBF-4427-88CF-0402C741C81B}" type="slidenum">
              <a:rPr lang="x-none" smtClean="0"/>
              <a:pPr/>
              <a:t>82</a:t>
            </a:fld>
            <a:endParaRPr lang="x-none"/>
          </a:p>
        </p:txBody>
      </p:sp>
      <p:sp>
        <p:nvSpPr>
          <p:cNvPr id="8" name="CaixaDeTexto 7"/>
          <p:cNvSpPr txBox="1"/>
          <p:nvPr/>
        </p:nvSpPr>
        <p:spPr>
          <a:xfrm>
            <a:off x="0" y="7937461"/>
            <a:ext cx="2198784" cy="411865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000" i="1">
                <a:latin typeface="Verdana" pitchFamily="34"/>
                <a:ea typeface="Andale Sans UI" pitchFamily="2"/>
                <a:cs typeface="Tahoma" pitchFamily="2"/>
              </a:rPr>
              <a:t>PROMIMP-2012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49086" y="952421"/>
            <a:ext cx="3159495" cy="631028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562"/>
              </a:spcAft>
            </a:pPr>
            <a:r>
              <a:rPr lang="de-DE" sz="2400" b="1" dirty="0">
                <a:solidFill>
                  <a:srgbClr val="000000"/>
                </a:solidFill>
                <a:ea typeface="Andale Sans UI" pitchFamily="2"/>
                <a:cs typeface="Arial" pitchFamily="34" charset="0"/>
              </a:rPr>
              <a:t>Laminação a quente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6142" y="1834561"/>
            <a:ext cx="2381250" cy="1587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4306438" y="5671970"/>
            <a:ext cx="1710380" cy="1515693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Tarugos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400" dirty="0" err="1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Lingotes</a:t>
            </a:r>
            <a:endParaRPr lang="de-DE" sz="2400" dirty="0">
              <a:solidFill>
                <a:schemeClr val="tx1"/>
              </a:solidFill>
              <a:ea typeface="Andale Sans UI" pitchFamily="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-   Placas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t-BR" sz="2400" dirty="0">
              <a:solidFill>
                <a:schemeClr val="tx1"/>
              </a:solidFill>
              <a:ea typeface="Andale Sans UI" pitchFamily="2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269423" y="6372125"/>
            <a:ext cx="2643002" cy="79150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>
                <a:latin typeface="Arial" pitchFamily="18"/>
                <a:ea typeface="Andale Sans UI" pitchFamily="2"/>
                <a:cs typeface="Tahoma" pitchFamily="2"/>
              </a:rPr>
              <a:t>Semi acabados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1478" y="4762397"/>
            <a:ext cx="3373834" cy="594853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>
                <a:latin typeface="Arial" pitchFamily="18"/>
                <a:ea typeface="Andale Sans UI" pitchFamily="2"/>
                <a:cs typeface="Tahoma" pitchFamily="2"/>
              </a:rPr>
              <a:t>Grandes deformações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778378" y="3899871"/>
            <a:ext cx="3218314" cy="63895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latin typeface="Arial" pitchFamily="18"/>
                <a:ea typeface="Andale Sans UI" pitchFamily="2"/>
                <a:cs typeface="Tahoma" pitchFamily="2"/>
              </a:rPr>
              <a:t>Geometrias complexas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01631" y="932221"/>
            <a:ext cx="3373834" cy="594853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>
                <a:latin typeface="Arial" pitchFamily="18"/>
                <a:ea typeface="Andale Sans UI" pitchFamily="2"/>
                <a:cs typeface="Tahoma" pitchFamily="2"/>
              </a:rPr>
              <a:t>Grandes dimensões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7139" y="3612572"/>
            <a:ext cx="2381250" cy="140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901187" y="4733343"/>
            <a:ext cx="1570666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918251" y="1762535"/>
            <a:ext cx="1343819" cy="200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770312" y="2381000"/>
            <a:ext cx="2931319" cy="186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514996" y="4715941"/>
            <a:ext cx="2318147" cy="1536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829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83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2" y="1586341"/>
            <a:ext cx="9593462" cy="43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2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84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975" r="2701"/>
          <a:stretch/>
        </p:blipFill>
        <p:spPr>
          <a:xfrm>
            <a:off x="575816" y="1235164"/>
            <a:ext cx="9128234" cy="59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9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85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913" y="953308"/>
            <a:ext cx="7504732" cy="34746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879" y="4427909"/>
            <a:ext cx="5356350" cy="27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5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86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7" y="1137145"/>
            <a:ext cx="8603127" cy="20666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5" y="3242838"/>
            <a:ext cx="4157168" cy="39213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651" y="3184636"/>
            <a:ext cx="4331594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2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87</a:t>
            </a:fld>
            <a:endParaRPr lang="pt-BR"/>
          </a:p>
        </p:txBody>
      </p:sp>
      <p:sp>
        <p:nvSpPr>
          <p:cNvPr id="6" name="Espaço Reservado para Número de Slide 3"/>
          <p:cNvSpPr txBox="1">
            <a:spLocks/>
          </p:cNvSpPr>
          <p:nvPr/>
        </p:nvSpPr>
        <p:spPr>
          <a:xfrm>
            <a:off x="7967662" y="7591818"/>
            <a:ext cx="2588816" cy="57461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A72AD0-3BBF-4427-88CF-0402C741C81B}" type="slidenum">
              <a:rPr lang="x-none" smtClean="0"/>
              <a:pPr/>
              <a:t>87</a:t>
            </a:fld>
            <a:endParaRPr lang="x-none"/>
          </a:p>
        </p:txBody>
      </p:sp>
      <p:sp>
        <p:nvSpPr>
          <p:cNvPr id="22" name="Espaço Reservado para Número de Slide 3"/>
          <p:cNvSpPr txBox="1">
            <a:spLocks/>
          </p:cNvSpPr>
          <p:nvPr/>
        </p:nvSpPr>
        <p:spPr>
          <a:xfrm>
            <a:off x="7967662" y="7591818"/>
            <a:ext cx="2588816" cy="57461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9572C9-4889-49A4-894A-A97EE7BDB3B9}" type="slidenum">
              <a:rPr lang="x-none" smtClean="0"/>
              <a:pPr/>
              <a:t>87</a:t>
            </a:fld>
            <a:endParaRPr lang="x-none"/>
          </a:p>
        </p:txBody>
      </p:sp>
      <p:sp>
        <p:nvSpPr>
          <p:cNvPr id="25" name="CaixaDeTexto 24"/>
          <p:cNvSpPr txBox="1"/>
          <p:nvPr/>
        </p:nvSpPr>
        <p:spPr>
          <a:xfrm>
            <a:off x="2968890" y="771352"/>
            <a:ext cx="2646406" cy="631028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562"/>
              </a:spcAft>
            </a:pPr>
            <a:r>
              <a:rPr lang="de-DE" sz="2400" b="1" dirty="0">
                <a:solidFill>
                  <a:srgbClr val="000000"/>
                </a:solidFill>
                <a:ea typeface="Andale Sans UI" pitchFamily="2"/>
                <a:cs typeface="Arial" pitchFamily="34" charset="0"/>
              </a:rPr>
              <a:t>Laminação a frio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968890" y="5051179"/>
            <a:ext cx="2271047" cy="1161814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Chapas de aço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Placas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barras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974183" y="6269251"/>
            <a:ext cx="2829159" cy="780415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>
                <a:latin typeface="Arial" pitchFamily="18"/>
                <a:ea typeface="Andale Sans UI" pitchFamily="2"/>
                <a:cs typeface="Tahoma" pitchFamily="2"/>
              </a:rPr>
              <a:t>Produtos acabados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2908102" y="4008516"/>
            <a:ext cx="3373834" cy="594853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latin typeface="Arial" pitchFamily="18"/>
                <a:ea typeface="Andale Sans UI" pitchFamily="2"/>
                <a:cs typeface="Tahoma" pitchFamily="2"/>
              </a:rPr>
              <a:t>Pequenas deformações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7015295" y="3723791"/>
            <a:ext cx="3065330" cy="793564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latin typeface="Arial" pitchFamily="18"/>
                <a:ea typeface="Andale Sans UI" pitchFamily="2"/>
                <a:cs typeface="Tahoma" pitchFamily="2"/>
              </a:rPr>
              <a:t>Superfícies regulares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911281" y="954385"/>
            <a:ext cx="2892061" cy="842275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9207" tIns="49604" rIns="99207" bIns="49604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latin typeface="Arial" pitchFamily="18"/>
                <a:ea typeface="Andale Sans UI" pitchFamily="2"/>
                <a:cs typeface="Tahoma" pitchFamily="2"/>
              </a:rPr>
              <a:t>Operações de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latin typeface="Arial" pitchFamily="18"/>
                <a:ea typeface="Andale Sans UI" pitchFamily="2"/>
                <a:cs typeface="Tahoma" pitchFamily="2"/>
              </a:rPr>
              <a:t> acabamento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968048" y="1369869"/>
            <a:ext cx="1278467" cy="454056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Entrada</a:t>
            </a:r>
          </a:p>
        </p:txBody>
      </p:sp>
      <p:cxnSp>
        <p:nvCxnSpPr>
          <p:cNvPr id="35" name="Conector: Angulado 34"/>
          <p:cNvCxnSpPr>
            <a:cxnSpLocks/>
            <a:stCxn id="28" idx="3"/>
            <a:endCxn id="29" idx="1"/>
          </p:cNvCxnSpPr>
          <p:nvPr/>
        </p:nvCxnSpPr>
        <p:spPr>
          <a:xfrm flipV="1">
            <a:off x="6281936" y="4120573"/>
            <a:ext cx="733359" cy="185370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36" name="Conector: Angulado 35"/>
          <p:cNvCxnSpPr>
            <a:stCxn id="28" idx="3"/>
          </p:cNvCxnSpPr>
          <p:nvPr/>
        </p:nvCxnSpPr>
        <p:spPr>
          <a:xfrm flipV="1">
            <a:off x="6281936" y="1607277"/>
            <a:ext cx="595313" cy="2698467"/>
          </a:xfrm>
          <a:prstGeom prst="bentConnector3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37" name="Conector: Angulado 36"/>
          <p:cNvCxnSpPr>
            <a:stCxn id="28" idx="3"/>
          </p:cNvCxnSpPr>
          <p:nvPr/>
        </p:nvCxnSpPr>
        <p:spPr>
          <a:xfrm>
            <a:off x="6281936" y="4305744"/>
            <a:ext cx="595313" cy="2658783"/>
          </a:xfrm>
          <a:prstGeom prst="bentConnector3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1429" y="1835621"/>
            <a:ext cx="2158603" cy="164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2046" y="3692509"/>
            <a:ext cx="1785938" cy="158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1641" y="5418942"/>
            <a:ext cx="1984375" cy="158733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CaixaDeTexto 40"/>
          <p:cNvSpPr txBox="1"/>
          <p:nvPr/>
        </p:nvSpPr>
        <p:spPr>
          <a:xfrm>
            <a:off x="3007519" y="2058471"/>
            <a:ext cx="2271047" cy="1161814"/>
          </a:xfrm>
          <a:prstGeom prst="rect">
            <a:avLst/>
          </a:prstGeom>
          <a:noFill/>
          <a:ln>
            <a:noFill/>
          </a:ln>
        </p:spPr>
        <p:txBody>
          <a:bodyPr vert="horz" wrap="none" lIns="99207" tIns="49604" rIns="99207" bIns="49604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Chapas de aço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Placas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/>
                </a:solidFill>
                <a:ea typeface="Andale Sans UI" pitchFamily="2"/>
                <a:cs typeface="Arial" pitchFamily="34" charset="0"/>
              </a:rPr>
              <a:t>barras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51160" y="2121190"/>
            <a:ext cx="2007394" cy="126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657403" y="4751270"/>
            <a:ext cx="2007394" cy="133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052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4" y="1566335"/>
            <a:ext cx="9559172" cy="51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20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89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22"/>
            <a:ext cx="10080625" cy="50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7783" y="611485"/>
            <a:ext cx="9072563" cy="1260475"/>
          </a:xfrm>
        </p:spPr>
        <p:txBody>
          <a:bodyPr lIns="100794" tIns="50397" rIns="100794" bIns="50397">
            <a:norm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Conformação Mecânica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</a:t>
            </a:fld>
            <a:endParaRPr lang="pt-BR" altLang="pt-BR" dirty="0"/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C7757F0F-2C80-EE4B-9395-6BCF42BD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095" y="5377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973883-B8C7-8A4D-9157-DDABAADDBF17}"/>
              </a:ext>
            </a:extLst>
          </p:cNvPr>
          <p:cNvSpPr/>
          <p:nvPr/>
        </p:nvSpPr>
        <p:spPr>
          <a:xfrm>
            <a:off x="143768" y="679764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https://</a:t>
            </a:r>
            <a:r>
              <a:rPr lang="en-US" b="1" dirty="0" err="1">
                <a:solidFill>
                  <a:schemeClr val="tx1"/>
                </a:solidFill>
              </a:rPr>
              <a:t>www.youtube.com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watch?v</a:t>
            </a:r>
            <a:r>
              <a:rPr lang="en-US" b="1" dirty="0">
                <a:solidFill>
                  <a:schemeClr val="tx1"/>
                </a:solidFill>
              </a:rPr>
              <a:t>=kk1VfK4cTI4</a:t>
            </a:r>
          </a:p>
        </p:txBody>
      </p:sp>
      <p:pic>
        <p:nvPicPr>
          <p:cNvPr id="5" name="Mídia Online 4" descr="Processo de ConformaÃ§Ã£o MecÃ¢nica Hydroforming">
            <a:hlinkClick r:id="" action="ppaction://media"/>
            <a:extLst>
              <a:ext uri="{FF2B5EF4-FFF2-40B4-BE49-F238E27FC236}">
                <a16:creationId xmlns:a16="http://schemas.microsoft.com/office/drawing/2014/main" id="{F5571790-41D6-5A4E-94EC-254D9E709B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88106" y="1475581"/>
            <a:ext cx="6836582" cy="51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1266825"/>
            <a:ext cx="7948613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500" dirty="0"/>
              <a:t>Laminadores – Cilindro de laminação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116075"/>
            <a:ext cx="9017861" cy="476010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32142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1139825"/>
            <a:ext cx="7948613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500" dirty="0"/>
              <a:t>Laminadores – Cilindro de laminação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94" y="1907630"/>
            <a:ext cx="7664660" cy="528535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429693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1139825"/>
            <a:ext cx="7948613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500" dirty="0"/>
              <a:t>Laminadores – Cilindro de laminação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56" y="1979637"/>
            <a:ext cx="7921152" cy="4912539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145189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93</a:t>
            </a:fld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1139825"/>
            <a:ext cx="7948613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500" dirty="0"/>
              <a:t>Laminadores – Cilindro de laminação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1" y="1912173"/>
            <a:ext cx="9408514" cy="49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287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1139825"/>
            <a:ext cx="7948613" cy="641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dirty="0"/>
              <a:t>Laminadores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r="3587"/>
          <a:stretch/>
        </p:blipFill>
        <p:spPr>
          <a:xfrm>
            <a:off x="359792" y="1907629"/>
            <a:ext cx="9445538" cy="4823509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504892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95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771" r="5667"/>
          <a:stretch/>
        </p:blipFill>
        <p:spPr>
          <a:xfrm>
            <a:off x="359792" y="1673378"/>
            <a:ext cx="9433048" cy="4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6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96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3" y="2009369"/>
            <a:ext cx="9436559" cy="40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22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97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35" y="1356823"/>
            <a:ext cx="9369628" cy="55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48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98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8" y="2267669"/>
            <a:ext cx="9464341" cy="32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75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99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9" y="1979972"/>
            <a:ext cx="9380733" cy="33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91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6205</TotalTime>
  <Words>5193</Words>
  <Application>Microsoft Macintosh PowerPoint</Application>
  <PresentationFormat>Personalizar</PresentationFormat>
  <Paragraphs>512</Paragraphs>
  <Slides>151</Slides>
  <Notes>24</Notes>
  <HiddenSlides>0</HiddenSlides>
  <MMClips>23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151</vt:i4>
      </vt:variant>
    </vt:vector>
  </HeadingPairs>
  <TitlesOfParts>
    <vt:vector size="160" baseType="lpstr">
      <vt:lpstr>Arial</vt:lpstr>
      <vt:lpstr>Calibri</vt:lpstr>
      <vt:lpstr>Times New Roman</vt:lpstr>
      <vt:lpstr>Verdana</vt:lpstr>
      <vt:lpstr>Wingdings</vt:lpstr>
      <vt:lpstr>Tema do Office</vt:lpstr>
      <vt:lpstr>Personalizar design</vt:lpstr>
      <vt:lpstr>Equation.3</vt:lpstr>
      <vt:lpstr>Photoshop.Image.4</vt:lpstr>
      <vt:lpstr>Apresentação do PowerPoint</vt:lpstr>
      <vt:lpstr>Apresentação do PowerPoint</vt:lpstr>
      <vt:lpstr>Processos de Fabricação   Conformação Mecânica </vt:lpstr>
      <vt:lpstr>Deformação </vt:lpstr>
      <vt:lpstr>Processos de Fabricação   Conformação Mecânica </vt:lpstr>
      <vt:lpstr>Apresentação do PowerPoint</vt:lpstr>
      <vt:lpstr>Apresentação do PowerPoint</vt:lpstr>
      <vt:lpstr>Conformação Mecânica </vt:lpstr>
      <vt:lpstr>Conformação Mecânica </vt:lpstr>
      <vt:lpstr>Conformação Mecânica </vt:lpstr>
      <vt:lpstr>Conformação Mecânica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Alteração na microestrutura Efeito da Temperatura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Discordâncias</vt:lpstr>
      <vt:lpstr>Apresentação do PowerPoint</vt:lpstr>
      <vt:lpstr>Maclação </vt:lpstr>
      <vt:lpstr>Maclação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Encruamento (workhardening)</vt:lpstr>
      <vt:lpstr>Apresentação do PowerPoint</vt:lpstr>
      <vt:lpstr> Variáveis mais significativas em um processo de deformação  Material : 1. Propriedades Mecânicas em função da temperatura  2. Efeito da taxa de deformação 3. Condições  Superficiais – Rugosidade 4.  Propriedades físicas 5. Propriedades mecânicas e características dos materiais selecionados 6. Efeitos de alterações microestruturais (mecânicas) durante o processamento  Ferramental: 1. Geometria da ferramenta  2. Acabamento superficial (rugosidade)  3. Material e suas propriedades mecânicas (como dureza) decorrentes de tratamentos térmicos. 3. Temperatura 4. Rigidez e precisão    </vt:lpstr>
      <vt:lpstr>Variáveis mais significativas em um processo de deformação  Condições na interface ferramenta peça: 1. Tipo de lubrificante e ferramentas de trabalho  2. Isolamento e características de refrigeração na interface peça-ferramenta 3. Coeficiente de atrito 4. Aplicação e remoção de lubrificante  Região de deformação (ANEXOS) : 1. Modelo de mecanismo de deformação 2. Velocidade, deformação e taxa de deformação 3. Campo de tensões durante a deformação 4. Aumento de temperatura durante a deformação  Equipamento: 1. Velocidade (razão de produção) 2. Força – capacidade de conversão de energia 3. Rigidez e precisão           </vt:lpstr>
      <vt:lpstr>Conceito muito importante em qualquer processo é o de Atrito</vt:lpstr>
      <vt:lpstr>Operação de recalque: (a-) disposição de um tarugo entre duas matrizes; (b-) deformação da peça sem a presença de atrito na interface; (c-) deformação da peça com a presença de atrito na interface. Simbologia: D=matriz; B= tarugo; F= força aplicada. (ASM INTERNATIONAL, 1995) </vt:lpstr>
      <vt:lpstr>Ensaio do anel</vt:lpstr>
      <vt:lpstr>Curvas de calibração de atrito para uma peça, utilizada no ensaio de compressão do anel, a temperatura ambiente. Não obstante, reparam-se na parte direita da figura os fatores que contribuem para a construção das curvas como, por exemplo, as variações de altura e de diâmetro interno. Simbologia: d0 = diâmetro externo inicial da peça; h0 = altura inicial da peça; h = altura final da peça; dmín=diâmetro externo mínimo da peça; μ = coeficiente de atrito; e m = fator de atrito  (JOUN et al., 2009).            </vt:lpstr>
      <vt:lpstr>Em relação aos modelos capazes de descrever o atrito na interface da peça-ferramenta:   Modelo de atrito de Coulomb → é empregado quando a tensão normal média na peça é menor ou igual à sua tensão de escoamento.  Modelo de atrito de Tresca → recomendado para situações nas quais a pressão normal de contato atinge um valor muito maior que a tensão de escoamento da peça . Como exemplo de processos de conformação que são, inevitavelmente, assumidos a altas pressões, tem-se: forjamento e extrusão.  Modelo de Atrito de Waheim-Bay → este modelo de transição é, comumente, usado em conformação mecânica a partir de sua combinação com um dos dois outros comentados acima.    </vt:lpstr>
      <vt:lpstr>Apresentação do PowerPoint</vt:lpstr>
      <vt:lpstr>EXEMPLOS DE SAÍDAS DE SOFTWARES CAE –QFORM</vt:lpstr>
      <vt:lpstr>EXEMPLOS DE SAÍDAS DE SOFTWARES CAE –QFORM</vt:lpstr>
      <vt:lpstr>EXEMPLOS DE SAÍDAS DE SOFTWARES CAE –QFORM</vt:lpstr>
      <vt:lpstr>EXEMPLOS DE SAÍDAS DE SOFTWARES CAE –QFORM</vt:lpstr>
      <vt:lpstr>Simulação Numérica - Forjamento matriz fechada</vt:lpstr>
      <vt:lpstr>Apresentação do PowerPoint</vt:lpstr>
      <vt:lpstr>Apresentação do PowerPoint</vt:lpstr>
      <vt:lpstr>Conformação Mecânica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Forjamento com ferramenta do tipo martelo de queda com prancha. (DIETER, 1988)  </vt:lpstr>
      <vt:lpstr>Forjamento com ferramenta do tipo martelo de queda atuado por ação pneumática. (DIETER, 1988)</vt:lpstr>
      <vt:lpstr>Forjamento com ferramenta do tipo prensa hidráulica. (adaptado de DIETER, 1988)</vt:lpstr>
      <vt:lpstr>Forjamento com ferramenta do tipo prensa mecânica com manivela. (DIETER, 1988)</vt:lpstr>
      <vt:lpstr>Comparação entre os valores previstos para a velocidade de avanço de ferramentas para forjamento. (adaptado de ALTAN, 1973 apud DIETER, 1988)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Forjamento matriz fechada</vt:lpstr>
      <vt:lpstr>Forjamento matriz fechada</vt:lpstr>
      <vt:lpstr>Simulação forjamento matriz fechada</vt:lpstr>
      <vt:lpstr>Apresentação do PowerPoint</vt:lpstr>
      <vt:lpstr>Apresentação do PowerPoint</vt:lpstr>
      <vt:lpstr>Apresentação do PowerPoint</vt:lpstr>
      <vt:lpstr>Apresentação do PowerPoint</vt:lpstr>
      <vt:lpstr>Processos de Fabricação  Laminação  Conformação Mecânica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Laminadores – Cilindro de laminação</vt:lpstr>
      <vt:lpstr>Laminadores – Cilindro de laminação</vt:lpstr>
      <vt:lpstr>Laminadores – Cilindro de laminação</vt:lpstr>
      <vt:lpstr>Laminadores – Cilindro de laminação</vt:lpstr>
      <vt:lpstr>Laminadores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adicional sobre as transformações de fase em aços  </vt:lpstr>
      <vt:lpstr>Exercícios  1. Por que as propriedades mecânicas dos materiais a ser deformado são importantes?  2. A temperatura é importante em processo de conformação mecânica? Por quê?   3. Com relação às temperaturas de conformação, como são divididos os processos de conformação?  4. O que é encruamento?  5. Quais são as principais diferenças entre um material conformado a frio e a quente em termos de propriedades mecânicas?  6. Quais são as variáveis importantes no processo de conformação que se referem ao ferramental?  7. O que é o ensaio do anel? Por que este ensaio é importante?  8. Descreva sucintamente os processos de forjamento.  9. Descreva sucintamente os processos de laminação.    </vt:lpstr>
      <vt:lpstr>Apresentação do PowerPoint</vt:lpstr>
      <vt:lpstr>Anexos  Informações complementares, não fazem parte da aula, mas dão ajudam caso haja dúvidas sobre ensaios de tração, critérios de escoamento, dureza e equações constitutivas (mecânicas)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Deformação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Deformação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Variáveis mais significativas em um processo de deformação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Lima Stoeterau</dc:creator>
  <cp:lastModifiedBy>Romulo Cruz</cp:lastModifiedBy>
  <cp:revision>400</cp:revision>
  <cp:lastPrinted>2011-03-15T18:20:15Z</cp:lastPrinted>
  <dcterms:created xsi:type="dcterms:W3CDTF">2009-07-29T15:34:51Z</dcterms:created>
  <dcterms:modified xsi:type="dcterms:W3CDTF">2020-04-11T15:39:05Z</dcterms:modified>
</cp:coreProperties>
</file>