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13"/>
  </p:notesMasterIdLst>
  <p:sldIdLst>
    <p:sldId id="256" r:id="rId2"/>
    <p:sldId id="26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7474861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20468324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11654647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2999165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3803563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4093067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718031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1198612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520485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39711122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29709917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315086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721425" y="3785246"/>
            <a:ext cx="5216699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Font typeface="Raleway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Font typeface="Raleway"/>
              <a:buNone/>
              <a:defRPr/>
            </a:lvl2pPr>
            <a:lvl3pPr marL="0" marR="0" indent="0" algn="l" rtl="0">
              <a:spcBef>
                <a:spcPts val="0"/>
              </a:spcBef>
              <a:buClr>
                <a:srgbClr val="2185C5"/>
              </a:buClr>
              <a:buFont typeface="Raleway"/>
              <a:buNone/>
              <a:defRPr/>
            </a:lvl3pPr>
            <a:lvl4pPr marL="0" marR="0" indent="0" algn="l" rtl="0">
              <a:spcBef>
                <a:spcPts val="0"/>
              </a:spcBef>
              <a:buClr>
                <a:srgbClr val="2185C5"/>
              </a:buClr>
              <a:buFont typeface="Raleway"/>
              <a:buNone/>
              <a:defRPr/>
            </a:lvl4pPr>
            <a:lvl5pPr marL="0" marR="0" indent="0" algn="l" rtl="0">
              <a:spcBef>
                <a:spcPts val="0"/>
              </a:spcBef>
              <a:buClr>
                <a:srgbClr val="2185C5"/>
              </a:buClr>
              <a:buFont typeface="Raleway"/>
              <a:buNone/>
              <a:defRPr/>
            </a:lvl5pPr>
            <a:lvl6pPr marL="0" marR="0" indent="0" algn="l" rtl="0">
              <a:spcBef>
                <a:spcPts val="0"/>
              </a:spcBef>
              <a:buClr>
                <a:srgbClr val="2185C5"/>
              </a:buClr>
              <a:buFont typeface="Raleway"/>
              <a:buNone/>
              <a:defRPr/>
            </a:lvl6pPr>
            <a:lvl7pPr marL="0" marR="0" indent="0" algn="l" rtl="0">
              <a:spcBef>
                <a:spcPts val="0"/>
              </a:spcBef>
              <a:buClr>
                <a:srgbClr val="2185C5"/>
              </a:buClr>
              <a:buFont typeface="Raleway"/>
              <a:buNone/>
              <a:defRPr/>
            </a:lvl7pPr>
            <a:lvl8pPr marL="0" marR="0" indent="0" algn="l" rtl="0">
              <a:spcBef>
                <a:spcPts val="0"/>
              </a:spcBef>
              <a:buClr>
                <a:srgbClr val="2185C5"/>
              </a:buClr>
              <a:buFont typeface="Raleway"/>
              <a:buNone/>
              <a:defRPr/>
            </a:lvl8pPr>
            <a:lvl9pPr marL="0" marR="0" indent="0" algn="l" rtl="0">
              <a:spcBef>
                <a:spcPts val="0"/>
              </a:spcBef>
              <a:buClr>
                <a:srgbClr val="2185C5"/>
              </a:buClr>
              <a:buFont typeface="Raleway"/>
              <a:buNone/>
              <a:defRPr/>
            </a:lvl9pPr>
          </a:lstStyle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5938246" y="3377550"/>
            <a:ext cx="721800" cy="102899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6659860" y="3377550"/>
            <a:ext cx="721800" cy="102899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3377550"/>
            <a:ext cx="721800" cy="102899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721424" y="3377550"/>
            <a:ext cx="5216699" cy="102899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893700" y="6199950"/>
            <a:ext cx="6462600" cy="4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360"/>
              </a:spcBef>
              <a:buClr>
                <a:srgbClr val="2185C5"/>
              </a:buClr>
              <a:buFont typeface="Lat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/>
          <p:nvPr/>
        </p:nvSpPr>
        <p:spPr>
          <a:xfrm>
            <a:off x="7356365" y="6755100"/>
            <a:ext cx="893698" cy="102899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70" name="Shape 70"/>
          <p:cNvSpPr/>
          <p:nvPr/>
        </p:nvSpPr>
        <p:spPr>
          <a:xfrm>
            <a:off x="8250310" y="6755100"/>
            <a:ext cx="893698" cy="102899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71" name="Shape 71"/>
          <p:cNvSpPr/>
          <p:nvPr/>
        </p:nvSpPr>
        <p:spPr>
          <a:xfrm>
            <a:off x="0" y="6755100"/>
            <a:ext cx="893698" cy="102899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72" name="Shape 72"/>
          <p:cNvSpPr/>
          <p:nvPr/>
        </p:nvSpPr>
        <p:spPr>
          <a:xfrm>
            <a:off x="893708" y="6755100"/>
            <a:ext cx="6462600" cy="102899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893625" y="1600200"/>
            <a:ext cx="31368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219455" y="1600200"/>
            <a:ext cx="31368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/>
          <p:nvPr/>
        </p:nvSpPr>
        <p:spPr>
          <a:xfrm>
            <a:off x="7356365" y="6755100"/>
            <a:ext cx="893698" cy="102899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8250310" y="6755100"/>
            <a:ext cx="893698" cy="102899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9" name="Shape 19"/>
          <p:cNvSpPr/>
          <p:nvPr/>
        </p:nvSpPr>
        <p:spPr>
          <a:xfrm>
            <a:off x="0" y="6755100"/>
            <a:ext cx="893698" cy="102899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893708" y="6755100"/>
            <a:ext cx="6462600" cy="102899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7356365" y="6755100"/>
            <a:ext cx="893698" cy="102899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8250310" y="6755100"/>
            <a:ext cx="893698" cy="102899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0" y="6755100"/>
            <a:ext cx="893698" cy="102899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893708" y="6755100"/>
            <a:ext cx="6462600" cy="102899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0" y="0"/>
            <a:ext cx="9144000" cy="53238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Raleway"/>
              <a:buNone/>
              <a:defRPr/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Raleway"/>
              <a:buNone/>
              <a:defRPr/>
            </a:lvl2pPr>
            <a:lvl3pPr marL="0" marR="0" indent="0" algn="ctr" rtl="0">
              <a:spcBef>
                <a:spcPts val="0"/>
              </a:spcBef>
              <a:buClr>
                <a:srgbClr val="FFFFFF"/>
              </a:buClr>
              <a:buFont typeface="Raleway"/>
              <a:buNone/>
              <a:defRPr/>
            </a:lvl3pPr>
            <a:lvl4pPr marL="0" marR="0" indent="0" algn="ctr" rtl="0">
              <a:spcBef>
                <a:spcPts val="0"/>
              </a:spcBef>
              <a:buClr>
                <a:srgbClr val="FFFFFF"/>
              </a:buClr>
              <a:buFont typeface="Raleway"/>
              <a:buNone/>
              <a:defRPr/>
            </a:lvl4pPr>
            <a:lvl5pPr marL="0" marR="0" indent="0" algn="ctr" rtl="0">
              <a:spcBef>
                <a:spcPts val="0"/>
              </a:spcBef>
              <a:buClr>
                <a:srgbClr val="FFFFFF"/>
              </a:buClr>
              <a:buFont typeface="Raleway"/>
              <a:buNone/>
              <a:defRPr/>
            </a:lvl5pPr>
            <a:lvl6pPr marL="0" marR="0" indent="0" algn="ctr" rtl="0">
              <a:spcBef>
                <a:spcPts val="0"/>
              </a:spcBef>
              <a:buClr>
                <a:srgbClr val="FFFFFF"/>
              </a:buClr>
              <a:buFont typeface="Raleway"/>
              <a:buNone/>
              <a:defRPr/>
            </a:lvl6pPr>
            <a:lvl7pPr marL="0" marR="0" indent="0" algn="ctr" rtl="0">
              <a:spcBef>
                <a:spcPts val="0"/>
              </a:spcBef>
              <a:buClr>
                <a:srgbClr val="FFFFFF"/>
              </a:buClr>
              <a:buFont typeface="Raleway"/>
              <a:buNone/>
              <a:defRPr/>
            </a:lvl7pPr>
            <a:lvl8pPr marL="0" marR="0" indent="0" algn="ctr" rtl="0">
              <a:spcBef>
                <a:spcPts val="0"/>
              </a:spcBef>
              <a:buClr>
                <a:srgbClr val="FFFFFF"/>
              </a:buClr>
              <a:buFont typeface="Raleway"/>
              <a:buNone/>
              <a:defRPr/>
            </a:lvl8pPr>
            <a:lvl9pPr marL="0" marR="0" indent="0" algn="ctr" rtl="0">
              <a:spcBef>
                <a:spcPts val="0"/>
              </a:spcBef>
              <a:buClr>
                <a:srgbClr val="FFFFFF"/>
              </a:buClr>
              <a:buFont typeface="Raleway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Lato"/>
              <a:buNone/>
              <a:defRPr/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Lato"/>
              <a:buNone/>
              <a:defRPr/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Lato"/>
              <a:buNone/>
              <a:defRPr/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Lato"/>
              <a:buNone/>
              <a:defRPr/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Lato"/>
              <a:buNone/>
              <a:defRPr/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Lato"/>
              <a:buNone/>
              <a:defRPr/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Lato"/>
              <a:buNone/>
              <a:defRPr/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Lato"/>
              <a:buNone/>
              <a:defRPr/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Lato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>
            <a:off x="3047702" y="5323800"/>
            <a:ext cx="3047700" cy="102899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31" name="Shape 31"/>
          <p:cNvSpPr/>
          <p:nvPr/>
        </p:nvSpPr>
        <p:spPr>
          <a:xfrm>
            <a:off x="6096269" y="5323800"/>
            <a:ext cx="3047700" cy="102899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0" y="5323800"/>
            <a:ext cx="3047700" cy="102899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1710425" y="2882400"/>
            <a:ext cx="5723698" cy="109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defRPr/>
            </a:lvl1pPr>
            <a:lvl2pPr algn="ctr" rtl="0">
              <a:spcBef>
                <a:spcPts val="0"/>
              </a:spcBef>
              <a:defRPr/>
            </a:lvl2pPr>
            <a:lvl3pPr algn="ctr" rtl="0">
              <a:spcBef>
                <a:spcPts val="0"/>
              </a:spcBef>
              <a:defRPr/>
            </a:lvl3pPr>
            <a:lvl4pPr algn="ctr" rtl="0">
              <a:spcBef>
                <a:spcPts val="0"/>
              </a:spcBef>
              <a:defRPr/>
            </a:lvl4pPr>
            <a:lvl5pPr algn="ctr" rtl="0">
              <a:spcBef>
                <a:spcPts val="0"/>
              </a:spcBef>
              <a:defRPr/>
            </a:lvl5pPr>
            <a:lvl6pPr algn="ctr" rtl="0">
              <a:spcBef>
                <a:spcPts val="0"/>
              </a:spcBef>
              <a:defRPr/>
            </a:lvl6pPr>
            <a:lvl7pPr algn="ctr" rtl="0">
              <a:spcBef>
                <a:spcPts val="0"/>
              </a:spcBef>
              <a:defRPr/>
            </a:lvl7pPr>
            <a:lvl8pPr algn="ctr" rtl="0">
              <a:spcBef>
                <a:spcPts val="0"/>
              </a:spcBef>
              <a:defRPr/>
            </a:lvl8pPr>
            <a:lvl9pPr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/>
          <p:nvPr/>
        </p:nvSpPr>
        <p:spPr>
          <a:xfrm>
            <a:off x="3593400" y="1575225"/>
            <a:ext cx="1957200" cy="87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ct val="25000"/>
              <a:buFont typeface="Arial"/>
              <a:buNone/>
            </a:pPr>
            <a:r>
              <a:rPr lang="en" sz="9600" b="1" i="0" u="none" strike="noStrike" cap="none" baseline="0">
                <a:solidFill>
                  <a:srgbClr val="97ABBC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“</a:t>
            </a:r>
          </a:p>
        </p:txBody>
      </p:sp>
      <p:sp>
        <p:nvSpPr>
          <p:cNvPr id="36" name="Shape 36"/>
          <p:cNvSpPr/>
          <p:nvPr/>
        </p:nvSpPr>
        <p:spPr>
          <a:xfrm>
            <a:off x="5723282" y="2132900"/>
            <a:ext cx="1710300" cy="102899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7434175" y="2132900"/>
            <a:ext cx="1710300" cy="102899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0" y="2132900"/>
            <a:ext cx="1710300" cy="102899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39" name="Shape 39"/>
          <p:cNvSpPr/>
          <p:nvPr/>
        </p:nvSpPr>
        <p:spPr>
          <a:xfrm>
            <a:off x="1710424" y="2132900"/>
            <a:ext cx="1710300" cy="102899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/>
          <p:nvPr/>
        </p:nvSpPr>
        <p:spPr>
          <a:xfrm>
            <a:off x="7356365" y="6755100"/>
            <a:ext cx="893698" cy="102899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4" name="Shape 44"/>
          <p:cNvSpPr/>
          <p:nvPr/>
        </p:nvSpPr>
        <p:spPr>
          <a:xfrm>
            <a:off x="8250310" y="6755100"/>
            <a:ext cx="893698" cy="102899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0" y="6755100"/>
            <a:ext cx="893698" cy="102899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6" name="Shape 46"/>
          <p:cNvSpPr/>
          <p:nvPr/>
        </p:nvSpPr>
        <p:spPr>
          <a:xfrm>
            <a:off x="893708" y="6755100"/>
            <a:ext cx="6462600" cy="102899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color background">
    <p:bg>
      <p:bgPr>
        <a:solidFill>
          <a:srgbClr val="2185C5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7356365" y="6755100"/>
            <a:ext cx="893698" cy="102899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9" name="Shape 49"/>
          <p:cNvSpPr/>
          <p:nvPr/>
        </p:nvSpPr>
        <p:spPr>
          <a:xfrm>
            <a:off x="8250310" y="6755100"/>
            <a:ext cx="893698" cy="102899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50" name="Shape 50"/>
          <p:cNvSpPr/>
          <p:nvPr/>
        </p:nvSpPr>
        <p:spPr>
          <a:xfrm>
            <a:off x="0" y="6755100"/>
            <a:ext cx="893698" cy="1028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51" name="Shape 51"/>
          <p:cNvSpPr/>
          <p:nvPr/>
        </p:nvSpPr>
        <p:spPr>
          <a:xfrm>
            <a:off x="893708" y="6755100"/>
            <a:ext cx="6462600" cy="102899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893700" y="1600200"/>
            <a:ext cx="23712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3386403" y="1600200"/>
            <a:ext cx="23712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5879107" y="1600200"/>
            <a:ext cx="23712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/>
          <p:nvPr/>
        </p:nvSpPr>
        <p:spPr>
          <a:xfrm>
            <a:off x="7356365" y="6755100"/>
            <a:ext cx="893698" cy="102899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58" name="Shape 58"/>
          <p:cNvSpPr/>
          <p:nvPr/>
        </p:nvSpPr>
        <p:spPr>
          <a:xfrm>
            <a:off x="8250310" y="6755100"/>
            <a:ext cx="893698" cy="102899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59" name="Shape 59"/>
          <p:cNvSpPr/>
          <p:nvPr/>
        </p:nvSpPr>
        <p:spPr>
          <a:xfrm>
            <a:off x="0" y="6755100"/>
            <a:ext cx="893698" cy="102899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60" name="Shape 60"/>
          <p:cNvSpPr/>
          <p:nvPr/>
        </p:nvSpPr>
        <p:spPr>
          <a:xfrm>
            <a:off x="893708" y="6755100"/>
            <a:ext cx="6462600" cy="102899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/>
          <p:nvPr/>
        </p:nvSpPr>
        <p:spPr>
          <a:xfrm>
            <a:off x="7356365" y="6755100"/>
            <a:ext cx="893698" cy="102899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64" name="Shape 64"/>
          <p:cNvSpPr/>
          <p:nvPr/>
        </p:nvSpPr>
        <p:spPr>
          <a:xfrm>
            <a:off x="8250310" y="6755100"/>
            <a:ext cx="893698" cy="102899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65" name="Shape 65"/>
          <p:cNvSpPr/>
          <p:nvPr/>
        </p:nvSpPr>
        <p:spPr>
          <a:xfrm>
            <a:off x="0" y="6755100"/>
            <a:ext cx="893698" cy="102899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66" name="Shape 66"/>
          <p:cNvSpPr/>
          <p:nvPr/>
        </p:nvSpPr>
        <p:spPr>
          <a:xfrm>
            <a:off x="893708" y="6755100"/>
            <a:ext cx="6462600" cy="102899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Font typeface="Raleway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Font typeface="Raleway"/>
              <a:buNone/>
              <a:defRPr/>
            </a:lvl2pPr>
            <a:lvl3pPr marL="0" marR="0" indent="0" algn="l" rtl="0">
              <a:spcBef>
                <a:spcPts val="0"/>
              </a:spcBef>
              <a:buClr>
                <a:srgbClr val="97ABBC"/>
              </a:buClr>
              <a:buFont typeface="Raleway"/>
              <a:buNone/>
              <a:defRPr/>
            </a:lvl3pPr>
            <a:lvl4pPr marL="0" marR="0" indent="0" algn="l" rtl="0">
              <a:spcBef>
                <a:spcPts val="0"/>
              </a:spcBef>
              <a:buClr>
                <a:srgbClr val="97ABBC"/>
              </a:buClr>
              <a:buFont typeface="Raleway"/>
              <a:buNone/>
              <a:defRPr/>
            </a:lvl4pPr>
            <a:lvl5pPr marL="0" marR="0" indent="0" algn="l" rtl="0">
              <a:spcBef>
                <a:spcPts val="0"/>
              </a:spcBef>
              <a:buClr>
                <a:srgbClr val="97ABBC"/>
              </a:buClr>
              <a:buFont typeface="Raleway"/>
              <a:buNone/>
              <a:defRPr/>
            </a:lvl5pPr>
            <a:lvl6pPr marL="0" marR="0" indent="0" algn="l" rtl="0">
              <a:spcBef>
                <a:spcPts val="0"/>
              </a:spcBef>
              <a:buClr>
                <a:srgbClr val="97ABBC"/>
              </a:buClr>
              <a:buFont typeface="Raleway"/>
              <a:buNone/>
              <a:defRPr/>
            </a:lvl6pPr>
            <a:lvl7pPr marL="0" marR="0" indent="0" algn="l" rtl="0">
              <a:spcBef>
                <a:spcPts val="0"/>
              </a:spcBef>
              <a:buClr>
                <a:srgbClr val="97ABBC"/>
              </a:buClr>
              <a:buFont typeface="Raleway"/>
              <a:buNone/>
              <a:defRPr/>
            </a:lvl7pPr>
            <a:lvl8pPr marL="0" marR="0" indent="0" algn="l" rtl="0">
              <a:spcBef>
                <a:spcPts val="0"/>
              </a:spcBef>
              <a:buClr>
                <a:srgbClr val="97ABBC"/>
              </a:buClr>
              <a:buFont typeface="Raleway"/>
              <a:buNone/>
              <a:defRPr/>
            </a:lvl8pPr>
            <a:lvl9pPr marL="0" marR="0" indent="0" algn="l" rtl="0">
              <a:spcBef>
                <a:spcPts val="0"/>
              </a:spcBef>
              <a:buClr>
                <a:srgbClr val="97ABBC"/>
              </a:buClr>
              <a:buFont typeface="Raleway"/>
              <a:buNone/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90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Font typeface="Lato"/>
              <a:buChar char="▷"/>
              <a:defRPr/>
            </a:lvl1pPr>
            <a:lvl2pPr marL="0" marR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677480"/>
              </a:buClr>
              <a:buFont typeface="Lato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677480"/>
              </a:buClr>
              <a:buFont typeface="Lato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77480"/>
              </a:buClr>
              <a:buFont typeface="Lato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77480"/>
              </a:buClr>
              <a:buFont typeface="Lato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77480"/>
              </a:buClr>
              <a:buFont typeface="Lato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77480"/>
              </a:buClr>
              <a:buFont typeface="Lato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77480"/>
              </a:buClr>
              <a:buFont typeface="Lato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77480"/>
              </a:buClr>
              <a:buFont typeface="Lato"/>
              <a:buNone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ctrTitle"/>
          </p:nvPr>
        </p:nvSpPr>
        <p:spPr>
          <a:xfrm>
            <a:off x="916025" y="587125"/>
            <a:ext cx="55611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ct val="25000"/>
              <a:buFont typeface="Raleway"/>
              <a:buNone/>
            </a:pPr>
            <a:r>
              <a:rPr lang="en" sz="6000">
                <a:solidFill>
                  <a:srgbClr val="7ECEFD"/>
                </a:solidFill>
                <a:latin typeface="Raleway"/>
                <a:ea typeface="Raleway"/>
                <a:cs typeface="Raleway"/>
                <a:sym typeface="Raleway"/>
              </a:rPr>
              <a:t>SEL 0364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subTitle" idx="1"/>
          </p:nvPr>
        </p:nvSpPr>
        <p:spPr>
          <a:xfrm>
            <a:off x="916025" y="1957950"/>
            <a:ext cx="7610399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25000"/>
              <a:buFont typeface="Lato"/>
              <a:buNone/>
            </a:pPr>
            <a:r>
              <a:rPr lang="en" sz="4800" b="1">
                <a:solidFill>
                  <a:srgbClr val="2185C5"/>
                </a:solidFill>
                <a:latin typeface="Lato"/>
                <a:ea typeface="Lato"/>
                <a:cs typeface="Lato"/>
                <a:sym typeface="Lato"/>
              </a:rPr>
              <a:t>Controle Não Linear Aplicado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2"/>
          </p:nvPr>
        </p:nvSpPr>
        <p:spPr>
          <a:xfrm>
            <a:off x="916025" y="3297675"/>
            <a:ext cx="5561100" cy="266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Font typeface="Lato"/>
              <a:buNone/>
            </a:pPr>
            <a:endParaRPr sz="240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Font typeface="Lato"/>
              <a:buNone/>
            </a:pPr>
            <a:endParaRPr sz="240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Font typeface="Lato"/>
              <a:buNone/>
            </a:pPr>
            <a:endParaRPr sz="2400" b="0" i="0" u="none" strike="noStrike" cap="none" baseline="0">
              <a:solidFill>
                <a:srgbClr val="677480"/>
              </a:solidFill>
              <a:latin typeface="Lato"/>
              <a:ea typeface="Lato"/>
              <a:cs typeface="Lato"/>
              <a:sym typeface="Lato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Font typeface="Lato"/>
              <a:buNone/>
            </a:pPr>
            <a:endParaRPr sz="2400">
              <a:solidFill>
                <a:srgbClr val="677480"/>
              </a:solidFill>
              <a:latin typeface="Lato"/>
              <a:ea typeface="Lato"/>
              <a:cs typeface="Lato"/>
              <a:sym typeface="Lato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Font typeface="Lato"/>
              <a:buNone/>
            </a:pPr>
            <a:endParaRPr sz="2400">
              <a:solidFill>
                <a:srgbClr val="677480"/>
              </a:solidFill>
              <a:latin typeface="Lato"/>
              <a:ea typeface="Lato"/>
              <a:cs typeface="Lato"/>
              <a:sym typeface="Lato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25000"/>
              <a:buFont typeface="Lato"/>
              <a:buNone/>
            </a:pPr>
            <a:r>
              <a:rPr lang="en"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  <a:rtl val="0"/>
              </a:rPr>
              <a:t>Gustavo C. Oliveira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25000"/>
              <a:buFont typeface="Lato"/>
              <a:buNone/>
            </a:pPr>
            <a:r>
              <a:rPr lang="en"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7594354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893700" y="-639450"/>
            <a:ext cx="5002800" cy="159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ct val="25000"/>
              <a:buFont typeface="Raleway"/>
              <a:buNone/>
            </a:pPr>
            <a:r>
              <a:rPr lang="en" sz="24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rPr>
              <a:t>Exercício 2 - Sistema de Gorjetas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4864225" y="2304850"/>
            <a:ext cx="4029899" cy="46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 sz="180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42" name="Shape 2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6325" y="1143152"/>
            <a:ext cx="6311349" cy="5318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893700" y="-639450"/>
            <a:ext cx="5002800" cy="159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ct val="25000"/>
              <a:buFont typeface="Raleway"/>
              <a:buNone/>
            </a:pPr>
            <a:r>
              <a:rPr lang="en" sz="24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rPr>
              <a:t>Exercício 2 - Sistema de Gorjetas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4864225" y="2304850"/>
            <a:ext cx="4029899" cy="46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 sz="180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49" name="Shape 2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6277" y="1670177"/>
            <a:ext cx="8351449" cy="4509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ctrTitle"/>
          </p:nvPr>
        </p:nvSpPr>
        <p:spPr>
          <a:xfrm>
            <a:off x="778225" y="358525"/>
            <a:ext cx="66231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ct val="25000"/>
              <a:buFont typeface="Raleway"/>
              <a:buNone/>
            </a:pPr>
            <a:r>
              <a:rPr lang="en" sz="7200">
                <a:solidFill>
                  <a:srgbClr val="677480"/>
                </a:solidFill>
                <a:latin typeface="Raleway"/>
                <a:ea typeface="Raleway"/>
                <a:cs typeface="Raleway"/>
                <a:sym typeface="Raleway"/>
              </a:rPr>
              <a:t>Sistema Fuzzy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subTitle" idx="1"/>
          </p:nvPr>
        </p:nvSpPr>
        <p:spPr>
          <a:xfrm>
            <a:off x="854425" y="2338950"/>
            <a:ext cx="66231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25000"/>
              <a:buFont typeface="Lato"/>
              <a:buNone/>
            </a:pPr>
            <a:r>
              <a:rPr lang="en"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Utiliza variáveis de entrada e regras fuzzy para determinar o valor da variável de saída</a:t>
            </a:r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2347" y="3921722"/>
            <a:ext cx="5299299" cy="2568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Raleway"/>
              <a:buNone/>
            </a:pP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Raleway"/>
              <a:buNone/>
            </a:pPr>
            <a:r>
              <a:rPr lang="en" sz="48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Exercício 2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Lato"/>
              <a:buNone/>
            </a:pPr>
            <a:r>
              <a:rPr lang="en" sz="24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Sistema de Gorjetas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893700" y="-258450"/>
            <a:ext cx="3094799" cy="159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ct val="25000"/>
              <a:buFont typeface="Raleway"/>
              <a:buNone/>
            </a:pPr>
            <a:r>
              <a:rPr lang="en" sz="24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rPr>
              <a:t>Exercício 2 - Sistema de Gorjetas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893700" y="1696825"/>
            <a:ext cx="7392600" cy="459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25000"/>
              <a:buFont typeface="Lato"/>
              <a:buNone/>
            </a:pPr>
            <a:r>
              <a:rPr lang="en" sz="23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Projete um sistema fuzzy para estipular a gorjeta a ser dada em um restaurante de acordo com a </a:t>
            </a:r>
            <a:r>
              <a:rPr lang="en" sz="2300" b="1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qualidade do serviço</a:t>
            </a:r>
            <a:r>
              <a:rPr lang="en" sz="23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 e da </a:t>
            </a:r>
            <a:r>
              <a:rPr lang="en" sz="2300" b="1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comida</a:t>
            </a:r>
            <a:r>
              <a:rPr lang="en" sz="23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. Considere as seguintes diretrizes gerais: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Font typeface="Lato"/>
              <a:buNone/>
            </a:pPr>
            <a:endParaRPr sz="230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marR="0" lvl="0" indent="-3746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AutoNum type="arabicPeriod"/>
            </a:pPr>
            <a:r>
              <a:rPr lang="en" sz="23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Um número entre zero e dez representa a qualidade do serviço de um restaurante (dez é excelente);</a:t>
            </a:r>
          </a:p>
          <a:p>
            <a:pPr marL="457200" marR="0" lvl="0" indent="-3746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AutoNum type="arabicPeriod"/>
            </a:pPr>
            <a:r>
              <a:rPr lang="en" sz="23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Outro número entre zero e dez representa a qualidade da comida (dez é excelente);</a:t>
            </a:r>
          </a:p>
          <a:p>
            <a:pPr marL="457200" marR="0" lvl="0" indent="-3746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AutoNum type="arabicPeriod"/>
            </a:pPr>
            <a:r>
              <a:rPr lang="en" sz="23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Suponha que uma gorjeta pequena é 3%, uma gorjeta razoável é 15% e uma gorjeta grande é 20%.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4864225" y="2304850"/>
            <a:ext cx="4029899" cy="46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 sz="180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893700" y="-639450"/>
            <a:ext cx="5002800" cy="159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ct val="25000"/>
              <a:buFont typeface="Raleway"/>
              <a:buNone/>
            </a:pPr>
            <a:r>
              <a:rPr lang="en" sz="24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rPr>
              <a:t>Exercício 2 - Sistema de Gorjetas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4864225" y="2304850"/>
            <a:ext cx="4029899" cy="46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 sz="180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07" name="Shape 2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000" y="1371600"/>
            <a:ext cx="7134225" cy="475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893700" y="-639450"/>
            <a:ext cx="5002800" cy="159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ct val="25000"/>
              <a:buFont typeface="Raleway"/>
              <a:buNone/>
            </a:pPr>
            <a:r>
              <a:rPr lang="en" sz="24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rPr>
              <a:t>Exercício 2 - Sistema de Gorjetas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4864225" y="2304850"/>
            <a:ext cx="4029899" cy="46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 sz="180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14" name="Shape 2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2737" y="960450"/>
            <a:ext cx="6678524" cy="56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893700" y="-639450"/>
            <a:ext cx="5002800" cy="159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ct val="25000"/>
              <a:buFont typeface="Raleway"/>
              <a:buNone/>
            </a:pPr>
            <a:r>
              <a:rPr lang="en" sz="24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rPr>
              <a:t>Exercício 2 - Sistema de Gorjetas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4864225" y="2304850"/>
            <a:ext cx="4029899" cy="46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 sz="180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21" name="Shape 2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4574" y="889750"/>
            <a:ext cx="6854850" cy="577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893700" y="-639450"/>
            <a:ext cx="5002800" cy="159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ct val="25000"/>
              <a:buFont typeface="Raleway"/>
              <a:buNone/>
            </a:pPr>
            <a:r>
              <a:rPr lang="en" sz="24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rPr>
              <a:t>Exercício 2 - Sistema de Gorjetas</a:t>
            </a:r>
          </a:p>
        </p:txBody>
      </p:sp>
      <p:sp>
        <p:nvSpPr>
          <p:cNvPr id="227" name="Shape 227"/>
          <p:cNvSpPr txBox="1"/>
          <p:nvPr/>
        </p:nvSpPr>
        <p:spPr>
          <a:xfrm>
            <a:off x="4864225" y="2304850"/>
            <a:ext cx="4029899" cy="46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 sz="180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28" name="Shape 2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4700" y="1166675"/>
            <a:ext cx="6314599" cy="5295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893700" y="-639450"/>
            <a:ext cx="5002800" cy="159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ct val="25000"/>
              <a:buFont typeface="Raleway"/>
              <a:buNone/>
            </a:pPr>
            <a:r>
              <a:rPr lang="en" sz="24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rPr>
              <a:t>Exercício 2 - Sistema de Gorjetas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4864225" y="2304850"/>
            <a:ext cx="4029899" cy="46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 sz="180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35" name="Shape 2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4139" y="1067552"/>
            <a:ext cx="6395725" cy="5406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168</Words>
  <Application>Microsoft Office PowerPoint</Application>
  <PresentationFormat>Apresentação na tela (4:3)</PresentationFormat>
  <Paragraphs>27</Paragraphs>
  <Slides>11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Lato</vt:lpstr>
      <vt:lpstr>Raleway</vt:lpstr>
      <vt:lpstr>Antonio template</vt:lpstr>
      <vt:lpstr>SEL 0364</vt:lpstr>
      <vt:lpstr>Sistema Fuzzy</vt:lpstr>
      <vt:lpstr> Exercício 2</vt:lpstr>
      <vt:lpstr>Exercício 2 - Sistema de Gorjetas</vt:lpstr>
      <vt:lpstr>Exercício 2 - Sistema de Gorjetas</vt:lpstr>
      <vt:lpstr>Exercício 2 - Sistema de Gorjetas</vt:lpstr>
      <vt:lpstr>Exercício 2 - Sistema de Gorjetas</vt:lpstr>
      <vt:lpstr>Exercício 2 - Sistema de Gorjetas</vt:lpstr>
      <vt:lpstr>Exercício 2 - Sistema de Gorjetas</vt:lpstr>
      <vt:lpstr>Exercício 2 - Sistema de Gorjetas</vt:lpstr>
      <vt:lpstr>Exercício 2 - Sistema de Gorjetas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 0364</dc:title>
  <dc:creator>Vilma</dc:creator>
  <cp:lastModifiedBy>Vilma</cp:lastModifiedBy>
  <cp:revision>2</cp:revision>
  <dcterms:modified xsi:type="dcterms:W3CDTF">2020-04-16T13:23:15Z</dcterms:modified>
</cp:coreProperties>
</file>