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1" r:id="rId1"/>
  </p:sldMasterIdLst>
  <p:notesMasterIdLst>
    <p:notesMasterId r:id="rId19"/>
  </p:notesMasterIdLst>
  <p:handoutMasterIdLst>
    <p:handoutMasterId r:id="rId20"/>
  </p:handoutMasterIdLst>
  <p:sldIdLst>
    <p:sldId id="256" r:id="rId2"/>
    <p:sldId id="289" r:id="rId3"/>
    <p:sldId id="259" r:id="rId4"/>
    <p:sldId id="270" r:id="rId5"/>
    <p:sldId id="260" r:id="rId6"/>
    <p:sldId id="261" r:id="rId7"/>
    <p:sldId id="262" r:id="rId8"/>
    <p:sldId id="265" r:id="rId9"/>
    <p:sldId id="283" r:id="rId10"/>
    <p:sldId id="272" r:id="rId11"/>
    <p:sldId id="267" r:id="rId12"/>
    <p:sldId id="286" r:id="rId13"/>
    <p:sldId id="268" r:id="rId14"/>
    <p:sldId id="287" r:id="rId15"/>
    <p:sldId id="269" r:id="rId16"/>
    <p:sldId id="282" r:id="rId17"/>
    <p:sldId id="285"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JwxvoH5ax64nICFsQasg==" hashData="cOV9vsUsidG/oIY5z8s1cQdjQsqrETP5xZIjJ1xWd3PqYcw0eLWZtjPnvkZQOfIVU7tbaq/BQo0NsGgfoYxfq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0"/>
    <p:restoredTop sz="95707"/>
  </p:normalViewPr>
  <p:slideViewPr>
    <p:cSldViewPr snapToGrid="0">
      <p:cViewPr varScale="1">
        <p:scale>
          <a:sx n="105" d="100"/>
          <a:sy n="105" d="100"/>
        </p:scale>
        <p:origin x="232"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smtClean="0"/>
            </a:lvl1pPr>
          </a:lstStyle>
          <a:p>
            <a:pPr>
              <a:defRPr/>
            </a:pPr>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smtClean="0"/>
            </a:lvl1pPr>
          </a:lstStyle>
          <a:p>
            <a:pPr>
              <a:defRPr/>
            </a:pPr>
            <a:fld id="{F0E1DA43-5045-2D4E-B354-70E98390C177}" type="datetimeFigureOut">
              <a:rPr lang="pt-BR"/>
              <a:pPr>
                <a:defRPr/>
              </a:pPr>
              <a:t>30/04/2020</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smtClean="0"/>
            </a:lvl1pPr>
          </a:lstStyle>
          <a:p>
            <a:pPr>
              <a:defRPr/>
            </a:pPr>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49F68C97-00B3-9442-A69A-EA05A23C5A0B}"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charset="0"/>
              </a:defRPr>
            </a:lvl1pPr>
          </a:lstStyle>
          <a:p>
            <a:pPr>
              <a:defRPr/>
            </a:pPr>
            <a:fld id="{5C317490-36C0-7C41-8B32-64FF9451D820}" type="datetimeFigureOut">
              <a:rPr lang="pt-BR" altLang="x-none"/>
              <a:pPr>
                <a:defRPr/>
              </a:pPr>
              <a:t>30/04/2020</a:t>
            </a:fld>
            <a:endParaRPr lang="pt-BR" altLang="x-none"/>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pt-BR" altLang="x-none" noProof="0"/>
              <a:t>Clique para editar o texto mestre</a:t>
            </a:r>
          </a:p>
          <a:p>
            <a:pPr lvl="1"/>
            <a:r>
              <a:rPr lang="pt-BR" altLang="x-none" noProof="0"/>
              <a:t>Segundo nível</a:t>
            </a:r>
          </a:p>
          <a:p>
            <a:pPr lvl="2"/>
            <a:r>
              <a:rPr lang="pt-BR" altLang="x-none" noProof="0"/>
              <a:t>Terceiro nível</a:t>
            </a:r>
          </a:p>
          <a:p>
            <a:pPr lvl="3"/>
            <a:r>
              <a:rPr lang="pt-BR" altLang="x-none" noProof="0"/>
              <a:t>Quarto nível</a:t>
            </a:r>
          </a:p>
          <a:p>
            <a:pPr lvl="4"/>
            <a:r>
              <a:rPr lang="pt-BR" altLang="x-none"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charset="0"/>
              </a:defRPr>
            </a:lvl1pPr>
          </a:lstStyle>
          <a:p>
            <a:pPr>
              <a:defRPr/>
            </a:pPr>
            <a:fld id="{0BB5F29F-B98A-574F-B774-9CA3F7850DB1}" type="slidenum">
              <a:rPr lang="pt-BR" altLang="x-none"/>
              <a:pPr>
                <a:defRPr/>
              </a:pPr>
              <a:t>‹nº›</a:t>
            </a:fld>
            <a:endParaRPr lang="pt-BR"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a:defRPr/>
            </a:pPr>
            <a:fld id="{0BB5F29F-B98A-574F-B774-9CA3F7850DB1}" type="slidenum">
              <a:rPr lang="pt-BR" altLang="x-none" smtClean="0"/>
              <a:pPr>
                <a:defRPr/>
              </a:pPr>
              <a:t>1</a:t>
            </a:fld>
            <a:endParaRPr lang="pt-BR" altLang="x-none"/>
          </a:p>
        </p:txBody>
      </p:sp>
    </p:spTree>
    <p:extLst>
      <p:ext uri="{BB962C8B-B14F-4D97-AF65-F5344CB8AC3E}">
        <p14:creationId xmlns:p14="http://schemas.microsoft.com/office/powerpoint/2010/main" val="327413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latin typeface="Century Gothic" charset="0"/>
              <a:ea typeface="ＭＳ Ｐゴシック" charset="-128"/>
            </a:endParaRPr>
          </a:p>
          <a:p>
            <a:pPr eaLnBrk="1" hangingPunct="1">
              <a:spcBef>
                <a:spcPct val="0"/>
              </a:spcBef>
            </a:pPr>
            <a:endParaRPr lang="pt-BR" altLang="x-none" dirty="0">
              <a:latin typeface="Century Gothic" charset="0"/>
              <a:ea typeface="ＭＳ Ｐゴシック" charset="-128"/>
            </a:endParaRPr>
          </a:p>
          <a:p>
            <a:pPr eaLnBrk="1" hangingPunct="1">
              <a:spcBef>
                <a:spcPct val="0"/>
              </a:spcBef>
            </a:pPr>
            <a:endParaRPr lang="pt-BR" altLang="x-none" dirty="0">
              <a:ea typeface="ＭＳ Ｐゴシック" charset="-128"/>
            </a:endParaRPr>
          </a:p>
        </p:txBody>
      </p:sp>
      <p:sp>
        <p:nvSpPr>
          <p:cNvPr id="50179"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90AEC46-DEEF-2C4A-89FD-3DD23AE20F50}" type="slidenum">
              <a:rPr lang="pt-BR" altLang="x-none"/>
              <a:pPr>
                <a:spcBef>
                  <a:spcPct val="0"/>
                </a:spcBef>
              </a:pPr>
              <a:t>13</a:t>
            </a:fld>
            <a:endParaRPr lang="pt-BR"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a:latin typeface="Century Gothic" charset="0"/>
              <a:ea typeface="ＭＳ Ｐゴシック" charset="-128"/>
            </a:endParaRPr>
          </a:p>
          <a:p>
            <a:pPr eaLnBrk="1" hangingPunct="1">
              <a:spcBef>
                <a:spcPct val="0"/>
              </a:spcBef>
            </a:pPr>
            <a:endParaRPr lang="pt-BR" altLang="x-none">
              <a:latin typeface="Century Gothic" charset="0"/>
              <a:ea typeface="ＭＳ Ｐゴシック" charset="-128"/>
            </a:endParaRPr>
          </a:p>
          <a:p>
            <a:pPr eaLnBrk="1" hangingPunct="1">
              <a:spcBef>
                <a:spcPct val="0"/>
              </a:spcBef>
            </a:pPr>
            <a:endParaRPr lang="pt-BR" altLang="x-none">
              <a:ea typeface="ＭＳ Ｐゴシック" charset="-128"/>
            </a:endParaRPr>
          </a:p>
        </p:txBody>
      </p:sp>
      <p:sp>
        <p:nvSpPr>
          <p:cNvPr id="52227"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CCFC006-91EC-4745-8B3A-EA6923059C6A}" type="slidenum">
              <a:rPr lang="pt-BR" altLang="x-none"/>
              <a:pPr>
                <a:spcBef>
                  <a:spcPct val="0"/>
                </a:spcBef>
              </a:pPr>
              <a:t>14</a:t>
            </a:fld>
            <a:endParaRPr lang="pt-BR"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latin typeface="Century Gothic" charset="0"/>
              <a:ea typeface="ＭＳ Ｐゴシック" charset="-128"/>
            </a:endParaRPr>
          </a:p>
          <a:p>
            <a:pPr eaLnBrk="1" hangingPunct="1">
              <a:spcBef>
                <a:spcPct val="0"/>
              </a:spcBef>
            </a:pPr>
            <a:endParaRPr lang="pt-BR" altLang="x-none" dirty="0">
              <a:latin typeface="Century Gothic" charset="0"/>
              <a:ea typeface="ＭＳ Ｐゴシック" charset="-128"/>
            </a:endParaRPr>
          </a:p>
          <a:p>
            <a:pPr eaLnBrk="1" hangingPunct="1">
              <a:spcBef>
                <a:spcPct val="0"/>
              </a:spcBef>
            </a:pPr>
            <a:endParaRPr lang="pt-BR" altLang="x-none" dirty="0">
              <a:ea typeface="ＭＳ Ｐゴシック" charset="-128"/>
            </a:endParaRPr>
          </a:p>
        </p:txBody>
      </p:sp>
      <p:sp>
        <p:nvSpPr>
          <p:cNvPr id="54275"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0203361-A6D1-5D44-B95A-626EC47279B3}" type="slidenum">
              <a:rPr lang="pt-BR" altLang="x-none"/>
              <a:pPr>
                <a:spcBef>
                  <a:spcPct val="0"/>
                </a:spcBef>
              </a:pPr>
              <a:t>15</a:t>
            </a:fld>
            <a:endParaRPr lang="pt-BR"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x-none" dirty="0">
                <a:latin typeface="Century Gothic" charset="0"/>
                <a:ea typeface="ＭＳ Ｐゴシック" charset="-128"/>
              </a:rPr>
              <a:t>  </a:t>
            </a:r>
            <a:endParaRPr lang="pt-BR" altLang="x-none" dirty="0">
              <a:ea typeface="ＭＳ Ｐゴシック" charset="-128"/>
            </a:endParaRPr>
          </a:p>
        </p:txBody>
      </p:sp>
      <p:sp>
        <p:nvSpPr>
          <p:cNvPr id="68611"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00FB5B1-6DF7-1F46-8F75-AE76223A79EF}" type="slidenum">
              <a:rPr lang="pt-BR" altLang="x-none"/>
              <a:pPr>
                <a:spcBef>
                  <a:spcPct val="0"/>
                </a:spcBef>
              </a:pPr>
              <a:t>16</a:t>
            </a:fld>
            <a:endParaRPr lang="pt-BR"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x-none" dirty="0">
                <a:ea typeface="ＭＳ Ｐゴシック" charset="-128"/>
              </a:rPr>
              <a:t>	</a:t>
            </a:r>
          </a:p>
        </p:txBody>
      </p:sp>
      <p:sp>
        <p:nvSpPr>
          <p:cNvPr id="22531"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DDCE275-33D9-DC47-92F7-0CE33946A276}" type="slidenum">
              <a:rPr lang="pt-BR" altLang="x-none"/>
              <a:pPr>
                <a:spcBef>
                  <a:spcPct val="0"/>
                </a:spcBef>
              </a:pPr>
              <a:t>2</a:t>
            </a:fld>
            <a:endParaRPr lang="pt-BR" altLang="x-none"/>
          </a:p>
        </p:txBody>
      </p:sp>
    </p:spTree>
    <p:extLst>
      <p:ext uri="{BB962C8B-B14F-4D97-AF65-F5344CB8AC3E}">
        <p14:creationId xmlns:p14="http://schemas.microsoft.com/office/powerpoint/2010/main" val="259363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ea typeface="ＭＳ Ｐゴシック" charset="-128"/>
            </a:endParaRPr>
          </a:p>
        </p:txBody>
      </p:sp>
      <p:sp>
        <p:nvSpPr>
          <p:cNvPr id="24579"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998C659-F313-BA4B-9042-4A00AD90C7E7}" type="slidenum">
              <a:rPr lang="pt-BR" altLang="x-none"/>
              <a:pPr>
                <a:spcBef>
                  <a:spcPct val="0"/>
                </a:spcBef>
              </a:pPr>
              <a:t>3</a:t>
            </a:fld>
            <a:endParaRPr lang="pt-BR"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ea typeface="ＭＳ Ｐゴシック" charset="-128"/>
            </a:endParaRPr>
          </a:p>
        </p:txBody>
      </p:sp>
      <p:sp>
        <p:nvSpPr>
          <p:cNvPr id="26627"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0F50C14-16CF-8A46-9AF7-B21439016D9A}" type="slidenum">
              <a:rPr lang="pt-BR" altLang="x-none"/>
              <a:pPr>
                <a:spcBef>
                  <a:spcPct val="0"/>
                </a:spcBef>
              </a:pPr>
              <a:t>4</a:t>
            </a:fld>
            <a:endParaRPr lang="pt-BR"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x-none" dirty="0">
                <a:ea typeface="ＭＳ Ｐゴシック" charset="-128"/>
              </a:rPr>
              <a:t> </a:t>
            </a:r>
          </a:p>
        </p:txBody>
      </p:sp>
      <p:sp>
        <p:nvSpPr>
          <p:cNvPr id="28675"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9A40970-A038-F74C-8192-5BD3F5B2A330}" type="slidenum">
              <a:rPr lang="pt-BR" altLang="x-none"/>
              <a:pPr>
                <a:spcBef>
                  <a:spcPct val="0"/>
                </a:spcBef>
              </a:pPr>
              <a:t>5</a:t>
            </a:fld>
            <a:endParaRPr lang="pt-BR"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ea typeface="ＭＳ Ｐゴシック" charset="-128"/>
            </a:endParaRPr>
          </a:p>
        </p:txBody>
      </p:sp>
      <p:sp>
        <p:nvSpPr>
          <p:cNvPr id="34819"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8D2FA83-8E58-BC4E-ADA7-9768DCEEB62A}" type="slidenum">
              <a:rPr lang="pt-BR" altLang="x-none"/>
              <a:pPr>
                <a:spcBef>
                  <a:spcPct val="0"/>
                </a:spcBef>
              </a:pPr>
              <a:t>8</a:t>
            </a:fld>
            <a:endParaRPr lang="pt-BR"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ea typeface="ＭＳ Ｐゴシック" charset="-128"/>
            </a:endParaRPr>
          </a:p>
        </p:txBody>
      </p:sp>
      <p:sp>
        <p:nvSpPr>
          <p:cNvPr id="36867"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D63CF98-5DE1-2740-B53B-5C5CA0DE9E41}" type="slidenum">
              <a:rPr lang="pt-BR" altLang="x-none"/>
              <a:pPr>
                <a:spcBef>
                  <a:spcPct val="0"/>
                </a:spcBef>
              </a:pPr>
              <a:t>9</a:t>
            </a:fld>
            <a:endParaRPr lang="pt-BR"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ea typeface="ＭＳ Ｐゴシック" charset="-128"/>
            </a:endParaRPr>
          </a:p>
        </p:txBody>
      </p:sp>
      <p:sp>
        <p:nvSpPr>
          <p:cNvPr id="46083"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4491CAB-FEC9-F044-9C00-B0D899EAE0DC}" type="slidenum">
              <a:rPr lang="pt-BR" altLang="x-none"/>
              <a:pPr>
                <a:spcBef>
                  <a:spcPct val="0"/>
                </a:spcBef>
              </a:pPr>
              <a:t>11</a:t>
            </a:fld>
            <a:endParaRPr lang="pt-BR"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x-none" dirty="0">
              <a:ea typeface="ＭＳ Ｐゴシック" charset="-128"/>
            </a:endParaRPr>
          </a:p>
        </p:txBody>
      </p:sp>
      <p:sp>
        <p:nvSpPr>
          <p:cNvPr id="48131"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9AF52B0-004A-1A42-B194-2866E50C51DF}" type="slidenum">
              <a:rPr lang="pt-BR" altLang="x-none"/>
              <a:pPr>
                <a:spcBef>
                  <a:spcPct val="0"/>
                </a:spcBef>
              </a:pPr>
              <a:t>12</a:t>
            </a:fld>
            <a:endParaRPr lang="pt-BR"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96AA-694F-524F-926A-921A30D1352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1865EB7-8328-9849-8A95-140715F7B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DD4EAC6-BADA-3B46-993E-E1D59E7EF1EE}"/>
              </a:ext>
            </a:extLst>
          </p:cNvPr>
          <p:cNvSpPr>
            <a:spLocks noGrp="1"/>
          </p:cNvSpPr>
          <p:nvPr>
            <p:ph type="dt" sz="half" idx="10"/>
          </p:nvPr>
        </p:nvSpPr>
        <p:spPr/>
        <p:txBody>
          <a:bodyPr/>
          <a:lstStyle/>
          <a:p>
            <a:pPr>
              <a:defRPr/>
            </a:pPr>
            <a:fld id="{ECE5F585-CE48-E54A-B938-67D3188EEA76}" type="datetimeFigureOut">
              <a:rPr lang="pt-BR" altLang="x-none" smtClean="0"/>
              <a:pPr>
                <a:defRPr/>
              </a:pPr>
              <a:t>30/04/2020</a:t>
            </a:fld>
            <a:endParaRPr lang="pt-BR" altLang="x-none"/>
          </a:p>
        </p:txBody>
      </p:sp>
      <p:sp>
        <p:nvSpPr>
          <p:cNvPr id="5" name="Espaço Reservado para Rodapé 4">
            <a:extLst>
              <a:ext uri="{FF2B5EF4-FFF2-40B4-BE49-F238E27FC236}">
                <a16:creationId xmlns:a16="http://schemas.microsoft.com/office/drawing/2014/main" id="{B64C4B8F-D6BF-7541-A780-9DE1969DD53D}"/>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052645C1-092F-2249-8136-2488AFA72EDD}"/>
              </a:ext>
            </a:extLst>
          </p:cNvPr>
          <p:cNvSpPr>
            <a:spLocks noGrp="1"/>
          </p:cNvSpPr>
          <p:nvPr>
            <p:ph type="sldNum" sz="quarter" idx="12"/>
          </p:nvPr>
        </p:nvSpPr>
        <p:spPr/>
        <p:txBody>
          <a:body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374872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E79660-1286-1249-BF70-8F25E7A38BB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AE25D4D-8E27-B649-BA14-C584A1D593C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2D2D8CA-0C53-B445-A20D-D123EC50DCC4}"/>
              </a:ext>
            </a:extLst>
          </p:cNvPr>
          <p:cNvSpPr>
            <a:spLocks noGrp="1"/>
          </p:cNvSpPr>
          <p:nvPr>
            <p:ph type="dt" sz="half" idx="10"/>
          </p:nvPr>
        </p:nvSpPr>
        <p:spPr/>
        <p:txBody>
          <a:bodyPr/>
          <a:lstStyle/>
          <a:p>
            <a:pPr>
              <a:defRPr/>
            </a:pPr>
            <a:fld id="{ECE5F585-CE48-E54A-B938-67D3188EEA76}" type="datetimeFigureOut">
              <a:rPr lang="pt-BR" altLang="x-none" smtClean="0"/>
              <a:pPr>
                <a:defRPr/>
              </a:pPr>
              <a:t>30/04/2020</a:t>
            </a:fld>
            <a:endParaRPr lang="pt-BR" altLang="x-none"/>
          </a:p>
        </p:txBody>
      </p:sp>
      <p:sp>
        <p:nvSpPr>
          <p:cNvPr id="5" name="Espaço Reservado para Rodapé 4">
            <a:extLst>
              <a:ext uri="{FF2B5EF4-FFF2-40B4-BE49-F238E27FC236}">
                <a16:creationId xmlns:a16="http://schemas.microsoft.com/office/drawing/2014/main" id="{74E4C22A-40F9-AE49-AD41-CA92D5EB6C49}"/>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7CD688BF-DA54-9848-AFCC-8DEA73BDFCDC}"/>
              </a:ext>
            </a:extLst>
          </p:cNvPr>
          <p:cNvSpPr>
            <a:spLocks noGrp="1"/>
          </p:cNvSpPr>
          <p:nvPr>
            <p:ph type="sldNum" sz="quarter" idx="12"/>
          </p:nvPr>
        </p:nvSpPr>
        <p:spPr/>
        <p:txBody>
          <a:body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428468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AF16F76-4378-5341-81DD-05E951F770C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BCEC788-368B-374E-8B7F-8C0E76F2DFB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267757F-BBE6-A64C-9EDE-802621021932}"/>
              </a:ext>
            </a:extLst>
          </p:cNvPr>
          <p:cNvSpPr>
            <a:spLocks noGrp="1"/>
          </p:cNvSpPr>
          <p:nvPr>
            <p:ph type="dt" sz="half" idx="10"/>
          </p:nvPr>
        </p:nvSpPr>
        <p:spPr/>
        <p:txBody>
          <a:bodyPr/>
          <a:lstStyle/>
          <a:p>
            <a:pPr>
              <a:defRPr/>
            </a:pPr>
            <a:fld id="{ECE5F585-CE48-E54A-B938-67D3188EEA76}" type="datetimeFigureOut">
              <a:rPr lang="pt-BR" altLang="x-none" smtClean="0"/>
              <a:pPr>
                <a:defRPr/>
              </a:pPr>
              <a:t>30/04/2020</a:t>
            </a:fld>
            <a:endParaRPr lang="pt-BR" altLang="x-none"/>
          </a:p>
        </p:txBody>
      </p:sp>
      <p:sp>
        <p:nvSpPr>
          <p:cNvPr id="5" name="Espaço Reservado para Rodapé 4">
            <a:extLst>
              <a:ext uri="{FF2B5EF4-FFF2-40B4-BE49-F238E27FC236}">
                <a16:creationId xmlns:a16="http://schemas.microsoft.com/office/drawing/2014/main" id="{26D3EB0D-419B-7948-9662-988889255854}"/>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D27AFF67-EFFD-2443-8088-49659BB5C6D8}"/>
              </a:ext>
            </a:extLst>
          </p:cNvPr>
          <p:cNvSpPr>
            <a:spLocks noGrp="1"/>
          </p:cNvSpPr>
          <p:nvPr>
            <p:ph type="sldNum" sz="quarter" idx="12"/>
          </p:nvPr>
        </p:nvSpPr>
        <p:spPr/>
        <p:txBody>
          <a:body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211340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4B20D-537C-6C48-BFD1-7C8DA238D73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3F0B4DA-21C2-B54F-AB3C-6AF2B115435D}"/>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95991F4-2E37-3B42-A5A1-3AC449CB8DD5}"/>
              </a:ext>
            </a:extLst>
          </p:cNvPr>
          <p:cNvSpPr>
            <a:spLocks noGrp="1"/>
          </p:cNvSpPr>
          <p:nvPr>
            <p:ph type="dt" sz="half" idx="10"/>
          </p:nvPr>
        </p:nvSpPr>
        <p:spPr/>
        <p:txBody>
          <a:bodyPr/>
          <a:lstStyle/>
          <a:p>
            <a:pPr>
              <a:defRPr/>
            </a:pPr>
            <a:fld id="{ECE5F585-CE48-E54A-B938-67D3188EEA76}" type="datetimeFigureOut">
              <a:rPr lang="pt-BR" altLang="x-none" smtClean="0"/>
              <a:pPr>
                <a:defRPr/>
              </a:pPr>
              <a:t>30/04/2020</a:t>
            </a:fld>
            <a:endParaRPr lang="pt-BR" altLang="x-none"/>
          </a:p>
        </p:txBody>
      </p:sp>
      <p:sp>
        <p:nvSpPr>
          <p:cNvPr id="5" name="Espaço Reservado para Rodapé 4">
            <a:extLst>
              <a:ext uri="{FF2B5EF4-FFF2-40B4-BE49-F238E27FC236}">
                <a16:creationId xmlns:a16="http://schemas.microsoft.com/office/drawing/2014/main" id="{905A02EC-75FD-F24A-B9FD-74A3F714C336}"/>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CC79D8B6-DBB4-6E45-9674-D4F64BF3FC06}"/>
              </a:ext>
            </a:extLst>
          </p:cNvPr>
          <p:cNvSpPr>
            <a:spLocks noGrp="1"/>
          </p:cNvSpPr>
          <p:nvPr>
            <p:ph type="sldNum" sz="quarter" idx="12"/>
          </p:nvPr>
        </p:nvSpPr>
        <p:spPr/>
        <p:txBody>
          <a:body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96343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ABFE9-5084-AB4B-9B9F-83DA76C2C51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1B494D6-98EE-964E-887D-7FDB3AADA1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7E73B90-0AAD-9A4E-A243-0F81FA3EEB4F}"/>
              </a:ext>
            </a:extLst>
          </p:cNvPr>
          <p:cNvSpPr>
            <a:spLocks noGrp="1"/>
          </p:cNvSpPr>
          <p:nvPr>
            <p:ph type="dt" sz="half" idx="10"/>
          </p:nvPr>
        </p:nvSpPr>
        <p:spPr/>
        <p:txBody>
          <a:bodyPr/>
          <a:lstStyle/>
          <a:p>
            <a:pPr>
              <a:defRPr/>
            </a:pPr>
            <a:fld id="{3DC646C1-3625-E14A-807E-5B2376DA9FD4}" type="datetimeFigureOut">
              <a:rPr lang="pt-BR" altLang="x-none" smtClean="0"/>
              <a:pPr>
                <a:defRPr/>
              </a:pPr>
              <a:t>30/04/2020</a:t>
            </a:fld>
            <a:endParaRPr lang="pt-BR" altLang="x-none"/>
          </a:p>
        </p:txBody>
      </p:sp>
      <p:sp>
        <p:nvSpPr>
          <p:cNvPr id="5" name="Espaço Reservado para Rodapé 4">
            <a:extLst>
              <a:ext uri="{FF2B5EF4-FFF2-40B4-BE49-F238E27FC236}">
                <a16:creationId xmlns:a16="http://schemas.microsoft.com/office/drawing/2014/main" id="{C53536FF-8B4D-9A44-B29C-D8B46644A9E6}"/>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983D4D78-34D2-8F4F-96E1-C7BDA74464FD}"/>
              </a:ext>
            </a:extLst>
          </p:cNvPr>
          <p:cNvSpPr>
            <a:spLocks noGrp="1"/>
          </p:cNvSpPr>
          <p:nvPr>
            <p:ph type="sldNum" sz="quarter" idx="12"/>
          </p:nvPr>
        </p:nvSpPr>
        <p:spPr/>
        <p:txBody>
          <a:bodyPr/>
          <a:lstStyle/>
          <a:p>
            <a:pPr>
              <a:defRPr/>
            </a:pPr>
            <a:fld id="{DBD73F89-6F53-FE4F-BBC8-20C3771A5F1A}" type="slidenum">
              <a:rPr lang="pt-BR" altLang="x-none" smtClean="0"/>
              <a:pPr>
                <a:defRPr/>
              </a:pPr>
              <a:t>‹nº›</a:t>
            </a:fld>
            <a:endParaRPr lang="pt-BR" altLang="x-none"/>
          </a:p>
        </p:txBody>
      </p:sp>
    </p:spTree>
    <p:extLst>
      <p:ext uri="{BB962C8B-B14F-4D97-AF65-F5344CB8AC3E}">
        <p14:creationId xmlns:p14="http://schemas.microsoft.com/office/powerpoint/2010/main" val="4069623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C1784-D451-6D4C-BEBD-E0AC9CB82CC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401F743-1FA3-F64D-AD4F-723AB8B1F57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91B86D-1B86-924D-BD58-C89D820092F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B548E18-DAFD-BE4D-AB9F-00A3F2848694}"/>
              </a:ext>
            </a:extLst>
          </p:cNvPr>
          <p:cNvSpPr>
            <a:spLocks noGrp="1"/>
          </p:cNvSpPr>
          <p:nvPr>
            <p:ph type="dt" sz="half" idx="10"/>
          </p:nvPr>
        </p:nvSpPr>
        <p:spPr/>
        <p:txBody>
          <a:bodyPr/>
          <a:lstStyle/>
          <a:p>
            <a:pPr>
              <a:defRPr/>
            </a:pPr>
            <a:fld id="{697FD502-30F2-D54D-8B66-52D77DF96238}" type="datetimeFigureOut">
              <a:rPr lang="pt-BR" altLang="x-none" smtClean="0"/>
              <a:pPr>
                <a:defRPr/>
              </a:pPr>
              <a:t>30/04/2020</a:t>
            </a:fld>
            <a:endParaRPr lang="pt-BR" altLang="x-none"/>
          </a:p>
        </p:txBody>
      </p:sp>
      <p:sp>
        <p:nvSpPr>
          <p:cNvPr id="6" name="Espaço Reservado para Rodapé 5">
            <a:extLst>
              <a:ext uri="{FF2B5EF4-FFF2-40B4-BE49-F238E27FC236}">
                <a16:creationId xmlns:a16="http://schemas.microsoft.com/office/drawing/2014/main" id="{6CBD3754-111F-0745-9A74-4F5E7CC54C32}"/>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956370CB-6B41-0342-9D33-29B9D1386E0C}"/>
              </a:ext>
            </a:extLst>
          </p:cNvPr>
          <p:cNvSpPr>
            <a:spLocks noGrp="1"/>
          </p:cNvSpPr>
          <p:nvPr>
            <p:ph type="sldNum" sz="quarter" idx="12"/>
          </p:nvPr>
        </p:nvSpPr>
        <p:spPr/>
        <p:txBody>
          <a:bodyPr/>
          <a:lstStyle/>
          <a:p>
            <a:pPr>
              <a:defRPr/>
            </a:pPr>
            <a:fld id="{C121B385-1D64-EE4C-BC6C-A03A15F90BE2}" type="slidenum">
              <a:rPr lang="pt-BR" altLang="x-none" smtClean="0"/>
              <a:pPr>
                <a:defRPr/>
              </a:pPr>
              <a:t>‹nº›</a:t>
            </a:fld>
            <a:endParaRPr lang="pt-BR" altLang="x-none"/>
          </a:p>
        </p:txBody>
      </p:sp>
    </p:spTree>
    <p:extLst>
      <p:ext uri="{BB962C8B-B14F-4D97-AF65-F5344CB8AC3E}">
        <p14:creationId xmlns:p14="http://schemas.microsoft.com/office/powerpoint/2010/main" val="317511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615C95-4AE8-2E45-A3B2-420CA23D61B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2E9C2C1-D1EF-D944-B407-5BD95C7F0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2D25D68-A032-8741-B331-764EE417E0F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4110CF-1B1A-A543-8833-09313A5CA7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D281C96-AA93-BB47-949A-A1E4A0B9428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C7AD8C0-7E21-2848-A416-7DF78958110A}"/>
              </a:ext>
            </a:extLst>
          </p:cNvPr>
          <p:cNvSpPr>
            <a:spLocks noGrp="1"/>
          </p:cNvSpPr>
          <p:nvPr>
            <p:ph type="dt" sz="half" idx="10"/>
          </p:nvPr>
        </p:nvSpPr>
        <p:spPr/>
        <p:txBody>
          <a:bodyPr/>
          <a:lstStyle/>
          <a:p>
            <a:pPr>
              <a:defRPr/>
            </a:pPr>
            <a:fld id="{F0F7AADC-0E85-DE41-A443-2D1EF3CEBAF7}" type="datetimeFigureOut">
              <a:rPr lang="pt-BR" altLang="x-none" smtClean="0"/>
              <a:pPr>
                <a:defRPr/>
              </a:pPr>
              <a:t>30/04/2020</a:t>
            </a:fld>
            <a:endParaRPr lang="pt-BR" altLang="x-none"/>
          </a:p>
        </p:txBody>
      </p:sp>
      <p:sp>
        <p:nvSpPr>
          <p:cNvPr id="8" name="Espaço Reservado para Rodapé 7">
            <a:extLst>
              <a:ext uri="{FF2B5EF4-FFF2-40B4-BE49-F238E27FC236}">
                <a16:creationId xmlns:a16="http://schemas.microsoft.com/office/drawing/2014/main" id="{A968B8A5-F19A-F047-BF67-2F60539B6533}"/>
              </a:ext>
            </a:extLst>
          </p:cNvPr>
          <p:cNvSpPr>
            <a:spLocks noGrp="1"/>
          </p:cNvSpPr>
          <p:nvPr>
            <p:ph type="ftr" sz="quarter" idx="11"/>
          </p:nvPr>
        </p:nvSpPr>
        <p:spPr/>
        <p:txBody>
          <a:bodyPr/>
          <a:lstStyle/>
          <a:p>
            <a:pPr>
              <a:defRPr/>
            </a:pPr>
            <a:endParaRPr lang="pt-BR"/>
          </a:p>
        </p:txBody>
      </p:sp>
      <p:sp>
        <p:nvSpPr>
          <p:cNvPr id="9" name="Espaço Reservado para Número de Slide 8">
            <a:extLst>
              <a:ext uri="{FF2B5EF4-FFF2-40B4-BE49-F238E27FC236}">
                <a16:creationId xmlns:a16="http://schemas.microsoft.com/office/drawing/2014/main" id="{090FDDD8-53DB-E64C-8871-AC1356F6479D}"/>
              </a:ext>
            </a:extLst>
          </p:cNvPr>
          <p:cNvSpPr>
            <a:spLocks noGrp="1"/>
          </p:cNvSpPr>
          <p:nvPr>
            <p:ph type="sldNum" sz="quarter" idx="12"/>
          </p:nvPr>
        </p:nvSpPr>
        <p:spPr/>
        <p:txBody>
          <a:bodyPr/>
          <a:lstStyle/>
          <a:p>
            <a:pPr>
              <a:defRPr/>
            </a:pPr>
            <a:fld id="{6B9EA889-B841-7244-919B-CC3A059A419A}" type="slidenum">
              <a:rPr lang="pt-BR" altLang="x-none" smtClean="0"/>
              <a:pPr>
                <a:defRPr/>
              </a:pPr>
              <a:t>‹nº›</a:t>
            </a:fld>
            <a:endParaRPr lang="pt-BR" altLang="x-none"/>
          </a:p>
        </p:txBody>
      </p:sp>
    </p:spTree>
    <p:extLst>
      <p:ext uri="{BB962C8B-B14F-4D97-AF65-F5344CB8AC3E}">
        <p14:creationId xmlns:p14="http://schemas.microsoft.com/office/powerpoint/2010/main" val="1514405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0AE59E-23BE-4A45-AD15-EA8EC17D97B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DAD675F-A9A6-2B43-9773-429671A15F53}"/>
              </a:ext>
            </a:extLst>
          </p:cNvPr>
          <p:cNvSpPr>
            <a:spLocks noGrp="1"/>
          </p:cNvSpPr>
          <p:nvPr>
            <p:ph type="dt" sz="half" idx="10"/>
          </p:nvPr>
        </p:nvSpPr>
        <p:spPr/>
        <p:txBody>
          <a:bodyPr/>
          <a:lstStyle/>
          <a:p>
            <a:pPr>
              <a:defRPr/>
            </a:pPr>
            <a:fld id="{ECE5F585-CE48-E54A-B938-67D3188EEA76}" type="datetimeFigureOut">
              <a:rPr lang="pt-BR" altLang="x-none" smtClean="0"/>
              <a:pPr>
                <a:defRPr/>
              </a:pPr>
              <a:t>30/04/2020</a:t>
            </a:fld>
            <a:endParaRPr lang="pt-BR" altLang="x-none"/>
          </a:p>
        </p:txBody>
      </p:sp>
      <p:sp>
        <p:nvSpPr>
          <p:cNvPr id="4" name="Espaço Reservado para Rodapé 3">
            <a:extLst>
              <a:ext uri="{FF2B5EF4-FFF2-40B4-BE49-F238E27FC236}">
                <a16:creationId xmlns:a16="http://schemas.microsoft.com/office/drawing/2014/main" id="{F02D26F4-97B0-D94E-BC54-220E01A8970B}"/>
              </a:ext>
            </a:extLst>
          </p:cNvPr>
          <p:cNvSpPr>
            <a:spLocks noGrp="1"/>
          </p:cNvSpPr>
          <p:nvPr>
            <p:ph type="ftr" sz="quarter" idx="11"/>
          </p:nvPr>
        </p:nvSpPr>
        <p:spPr/>
        <p:txBody>
          <a:bodyPr/>
          <a:lstStyle/>
          <a:p>
            <a:pPr>
              <a:defRPr/>
            </a:pPr>
            <a:endParaRPr lang="pt-BR"/>
          </a:p>
        </p:txBody>
      </p:sp>
      <p:sp>
        <p:nvSpPr>
          <p:cNvPr id="5" name="Espaço Reservado para Número de Slide 4">
            <a:extLst>
              <a:ext uri="{FF2B5EF4-FFF2-40B4-BE49-F238E27FC236}">
                <a16:creationId xmlns:a16="http://schemas.microsoft.com/office/drawing/2014/main" id="{3969EC7D-2A1A-6747-A237-E9F3E9B4A42B}"/>
              </a:ext>
            </a:extLst>
          </p:cNvPr>
          <p:cNvSpPr>
            <a:spLocks noGrp="1"/>
          </p:cNvSpPr>
          <p:nvPr>
            <p:ph type="sldNum" sz="quarter" idx="12"/>
          </p:nvPr>
        </p:nvSpPr>
        <p:spPr/>
        <p:txBody>
          <a:body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60575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21B9C0D-3E7A-8F48-8395-6BFAFFD9E524}"/>
              </a:ext>
            </a:extLst>
          </p:cNvPr>
          <p:cNvSpPr>
            <a:spLocks noGrp="1"/>
          </p:cNvSpPr>
          <p:nvPr>
            <p:ph type="dt" sz="half" idx="10"/>
          </p:nvPr>
        </p:nvSpPr>
        <p:spPr/>
        <p:txBody>
          <a:bodyPr/>
          <a:lstStyle/>
          <a:p>
            <a:pPr>
              <a:defRPr/>
            </a:pPr>
            <a:fld id="{ECE5F585-CE48-E54A-B938-67D3188EEA76}" type="datetimeFigureOut">
              <a:rPr lang="pt-BR" altLang="x-none" smtClean="0"/>
              <a:pPr>
                <a:defRPr/>
              </a:pPr>
              <a:t>30/04/2020</a:t>
            </a:fld>
            <a:endParaRPr lang="pt-BR" altLang="x-none"/>
          </a:p>
        </p:txBody>
      </p:sp>
      <p:sp>
        <p:nvSpPr>
          <p:cNvPr id="3" name="Espaço Reservado para Rodapé 2">
            <a:extLst>
              <a:ext uri="{FF2B5EF4-FFF2-40B4-BE49-F238E27FC236}">
                <a16:creationId xmlns:a16="http://schemas.microsoft.com/office/drawing/2014/main" id="{4BA1085E-71ED-E14D-819F-F1E9D40E1D9E}"/>
              </a:ext>
            </a:extLst>
          </p:cNvPr>
          <p:cNvSpPr>
            <a:spLocks noGrp="1"/>
          </p:cNvSpPr>
          <p:nvPr>
            <p:ph type="ftr" sz="quarter" idx="11"/>
          </p:nvPr>
        </p:nvSpPr>
        <p:spPr/>
        <p:txBody>
          <a:bodyPr/>
          <a:lstStyle/>
          <a:p>
            <a:pPr>
              <a:defRPr/>
            </a:pPr>
            <a:endParaRPr lang="pt-BR"/>
          </a:p>
        </p:txBody>
      </p:sp>
      <p:sp>
        <p:nvSpPr>
          <p:cNvPr id="4" name="Espaço Reservado para Número de Slide 3">
            <a:extLst>
              <a:ext uri="{FF2B5EF4-FFF2-40B4-BE49-F238E27FC236}">
                <a16:creationId xmlns:a16="http://schemas.microsoft.com/office/drawing/2014/main" id="{847858AD-0EA4-2C45-8E43-4A285C551FF1}"/>
              </a:ext>
            </a:extLst>
          </p:cNvPr>
          <p:cNvSpPr>
            <a:spLocks noGrp="1"/>
          </p:cNvSpPr>
          <p:nvPr>
            <p:ph type="sldNum" sz="quarter" idx="12"/>
          </p:nvPr>
        </p:nvSpPr>
        <p:spPr/>
        <p:txBody>
          <a:body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265071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0B126-8AAA-5546-AE89-9D41DFC22B3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0116094-D7AE-4841-9524-1A6F1E0D3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2BF7F0F-5660-C047-8CB3-89AA73C78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1B2B4F-170C-584B-A0CF-08D1D4E064DE}"/>
              </a:ext>
            </a:extLst>
          </p:cNvPr>
          <p:cNvSpPr>
            <a:spLocks noGrp="1"/>
          </p:cNvSpPr>
          <p:nvPr>
            <p:ph type="dt" sz="half" idx="10"/>
          </p:nvPr>
        </p:nvSpPr>
        <p:spPr/>
        <p:txBody>
          <a:bodyPr/>
          <a:lstStyle/>
          <a:p>
            <a:pPr>
              <a:defRPr/>
            </a:pPr>
            <a:fld id="{E829FA5C-C324-CC4E-B643-E174EBA7E8D0}" type="datetimeFigureOut">
              <a:rPr lang="pt-BR" altLang="x-none" smtClean="0"/>
              <a:pPr>
                <a:defRPr/>
              </a:pPr>
              <a:t>30/04/2020</a:t>
            </a:fld>
            <a:endParaRPr lang="pt-BR" altLang="x-none"/>
          </a:p>
        </p:txBody>
      </p:sp>
      <p:sp>
        <p:nvSpPr>
          <p:cNvPr id="6" name="Espaço Reservado para Rodapé 5">
            <a:extLst>
              <a:ext uri="{FF2B5EF4-FFF2-40B4-BE49-F238E27FC236}">
                <a16:creationId xmlns:a16="http://schemas.microsoft.com/office/drawing/2014/main" id="{4480EB6D-E753-AA4F-82CB-BD3E471055A0}"/>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0BA270E7-B575-ED46-BA5B-5EE4065436AC}"/>
              </a:ext>
            </a:extLst>
          </p:cNvPr>
          <p:cNvSpPr>
            <a:spLocks noGrp="1"/>
          </p:cNvSpPr>
          <p:nvPr>
            <p:ph type="sldNum" sz="quarter" idx="12"/>
          </p:nvPr>
        </p:nvSpPr>
        <p:spPr/>
        <p:txBody>
          <a:bodyPr/>
          <a:lstStyle/>
          <a:p>
            <a:pPr>
              <a:defRPr/>
            </a:pPr>
            <a:fld id="{08A9E905-5E3E-4C4D-B60D-133511C73F85}" type="slidenum">
              <a:rPr lang="pt-BR" altLang="x-none" smtClean="0"/>
              <a:pPr>
                <a:defRPr/>
              </a:pPr>
              <a:t>‹nº›</a:t>
            </a:fld>
            <a:endParaRPr lang="pt-BR" altLang="x-none"/>
          </a:p>
        </p:txBody>
      </p:sp>
    </p:spTree>
    <p:extLst>
      <p:ext uri="{BB962C8B-B14F-4D97-AF65-F5344CB8AC3E}">
        <p14:creationId xmlns:p14="http://schemas.microsoft.com/office/powerpoint/2010/main" val="116445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18657F-485C-8542-A440-5B4FFEAE0D6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E913D313-16A9-7246-AC1B-71F336F60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C2DCCE0-A746-5A49-9759-F3DD41D72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688D307-BC00-1342-A3CE-AD9AE6032A14}"/>
              </a:ext>
            </a:extLst>
          </p:cNvPr>
          <p:cNvSpPr>
            <a:spLocks noGrp="1"/>
          </p:cNvSpPr>
          <p:nvPr>
            <p:ph type="dt" sz="half" idx="10"/>
          </p:nvPr>
        </p:nvSpPr>
        <p:spPr/>
        <p:txBody>
          <a:bodyPr/>
          <a:lstStyle/>
          <a:p>
            <a:pPr>
              <a:defRPr/>
            </a:pPr>
            <a:fld id="{3C2083EE-20DC-554A-B5E1-CCF99272249A}" type="datetimeFigureOut">
              <a:rPr lang="pt-BR" altLang="x-none" smtClean="0"/>
              <a:pPr>
                <a:defRPr/>
              </a:pPr>
              <a:t>30/04/2020</a:t>
            </a:fld>
            <a:endParaRPr lang="pt-BR" altLang="x-none"/>
          </a:p>
        </p:txBody>
      </p:sp>
      <p:sp>
        <p:nvSpPr>
          <p:cNvPr id="6" name="Espaço Reservado para Rodapé 5">
            <a:extLst>
              <a:ext uri="{FF2B5EF4-FFF2-40B4-BE49-F238E27FC236}">
                <a16:creationId xmlns:a16="http://schemas.microsoft.com/office/drawing/2014/main" id="{7F4FB3A2-7C27-754B-BD9F-E53C95F4BDAF}"/>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DE197396-57B1-1D42-8FEE-FCE10D1097A1}"/>
              </a:ext>
            </a:extLst>
          </p:cNvPr>
          <p:cNvSpPr>
            <a:spLocks noGrp="1"/>
          </p:cNvSpPr>
          <p:nvPr>
            <p:ph type="sldNum" sz="quarter" idx="12"/>
          </p:nvPr>
        </p:nvSpPr>
        <p:spPr/>
        <p:txBody>
          <a:bodyPr/>
          <a:lstStyle/>
          <a:p>
            <a:pPr>
              <a:defRPr/>
            </a:pPr>
            <a:fld id="{35CD4924-6BAF-524D-8C7B-9435CA7BE565}" type="slidenum">
              <a:rPr lang="pt-BR" altLang="x-none" smtClean="0"/>
              <a:pPr>
                <a:defRPr/>
              </a:pPr>
              <a:t>‹nº›</a:t>
            </a:fld>
            <a:endParaRPr lang="pt-BR" altLang="x-none"/>
          </a:p>
        </p:txBody>
      </p:sp>
    </p:spTree>
    <p:extLst>
      <p:ext uri="{BB962C8B-B14F-4D97-AF65-F5344CB8AC3E}">
        <p14:creationId xmlns:p14="http://schemas.microsoft.com/office/powerpoint/2010/main" val="93307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6C9769B-0960-C543-9AFA-2B0177CAF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8537F240-BDE8-944A-95A9-BD08242FB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53C42A6-14DB-A749-B1D7-F9401A572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CE5F585-CE48-E54A-B938-67D3188EEA76}" type="datetimeFigureOut">
              <a:rPr lang="pt-BR" altLang="x-none" smtClean="0"/>
              <a:pPr>
                <a:defRPr/>
              </a:pPr>
              <a:t>30/04/2020</a:t>
            </a:fld>
            <a:endParaRPr lang="pt-BR" altLang="x-none"/>
          </a:p>
        </p:txBody>
      </p:sp>
      <p:sp>
        <p:nvSpPr>
          <p:cNvPr id="5" name="Espaço Reservado para Rodapé 4">
            <a:extLst>
              <a:ext uri="{FF2B5EF4-FFF2-40B4-BE49-F238E27FC236}">
                <a16:creationId xmlns:a16="http://schemas.microsoft.com/office/drawing/2014/main" id="{246673ED-C18B-5040-8B5E-B027F63A8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a:extLst>
              <a:ext uri="{FF2B5EF4-FFF2-40B4-BE49-F238E27FC236}">
                <a16:creationId xmlns:a16="http://schemas.microsoft.com/office/drawing/2014/main" id="{2F5E44A2-F1A5-3242-A69C-F445530B8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1B05E76-A053-174F-A11D-63B20A641BE0}" type="slidenum">
              <a:rPr lang="pt-BR" altLang="x-none" smtClean="0"/>
              <a:pPr>
                <a:defRPr/>
              </a:pPr>
              <a:t>‹nº›</a:t>
            </a:fld>
            <a:endParaRPr lang="pt-BR" altLang="x-none"/>
          </a:p>
        </p:txBody>
      </p:sp>
    </p:spTree>
    <p:extLst>
      <p:ext uri="{BB962C8B-B14F-4D97-AF65-F5344CB8AC3E}">
        <p14:creationId xmlns:p14="http://schemas.microsoft.com/office/powerpoint/2010/main" val="194687854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mailto:cynthiacorrea@usp.br"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5" name="Freeform: Shape 71">
            <a:extLst>
              <a:ext uri="{FF2B5EF4-FFF2-40B4-BE49-F238E27FC236}">
                <a16:creationId xmlns:a16="http://schemas.microsoft.com/office/drawing/2014/main" id="{A5C7124E-654B-4C37-994F-1973D878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3353" y="1302591"/>
            <a:ext cx="4608647" cy="4252327"/>
          </a:xfrm>
          <a:custGeom>
            <a:avLst/>
            <a:gdLst>
              <a:gd name="connsiteX0" fmla="*/ 2545790 w 4608647"/>
              <a:gd name="connsiteY0" fmla="*/ 0 h 4252327"/>
              <a:gd name="connsiteX1" fmla="*/ 4608647 w 4608647"/>
              <a:gd name="connsiteY1" fmla="*/ 0 h 4252327"/>
              <a:gd name="connsiteX2" fmla="*/ 4608647 w 4608647"/>
              <a:gd name="connsiteY2" fmla="*/ 4251820 h 4252327"/>
              <a:gd name="connsiteX3" fmla="*/ 4413587 w 4608647"/>
              <a:gd name="connsiteY3" fmla="*/ 4251820 h 4252327"/>
              <a:gd name="connsiteX4" fmla="*/ 4413587 w 4608647"/>
              <a:gd name="connsiteY4" fmla="*/ 4251834 h 4252327"/>
              <a:gd name="connsiteX5" fmla="*/ 4220559 w 4608647"/>
              <a:gd name="connsiteY5" fmla="*/ 4251834 h 4252327"/>
              <a:gd name="connsiteX6" fmla="*/ 4220559 w 4608647"/>
              <a:gd name="connsiteY6" fmla="*/ 4252313 h 4252327"/>
              <a:gd name="connsiteX7" fmla="*/ 4025499 w 4608647"/>
              <a:gd name="connsiteY7" fmla="*/ 4252313 h 4252327"/>
              <a:gd name="connsiteX8" fmla="*/ 4025499 w 4608647"/>
              <a:gd name="connsiteY8" fmla="*/ 4252327 h 4252327"/>
              <a:gd name="connsiteX9" fmla="*/ 0 w 4608647"/>
              <a:gd name="connsiteY9" fmla="*/ 4252327 h 4252327"/>
              <a:gd name="connsiteX10" fmla="*/ 1962642 w 4608647"/>
              <a:gd name="connsiteY10" fmla="*/ 507 h 4252327"/>
              <a:gd name="connsiteX11" fmla="*/ 2157696 w 4608647"/>
              <a:gd name="connsiteY11" fmla="*/ 507 h 4252327"/>
              <a:gd name="connsiteX12" fmla="*/ 2157702 w 4608647"/>
              <a:gd name="connsiteY12" fmla="*/ 493 h 4252327"/>
              <a:gd name="connsiteX13" fmla="*/ 2350508 w 4608647"/>
              <a:gd name="connsiteY13" fmla="*/ 493 h 4252327"/>
              <a:gd name="connsiteX14" fmla="*/ 2350730 w 4608647"/>
              <a:gd name="connsiteY14" fmla="*/ 14 h 4252327"/>
              <a:gd name="connsiteX15" fmla="*/ 2545784 w 4608647"/>
              <a:gd name="connsiteY15" fmla="*/ 14 h 425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8647" h="4252327">
                <a:moveTo>
                  <a:pt x="2545790" y="0"/>
                </a:moveTo>
                <a:lnTo>
                  <a:pt x="4608647" y="0"/>
                </a:lnTo>
                <a:lnTo>
                  <a:pt x="4608647" y="4251820"/>
                </a:lnTo>
                <a:lnTo>
                  <a:pt x="4413587" y="4251820"/>
                </a:lnTo>
                <a:lnTo>
                  <a:pt x="4413587" y="4251834"/>
                </a:lnTo>
                <a:lnTo>
                  <a:pt x="4220559" y="4251834"/>
                </a:lnTo>
                <a:lnTo>
                  <a:pt x="4220559" y="4252313"/>
                </a:lnTo>
                <a:lnTo>
                  <a:pt x="4025499" y="4252313"/>
                </a:lnTo>
                <a:lnTo>
                  <a:pt x="4025499" y="4252327"/>
                </a:lnTo>
                <a:lnTo>
                  <a:pt x="0" y="4252327"/>
                </a:lnTo>
                <a:lnTo>
                  <a:pt x="1962642" y="507"/>
                </a:lnTo>
                <a:lnTo>
                  <a:pt x="2157696" y="507"/>
                </a:lnTo>
                <a:lnTo>
                  <a:pt x="2157702" y="493"/>
                </a:lnTo>
                <a:lnTo>
                  <a:pt x="2350508" y="493"/>
                </a:lnTo>
                <a:lnTo>
                  <a:pt x="2350730" y="14"/>
                </a:lnTo>
                <a:lnTo>
                  <a:pt x="2545784" y="1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6" name="Freeform: Shape 73">
            <a:extLst>
              <a:ext uri="{FF2B5EF4-FFF2-40B4-BE49-F238E27FC236}">
                <a16:creationId xmlns:a16="http://schemas.microsoft.com/office/drawing/2014/main" id="{20D3DFB9-0A1D-43AF-94B0-0CF8DE360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3083"/>
            <a:ext cx="9226303" cy="4251821"/>
          </a:xfrm>
          <a:custGeom>
            <a:avLst/>
            <a:gdLst>
              <a:gd name="connsiteX0" fmla="*/ 0 w 9226303"/>
              <a:gd name="connsiteY0" fmla="*/ 0 h 4251821"/>
              <a:gd name="connsiteX1" fmla="*/ 9226303 w 9226303"/>
              <a:gd name="connsiteY1" fmla="*/ 0 h 4251821"/>
              <a:gd name="connsiteX2" fmla="*/ 7263661 w 9226303"/>
              <a:gd name="connsiteY2" fmla="*/ 4251821 h 4251821"/>
              <a:gd name="connsiteX3" fmla="*/ 0 w 9226303"/>
              <a:gd name="connsiteY3" fmla="*/ 4251821 h 4251821"/>
            </a:gdLst>
            <a:ahLst/>
            <a:cxnLst>
              <a:cxn ang="0">
                <a:pos x="connsiteX0" y="connsiteY0"/>
              </a:cxn>
              <a:cxn ang="0">
                <a:pos x="connsiteX1" y="connsiteY1"/>
              </a:cxn>
              <a:cxn ang="0">
                <a:pos x="connsiteX2" y="connsiteY2"/>
              </a:cxn>
              <a:cxn ang="0">
                <a:pos x="connsiteX3" y="connsiteY3"/>
              </a:cxn>
            </a:cxnLst>
            <a:rect l="l" t="t" r="r" b="b"/>
            <a:pathLst>
              <a:path w="9226303" h="4251821">
                <a:moveTo>
                  <a:pt x="0" y="0"/>
                </a:moveTo>
                <a:lnTo>
                  <a:pt x="9226303" y="0"/>
                </a:lnTo>
                <a:lnTo>
                  <a:pt x="7263661" y="4251821"/>
                </a:lnTo>
                <a:lnTo>
                  <a:pt x="0" y="4251821"/>
                </a:lnTo>
                <a:close/>
              </a:path>
            </a:pathLst>
          </a:cu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481" name="Título 1"/>
          <p:cNvSpPr>
            <a:spLocks noGrp="1"/>
          </p:cNvSpPr>
          <p:nvPr>
            <p:ph type="ctrTitle"/>
          </p:nvPr>
        </p:nvSpPr>
        <p:spPr>
          <a:xfrm>
            <a:off x="804672" y="2109822"/>
            <a:ext cx="6760393" cy="2787214"/>
          </a:xfrm>
        </p:spPr>
        <p:txBody>
          <a:bodyPr anchor="ctr">
            <a:normAutofit/>
          </a:bodyPr>
          <a:lstStyle/>
          <a:p>
            <a:pPr algn="l" eaLnBrk="1" hangingPunct="1"/>
            <a:r>
              <a:rPr lang="pt-BR" altLang="x-none" b="1" dirty="0">
                <a:solidFill>
                  <a:srgbClr val="FFFFFF"/>
                </a:solidFill>
                <a:ea typeface="ＭＳ Ｐゴシック" charset="-128"/>
              </a:rPr>
              <a:t>MANUAL DE OSLO</a:t>
            </a:r>
          </a:p>
        </p:txBody>
      </p:sp>
      <p:sp>
        <p:nvSpPr>
          <p:cNvPr id="20483" name="Retângulo 3"/>
          <p:cNvSpPr>
            <a:spLocks noChangeArrowheads="1"/>
          </p:cNvSpPr>
          <p:nvPr/>
        </p:nvSpPr>
        <p:spPr bwMode="auto">
          <a:xfrm>
            <a:off x="8369736" y="4404593"/>
            <a:ext cx="328453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charset="2"/>
              <a:buChar char=""/>
              <a:defRPr>
                <a:solidFill>
                  <a:srgbClr val="404040"/>
                </a:solidFill>
                <a:latin typeface="Century Gothic" charset="0"/>
                <a:ea typeface="ＭＳ Ｐゴシック" charset="-128"/>
              </a:defRPr>
            </a:lvl1pPr>
            <a:lvl2pPr marL="742950" indent="-285750">
              <a:spcBef>
                <a:spcPts val="1000"/>
              </a:spcBef>
              <a:buClr>
                <a:schemeClr val="accent1"/>
              </a:buClr>
              <a:buSzPct val="80000"/>
              <a:buFont typeface="Wingdings 3" charset="2"/>
              <a:buChar char=""/>
              <a:defRPr sz="1600">
                <a:solidFill>
                  <a:srgbClr val="404040"/>
                </a:solidFill>
                <a:latin typeface="Century Gothic" charset="0"/>
                <a:ea typeface="ＭＳ Ｐゴシック" charset="-128"/>
              </a:defRPr>
            </a:lvl2pPr>
            <a:lvl3pPr marL="1143000" indent="-228600">
              <a:spcBef>
                <a:spcPts val="1000"/>
              </a:spcBef>
              <a:buClr>
                <a:schemeClr val="accent1"/>
              </a:buClr>
              <a:buSzPct val="80000"/>
              <a:buFont typeface="Wingdings 3" charset="2"/>
              <a:buChar char=""/>
              <a:defRPr sz="1400">
                <a:solidFill>
                  <a:srgbClr val="404040"/>
                </a:solidFill>
                <a:latin typeface="Century Gothic" charset="0"/>
                <a:ea typeface="ＭＳ Ｐゴシック" charset="-128"/>
              </a:defRPr>
            </a:lvl3pPr>
            <a:lvl4pPr marL="1600200" indent="-228600">
              <a:spcBef>
                <a:spcPts val="1000"/>
              </a:spcBef>
              <a:buClr>
                <a:schemeClr val="accent1"/>
              </a:buClr>
              <a:buSzPct val="80000"/>
              <a:buFont typeface="Wingdings 3" charset="2"/>
              <a:buChar char=""/>
              <a:defRPr sz="1200">
                <a:solidFill>
                  <a:srgbClr val="404040"/>
                </a:solidFill>
                <a:latin typeface="Century Gothic" charset="0"/>
                <a:ea typeface="ＭＳ Ｐゴシック" charset="-128"/>
              </a:defRPr>
            </a:lvl4pPr>
            <a:lvl5pPr marL="2057400" indent="-228600">
              <a:spcBef>
                <a:spcPts val="1000"/>
              </a:spcBef>
              <a:buClr>
                <a:schemeClr val="accent1"/>
              </a:buClr>
              <a:buSzPct val="80000"/>
              <a:buFont typeface="Wingdings 3" charset="2"/>
              <a:buChar char=""/>
              <a:defRPr sz="1200">
                <a:solidFill>
                  <a:srgbClr val="404040"/>
                </a:solidFill>
                <a:latin typeface="Century Gothic" charset="0"/>
                <a:ea typeface="ＭＳ Ｐゴシック" charset="-128"/>
              </a:defRPr>
            </a:lvl5pPr>
            <a:lvl6pPr marL="25146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Century Gothic" charset="0"/>
                <a:ea typeface="ＭＳ Ｐゴシック" charset="-128"/>
              </a:defRPr>
            </a:lvl6pPr>
            <a:lvl7pPr marL="29718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Century Gothic" charset="0"/>
                <a:ea typeface="ＭＳ Ｐゴシック" charset="-128"/>
              </a:defRPr>
            </a:lvl7pPr>
            <a:lvl8pPr marL="34290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Century Gothic" charset="0"/>
                <a:ea typeface="ＭＳ Ｐゴシック" charset="-128"/>
              </a:defRPr>
            </a:lvl8pPr>
            <a:lvl9pPr marL="38862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Century Gothic" charset="0"/>
                <a:ea typeface="ＭＳ Ｐゴシック" charset="-128"/>
              </a:defRPr>
            </a:lvl9pPr>
          </a:lstStyle>
          <a:p>
            <a:pPr eaLnBrk="1" hangingPunct="1">
              <a:spcBef>
                <a:spcPct val="0"/>
              </a:spcBef>
              <a:spcAft>
                <a:spcPts val="600"/>
              </a:spcAft>
              <a:buClrTx/>
              <a:buSzTx/>
              <a:buFontTx/>
              <a:buNone/>
            </a:pPr>
            <a:r>
              <a:rPr lang="pt-BR" altLang="x-none" sz="1600" b="1" dirty="0">
                <a:solidFill>
                  <a:schemeClr val="bg1"/>
                </a:solidFill>
              </a:rPr>
              <a:t>Cynthia Correa</a:t>
            </a:r>
          </a:p>
          <a:p>
            <a:pPr eaLnBrk="1" hangingPunct="1">
              <a:spcBef>
                <a:spcPct val="0"/>
              </a:spcBef>
              <a:spcAft>
                <a:spcPts val="600"/>
              </a:spcAft>
              <a:buClrTx/>
              <a:buSzTx/>
              <a:buFontTx/>
              <a:buNone/>
            </a:pPr>
            <a:r>
              <a:rPr lang="pt-BR" altLang="x-none" sz="1600" b="1" dirty="0">
                <a:solidFill>
                  <a:schemeClr val="bg1"/>
                </a:solidFill>
                <a:hlinkClick r:id="rId5">
                  <a:extLst>
                    <a:ext uri="{A12FA001-AC4F-418D-AE19-62706E023703}">
                      <ahyp:hlinkClr xmlns:ahyp="http://schemas.microsoft.com/office/drawing/2018/hyperlinkcolor" val="tx"/>
                    </a:ext>
                  </a:extLst>
                </a:hlinkClick>
              </a:rPr>
              <a:t>cynthiacorrea@usp.br</a:t>
            </a:r>
            <a:endParaRPr lang="pt-BR" altLang="x-none" sz="1600" b="1" dirty="0">
              <a:solidFill>
                <a:schemeClr val="bg1"/>
              </a:solidFill>
            </a:endParaRPr>
          </a:p>
          <a:p>
            <a:pPr eaLnBrk="1" hangingPunct="1">
              <a:spcBef>
                <a:spcPct val="0"/>
              </a:spcBef>
              <a:spcAft>
                <a:spcPts val="600"/>
              </a:spcAft>
              <a:buClrTx/>
              <a:buSzTx/>
              <a:buFontTx/>
              <a:buNone/>
            </a:pPr>
            <a:r>
              <a:rPr lang="pt-BR" altLang="x-none" sz="1600" b="1" dirty="0">
                <a:solidFill>
                  <a:schemeClr val="bg1"/>
                </a:solidFill>
              </a:rPr>
              <a:t>Universidade de São Paulo</a:t>
            </a:r>
          </a:p>
        </p:txBody>
      </p:sp>
      <p:pic>
        <p:nvPicPr>
          <p:cNvPr id="3" name="Som gravado1" descr="Som gravado1">
            <a:hlinkClick r:id="" action="ppaction://media"/>
            <a:extLst>
              <a:ext uri="{FF2B5EF4-FFF2-40B4-BE49-F238E27FC236}">
                <a16:creationId xmlns:a16="http://schemas.microsoft.com/office/drawing/2014/main" id="{030D66AE-553E-5B4A-8111-4D8D375893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9F7551-E956-43CB-8F36-268A5DA44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E68D9A-86E1-4C0E-BBF2-8769D0523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3805"/>
            <a:ext cx="6313655" cy="5696020"/>
          </a:xfrm>
          <a:custGeom>
            <a:avLst/>
            <a:gdLst>
              <a:gd name="connsiteX0" fmla="*/ 0 w 6313655"/>
              <a:gd name="connsiteY0" fmla="*/ 0 h 5696020"/>
              <a:gd name="connsiteX1" fmla="*/ 6313655 w 6313655"/>
              <a:gd name="connsiteY1" fmla="*/ 0 h 5696020"/>
              <a:gd name="connsiteX2" fmla="*/ 3550375 w 6313655"/>
              <a:gd name="connsiteY2" fmla="*/ 5696020 h 5696020"/>
              <a:gd name="connsiteX3" fmla="*/ 0 w 6313655"/>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6313655" h="5696020">
                <a:moveTo>
                  <a:pt x="0" y="0"/>
                </a:moveTo>
                <a:lnTo>
                  <a:pt x="6313655" y="0"/>
                </a:lnTo>
                <a:lnTo>
                  <a:pt x="3550375"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prstClr>
              </a:solidFill>
              <a:effectLst/>
              <a:uLnTx/>
              <a:uFillTx/>
              <a:latin typeface="Calibri" panose="020F0502020204030204"/>
              <a:ea typeface="+mn-ea"/>
              <a:cs typeface="+mn-cs"/>
            </a:endParaRPr>
          </a:p>
        </p:txBody>
      </p:sp>
      <p:sp>
        <p:nvSpPr>
          <p:cNvPr id="37889" name="Título 1"/>
          <p:cNvSpPr>
            <a:spLocks noGrp="1"/>
          </p:cNvSpPr>
          <p:nvPr>
            <p:ph type="title"/>
          </p:nvPr>
        </p:nvSpPr>
        <p:spPr>
          <a:xfrm>
            <a:off x="838200" y="926351"/>
            <a:ext cx="3805518" cy="2892625"/>
          </a:xfrm>
        </p:spPr>
        <p:txBody>
          <a:bodyPr anchor="b">
            <a:normAutofit/>
          </a:bodyPr>
          <a:lstStyle/>
          <a:p>
            <a:pPr eaLnBrk="1" hangingPunct="1"/>
            <a:r>
              <a:rPr lang="pt-BR" altLang="x-none" b="1" dirty="0" err="1">
                <a:solidFill>
                  <a:srgbClr val="FFFFFF"/>
                </a:solidFill>
                <a:ea typeface="ＭＳ Ｐゴシック" charset="-128"/>
              </a:rPr>
              <a:t>Schumpeter</a:t>
            </a:r>
            <a:endParaRPr lang="pt-BR" altLang="x-none" b="1" dirty="0">
              <a:solidFill>
                <a:srgbClr val="FFFFFF"/>
              </a:solidFill>
              <a:ea typeface="ＭＳ Ｐゴシック" charset="-128"/>
            </a:endParaRPr>
          </a:p>
        </p:txBody>
      </p:sp>
      <p:sp>
        <p:nvSpPr>
          <p:cNvPr id="37890" name="Espaço Reservado para Conteúdo 2"/>
          <p:cNvSpPr>
            <a:spLocks noGrp="1"/>
          </p:cNvSpPr>
          <p:nvPr>
            <p:ph idx="1"/>
          </p:nvPr>
        </p:nvSpPr>
        <p:spPr>
          <a:xfrm>
            <a:off x="6313655" y="926351"/>
            <a:ext cx="5040144" cy="5091953"/>
          </a:xfrm>
        </p:spPr>
        <p:txBody>
          <a:bodyPr anchor="ctr">
            <a:normAutofit/>
          </a:bodyPr>
          <a:lstStyle/>
          <a:p>
            <a:pPr marL="0" indent="0" eaLnBrk="1" hangingPunct="1">
              <a:buFont typeface="Wingdings 3" charset="2"/>
              <a:buNone/>
            </a:pPr>
            <a:r>
              <a:rPr lang="pt-BR" altLang="x-none" sz="2000" dirty="0" err="1">
                <a:solidFill>
                  <a:schemeClr val="bg1"/>
                </a:solidFill>
                <a:ea typeface="ＭＳ Ｐゴシック" charset="-128"/>
              </a:rPr>
              <a:t>Schumpeter</a:t>
            </a:r>
            <a:r>
              <a:rPr lang="pt-BR" altLang="x-none" sz="2000" dirty="0">
                <a:solidFill>
                  <a:schemeClr val="bg1"/>
                </a:solidFill>
                <a:ea typeface="ＭＳ Ｐゴシック" charset="-128"/>
              </a:rPr>
              <a:t> (1934 apud OCDE, 2005) define cinco tipos de inovação:</a:t>
            </a:r>
          </a:p>
          <a:p>
            <a:pPr marL="0" indent="0" eaLnBrk="1" hangingPunct="1">
              <a:buFont typeface="Wingdings 3" charset="2"/>
              <a:buNone/>
            </a:pPr>
            <a:r>
              <a:rPr lang="pt-BR" altLang="x-none" sz="2000" dirty="0" err="1">
                <a:solidFill>
                  <a:schemeClr val="bg1"/>
                </a:solidFill>
                <a:ea typeface="ＭＳ Ｐゴシック" charset="-128"/>
              </a:rPr>
              <a:t>i</a:t>
            </a:r>
            <a:r>
              <a:rPr lang="pt-BR" altLang="x-none" sz="2000" dirty="0">
                <a:solidFill>
                  <a:schemeClr val="bg1"/>
                </a:solidFill>
                <a:ea typeface="ＭＳ Ｐゴシック" charset="-128"/>
              </a:rPr>
              <a:t>) introdução de novos produtos;</a:t>
            </a:r>
          </a:p>
          <a:p>
            <a:pPr marL="0" indent="0" eaLnBrk="1" hangingPunct="1">
              <a:buFont typeface="Wingdings 3" charset="2"/>
              <a:buNone/>
            </a:pPr>
            <a:r>
              <a:rPr lang="pt-BR" altLang="x-none" sz="2000" dirty="0" err="1">
                <a:solidFill>
                  <a:schemeClr val="bg1"/>
                </a:solidFill>
                <a:ea typeface="ＭＳ Ｐゴシック" charset="-128"/>
              </a:rPr>
              <a:t>ii</a:t>
            </a:r>
            <a:r>
              <a:rPr lang="pt-BR" altLang="x-none" sz="2000" dirty="0">
                <a:solidFill>
                  <a:schemeClr val="bg1"/>
                </a:solidFill>
                <a:ea typeface="ＭＳ Ｐゴシック" charset="-128"/>
              </a:rPr>
              <a:t>) introdução de novos métodos de produção;</a:t>
            </a:r>
          </a:p>
          <a:p>
            <a:pPr marL="0" indent="0" eaLnBrk="1" hangingPunct="1">
              <a:buFont typeface="Wingdings 3" charset="2"/>
              <a:buNone/>
            </a:pPr>
            <a:r>
              <a:rPr lang="pt-BR" altLang="x-none" sz="2000" dirty="0" err="1">
                <a:solidFill>
                  <a:schemeClr val="bg1"/>
                </a:solidFill>
                <a:ea typeface="ＭＳ Ｐゴシック" charset="-128"/>
              </a:rPr>
              <a:t>iii</a:t>
            </a:r>
            <a:r>
              <a:rPr lang="pt-BR" altLang="x-none" sz="2000" dirty="0">
                <a:solidFill>
                  <a:schemeClr val="bg1"/>
                </a:solidFill>
                <a:ea typeface="ＭＳ Ｐゴシック" charset="-128"/>
              </a:rPr>
              <a:t>) abertura de novos mercados;</a:t>
            </a:r>
          </a:p>
          <a:p>
            <a:pPr marL="0" indent="0" eaLnBrk="1" hangingPunct="1">
              <a:buFont typeface="Wingdings 3" charset="2"/>
              <a:buNone/>
            </a:pPr>
            <a:r>
              <a:rPr lang="pt-BR" altLang="x-none" sz="2000" dirty="0" err="1">
                <a:solidFill>
                  <a:schemeClr val="bg1"/>
                </a:solidFill>
                <a:ea typeface="ＭＳ Ｐゴシック" charset="-128"/>
              </a:rPr>
              <a:t>iv</a:t>
            </a:r>
            <a:r>
              <a:rPr lang="pt-BR" altLang="x-none" sz="2000" dirty="0">
                <a:solidFill>
                  <a:schemeClr val="bg1"/>
                </a:solidFill>
                <a:ea typeface="ＭＳ Ｐゴシック" charset="-128"/>
              </a:rPr>
              <a:t>) desenvolvimento de novas fontes provedoras de matérias-primas e outros insumos;</a:t>
            </a:r>
          </a:p>
          <a:p>
            <a:pPr marL="0" indent="0" eaLnBrk="1" hangingPunct="1">
              <a:buFont typeface="Wingdings 3" charset="2"/>
              <a:buNone/>
            </a:pPr>
            <a:r>
              <a:rPr lang="pt-BR" altLang="x-none" sz="2000" dirty="0" err="1">
                <a:solidFill>
                  <a:schemeClr val="bg1"/>
                </a:solidFill>
                <a:ea typeface="ＭＳ Ｐゴシック" charset="-128"/>
              </a:rPr>
              <a:t>v</a:t>
            </a:r>
            <a:r>
              <a:rPr lang="pt-BR" altLang="x-none" sz="2000" dirty="0">
                <a:solidFill>
                  <a:schemeClr val="bg1"/>
                </a:solidFill>
                <a:ea typeface="ＭＳ Ｐゴシック" charset="-128"/>
              </a:rPr>
              <a:t>) criação de novas estruturas de mercado em uma indústria.</a:t>
            </a:r>
          </a:p>
        </p:txBody>
      </p:sp>
      <p:pic>
        <p:nvPicPr>
          <p:cNvPr id="2" name="Som gravado10" descr="Som gravado10">
            <a:hlinkClick r:id="" action="ppaction://media"/>
            <a:extLst>
              <a:ext uri="{FF2B5EF4-FFF2-40B4-BE49-F238E27FC236}">
                <a16:creationId xmlns:a16="http://schemas.microsoft.com/office/drawing/2014/main" id="{34080A8B-08C8-034C-895B-281FE2662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0" name="Freeform: Shape 70">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061" name="Freeform: Shape 72">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057" name="Título 1"/>
          <p:cNvSpPr>
            <a:spLocks noGrp="1"/>
          </p:cNvSpPr>
          <p:nvPr>
            <p:ph type="title"/>
          </p:nvPr>
        </p:nvSpPr>
        <p:spPr>
          <a:xfrm>
            <a:off x="838199" y="1841614"/>
            <a:ext cx="3409508" cy="3173819"/>
          </a:xfrm>
        </p:spPr>
        <p:txBody>
          <a:bodyPr>
            <a:normAutofit/>
          </a:bodyPr>
          <a:lstStyle/>
          <a:p>
            <a:pPr eaLnBrk="1" hangingPunct="1"/>
            <a:r>
              <a:rPr lang="pt-BR" altLang="x-none" b="1" dirty="0">
                <a:solidFill>
                  <a:schemeClr val="bg1"/>
                </a:solidFill>
                <a:ea typeface="ＭＳ Ｐゴシック" charset="-128"/>
              </a:rPr>
              <a:t>Tipos de inovação</a:t>
            </a:r>
          </a:p>
        </p:txBody>
      </p:sp>
      <p:sp>
        <p:nvSpPr>
          <p:cNvPr id="45058" name="Espaço Reservado para Conteúdo 2"/>
          <p:cNvSpPr>
            <a:spLocks noGrp="1"/>
          </p:cNvSpPr>
          <p:nvPr>
            <p:ph idx="1"/>
          </p:nvPr>
        </p:nvSpPr>
        <p:spPr>
          <a:xfrm>
            <a:off x="6096000" y="1137208"/>
            <a:ext cx="5257800" cy="4582632"/>
          </a:xfrm>
        </p:spPr>
        <p:txBody>
          <a:bodyPr anchor="ctr">
            <a:normAutofit/>
          </a:bodyPr>
          <a:lstStyle/>
          <a:p>
            <a:pPr marL="0" indent="0" eaLnBrk="1" hangingPunct="1">
              <a:buNone/>
            </a:pPr>
            <a:r>
              <a:rPr lang="pt-BR" altLang="x-none" sz="2000">
                <a:ea typeface="ＭＳ Ｐゴシック" charset="-128"/>
              </a:rPr>
              <a:t>Quatro tipos de inovação são definidos pelo Manual de Oslo (2005): </a:t>
            </a:r>
          </a:p>
          <a:p>
            <a:pPr eaLnBrk="1" hangingPunct="1">
              <a:buFont typeface="Wingdings" charset="2"/>
              <a:buChar char="ü"/>
            </a:pPr>
            <a:r>
              <a:rPr lang="pt-BR" altLang="x-none" sz="2000">
                <a:ea typeface="ＭＳ Ｐゴシック" charset="-128"/>
              </a:rPr>
              <a:t>Inovações de produto,</a:t>
            </a:r>
          </a:p>
          <a:p>
            <a:pPr eaLnBrk="1" hangingPunct="1">
              <a:buFont typeface="Wingdings" charset="2"/>
              <a:buChar char="ü"/>
            </a:pPr>
            <a:r>
              <a:rPr lang="pt-BR" altLang="x-none" sz="2000">
                <a:ea typeface="ＭＳ Ｐゴシック" charset="-128"/>
              </a:rPr>
              <a:t>Inovações de processo,</a:t>
            </a:r>
          </a:p>
          <a:p>
            <a:pPr eaLnBrk="1" hangingPunct="1">
              <a:buFont typeface="Wingdings" charset="2"/>
              <a:buChar char="ü"/>
            </a:pPr>
            <a:r>
              <a:rPr lang="pt-BR" altLang="x-none" sz="2000">
                <a:ea typeface="ＭＳ Ｐゴシック" charset="-128"/>
              </a:rPr>
              <a:t>Inovações organizacionais, e</a:t>
            </a:r>
          </a:p>
          <a:p>
            <a:pPr eaLnBrk="1" hangingPunct="1">
              <a:buFont typeface="Wingdings" charset="2"/>
              <a:buChar char="ü"/>
            </a:pPr>
            <a:r>
              <a:rPr lang="pt-BR" altLang="x-none" sz="2000">
                <a:ea typeface="ＭＳ Ｐゴシック" charset="-128"/>
              </a:rPr>
              <a:t>Inovações de marketing.</a:t>
            </a:r>
          </a:p>
        </p:txBody>
      </p:sp>
      <p:pic>
        <p:nvPicPr>
          <p:cNvPr id="2" name="Som gravado11" descr="Som gravado11">
            <a:hlinkClick r:id="" action="ppaction://media"/>
            <a:extLst>
              <a:ext uri="{FF2B5EF4-FFF2-40B4-BE49-F238E27FC236}">
                <a16:creationId xmlns:a16="http://schemas.microsoft.com/office/drawing/2014/main" id="{49A63EB5-691D-2B4D-A1DC-15AF45409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CF157C5-282F-4C93-80F7-CCD7F4A43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8416393" cy="1511306"/>
          </a:xfrm>
          <a:custGeom>
            <a:avLst/>
            <a:gdLst>
              <a:gd name="connsiteX0" fmla="*/ 0 w 8416393"/>
              <a:gd name="connsiteY0" fmla="*/ 0 h 1511306"/>
              <a:gd name="connsiteX1" fmla="*/ 239486 w 8416393"/>
              <a:gd name="connsiteY1" fmla="*/ 0 h 1511306"/>
              <a:gd name="connsiteX2" fmla="*/ 1069788 w 8416393"/>
              <a:gd name="connsiteY2" fmla="*/ 0 h 1511306"/>
              <a:gd name="connsiteX3" fmla="*/ 1209568 w 8416393"/>
              <a:gd name="connsiteY3" fmla="*/ 0 h 1511306"/>
              <a:gd name="connsiteX4" fmla="*/ 1309274 w 8416393"/>
              <a:gd name="connsiteY4" fmla="*/ 0 h 1511306"/>
              <a:gd name="connsiteX5" fmla="*/ 2279356 w 8416393"/>
              <a:gd name="connsiteY5" fmla="*/ 0 h 1511306"/>
              <a:gd name="connsiteX6" fmla="*/ 2405743 w 8416393"/>
              <a:gd name="connsiteY6" fmla="*/ 0 h 1511306"/>
              <a:gd name="connsiteX7" fmla="*/ 2801131 w 8416393"/>
              <a:gd name="connsiteY7" fmla="*/ 0 h 1511306"/>
              <a:gd name="connsiteX8" fmla="*/ 3475531 w 8416393"/>
              <a:gd name="connsiteY8" fmla="*/ 0 h 1511306"/>
              <a:gd name="connsiteX9" fmla="*/ 3870919 w 8416393"/>
              <a:gd name="connsiteY9" fmla="*/ 0 h 1511306"/>
              <a:gd name="connsiteX10" fmla="*/ 7346605 w 8416393"/>
              <a:gd name="connsiteY10" fmla="*/ 0 h 1511306"/>
              <a:gd name="connsiteX11" fmla="*/ 8416393 w 8416393"/>
              <a:gd name="connsiteY11" fmla="*/ 0 h 1511306"/>
              <a:gd name="connsiteX12" fmla="*/ 7718776 w 8416393"/>
              <a:gd name="connsiteY12" fmla="*/ 1511301 h 1511306"/>
              <a:gd name="connsiteX13" fmla="*/ 6648988 w 8416393"/>
              <a:gd name="connsiteY13" fmla="*/ 1511301 h 1511306"/>
              <a:gd name="connsiteX14" fmla="*/ 3870920 w 8416393"/>
              <a:gd name="connsiteY14" fmla="*/ 1511301 h 1511306"/>
              <a:gd name="connsiteX15" fmla="*/ 3870920 w 8416393"/>
              <a:gd name="connsiteY15" fmla="*/ 1511304 h 1511306"/>
              <a:gd name="connsiteX16" fmla="*/ 3475531 w 8416393"/>
              <a:gd name="connsiteY16" fmla="*/ 1511304 h 1511306"/>
              <a:gd name="connsiteX17" fmla="*/ 3475531 w 8416393"/>
              <a:gd name="connsiteY17" fmla="*/ 1511306 h 1511306"/>
              <a:gd name="connsiteX18" fmla="*/ 2405743 w 8416393"/>
              <a:gd name="connsiteY18" fmla="*/ 1511306 h 1511306"/>
              <a:gd name="connsiteX19" fmla="*/ 2403199 w 8416393"/>
              <a:gd name="connsiteY19" fmla="*/ 1511306 h 1511306"/>
              <a:gd name="connsiteX20" fmla="*/ 2288996 w 8416393"/>
              <a:gd name="connsiteY20" fmla="*/ 1511306 h 1511306"/>
              <a:gd name="connsiteX21" fmla="*/ 2279356 w 8416393"/>
              <a:gd name="connsiteY21" fmla="*/ 1511306 h 1511306"/>
              <a:gd name="connsiteX22" fmla="*/ 1333411 w 8416393"/>
              <a:gd name="connsiteY22" fmla="*/ 1511306 h 1511306"/>
              <a:gd name="connsiteX23" fmla="*/ 1309274 w 8416393"/>
              <a:gd name="connsiteY23" fmla="*/ 1511306 h 1511306"/>
              <a:gd name="connsiteX24" fmla="*/ 1219208 w 8416393"/>
              <a:gd name="connsiteY24" fmla="*/ 1511306 h 1511306"/>
              <a:gd name="connsiteX25" fmla="*/ 1209568 w 8416393"/>
              <a:gd name="connsiteY25" fmla="*/ 1511306 h 1511306"/>
              <a:gd name="connsiteX26" fmla="*/ 1069788 w 8416393"/>
              <a:gd name="connsiteY26" fmla="*/ 1511306 h 1511306"/>
              <a:gd name="connsiteX27" fmla="*/ 239486 w 8416393"/>
              <a:gd name="connsiteY27" fmla="*/ 1511306 h 1511306"/>
              <a:gd name="connsiteX28" fmla="*/ 0 w 8416393"/>
              <a:gd name="connsiteY28"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16393" h="1511306">
                <a:moveTo>
                  <a:pt x="0" y="0"/>
                </a:moveTo>
                <a:lnTo>
                  <a:pt x="239486" y="0"/>
                </a:lnTo>
                <a:lnTo>
                  <a:pt x="1069788" y="0"/>
                </a:lnTo>
                <a:lnTo>
                  <a:pt x="1209568" y="0"/>
                </a:lnTo>
                <a:lnTo>
                  <a:pt x="1309274" y="0"/>
                </a:lnTo>
                <a:lnTo>
                  <a:pt x="2279356" y="0"/>
                </a:lnTo>
                <a:lnTo>
                  <a:pt x="2405743" y="0"/>
                </a:lnTo>
                <a:lnTo>
                  <a:pt x="2801131" y="0"/>
                </a:lnTo>
                <a:lnTo>
                  <a:pt x="3475531" y="0"/>
                </a:lnTo>
                <a:lnTo>
                  <a:pt x="3870919" y="0"/>
                </a:lnTo>
                <a:lnTo>
                  <a:pt x="7346605" y="0"/>
                </a:lnTo>
                <a:lnTo>
                  <a:pt x="8416393" y="0"/>
                </a:lnTo>
                <a:lnTo>
                  <a:pt x="7718776" y="1511301"/>
                </a:lnTo>
                <a:lnTo>
                  <a:pt x="6648988" y="1511301"/>
                </a:lnTo>
                <a:lnTo>
                  <a:pt x="3870920" y="1511301"/>
                </a:lnTo>
                <a:lnTo>
                  <a:pt x="3870920" y="1511304"/>
                </a:lnTo>
                <a:lnTo>
                  <a:pt x="3475531" y="1511304"/>
                </a:lnTo>
                <a:lnTo>
                  <a:pt x="3475531" y="1511306"/>
                </a:lnTo>
                <a:lnTo>
                  <a:pt x="2405743" y="1511306"/>
                </a:lnTo>
                <a:lnTo>
                  <a:pt x="2403199" y="1511306"/>
                </a:lnTo>
                <a:lnTo>
                  <a:pt x="2288996" y="1511306"/>
                </a:lnTo>
                <a:lnTo>
                  <a:pt x="2279356" y="1511306"/>
                </a:lnTo>
                <a:lnTo>
                  <a:pt x="1333411" y="1511306"/>
                </a:lnTo>
                <a:lnTo>
                  <a:pt x="1309274" y="1511306"/>
                </a:lnTo>
                <a:lnTo>
                  <a:pt x="1219208" y="1511306"/>
                </a:lnTo>
                <a:lnTo>
                  <a:pt x="1209568" y="1511306"/>
                </a:lnTo>
                <a:lnTo>
                  <a:pt x="106978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47105" name="Título 1"/>
          <p:cNvSpPr>
            <a:spLocks noGrp="1"/>
          </p:cNvSpPr>
          <p:nvPr>
            <p:ph type="title"/>
          </p:nvPr>
        </p:nvSpPr>
        <p:spPr>
          <a:xfrm>
            <a:off x="841248" y="5529884"/>
            <a:ext cx="6754845" cy="1096331"/>
          </a:xfrm>
        </p:spPr>
        <p:txBody>
          <a:bodyPr>
            <a:normAutofit/>
          </a:bodyPr>
          <a:lstStyle/>
          <a:p>
            <a:pPr eaLnBrk="1" hangingPunct="1"/>
            <a:r>
              <a:rPr lang="pt-BR" altLang="x-none" sz="4000" b="1" dirty="0">
                <a:solidFill>
                  <a:srgbClr val="303030"/>
                </a:solidFill>
                <a:ea typeface="ＭＳ Ｐゴシック" charset="-128"/>
              </a:rPr>
              <a:t>Inovação de produto</a:t>
            </a:r>
          </a:p>
        </p:txBody>
      </p:sp>
      <p:sp>
        <p:nvSpPr>
          <p:cNvPr id="47106" name="Espaço Reservado para Conteúdo 2"/>
          <p:cNvSpPr>
            <a:spLocks noGrp="1"/>
          </p:cNvSpPr>
          <p:nvPr>
            <p:ph idx="1"/>
          </p:nvPr>
        </p:nvSpPr>
        <p:spPr>
          <a:xfrm>
            <a:off x="841248" y="731520"/>
            <a:ext cx="10701507" cy="4254137"/>
          </a:xfrm>
        </p:spPr>
        <p:txBody>
          <a:bodyPr anchor="ctr">
            <a:normAutofit/>
          </a:bodyPr>
          <a:lstStyle/>
          <a:p>
            <a:r>
              <a:rPr lang="pt-BR" altLang="x-none" sz="2400" b="1" dirty="0">
                <a:ea typeface="ＭＳ Ｐゴシック" charset="-128"/>
              </a:rPr>
              <a:t>É</a:t>
            </a:r>
            <a:r>
              <a:rPr lang="pt-BR" altLang="x-none" sz="2400" dirty="0">
                <a:ea typeface="ＭＳ Ｐゴシック" charset="-128"/>
              </a:rPr>
              <a:t> a introdução de um bem ou serviço novo ou melhorado quanto a características ou usos previstos. </a:t>
            </a:r>
          </a:p>
          <a:p>
            <a:r>
              <a:rPr lang="pt-BR" altLang="x-none" sz="2400" dirty="0">
                <a:ea typeface="ＭＳ Ｐゴシック" charset="-128"/>
              </a:rPr>
              <a:t>Incluem melhoramentos significativos em especificações técnicas, componentes e materiais, </a:t>
            </a:r>
            <a:r>
              <a:rPr lang="pt-BR" altLang="x-none" sz="2400" i="1" dirty="0">
                <a:ea typeface="ＭＳ Ｐゴシック" charset="-128"/>
              </a:rPr>
              <a:t>softwares</a:t>
            </a:r>
            <a:r>
              <a:rPr lang="pt-BR" altLang="x-none" sz="2400" dirty="0">
                <a:ea typeface="ＭＳ Ｐゴシック" charset="-128"/>
              </a:rPr>
              <a:t> incorporados, facilidade de uso ou outras características funcionais.</a:t>
            </a:r>
          </a:p>
          <a:p>
            <a:r>
              <a:rPr lang="pt-BR" altLang="x-none" sz="2400" dirty="0">
                <a:ea typeface="ＭＳ Ｐゴシック" charset="-128"/>
              </a:rPr>
              <a:t>Inovações de produto envolvem mudanças significativas nas potencialidades de produtos e serviços.</a:t>
            </a:r>
          </a:p>
        </p:txBody>
      </p:sp>
      <p:sp>
        <p:nvSpPr>
          <p:cNvPr id="73" name="Freeform: Shape 72">
            <a:extLst>
              <a:ext uri="{FF2B5EF4-FFF2-40B4-BE49-F238E27FC236}">
                <a16:creationId xmlns:a16="http://schemas.microsoft.com/office/drawing/2014/main" id="{54A9C5F1-B76A-4908-9A82-8F1CD0FB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1743" y="5346700"/>
            <a:ext cx="4290257" cy="1511301"/>
          </a:xfrm>
          <a:custGeom>
            <a:avLst/>
            <a:gdLst>
              <a:gd name="connsiteX0" fmla="*/ 697617 w 4290257"/>
              <a:gd name="connsiteY0" fmla="*/ 0 h 1511301"/>
              <a:gd name="connsiteX1" fmla="*/ 4290257 w 4290257"/>
              <a:gd name="connsiteY1" fmla="*/ 0 h 1511301"/>
              <a:gd name="connsiteX2" fmla="*/ 4290257 w 4290257"/>
              <a:gd name="connsiteY2" fmla="*/ 1511301 h 1511301"/>
              <a:gd name="connsiteX3" fmla="*/ 2525897 w 4290257"/>
              <a:gd name="connsiteY3" fmla="*/ 1511301 h 1511301"/>
              <a:gd name="connsiteX4" fmla="*/ 0 w 4290257"/>
              <a:gd name="connsiteY4" fmla="*/ 1511301 h 151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257" h="1511301">
                <a:moveTo>
                  <a:pt x="697617" y="0"/>
                </a:moveTo>
                <a:lnTo>
                  <a:pt x="4290257" y="0"/>
                </a:lnTo>
                <a:lnTo>
                  <a:pt x="4290257" y="1511301"/>
                </a:lnTo>
                <a:lnTo>
                  <a:pt x="2525897"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Som gravado12" descr="Som gravado12">
            <a:hlinkClick r:id="" action="ppaction://media"/>
            <a:extLst>
              <a:ext uri="{FF2B5EF4-FFF2-40B4-BE49-F238E27FC236}">
                <a16:creationId xmlns:a16="http://schemas.microsoft.com/office/drawing/2014/main" id="{86155CAE-30F6-9943-9E47-018C9CFE48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Título 1"/>
          <p:cNvSpPr>
            <a:spLocks noGrp="1"/>
          </p:cNvSpPr>
          <p:nvPr>
            <p:ph type="title"/>
          </p:nvPr>
        </p:nvSpPr>
        <p:spPr>
          <a:xfrm>
            <a:off x="1653363" y="365760"/>
            <a:ext cx="9367203" cy="1188720"/>
          </a:xfrm>
        </p:spPr>
        <p:txBody>
          <a:bodyPr>
            <a:normAutofit/>
          </a:bodyPr>
          <a:lstStyle/>
          <a:p>
            <a:pPr eaLnBrk="1" hangingPunct="1"/>
            <a:r>
              <a:rPr lang="pt-BR" altLang="x-none" b="1">
                <a:ea typeface="ＭＳ Ｐゴシック" charset="-128"/>
              </a:rPr>
              <a:t>Inovação de processo</a:t>
            </a:r>
          </a:p>
        </p:txBody>
      </p:sp>
      <p:sp>
        <p:nvSpPr>
          <p:cNvPr id="135" name="Freeform: Shape 134">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1">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154" name="Espaço Reservado para Conteúdo 2"/>
          <p:cNvSpPr>
            <a:spLocks noGrp="1"/>
          </p:cNvSpPr>
          <p:nvPr>
            <p:ph idx="1"/>
          </p:nvPr>
        </p:nvSpPr>
        <p:spPr>
          <a:xfrm>
            <a:off x="1653363" y="2176272"/>
            <a:ext cx="9367204" cy="4041648"/>
          </a:xfrm>
        </p:spPr>
        <p:txBody>
          <a:bodyPr anchor="t">
            <a:normAutofit/>
          </a:bodyPr>
          <a:lstStyle/>
          <a:p>
            <a:r>
              <a:rPr lang="pt-BR" altLang="x-none" sz="2400" b="1" dirty="0">
                <a:ea typeface="ＭＳ Ｐゴシック" charset="-128"/>
              </a:rPr>
              <a:t>A</a:t>
            </a:r>
            <a:r>
              <a:rPr lang="pt-BR" altLang="x-none" sz="2400" dirty="0">
                <a:ea typeface="ＭＳ Ｐゴシック" charset="-128"/>
              </a:rPr>
              <a:t> implementação de um método de produção ou distribuição novo ou significativamente melhorado, como mudanças em técnicas, equipamentos e/ou </a:t>
            </a:r>
            <a:r>
              <a:rPr lang="pt-BR" altLang="x-none" sz="2400" i="1" dirty="0">
                <a:ea typeface="ＭＳ Ｐゴシック" charset="-128"/>
              </a:rPr>
              <a:t>softwares</a:t>
            </a:r>
            <a:r>
              <a:rPr lang="pt-BR" altLang="x-none" sz="2400" dirty="0">
                <a:ea typeface="ＭＳ Ｐゴシック" charset="-128"/>
              </a:rPr>
              <a:t>, para gerar bens e serviços.</a:t>
            </a:r>
          </a:p>
          <a:p>
            <a:r>
              <a:rPr lang="pt-BR" altLang="x-none" sz="2400" dirty="0">
                <a:ea typeface="ＭＳ Ｐゴシック" charset="-128"/>
              </a:rPr>
              <a:t>Inovações de processo representam mudanças significativas nos métodos de produção e de distribuição, de modo a melhorar a qualidade e com o potencial de reduzir custos.</a:t>
            </a:r>
          </a:p>
        </p:txBody>
      </p:sp>
      <p:pic>
        <p:nvPicPr>
          <p:cNvPr id="3" name="Som gravado13" descr="Som gravado13">
            <a:hlinkClick r:id="" action="ppaction://media"/>
            <a:extLst>
              <a:ext uri="{FF2B5EF4-FFF2-40B4-BE49-F238E27FC236}">
                <a16:creationId xmlns:a16="http://schemas.microsoft.com/office/drawing/2014/main" id="{CB73E3C9-A842-8E4F-B172-F4CD6921E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CF157C5-282F-4C93-80F7-CCD7F4A43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8416393" cy="1511306"/>
          </a:xfrm>
          <a:custGeom>
            <a:avLst/>
            <a:gdLst>
              <a:gd name="connsiteX0" fmla="*/ 0 w 8416393"/>
              <a:gd name="connsiteY0" fmla="*/ 0 h 1511306"/>
              <a:gd name="connsiteX1" fmla="*/ 239486 w 8416393"/>
              <a:gd name="connsiteY1" fmla="*/ 0 h 1511306"/>
              <a:gd name="connsiteX2" fmla="*/ 1069788 w 8416393"/>
              <a:gd name="connsiteY2" fmla="*/ 0 h 1511306"/>
              <a:gd name="connsiteX3" fmla="*/ 1209568 w 8416393"/>
              <a:gd name="connsiteY3" fmla="*/ 0 h 1511306"/>
              <a:gd name="connsiteX4" fmla="*/ 1309274 w 8416393"/>
              <a:gd name="connsiteY4" fmla="*/ 0 h 1511306"/>
              <a:gd name="connsiteX5" fmla="*/ 2279356 w 8416393"/>
              <a:gd name="connsiteY5" fmla="*/ 0 h 1511306"/>
              <a:gd name="connsiteX6" fmla="*/ 2405743 w 8416393"/>
              <a:gd name="connsiteY6" fmla="*/ 0 h 1511306"/>
              <a:gd name="connsiteX7" fmla="*/ 2801131 w 8416393"/>
              <a:gd name="connsiteY7" fmla="*/ 0 h 1511306"/>
              <a:gd name="connsiteX8" fmla="*/ 3475531 w 8416393"/>
              <a:gd name="connsiteY8" fmla="*/ 0 h 1511306"/>
              <a:gd name="connsiteX9" fmla="*/ 3870919 w 8416393"/>
              <a:gd name="connsiteY9" fmla="*/ 0 h 1511306"/>
              <a:gd name="connsiteX10" fmla="*/ 7346605 w 8416393"/>
              <a:gd name="connsiteY10" fmla="*/ 0 h 1511306"/>
              <a:gd name="connsiteX11" fmla="*/ 8416393 w 8416393"/>
              <a:gd name="connsiteY11" fmla="*/ 0 h 1511306"/>
              <a:gd name="connsiteX12" fmla="*/ 7718776 w 8416393"/>
              <a:gd name="connsiteY12" fmla="*/ 1511301 h 1511306"/>
              <a:gd name="connsiteX13" fmla="*/ 6648988 w 8416393"/>
              <a:gd name="connsiteY13" fmla="*/ 1511301 h 1511306"/>
              <a:gd name="connsiteX14" fmla="*/ 3870920 w 8416393"/>
              <a:gd name="connsiteY14" fmla="*/ 1511301 h 1511306"/>
              <a:gd name="connsiteX15" fmla="*/ 3870920 w 8416393"/>
              <a:gd name="connsiteY15" fmla="*/ 1511304 h 1511306"/>
              <a:gd name="connsiteX16" fmla="*/ 3475531 w 8416393"/>
              <a:gd name="connsiteY16" fmla="*/ 1511304 h 1511306"/>
              <a:gd name="connsiteX17" fmla="*/ 3475531 w 8416393"/>
              <a:gd name="connsiteY17" fmla="*/ 1511306 h 1511306"/>
              <a:gd name="connsiteX18" fmla="*/ 2405743 w 8416393"/>
              <a:gd name="connsiteY18" fmla="*/ 1511306 h 1511306"/>
              <a:gd name="connsiteX19" fmla="*/ 2403199 w 8416393"/>
              <a:gd name="connsiteY19" fmla="*/ 1511306 h 1511306"/>
              <a:gd name="connsiteX20" fmla="*/ 2288996 w 8416393"/>
              <a:gd name="connsiteY20" fmla="*/ 1511306 h 1511306"/>
              <a:gd name="connsiteX21" fmla="*/ 2279356 w 8416393"/>
              <a:gd name="connsiteY21" fmla="*/ 1511306 h 1511306"/>
              <a:gd name="connsiteX22" fmla="*/ 1333411 w 8416393"/>
              <a:gd name="connsiteY22" fmla="*/ 1511306 h 1511306"/>
              <a:gd name="connsiteX23" fmla="*/ 1309274 w 8416393"/>
              <a:gd name="connsiteY23" fmla="*/ 1511306 h 1511306"/>
              <a:gd name="connsiteX24" fmla="*/ 1219208 w 8416393"/>
              <a:gd name="connsiteY24" fmla="*/ 1511306 h 1511306"/>
              <a:gd name="connsiteX25" fmla="*/ 1209568 w 8416393"/>
              <a:gd name="connsiteY25" fmla="*/ 1511306 h 1511306"/>
              <a:gd name="connsiteX26" fmla="*/ 1069788 w 8416393"/>
              <a:gd name="connsiteY26" fmla="*/ 1511306 h 1511306"/>
              <a:gd name="connsiteX27" fmla="*/ 239486 w 8416393"/>
              <a:gd name="connsiteY27" fmla="*/ 1511306 h 1511306"/>
              <a:gd name="connsiteX28" fmla="*/ 0 w 8416393"/>
              <a:gd name="connsiteY28"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16393" h="1511306">
                <a:moveTo>
                  <a:pt x="0" y="0"/>
                </a:moveTo>
                <a:lnTo>
                  <a:pt x="239486" y="0"/>
                </a:lnTo>
                <a:lnTo>
                  <a:pt x="1069788" y="0"/>
                </a:lnTo>
                <a:lnTo>
                  <a:pt x="1209568" y="0"/>
                </a:lnTo>
                <a:lnTo>
                  <a:pt x="1309274" y="0"/>
                </a:lnTo>
                <a:lnTo>
                  <a:pt x="2279356" y="0"/>
                </a:lnTo>
                <a:lnTo>
                  <a:pt x="2405743" y="0"/>
                </a:lnTo>
                <a:lnTo>
                  <a:pt x="2801131" y="0"/>
                </a:lnTo>
                <a:lnTo>
                  <a:pt x="3475531" y="0"/>
                </a:lnTo>
                <a:lnTo>
                  <a:pt x="3870919" y="0"/>
                </a:lnTo>
                <a:lnTo>
                  <a:pt x="7346605" y="0"/>
                </a:lnTo>
                <a:lnTo>
                  <a:pt x="8416393" y="0"/>
                </a:lnTo>
                <a:lnTo>
                  <a:pt x="7718776" y="1511301"/>
                </a:lnTo>
                <a:lnTo>
                  <a:pt x="6648988" y="1511301"/>
                </a:lnTo>
                <a:lnTo>
                  <a:pt x="3870920" y="1511301"/>
                </a:lnTo>
                <a:lnTo>
                  <a:pt x="3870920" y="1511304"/>
                </a:lnTo>
                <a:lnTo>
                  <a:pt x="3475531" y="1511304"/>
                </a:lnTo>
                <a:lnTo>
                  <a:pt x="3475531" y="1511306"/>
                </a:lnTo>
                <a:lnTo>
                  <a:pt x="2405743" y="1511306"/>
                </a:lnTo>
                <a:lnTo>
                  <a:pt x="2403199" y="1511306"/>
                </a:lnTo>
                <a:lnTo>
                  <a:pt x="2288996" y="1511306"/>
                </a:lnTo>
                <a:lnTo>
                  <a:pt x="2279356" y="1511306"/>
                </a:lnTo>
                <a:lnTo>
                  <a:pt x="1333411" y="1511306"/>
                </a:lnTo>
                <a:lnTo>
                  <a:pt x="1309274" y="1511306"/>
                </a:lnTo>
                <a:lnTo>
                  <a:pt x="1219208" y="1511306"/>
                </a:lnTo>
                <a:lnTo>
                  <a:pt x="1209568" y="1511306"/>
                </a:lnTo>
                <a:lnTo>
                  <a:pt x="106978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51201" name="Título 1"/>
          <p:cNvSpPr>
            <a:spLocks noGrp="1"/>
          </p:cNvSpPr>
          <p:nvPr>
            <p:ph type="title"/>
          </p:nvPr>
        </p:nvSpPr>
        <p:spPr>
          <a:xfrm>
            <a:off x="841248" y="5529884"/>
            <a:ext cx="6754845" cy="1096331"/>
          </a:xfrm>
        </p:spPr>
        <p:txBody>
          <a:bodyPr>
            <a:normAutofit/>
          </a:bodyPr>
          <a:lstStyle/>
          <a:p>
            <a:pPr eaLnBrk="1" hangingPunct="1"/>
            <a:r>
              <a:rPr lang="pt-BR" altLang="x-none" sz="4000" b="1" dirty="0">
                <a:solidFill>
                  <a:srgbClr val="303030"/>
                </a:solidFill>
                <a:ea typeface="ＭＳ Ｐゴシック" charset="-128"/>
              </a:rPr>
              <a:t>Inovações organizacionais</a:t>
            </a:r>
          </a:p>
        </p:txBody>
      </p:sp>
      <p:sp>
        <p:nvSpPr>
          <p:cNvPr id="51202" name="Espaço Reservado para Conteúdo 2"/>
          <p:cNvSpPr>
            <a:spLocks noGrp="1"/>
          </p:cNvSpPr>
          <p:nvPr>
            <p:ph idx="1"/>
          </p:nvPr>
        </p:nvSpPr>
        <p:spPr>
          <a:xfrm>
            <a:off x="841248" y="731520"/>
            <a:ext cx="10701507" cy="4254137"/>
          </a:xfrm>
        </p:spPr>
        <p:txBody>
          <a:bodyPr anchor="ctr">
            <a:normAutofit/>
          </a:bodyPr>
          <a:lstStyle/>
          <a:p>
            <a:pPr eaLnBrk="1" hangingPunct="1">
              <a:buFont typeface="Wingdings" charset="2"/>
              <a:buChar char="§"/>
            </a:pPr>
            <a:r>
              <a:rPr lang="pt-BR" altLang="x-none" sz="2400" b="1" dirty="0">
                <a:ea typeface="ＭＳ Ｐゴシック" charset="-128"/>
              </a:rPr>
              <a:t>R</a:t>
            </a:r>
            <a:r>
              <a:rPr lang="pt-BR" altLang="x-none" sz="2400" dirty="0">
                <a:ea typeface="ＭＳ Ｐゴシック" charset="-128"/>
              </a:rPr>
              <a:t>eferem-se à implementação de novos métodos organizacionais para melhorar o desempenho por meio da redução de custos administrativos ou de transação, estimulando a satisfação no local de trabalho ou reduzindo os custos de suprimentos.</a:t>
            </a:r>
          </a:p>
          <a:p>
            <a:pPr eaLnBrk="1" hangingPunct="1">
              <a:buFont typeface="Wingdings 3" charset="2"/>
              <a:buNone/>
            </a:pPr>
            <a:r>
              <a:rPr lang="pt-BR" altLang="x-none" sz="2400" dirty="0">
                <a:ea typeface="ＭＳ Ｐゴシック" charset="-128"/>
              </a:rPr>
              <a:t>     Ex.:  Mudanças em práticas de negócios, na organização do local de trabalho ou nas relações externas da empresa.</a:t>
            </a:r>
          </a:p>
        </p:txBody>
      </p:sp>
      <p:sp>
        <p:nvSpPr>
          <p:cNvPr id="73" name="Freeform: Shape 72">
            <a:extLst>
              <a:ext uri="{FF2B5EF4-FFF2-40B4-BE49-F238E27FC236}">
                <a16:creationId xmlns:a16="http://schemas.microsoft.com/office/drawing/2014/main" id="{54A9C5F1-B76A-4908-9A82-8F1CD0FB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1743" y="5346700"/>
            <a:ext cx="4290257" cy="1511301"/>
          </a:xfrm>
          <a:custGeom>
            <a:avLst/>
            <a:gdLst>
              <a:gd name="connsiteX0" fmla="*/ 697617 w 4290257"/>
              <a:gd name="connsiteY0" fmla="*/ 0 h 1511301"/>
              <a:gd name="connsiteX1" fmla="*/ 4290257 w 4290257"/>
              <a:gd name="connsiteY1" fmla="*/ 0 h 1511301"/>
              <a:gd name="connsiteX2" fmla="*/ 4290257 w 4290257"/>
              <a:gd name="connsiteY2" fmla="*/ 1511301 h 1511301"/>
              <a:gd name="connsiteX3" fmla="*/ 2525897 w 4290257"/>
              <a:gd name="connsiteY3" fmla="*/ 1511301 h 1511301"/>
              <a:gd name="connsiteX4" fmla="*/ 0 w 4290257"/>
              <a:gd name="connsiteY4" fmla="*/ 1511301 h 151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257" h="1511301">
                <a:moveTo>
                  <a:pt x="697617" y="0"/>
                </a:moveTo>
                <a:lnTo>
                  <a:pt x="4290257" y="0"/>
                </a:lnTo>
                <a:lnTo>
                  <a:pt x="4290257" y="1511301"/>
                </a:lnTo>
                <a:lnTo>
                  <a:pt x="2525897"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Som gravado14" descr="Som gravado14">
            <a:hlinkClick r:id="" action="ppaction://media"/>
            <a:extLst>
              <a:ext uri="{FF2B5EF4-FFF2-40B4-BE49-F238E27FC236}">
                <a16:creationId xmlns:a16="http://schemas.microsoft.com/office/drawing/2014/main" id="{80A3BE5F-84B9-C54E-9916-B8F7A65CC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Título 1"/>
          <p:cNvSpPr>
            <a:spLocks noGrp="1"/>
          </p:cNvSpPr>
          <p:nvPr>
            <p:ph type="title"/>
          </p:nvPr>
        </p:nvSpPr>
        <p:spPr>
          <a:xfrm>
            <a:off x="1653363" y="365760"/>
            <a:ext cx="9367203" cy="1188720"/>
          </a:xfrm>
        </p:spPr>
        <p:txBody>
          <a:bodyPr>
            <a:normAutofit/>
          </a:bodyPr>
          <a:lstStyle/>
          <a:p>
            <a:pPr eaLnBrk="1" hangingPunct="1"/>
            <a:r>
              <a:rPr lang="pt-BR" altLang="x-none" b="1" dirty="0">
                <a:ea typeface="ＭＳ Ｐゴシック" charset="-128"/>
              </a:rPr>
              <a:t>Inovação de marketing</a:t>
            </a:r>
          </a:p>
        </p:txBody>
      </p:sp>
      <p:sp>
        <p:nvSpPr>
          <p:cNvPr id="135" name="Freeform: Shape 134">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1">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250" name="Espaço Reservado para Conteúdo 2"/>
          <p:cNvSpPr>
            <a:spLocks noGrp="1"/>
          </p:cNvSpPr>
          <p:nvPr>
            <p:ph idx="1"/>
          </p:nvPr>
        </p:nvSpPr>
        <p:spPr>
          <a:xfrm>
            <a:off x="1653363" y="2176272"/>
            <a:ext cx="9367204" cy="4041648"/>
          </a:xfrm>
        </p:spPr>
        <p:txBody>
          <a:bodyPr anchor="t">
            <a:normAutofit/>
          </a:bodyPr>
          <a:lstStyle/>
          <a:p>
            <a:pPr eaLnBrk="1" hangingPunct="1">
              <a:buFont typeface="Wingdings" charset="2"/>
              <a:buChar char="§"/>
            </a:pPr>
            <a:r>
              <a:rPr lang="pt-BR" altLang="x-none" sz="2400" b="1" dirty="0">
                <a:ea typeface="ＭＳ Ｐゴシック" charset="-128"/>
              </a:rPr>
              <a:t>É</a:t>
            </a:r>
            <a:r>
              <a:rPr lang="pt-BR" altLang="x-none" sz="2400" dirty="0">
                <a:ea typeface="ＭＳ Ｐゴシック" charset="-128"/>
              </a:rPr>
              <a:t> a implementação de novos métodos capazes de alterar a concepção do produto ou embalagem, o posicionamento de produtos, a promoção ou a fixação de preços.</a:t>
            </a:r>
          </a:p>
          <a:p>
            <a:pPr eaLnBrk="1" hangingPunct="1">
              <a:buFont typeface="Wingdings" charset="2"/>
              <a:buChar char="§"/>
            </a:pPr>
            <a:r>
              <a:rPr lang="pt-BR" altLang="x-none" sz="2400" dirty="0">
                <a:ea typeface="ＭＳ Ｐゴシック" charset="-128"/>
              </a:rPr>
              <a:t>Objetivo de atender as necessidades dos consumidores, abrindo mercados, ou reposicionando o produto no mercado, com o objetivo de aumentar as vendas. </a:t>
            </a:r>
          </a:p>
          <a:p>
            <a:pPr eaLnBrk="1" hangingPunct="1">
              <a:buFont typeface="Wingdings" charset="2"/>
              <a:buChar char="§"/>
            </a:pPr>
            <a:r>
              <a:rPr lang="pt-BR" altLang="x-none" sz="2400" dirty="0">
                <a:ea typeface="ＭＳ Ｐゴシック" charset="-128"/>
              </a:rPr>
              <a:t>Ex.: </a:t>
            </a:r>
            <a:r>
              <a:rPr lang="pt-BR" altLang="x-none" sz="2400" i="1" dirty="0">
                <a:ea typeface="ＭＳ Ｐゴシック" charset="-128"/>
              </a:rPr>
              <a:t>design</a:t>
            </a:r>
            <a:r>
              <a:rPr lang="pt-BR" altLang="x-none" sz="2400" dirty="0">
                <a:ea typeface="ＭＳ Ｐゴシック" charset="-128"/>
              </a:rPr>
              <a:t> da embalagem - mudanças na forma e na aparência do produto, sem alterar as características funcionais ou de uso.</a:t>
            </a:r>
          </a:p>
        </p:txBody>
      </p:sp>
      <p:pic>
        <p:nvPicPr>
          <p:cNvPr id="4" name="Som gravado15" descr="Som gravado15">
            <a:hlinkClick r:id="" action="ppaction://media"/>
            <a:extLst>
              <a:ext uri="{FF2B5EF4-FFF2-40B4-BE49-F238E27FC236}">
                <a16:creationId xmlns:a16="http://schemas.microsoft.com/office/drawing/2014/main" id="{6CBC0CA7-CF05-CE4F-873A-1A921EC95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5" name="Título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altLang="x-none" sz="4800" b="1" kern="1200">
                <a:solidFill>
                  <a:srgbClr val="FFFFFF"/>
                </a:solidFill>
                <a:latin typeface="+mj-lt"/>
                <a:ea typeface="+mj-ea"/>
                <a:cs typeface="+mj-cs"/>
              </a:rPr>
              <a:t>Estrutura de mensuração da inovação</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7586" name="Espaço Reservado para Conteúdo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05852" y="321177"/>
            <a:ext cx="7119483" cy="6179551"/>
          </a:xfrm>
          <a:prstGeom prst="rect">
            <a:avLst/>
          </a:prstGeom>
        </p:spPr>
      </p:pic>
      <p:sp>
        <p:nvSpPr>
          <p:cNvPr id="2" name="Retângulo 1">
            <a:extLst>
              <a:ext uri="{FF2B5EF4-FFF2-40B4-BE49-F238E27FC236}">
                <a16:creationId xmlns:a16="http://schemas.microsoft.com/office/drawing/2014/main" id="{FD7BFB01-181E-AA43-B69F-967323731391}"/>
              </a:ext>
            </a:extLst>
          </p:cNvPr>
          <p:cNvSpPr/>
          <p:nvPr/>
        </p:nvSpPr>
        <p:spPr>
          <a:xfrm>
            <a:off x="5332612" y="6352157"/>
            <a:ext cx="2385077" cy="338554"/>
          </a:xfrm>
          <a:prstGeom prst="rect">
            <a:avLst/>
          </a:prstGeom>
        </p:spPr>
        <p:txBody>
          <a:bodyPr wrap="none">
            <a:spAutoFit/>
          </a:bodyPr>
          <a:lstStyle/>
          <a:p>
            <a:r>
              <a:rPr lang="pt-BR" sz="1600" dirty="0">
                <a:ea typeface="ＭＳ Ｐゴシック" charset="-128"/>
              </a:rPr>
              <a:t>Fonte: OCDE (2005, p. 42).</a:t>
            </a:r>
            <a:endParaRPr lang="pt-BR" sz="1600" dirty="0"/>
          </a:p>
        </p:txBody>
      </p:sp>
      <p:pic>
        <p:nvPicPr>
          <p:cNvPr id="4" name="Som gravado16" descr="Som gravado16">
            <a:hlinkClick r:id="" action="ppaction://media"/>
            <a:extLst>
              <a:ext uri="{FF2B5EF4-FFF2-40B4-BE49-F238E27FC236}">
                <a16:creationId xmlns:a16="http://schemas.microsoft.com/office/drawing/2014/main" id="{54A6EB32-682D-374B-BE8C-8C4F839FD4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Rectangle 196">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9633" name="Título 1"/>
          <p:cNvSpPr>
            <a:spLocks noGrp="1"/>
          </p:cNvSpPr>
          <p:nvPr>
            <p:ph type="title"/>
          </p:nvPr>
        </p:nvSpPr>
        <p:spPr>
          <a:xfrm>
            <a:off x="958506" y="800392"/>
            <a:ext cx="10264697" cy="1212102"/>
          </a:xfrm>
        </p:spPr>
        <p:txBody>
          <a:bodyPr>
            <a:normAutofit/>
          </a:bodyPr>
          <a:lstStyle/>
          <a:p>
            <a:pPr eaLnBrk="1" hangingPunct="1"/>
            <a:r>
              <a:rPr lang="pt-BR" altLang="x-none" sz="4000" b="1" dirty="0">
                <a:solidFill>
                  <a:srgbClr val="FFFFFF"/>
                </a:solidFill>
                <a:ea typeface="ＭＳ Ｐゴシック" charset="-128"/>
              </a:rPr>
              <a:t>Referência</a:t>
            </a:r>
          </a:p>
        </p:txBody>
      </p:sp>
      <p:sp>
        <p:nvSpPr>
          <p:cNvPr id="69634" name="Espaço Reservado para Conteúdo 2"/>
          <p:cNvSpPr>
            <a:spLocks noGrp="1"/>
          </p:cNvSpPr>
          <p:nvPr>
            <p:ph idx="1"/>
          </p:nvPr>
        </p:nvSpPr>
        <p:spPr>
          <a:xfrm>
            <a:off x="1367624" y="2490436"/>
            <a:ext cx="9708995" cy="3567173"/>
          </a:xfrm>
        </p:spPr>
        <p:txBody>
          <a:bodyPr anchor="ctr">
            <a:normAutofit/>
          </a:bodyPr>
          <a:lstStyle/>
          <a:p>
            <a:pPr marL="0" indent="0">
              <a:buNone/>
            </a:pPr>
            <a:endParaRPr lang="pt-BR" altLang="x-none" sz="2400" dirty="0">
              <a:ea typeface="ＭＳ Ｐゴシック" charset="-128"/>
            </a:endParaRPr>
          </a:p>
          <a:p>
            <a:r>
              <a:rPr lang="pt-BR" altLang="x-none" sz="2400" dirty="0">
                <a:ea typeface="ＭＳ Ｐゴシック" charset="-128"/>
              </a:rPr>
              <a:t>ORGANIZAÇÃO PARA A COOPERAÇÃO E DESENVOLVIMENTO ECONÔMICO. </a:t>
            </a:r>
            <a:r>
              <a:rPr lang="pt-BR" altLang="x-none" sz="2400" b="1" dirty="0">
                <a:ea typeface="ＭＳ Ｐゴシック" charset="-128"/>
              </a:rPr>
              <a:t>Manual de Oslo</a:t>
            </a:r>
            <a:r>
              <a:rPr lang="pt-BR" altLang="x-none" sz="2400" dirty="0">
                <a:ea typeface="ＭＳ Ｐゴシック" charset="-128"/>
              </a:rPr>
              <a:t>: Diretrizes para coleta e interpretação de dados sobre inovação. 3 ed. Paris: OCDE, 2005.</a:t>
            </a:r>
          </a:p>
          <a:p>
            <a:pPr marL="0" indent="0">
              <a:buNone/>
            </a:pPr>
            <a:endParaRPr lang="pt-BR" altLang="x-none" sz="2400" dirty="0">
              <a:ea typeface="ＭＳ Ｐゴシック"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9" name="Freeform: Shape 71">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10" name="Freeform: Shape 73">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1505" name="Título 1"/>
          <p:cNvSpPr>
            <a:spLocks noGrp="1"/>
          </p:cNvSpPr>
          <p:nvPr>
            <p:ph type="title"/>
          </p:nvPr>
        </p:nvSpPr>
        <p:spPr>
          <a:xfrm>
            <a:off x="841249" y="5529884"/>
            <a:ext cx="5802656" cy="1096331"/>
          </a:xfrm>
        </p:spPr>
        <p:txBody>
          <a:bodyPr>
            <a:normAutofit/>
          </a:bodyPr>
          <a:lstStyle/>
          <a:p>
            <a:pPr eaLnBrk="1" hangingPunct="1"/>
            <a:r>
              <a:rPr lang="pt-BR" altLang="x-none" sz="4000" b="1" dirty="0">
                <a:solidFill>
                  <a:srgbClr val="303030"/>
                </a:solidFill>
                <a:ea typeface="ＭＳ Ｐゴシック" charset="-128"/>
              </a:rPr>
              <a:t>Introdução</a:t>
            </a:r>
          </a:p>
        </p:txBody>
      </p:sp>
      <p:sp>
        <p:nvSpPr>
          <p:cNvPr id="21506" name="Espaço Reservado para Conteúdo 2"/>
          <p:cNvSpPr>
            <a:spLocks noGrp="1"/>
          </p:cNvSpPr>
          <p:nvPr>
            <p:ph idx="1"/>
          </p:nvPr>
        </p:nvSpPr>
        <p:spPr>
          <a:xfrm>
            <a:off x="841248" y="731520"/>
            <a:ext cx="5802657" cy="4254137"/>
          </a:xfrm>
        </p:spPr>
        <p:txBody>
          <a:bodyPr anchor="ctr">
            <a:normAutofit/>
          </a:bodyPr>
          <a:lstStyle/>
          <a:p>
            <a:r>
              <a:rPr lang="pt-BR" altLang="x-none" sz="2000">
                <a:ea typeface="ＭＳ Ｐゴシック" charset="-128"/>
              </a:rPr>
              <a:t>Publicado pela Organização para a Cooperação e Desenvolvimento Econômico (OCDE) e Comissão Europeia (Eurostat).</a:t>
            </a:r>
          </a:p>
          <a:p>
            <a:pPr eaLnBrk="1" hangingPunct="1"/>
            <a:endParaRPr lang="pt-BR" altLang="x-none" sz="2000">
              <a:ea typeface="ＭＳ Ｐゴシック" charset="-128"/>
            </a:endParaRPr>
          </a:p>
          <a:p>
            <a:r>
              <a:rPr lang="pt-BR" altLang="x-none" sz="2000">
                <a:ea typeface="ＭＳ Ｐゴシック" charset="-128"/>
              </a:rPr>
              <a:t>Orientar e padronizar conceitos, metodologias e propor indicadores </a:t>
            </a:r>
            <a:r>
              <a:rPr lang="pt-BR" sz="2000"/>
              <a:t>para mensurar e interpretar dados relacionados à ciência, tecnologia e inovação em</a:t>
            </a:r>
            <a:r>
              <a:rPr lang="pt-BR" altLang="x-none" sz="2000">
                <a:ea typeface="ＭＳ Ｐゴシック" charset="-128"/>
              </a:rPr>
              <a:t> países industrializados.</a:t>
            </a:r>
          </a:p>
          <a:p>
            <a:pPr eaLnBrk="1" hangingPunct="1"/>
            <a:endParaRPr lang="pt-BR" altLang="x-none" sz="2000">
              <a:ea typeface="ＭＳ Ｐゴシック" charset="-128"/>
            </a:endParaRPr>
          </a:p>
          <a:p>
            <a:pPr eaLnBrk="1" hangingPunct="1">
              <a:buFont typeface="Wingdings 3" charset="2"/>
              <a:buNone/>
            </a:pPr>
            <a:endParaRPr lang="pt-BR" altLang="x-none" sz="2000">
              <a:ea typeface="ＭＳ Ｐゴシック" charset="-128"/>
            </a:endParaRPr>
          </a:p>
        </p:txBody>
      </p:sp>
      <p:pic>
        <p:nvPicPr>
          <p:cNvPr id="21507" name="Espaço Reservado para Conteúdo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995044" y="731520"/>
            <a:ext cx="3087322" cy="42519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m gravado2" descr="Som gravado2">
            <a:hlinkClick r:id="" action="ppaction://media"/>
            <a:extLst>
              <a:ext uri="{FF2B5EF4-FFF2-40B4-BE49-F238E27FC236}">
                <a16:creationId xmlns:a16="http://schemas.microsoft.com/office/drawing/2014/main" id="{0C1A370A-0EC7-6649-BDCB-70A85421FD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259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CF157C5-282F-4C93-80F7-CCD7F4A43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8416393" cy="1511306"/>
          </a:xfrm>
          <a:custGeom>
            <a:avLst/>
            <a:gdLst>
              <a:gd name="connsiteX0" fmla="*/ 0 w 8416393"/>
              <a:gd name="connsiteY0" fmla="*/ 0 h 1511306"/>
              <a:gd name="connsiteX1" fmla="*/ 239486 w 8416393"/>
              <a:gd name="connsiteY1" fmla="*/ 0 h 1511306"/>
              <a:gd name="connsiteX2" fmla="*/ 1069788 w 8416393"/>
              <a:gd name="connsiteY2" fmla="*/ 0 h 1511306"/>
              <a:gd name="connsiteX3" fmla="*/ 1209568 w 8416393"/>
              <a:gd name="connsiteY3" fmla="*/ 0 h 1511306"/>
              <a:gd name="connsiteX4" fmla="*/ 1309274 w 8416393"/>
              <a:gd name="connsiteY4" fmla="*/ 0 h 1511306"/>
              <a:gd name="connsiteX5" fmla="*/ 2279356 w 8416393"/>
              <a:gd name="connsiteY5" fmla="*/ 0 h 1511306"/>
              <a:gd name="connsiteX6" fmla="*/ 2405743 w 8416393"/>
              <a:gd name="connsiteY6" fmla="*/ 0 h 1511306"/>
              <a:gd name="connsiteX7" fmla="*/ 2801131 w 8416393"/>
              <a:gd name="connsiteY7" fmla="*/ 0 h 1511306"/>
              <a:gd name="connsiteX8" fmla="*/ 3475531 w 8416393"/>
              <a:gd name="connsiteY8" fmla="*/ 0 h 1511306"/>
              <a:gd name="connsiteX9" fmla="*/ 3870919 w 8416393"/>
              <a:gd name="connsiteY9" fmla="*/ 0 h 1511306"/>
              <a:gd name="connsiteX10" fmla="*/ 7346605 w 8416393"/>
              <a:gd name="connsiteY10" fmla="*/ 0 h 1511306"/>
              <a:gd name="connsiteX11" fmla="*/ 8416393 w 8416393"/>
              <a:gd name="connsiteY11" fmla="*/ 0 h 1511306"/>
              <a:gd name="connsiteX12" fmla="*/ 7718776 w 8416393"/>
              <a:gd name="connsiteY12" fmla="*/ 1511301 h 1511306"/>
              <a:gd name="connsiteX13" fmla="*/ 6648988 w 8416393"/>
              <a:gd name="connsiteY13" fmla="*/ 1511301 h 1511306"/>
              <a:gd name="connsiteX14" fmla="*/ 3870920 w 8416393"/>
              <a:gd name="connsiteY14" fmla="*/ 1511301 h 1511306"/>
              <a:gd name="connsiteX15" fmla="*/ 3870920 w 8416393"/>
              <a:gd name="connsiteY15" fmla="*/ 1511304 h 1511306"/>
              <a:gd name="connsiteX16" fmla="*/ 3475531 w 8416393"/>
              <a:gd name="connsiteY16" fmla="*/ 1511304 h 1511306"/>
              <a:gd name="connsiteX17" fmla="*/ 3475531 w 8416393"/>
              <a:gd name="connsiteY17" fmla="*/ 1511306 h 1511306"/>
              <a:gd name="connsiteX18" fmla="*/ 2405743 w 8416393"/>
              <a:gd name="connsiteY18" fmla="*/ 1511306 h 1511306"/>
              <a:gd name="connsiteX19" fmla="*/ 2403199 w 8416393"/>
              <a:gd name="connsiteY19" fmla="*/ 1511306 h 1511306"/>
              <a:gd name="connsiteX20" fmla="*/ 2288996 w 8416393"/>
              <a:gd name="connsiteY20" fmla="*/ 1511306 h 1511306"/>
              <a:gd name="connsiteX21" fmla="*/ 2279356 w 8416393"/>
              <a:gd name="connsiteY21" fmla="*/ 1511306 h 1511306"/>
              <a:gd name="connsiteX22" fmla="*/ 1333411 w 8416393"/>
              <a:gd name="connsiteY22" fmla="*/ 1511306 h 1511306"/>
              <a:gd name="connsiteX23" fmla="*/ 1309274 w 8416393"/>
              <a:gd name="connsiteY23" fmla="*/ 1511306 h 1511306"/>
              <a:gd name="connsiteX24" fmla="*/ 1219208 w 8416393"/>
              <a:gd name="connsiteY24" fmla="*/ 1511306 h 1511306"/>
              <a:gd name="connsiteX25" fmla="*/ 1209568 w 8416393"/>
              <a:gd name="connsiteY25" fmla="*/ 1511306 h 1511306"/>
              <a:gd name="connsiteX26" fmla="*/ 1069788 w 8416393"/>
              <a:gd name="connsiteY26" fmla="*/ 1511306 h 1511306"/>
              <a:gd name="connsiteX27" fmla="*/ 239486 w 8416393"/>
              <a:gd name="connsiteY27" fmla="*/ 1511306 h 1511306"/>
              <a:gd name="connsiteX28" fmla="*/ 0 w 8416393"/>
              <a:gd name="connsiteY28"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16393" h="1511306">
                <a:moveTo>
                  <a:pt x="0" y="0"/>
                </a:moveTo>
                <a:lnTo>
                  <a:pt x="239486" y="0"/>
                </a:lnTo>
                <a:lnTo>
                  <a:pt x="1069788" y="0"/>
                </a:lnTo>
                <a:lnTo>
                  <a:pt x="1209568" y="0"/>
                </a:lnTo>
                <a:lnTo>
                  <a:pt x="1309274" y="0"/>
                </a:lnTo>
                <a:lnTo>
                  <a:pt x="2279356" y="0"/>
                </a:lnTo>
                <a:lnTo>
                  <a:pt x="2405743" y="0"/>
                </a:lnTo>
                <a:lnTo>
                  <a:pt x="2801131" y="0"/>
                </a:lnTo>
                <a:lnTo>
                  <a:pt x="3475531" y="0"/>
                </a:lnTo>
                <a:lnTo>
                  <a:pt x="3870919" y="0"/>
                </a:lnTo>
                <a:lnTo>
                  <a:pt x="7346605" y="0"/>
                </a:lnTo>
                <a:lnTo>
                  <a:pt x="8416393" y="0"/>
                </a:lnTo>
                <a:lnTo>
                  <a:pt x="7718776" y="1511301"/>
                </a:lnTo>
                <a:lnTo>
                  <a:pt x="6648988" y="1511301"/>
                </a:lnTo>
                <a:lnTo>
                  <a:pt x="3870920" y="1511301"/>
                </a:lnTo>
                <a:lnTo>
                  <a:pt x="3870920" y="1511304"/>
                </a:lnTo>
                <a:lnTo>
                  <a:pt x="3475531" y="1511304"/>
                </a:lnTo>
                <a:lnTo>
                  <a:pt x="3475531" y="1511306"/>
                </a:lnTo>
                <a:lnTo>
                  <a:pt x="2405743" y="1511306"/>
                </a:lnTo>
                <a:lnTo>
                  <a:pt x="2403199" y="1511306"/>
                </a:lnTo>
                <a:lnTo>
                  <a:pt x="2288996" y="1511306"/>
                </a:lnTo>
                <a:lnTo>
                  <a:pt x="2279356" y="1511306"/>
                </a:lnTo>
                <a:lnTo>
                  <a:pt x="1333411" y="1511306"/>
                </a:lnTo>
                <a:lnTo>
                  <a:pt x="1309274" y="1511306"/>
                </a:lnTo>
                <a:lnTo>
                  <a:pt x="1219208" y="1511306"/>
                </a:lnTo>
                <a:lnTo>
                  <a:pt x="1209568" y="1511306"/>
                </a:lnTo>
                <a:lnTo>
                  <a:pt x="106978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3553" name="Título 1"/>
          <p:cNvSpPr>
            <a:spLocks noGrp="1"/>
          </p:cNvSpPr>
          <p:nvPr>
            <p:ph type="title"/>
          </p:nvPr>
        </p:nvSpPr>
        <p:spPr>
          <a:xfrm>
            <a:off x="841248" y="5529884"/>
            <a:ext cx="6754845" cy="1096331"/>
          </a:xfrm>
        </p:spPr>
        <p:txBody>
          <a:bodyPr>
            <a:normAutofit/>
          </a:bodyPr>
          <a:lstStyle/>
          <a:p>
            <a:pPr eaLnBrk="1" hangingPunct="1"/>
            <a:r>
              <a:rPr lang="pt-BR" altLang="x-none" sz="4000" b="1" dirty="0">
                <a:solidFill>
                  <a:srgbClr val="303030"/>
                </a:solidFill>
                <a:ea typeface="ＭＳ Ｐゴシック" charset="-128"/>
              </a:rPr>
              <a:t>Edições do Manual Oslo</a:t>
            </a:r>
          </a:p>
        </p:txBody>
      </p:sp>
      <p:sp>
        <p:nvSpPr>
          <p:cNvPr id="23554" name="Espaço Reservado para Conteúdo 2"/>
          <p:cNvSpPr>
            <a:spLocks noGrp="1"/>
          </p:cNvSpPr>
          <p:nvPr>
            <p:ph idx="1"/>
          </p:nvPr>
        </p:nvSpPr>
        <p:spPr>
          <a:xfrm>
            <a:off x="841248" y="731520"/>
            <a:ext cx="10701507" cy="4254137"/>
          </a:xfrm>
        </p:spPr>
        <p:txBody>
          <a:bodyPr anchor="ctr">
            <a:normAutofit/>
          </a:bodyPr>
          <a:lstStyle/>
          <a:p>
            <a:pPr eaLnBrk="1" hangingPunct="1">
              <a:buFont typeface="Wingdings" charset="2"/>
              <a:buChar char="§"/>
            </a:pPr>
            <a:r>
              <a:rPr lang="pt-BR" altLang="x-none" sz="2400" dirty="0">
                <a:ea typeface="ＭＳ Ｐゴシック" charset="-128"/>
              </a:rPr>
              <a:t>1ª edição de 1992: foco na inovação tecnológica de produtos e processos (TPP) na indústria.</a:t>
            </a:r>
          </a:p>
          <a:p>
            <a:pPr eaLnBrk="1" hangingPunct="1">
              <a:buFont typeface="Wingdings" charset="2"/>
              <a:buChar char="§"/>
            </a:pPr>
            <a:r>
              <a:rPr lang="pt-BR" altLang="x-none" sz="2400" dirty="0">
                <a:ea typeface="ＭＳ Ｐゴシック" charset="-128"/>
              </a:rPr>
              <a:t>2ª edição de 1997: enfatiza as indústrias de transformação e inclui o setor de serviços.</a:t>
            </a:r>
          </a:p>
          <a:p>
            <a:pPr eaLnBrk="1" hangingPunct="1">
              <a:buFont typeface="Wingdings" charset="2"/>
              <a:buChar char="§"/>
            </a:pPr>
            <a:r>
              <a:rPr lang="pt-BR" altLang="x-none" sz="2400" dirty="0">
                <a:ea typeface="ＭＳ Ｐゴシック" charset="-128"/>
              </a:rPr>
              <a:t>3ª edição de 2005: aborda as inovações não tecnológicas.</a:t>
            </a:r>
          </a:p>
        </p:txBody>
      </p:sp>
      <p:sp>
        <p:nvSpPr>
          <p:cNvPr id="73" name="Freeform: Shape 72">
            <a:extLst>
              <a:ext uri="{FF2B5EF4-FFF2-40B4-BE49-F238E27FC236}">
                <a16:creationId xmlns:a16="http://schemas.microsoft.com/office/drawing/2014/main" id="{54A9C5F1-B76A-4908-9A82-8F1CD0FB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1743" y="5346700"/>
            <a:ext cx="4290257" cy="1511301"/>
          </a:xfrm>
          <a:custGeom>
            <a:avLst/>
            <a:gdLst>
              <a:gd name="connsiteX0" fmla="*/ 697617 w 4290257"/>
              <a:gd name="connsiteY0" fmla="*/ 0 h 1511301"/>
              <a:gd name="connsiteX1" fmla="*/ 4290257 w 4290257"/>
              <a:gd name="connsiteY1" fmla="*/ 0 h 1511301"/>
              <a:gd name="connsiteX2" fmla="*/ 4290257 w 4290257"/>
              <a:gd name="connsiteY2" fmla="*/ 1511301 h 1511301"/>
              <a:gd name="connsiteX3" fmla="*/ 2525897 w 4290257"/>
              <a:gd name="connsiteY3" fmla="*/ 1511301 h 1511301"/>
              <a:gd name="connsiteX4" fmla="*/ 0 w 4290257"/>
              <a:gd name="connsiteY4" fmla="*/ 1511301 h 151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257" h="1511301">
                <a:moveTo>
                  <a:pt x="697617" y="0"/>
                </a:moveTo>
                <a:lnTo>
                  <a:pt x="4290257" y="0"/>
                </a:lnTo>
                <a:lnTo>
                  <a:pt x="4290257" y="1511301"/>
                </a:lnTo>
                <a:lnTo>
                  <a:pt x="2525897"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Som gravado3" descr="Som gravado3">
            <a:hlinkClick r:id="" action="ppaction://media"/>
            <a:extLst>
              <a:ext uri="{FF2B5EF4-FFF2-40B4-BE49-F238E27FC236}">
                <a16:creationId xmlns:a16="http://schemas.microsoft.com/office/drawing/2014/main" id="{3DB6CD5E-2436-B843-9140-B3994E238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601" name="Título 1"/>
          <p:cNvSpPr>
            <a:spLocks noGrp="1"/>
          </p:cNvSpPr>
          <p:nvPr>
            <p:ph type="title"/>
          </p:nvPr>
        </p:nvSpPr>
        <p:spPr>
          <a:xfrm>
            <a:off x="838199" y="1841614"/>
            <a:ext cx="3409508" cy="3173819"/>
          </a:xfrm>
        </p:spPr>
        <p:txBody>
          <a:bodyPr>
            <a:normAutofit/>
          </a:bodyPr>
          <a:lstStyle/>
          <a:p>
            <a:pPr eaLnBrk="1" hangingPunct="1"/>
            <a:r>
              <a:rPr lang="pt-BR" altLang="x-none" b="1">
                <a:solidFill>
                  <a:schemeClr val="bg1"/>
                </a:solidFill>
                <a:ea typeface="ＭＳ Ｐゴシック" charset="-128"/>
              </a:rPr>
              <a:t>TPP</a:t>
            </a:r>
          </a:p>
        </p:txBody>
      </p:sp>
      <p:sp>
        <p:nvSpPr>
          <p:cNvPr id="25602" name="Espaço Reservado para Conteúdo 2"/>
          <p:cNvSpPr>
            <a:spLocks noGrp="1"/>
          </p:cNvSpPr>
          <p:nvPr>
            <p:ph idx="1"/>
          </p:nvPr>
        </p:nvSpPr>
        <p:spPr>
          <a:xfrm>
            <a:off x="6096000" y="1137208"/>
            <a:ext cx="5257800" cy="4582632"/>
          </a:xfrm>
        </p:spPr>
        <p:txBody>
          <a:bodyPr anchor="ctr">
            <a:normAutofit/>
          </a:bodyPr>
          <a:lstStyle/>
          <a:p>
            <a:r>
              <a:rPr lang="pt-BR" altLang="x-none" sz="2000" i="1">
                <a:ea typeface="ＭＳ Ｐゴシック" charset="-128"/>
              </a:rPr>
              <a:t>Inovações tecnológicas de produto e de processo (TPP) compreendem a implementação de produtos e de processos tecnologicamente novos e a realização de melhoramentos tecnológicos significativos em produtos e processos (OCDE/Eurostat, 1997,§130).</a:t>
            </a:r>
          </a:p>
        </p:txBody>
      </p:sp>
      <p:pic>
        <p:nvPicPr>
          <p:cNvPr id="2" name="Som gravado4" descr="Som gravado4">
            <a:hlinkClick r:id="" action="ppaction://media"/>
            <a:extLst>
              <a:ext uri="{FF2B5EF4-FFF2-40B4-BE49-F238E27FC236}">
                <a16:creationId xmlns:a16="http://schemas.microsoft.com/office/drawing/2014/main" id="{DD904F58-BCEE-F744-8961-E48721375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CF157C5-282F-4C93-80F7-CCD7F4A43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8416393" cy="1511306"/>
          </a:xfrm>
          <a:custGeom>
            <a:avLst/>
            <a:gdLst>
              <a:gd name="connsiteX0" fmla="*/ 0 w 8416393"/>
              <a:gd name="connsiteY0" fmla="*/ 0 h 1511306"/>
              <a:gd name="connsiteX1" fmla="*/ 239486 w 8416393"/>
              <a:gd name="connsiteY1" fmla="*/ 0 h 1511306"/>
              <a:gd name="connsiteX2" fmla="*/ 1069788 w 8416393"/>
              <a:gd name="connsiteY2" fmla="*/ 0 h 1511306"/>
              <a:gd name="connsiteX3" fmla="*/ 1209568 w 8416393"/>
              <a:gd name="connsiteY3" fmla="*/ 0 h 1511306"/>
              <a:gd name="connsiteX4" fmla="*/ 1309274 w 8416393"/>
              <a:gd name="connsiteY4" fmla="*/ 0 h 1511306"/>
              <a:gd name="connsiteX5" fmla="*/ 2279356 w 8416393"/>
              <a:gd name="connsiteY5" fmla="*/ 0 h 1511306"/>
              <a:gd name="connsiteX6" fmla="*/ 2405743 w 8416393"/>
              <a:gd name="connsiteY6" fmla="*/ 0 h 1511306"/>
              <a:gd name="connsiteX7" fmla="*/ 2801131 w 8416393"/>
              <a:gd name="connsiteY7" fmla="*/ 0 h 1511306"/>
              <a:gd name="connsiteX8" fmla="*/ 3475531 w 8416393"/>
              <a:gd name="connsiteY8" fmla="*/ 0 h 1511306"/>
              <a:gd name="connsiteX9" fmla="*/ 3870919 w 8416393"/>
              <a:gd name="connsiteY9" fmla="*/ 0 h 1511306"/>
              <a:gd name="connsiteX10" fmla="*/ 7346605 w 8416393"/>
              <a:gd name="connsiteY10" fmla="*/ 0 h 1511306"/>
              <a:gd name="connsiteX11" fmla="*/ 8416393 w 8416393"/>
              <a:gd name="connsiteY11" fmla="*/ 0 h 1511306"/>
              <a:gd name="connsiteX12" fmla="*/ 7718776 w 8416393"/>
              <a:gd name="connsiteY12" fmla="*/ 1511301 h 1511306"/>
              <a:gd name="connsiteX13" fmla="*/ 6648988 w 8416393"/>
              <a:gd name="connsiteY13" fmla="*/ 1511301 h 1511306"/>
              <a:gd name="connsiteX14" fmla="*/ 3870920 w 8416393"/>
              <a:gd name="connsiteY14" fmla="*/ 1511301 h 1511306"/>
              <a:gd name="connsiteX15" fmla="*/ 3870920 w 8416393"/>
              <a:gd name="connsiteY15" fmla="*/ 1511304 h 1511306"/>
              <a:gd name="connsiteX16" fmla="*/ 3475531 w 8416393"/>
              <a:gd name="connsiteY16" fmla="*/ 1511304 h 1511306"/>
              <a:gd name="connsiteX17" fmla="*/ 3475531 w 8416393"/>
              <a:gd name="connsiteY17" fmla="*/ 1511306 h 1511306"/>
              <a:gd name="connsiteX18" fmla="*/ 2405743 w 8416393"/>
              <a:gd name="connsiteY18" fmla="*/ 1511306 h 1511306"/>
              <a:gd name="connsiteX19" fmla="*/ 2403199 w 8416393"/>
              <a:gd name="connsiteY19" fmla="*/ 1511306 h 1511306"/>
              <a:gd name="connsiteX20" fmla="*/ 2288996 w 8416393"/>
              <a:gd name="connsiteY20" fmla="*/ 1511306 h 1511306"/>
              <a:gd name="connsiteX21" fmla="*/ 2279356 w 8416393"/>
              <a:gd name="connsiteY21" fmla="*/ 1511306 h 1511306"/>
              <a:gd name="connsiteX22" fmla="*/ 1333411 w 8416393"/>
              <a:gd name="connsiteY22" fmla="*/ 1511306 h 1511306"/>
              <a:gd name="connsiteX23" fmla="*/ 1309274 w 8416393"/>
              <a:gd name="connsiteY23" fmla="*/ 1511306 h 1511306"/>
              <a:gd name="connsiteX24" fmla="*/ 1219208 w 8416393"/>
              <a:gd name="connsiteY24" fmla="*/ 1511306 h 1511306"/>
              <a:gd name="connsiteX25" fmla="*/ 1209568 w 8416393"/>
              <a:gd name="connsiteY25" fmla="*/ 1511306 h 1511306"/>
              <a:gd name="connsiteX26" fmla="*/ 1069788 w 8416393"/>
              <a:gd name="connsiteY26" fmla="*/ 1511306 h 1511306"/>
              <a:gd name="connsiteX27" fmla="*/ 239486 w 8416393"/>
              <a:gd name="connsiteY27" fmla="*/ 1511306 h 1511306"/>
              <a:gd name="connsiteX28" fmla="*/ 0 w 8416393"/>
              <a:gd name="connsiteY28"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16393" h="1511306">
                <a:moveTo>
                  <a:pt x="0" y="0"/>
                </a:moveTo>
                <a:lnTo>
                  <a:pt x="239486" y="0"/>
                </a:lnTo>
                <a:lnTo>
                  <a:pt x="1069788" y="0"/>
                </a:lnTo>
                <a:lnTo>
                  <a:pt x="1209568" y="0"/>
                </a:lnTo>
                <a:lnTo>
                  <a:pt x="1309274" y="0"/>
                </a:lnTo>
                <a:lnTo>
                  <a:pt x="2279356" y="0"/>
                </a:lnTo>
                <a:lnTo>
                  <a:pt x="2405743" y="0"/>
                </a:lnTo>
                <a:lnTo>
                  <a:pt x="2801131" y="0"/>
                </a:lnTo>
                <a:lnTo>
                  <a:pt x="3475531" y="0"/>
                </a:lnTo>
                <a:lnTo>
                  <a:pt x="3870919" y="0"/>
                </a:lnTo>
                <a:lnTo>
                  <a:pt x="7346605" y="0"/>
                </a:lnTo>
                <a:lnTo>
                  <a:pt x="8416393" y="0"/>
                </a:lnTo>
                <a:lnTo>
                  <a:pt x="7718776" y="1511301"/>
                </a:lnTo>
                <a:lnTo>
                  <a:pt x="6648988" y="1511301"/>
                </a:lnTo>
                <a:lnTo>
                  <a:pt x="3870920" y="1511301"/>
                </a:lnTo>
                <a:lnTo>
                  <a:pt x="3870920" y="1511304"/>
                </a:lnTo>
                <a:lnTo>
                  <a:pt x="3475531" y="1511304"/>
                </a:lnTo>
                <a:lnTo>
                  <a:pt x="3475531" y="1511306"/>
                </a:lnTo>
                <a:lnTo>
                  <a:pt x="2405743" y="1511306"/>
                </a:lnTo>
                <a:lnTo>
                  <a:pt x="2403199" y="1511306"/>
                </a:lnTo>
                <a:lnTo>
                  <a:pt x="2288996" y="1511306"/>
                </a:lnTo>
                <a:lnTo>
                  <a:pt x="2279356" y="1511306"/>
                </a:lnTo>
                <a:lnTo>
                  <a:pt x="1333411" y="1511306"/>
                </a:lnTo>
                <a:lnTo>
                  <a:pt x="1309274" y="1511306"/>
                </a:lnTo>
                <a:lnTo>
                  <a:pt x="1219208" y="1511306"/>
                </a:lnTo>
                <a:lnTo>
                  <a:pt x="1209568" y="1511306"/>
                </a:lnTo>
                <a:lnTo>
                  <a:pt x="106978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7649" name="Título 1"/>
          <p:cNvSpPr>
            <a:spLocks noGrp="1"/>
          </p:cNvSpPr>
          <p:nvPr>
            <p:ph type="title"/>
          </p:nvPr>
        </p:nvSpPr>
        <p:spPr>
          <a:xfrm>
            <a:off x="841248" y="5529884"/>
            <a:ext cx="6754845" cy="1096331"/>
          </a:xfrm>
        </p:spPr>
        <p:txBody>
          <a:bodyPr>
            <a:normAutofit/>
          </a:bodyPr>
          <a:lstStyle/>
          <a:p>
            <a:pPr eaLnBrk="1" hangingPunct="1"/>
            <a:r>
              <a:rPr lang="pt-BR" altLang="x-none" sz="4000" b="1" dirty="0">
                <a:solidFill>
                  <a:srgbClr val="303030"/>
                </a:solidFill>
                <a:ea typeface="ＭＳ Ｐゴシック" charset="-128"/>
              </a:rPr>
              <a:t>Edição atual de 2005</a:t>
            </a:r>
          </a:p>
        </p:txBody>
      </p:sp>
      <p:sp>
        <p:nvSpPr>
          <p:cNvPr id="27650" name="Espaço Reservado para Conteúdo 2"/>
          <p:cNvSpPr>
            <a:spLocks noGrp="1"/>
          </p:cNvSpPr>
          <p:nvPr>
            <p:ph idx="1"/>
          </p:nvPr>
        </p:nvSpPr>
        <p:spPr>
          <a:xfrm>
            <a:off x="841248" y="731520"/>
            <a:ext cx="10701507" cy="4254137"/>
          </a:xfrm>
        </p:spPr>
        <p:txBody>
          <a:bodyPr anchor="ctr">
            <a:normAutofit/>
          </a:bodyPr>
          <a:lstStyle/>
          <a:p>
            <a:r>
              <a:rPr lang="pt-BR" altLang="x-none" sz="2400" dirty="0">
                <a:ea typeface="ＭＳ Ｐゴシック" charset="-128"/>
              </a:rPr>
              <a:t>Maior ênfase no papel das interações com outras empresas e instituições no processo de inovação.</a:t>
            </a:r>
          </a:p>
          <a:p>
            <a:r>
              <a:rPr lang="pt-BR" altLang="x-none" sz="2400" dirty="0">
                <a:ea typeface="ＭＳ Ｐゴシック" charset="-128"/>
              </a:rPr>
              <a:t>Importância reconhecida em setores como serviços e indústria de transformação de baixa tecnologia, sem envolvimento direto com pesquisa e desenvolvimento (P&amp;D).</a:t>
            </a:r>
          </a:p>
          <a:p>
            <a:r>
              <a:rPr lang="pt-BR" altLang="x-none" sz="2400" dirty="0">
                <a:ea typeface="ＭＳ Ｐゴシック" charset="-128"/>
              </a:rPr>
              <a:t>Definição de inovação é expandida para incluir dois tipos novos de inovações: organizacional e de marketing. </a:t>
            </a:r>
          </a:p>
          <a:p>
            <a:pPr marL="0" indent="0" eaLnBrk="1" hangingPunct="1">
              <a:buNone/>
            </a:pPr>
            <a:endParaRPr lang="pt-BR" altLang="x-none" sz="2400" dirty="0">
              <a:ea typeface="ＭＳ Ｐゴシック" charset="-128"/>
            </a:endParaRPr>
          </a:p>
        </p:txBody>
      </p:sp>
      <p:sp>
        <p:nvSpPr>
          <p:cNvPr id="73" name="Freeform: Shape 72">
            <a:extLst>
              <a:ext uri="{FF2B5EF4-FFF2-40B4-BE49-F238E27FC236}">
                <a16:creationId xmlns:a16="http://schemas.microsoft.com/office/drawing/2014/main" id="{54A9C5F1-B76A-4908-9A82-8F1CD0FB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1743" y="5346700"/>
            <a:ext cx="4290257" cy="1511301"/>
          </a:xfrm>
          <a:custGeom>
            <a:avLst/>
            <a:gdLst>
              <a:gd name="connsiteX0" fmla="*/ 697617 w 4290257"/>
              <a:gd name="connsiteY0" fmla="*/ 0 h 1511301"/>
              <a:gd name="connsiteX1" fmla="*/ 4290257 w 4290257"/>
              <a:gd name="connsiteY1" fmla="*/ 0 h 1511301"/>
              <a:gd name="connsiteX2" fmla="*/ 4290257 w 4290257"/>
              <a:gd name="connsiteY2" fmla="*/ 1511301 h 1511301"/>
              <a:gd name="connsiteX3" fmla="*/ 2525897 w 4290257"/>
              <a:gd name="connsiteY3" fmla="*/ 1511301 h 1511301"/>
              <a:gd name="connsiteX4" fmla="*/ 0 w 4290257"/>
              <a:gd name="connsiteY4" fmla="*/ 1511301 h 151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257" h="1511301">
                <a:moveTo>
                  <a:pt x="697617" y="0"/>
                </a:moveTo>
                <a:lnTo>
                  <a:pt x="4290257" y="0"/>
                </a:lnTo>
                <a:lnTo>
                  <a:pt x="4290257" y="1511301"/>
                </a:lnTo>
                <a:lnTo>
                  <a:pt x="2525897"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Som gravado6" descr="Som gravado6">
            <a:hlinkClick r:id="" action="ppaction://media"/>
            <a:extLst>
              <a:ext uri="{FF2B5EF4-FFF2-40B4-BE49-F238E27FC236}">
                <a16:creationId xmlns:a16="http://schemas.microsoft.com/office/drawing/2014/main" id="{C8527CC9-C271-5F40-A66C-B757C59B0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Título 1"/>
          <p:cNvSpPr>
            <a:spLocks noGrp="1"/>
          </p:cNvSpPr>
          <p:nvPr>
            <p:ph type="title"/>
          </p:nvPr>
        </p:nvSpPr>
        <p:spPr>
          <a:xfrm>
            <a:off x="1653363" y="365760"/>
            <a:ext cx="9367203" cy="1188720"/>
          </a:xfrm>
        </p:spPr>
        <p:txBody>
          <a:bodyPr>
            <a:normAutofit/>
          </a:bodyPr>
          <a:lstStyle/>
          <a:p>
            <a:pPr eaLnBrk="1" hangingPunct="1"/>
            <a:r>
              <a:rPr lang="pt-BR" altLang="x-none" b="1" dirty="0">
                <a:ea typeface="ＭＳ Ｐゴシック" charset="-128"/>
              </a:rPr>
              <a:t>Inovações organizacionais</a:t>
            </a:r>
          </a:p>
        </p:txBody>
      </p:sp>
      <p:sp>
        <p:nvSpPr>
          <p:cNvPr id="135" name="Freeform: Shape 134">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1">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98" name="Espaço Reservado para Conteúdo 2"/>
          <p:cNvSpPr>
            <a:spLocks noGrp="1"/>
          </p:cNvSpPr>
          <p:nvPr>
            <p:ph idx="1"/>
          </p:nvPr>
        </p:nvSpPr>
        <p:spPr>
          <a:xfrm>
            <a:off x="1653363" y="2176272"/>
            <a:ext cx="9367204" cy="4041648"/>
          </a:xfrm>
        </p:spPr>
        <p:txBody>
          <a:bodyPr anchor="t">
            <a:normAutofit/>
          </a:bodyPr>
          <a:lstStyle/>
          <a:p>
            <a:r>
              <a:rPr lang="pt-BR" altLang="x-none" sz="2400" dirty="0">
                <a:ea typeface="ＭＳ Ｐゴシック" charset="-128"/>
              </a:rPr>
              <a:t>Apoiam inovações de produto e de processo, com impacto expressivo no desempenho da empresa.</a:t>
            </a:r>
          </a:p>
          <a:p>
            <a:r>
              <a:rPr lang="pt-BR" altLang="x-none" sz="2400" dirty="0">
                <a:ea typeface="ＭＳ Ｐゴシック" charset="-128"/>
              </a:rPr>
              <a:t>Podem melhorar a qualidade e a eficiência do trabalho.</a:t>
            </a:r>
          </a:p>
          <a:p>
            <a:r>
              <a:rPr lang="pt-BR" altLang="x-none" sz="2400" dirty="0">
                <a:ea typeface="ＭＳ Ｐゴシック" charset="-128"/>
              </a:rPr>
              <a:t>Acentuam a troca de informações e refinam a capacidade empresarial de aprender e utilizar conhecimentos e tecnologias.</a:t>
            </a:r>
          </a:p>
        </p:txBody>
      </p:sp>
      <p:pic>
        <p:nvPicPr>
          <p:cNvPr id="3" name="Som gravado6" descr="Som gravado6">
            <a:hlinkClick r:id="" action="ppaction://media"/>
            <a:extLst>
              <a:ext uri="{FF2B5EF4-FFF2-40B4-BE49-F238E27FC236}">
                <a16:creationId xmlns:a16="http://schemas.microsoft.com/office/drawing/2014/main" id="{5646CD2C-FC0F-EA43-923F-66793E33C5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847C7588-8C18-44D9-8469-ABB9865FE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726915" y="844868"/>
            <a:ext cx="8465085" cy="5167312"/>
          </a:xfrm>
          <a:custGeom>
            <a:avLst/>
            <a:gdLst>
              <a:gd name="connsiteX0" fmla="*/ 0 w 8465085"/>
              <a:gd name="connsiteY0" fmla="*/ 952 h 5167312"/>
              <a:gd name="connsiteX1" fmla="*/ 1898594 w 8465085"/>
              <a:gd name="connsiteY1" fmla="*/ 952 h 5167312"/>
              <a:gd name="connsiteX2" fmla="*/ 1898594 w 8465085"/>
              <a:gd name="connsiteY2" fmla="*/ 0 h 5167312"/>
              <a:gd name="connsiteX3" fmla="*/ 0 w 8465085"/>
              <a:gd name="connsiteY3" fmla="*/ 0 h 5167312"/>
              <a:gd name="connsiteX4" fmla="*/ 221324 w 8465085"/>
              <a:gd name="connsiteY4" fmla="*/ 5167312 h 5167312"/>
              <a:gd name="connsiteX5" fmla="*/ 7243482 w 8465085"/>
              <a:gd name="connsiteY5" fmla="*/ 5167312 h 5167312"/>
              <a:gd name="connsiteX6" fmla="*/ 8465085 w 8465085"/>
              <a:gd name="connsiteY6" fmla="*/ 5167312 h 5167312"/>
              <a:gd name="connsiteX7" fmla="*/ 8465085 w 8465085"/>
              <a:gd name="connsiteY7" fmla="*/ 0 h 5167312"/>
              <a:gd name="connsiteX8" fmla="*/ 7243482 w 8465085"/>
              <a:gd name="connsiteY8" fmla="*/ 0 h 5167312"/>
              <a:gd name="connsiteX9" fmla="*/ 2610976 w 8465085"/>
              <a:gd name="connsiteY9" fmla="*/ 0 h 5167312"/>
              <a:gd name="connsiteX10" fmla="*/ 2610976 w 8465085"/>
              <a:gd name="connsiteY10" fmla="*/ 952 h 5167312"/>
              <a:gd name="connsiteX11" fmla="*/ 2615203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0" y="952"/>
                </a:moveTo>
                <a:lnTo>
                  <a:pt x="1898594" y="952"/>
                </a:lnTo>
                <a:lnTo>
                  <a:pt x="1898594" y="0"/>
                </a:lnTo>
                <a:lnTo>
                  <a:pt x="0" y="0"/>
                </a:lnTo>
                <a:close/>
                <a:moveTo>
                  <a:pt x="221324" y="5167312"/>
                </a:moveTo>
                <a:lnTo>
                  <a:pt x="7243482" y="5167312"/>
                </a:lnTo>
                <a:lnTo>
                  <a:pt x="8465085" y="5167312"/>
                </a:lnTo>
                <a:lnTo>
                  <a:pt x="8465085" y="0"/>
                </a:lnTo>
                <a:lnTo>
                  <a:pt x="7243482" y="0"/>
                </a:lnTo>
                <a:lnTo>
                  <a:pt x="2610976" y="0"/>
                </a:lnTo>
                <a:lnTo>
                  <a:pt x="2610976" y="952"/>
                </a:lnTo>
                <a:lnTo>
                  <a:pt x="2615203"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1" name="Título 1"/>
          <p:cNvSpPr>
            <a:spLocks noGrp="1"/>
          </p:cNvSpPr>
          <p:nvPr>
            <p:ph type="title"/>
          </p:nvPr>
        </p:nvSpPr>
        <p:spPr>
          <a:xfrm>
            <a:off x="838199" y="1841614"/>
            <a:ext cx="3409508" cy="3173819"/>
          </a:xfrm>
        </p:spPr>
        <p:txBody>
          <a:bodyPr>
            <a:normAutofit/>
          </a:bodyPr>
          <a:lstStyle/>
          <a:p>
            <a:pPr eaLnBrk="1" hangingPunct="1"/>
            <a:r>
              <a:rPr lang="pt-BR" altLang="x-none" b="1" dirty="0">
                <a:solidFill>
                  <a:schemeClr val="bg1"/>
                </a:solidFill>
                <a:ea typeface="ＭＳ Ｐゴシック" charset="-128"/>
              </a:rPr>
              <a:t>Inovações de marketing</a:t>
            </a:r>
          </a:p>
        </p:txBody>
      </p:sp>
      <p:sp>
        <p:nvSpPr>
          <p:cNvPr id="30722" name="Espaço Reservado para Conteúdo 2"/>
          <p:cNvSpPr>
            <a:spLocks noGrp="1"/>
          </p:cNvSpPr>
          <p:nvPr>
            <p:ph idx="1"/>
          </p:nvPr>
        </p:nvSpPr>
        <p:spPr>
          <a:xfrm>
            <a:off x="6096000" y="1137208"/>
            <a:ext cx="5257800" cy="4582632"/>
          </a:xfrm>
        </p:spPr>
        <p:txBody>
          <a:bodyPr anchor="ctr">
            <a:normAutofit/>
          </a:bodyPr>
          <a:lstStyle/>
          <a:p>
            <a:r>
              <a:rPr lang="pt-BR" altLang="x-none" sz="2000" dirty="0">
                <a:ea typeface="ＭＳ Ｐゴシック" charset="-128"/>
              </a:rPr>
              <a:t>Firmas podem alocar recursos para pesquisas de mercado e/ou desenvolver novas práticas de marketing, visando atingir segmentos de mercado e criar estratégias para promover produtos.</a:t>
            </a:r>
          </a:p>
          <a:p>
            <a:r>
              <a:rPr lang="pt-BR" altLang="x-none" sz="2000" dirty="0">
                <a:ea typeface="ＭＳ Ｐゴシック" charset="-128"/>
              </a:rPr>
              <a:t>Contato com consumidores é essencial para o desenvolvimento de produtos e processos por meio da inovação conduzida por demanda (cocriação).</a:t>
            </a:r>
          </a:p>
        </p:txBody>
      </p:sp>
      <p:pic>
        <p:nvPicPr>
          <p:cNvPr id="4" name="Som gravado7" descr="Som gravado7">
            <a:hlinkClick r:id="" action="ppaction://media"/>
            <a:extLst>
              <a:ext uri="{FF2B5EF4-FFF2-40B4-BE49-F238E27FC236}">
                <a16:creationId xmlns:a16="http://schemas.microsoft.com/office/drawing/2014/main" id="{C9755A8C-1FB9-F14B-AD88-86EFD28AF0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A2C266F-E6D2-44F1-B910-9FADE4044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478"/>
          </a:xfrm>
          <a:prstGeom prst="rect">
            <a:avLst/>
          </a:prstGeom>
          <a:solidFill>
            <a:srgbClr val="40404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232B8A28-B0F8-48EA-BB11-AD0D29CC3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922542" cy="6858478"/>
          </a:xfrm>
          <a:custGeom>
            <a:avLst/>
            <a:gdLst>
              <a:gd name="connsiteX0" fmla="*/ 0 w 6922542"/>
              <a:gd name="connsiteY0" fmla="*/ 0 h 6858478"/>
              <a:gd name="connsiteX1" fmla="*/ 2674362 w 6922542"/>
              <a:gd name="connsiteY1" fmla="*/ 0 h 6858478"/>
              <a:gd name="connsiteX2" fmla="*/ 3740590 w 6922542"/>
              <a:gd name="connsiteY2" fmla="*/ 0 h 6858478"/>
              <a:gd name="connsiteX3" fmla="*/ 3746167 w 6922542"/>
              <a:gd name="connsiteY3" fmla="*/ 0 h 6858478"/>
              <a:gd name="connsiteX4" fmla="*/ 6922542 w 6922542"/>
              <a:gd name="connsiteY4" fmla="*/ 6858478 h 6858478"/>
              <a:gd name="connsiteX5" fmla="*/ 0 w 6922542"/>
              <a:gd name="connsiteY5" fmla="*/ 6858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2542" h="6858478">
                <a:moveTo>
                  <a:pt x="0" y="0"/>
                </a:moveTo>
                <a:lnTo>
                  <a:pt x="2674362" y="0"/>
                </a:lnTo>
                <a:lnTo>
                  <a:pt x="3740590" y="0"/>
                </a:lnTo>
                <a:lnTo>
                  <a:pt x="3746167" y="0"/>
                </a:lnTo>
                <a:lnTo>
                  <a:pt x="6922542" y="6858478"/>
                </a:lnTo>
                <a:lnTo>
                  <a:pt x="0" y="68584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CED05210-F855-4657-BDA5-CF310B3D1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6594432" cy="6528608"/>
          </a:xfrm>
          <a:custGeom>
            <a:avLst/>
            <a:gdLst>
              <a:gd name="connsiteX0" fmla="*/ 0 w 6594432"/>
              <a:gd name="connsiteY0" fmla="*/ 0 h 6528608"/>
              <a:gd name="connsiteX1" fmla="*/ 2050216 w 6594432"/>
              <a:gd name="connsiteY1" fmla="*/ 0 h 6528608"/>
              <a:gd name="connsiteX2" fmla="*/ 3084046 w 6594432"/>
              <a:gd name="connsiteY2" fmla="*/ 0 h 6528608"/>
              <a:gd name="connsiteX3" fmla="*/ 3555715 w 6594432"/>
              <a:gd name="connsiteY3" fmla="*/ 0 h 6528608"/>
              <a:gd name="connsiteX4" fmla="*/ 6594432 w 6594432"/>
              <a:gd name="connsiteY4" fmla="*/ 6528607 h 6528608"/>
              <a:gd name="connsiteX5" fmla="*/ 6259915 w 6594432"/>
              <a:gd name="connsiteY5" fmla="*/ 6528607 h 6528608"/>
              <a:gd name="connsiteX6" fmla="*/ 6259915 w 6594432"/>
              <a:gd name="connsiteY6" fmla="*/ 6528608 h 6528608"/>
              <a:gd name="connsiteX7" fmla="*/ 0 w 6594432"/>
              <a:gd name="connsiteY7" fmla="*/ 6528608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4432" h="6528608">
                <a:moveTo>
                  <a:pt x="0" y="0"/>
                </a:moveTo>
                <a:lnTo>
                  <a:pt x="2050216" y="0"/>
                </a:lnTo>
                <a:lnTo>
                  <a:pt x="3084046" y="0"/>
                </a:lnTo>
                <a:lnTo>
                  <a:pt x="3555715" y="0"/>
                </a:lnTo>
                <a:lnTo>
                  <a:pt x="6594432" y="6528607"/>
                </a:lnTo>
                <a:lnTo>
                  <a:pt x="6259915" y="6528607"/>
                </a:lnTo>
                <a:lnTo>
                  <a:pt x="6259915" y="6528608"/>
                </a:lnTo>
                <a:lnTo>
                  <a:pt x="0" y="6528608"/>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a16="http://schemas.microsoft.com/office/drawing/2014/main" id="{76BD6A71-5DCB-4373-810E-0C269DB8C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6342489" cy="6322742"/>
          </a:xfrm>
          <a:custGeom>
            <a:avLst/>
            <a:gdLst>
              <a:gd name="connsiteX0" fmla="*/ 0 w 6342489"/>
              <a:gd name="connsiteY0" fmla="*/ 0 h 6322742"/>
              <a:gd name="connsiteX1" fmla="*/ 1941565 w 6342489"/>
              <a:gd name="connsiteY1" fmla="*/ 0 h 6322742"/>
              <a:gd name="connsiteX2" fmla="*/ 2942795 w 6342489"/>
              <a:gd name="connsiteY2" fmla="*/ 0 h 6322742"/>
              <a:gd name="connsiteX3" fmla="*/ 3399591 w 6342489"/>
              <a:gd name="connsiteY3" fmla="*/ 0 h 6322742"/>
              <a:gd name="connsiteX4" fmla="*/ 6342489 w 6342489"/>
              <a:gd name="connsiteY4" fmla="*/ 6322741 h 6322742"/>
              <a:gd name="connsiteX5" fmla="*/ 6018520 w 6342489"/>
              <a:gd name="connsiteY5" fmla="*/ 6322741 h 6322742"/>
              <a:gd name="connsiteX6" fmla="*/ 6018520 w 6342489"/>
              <a:gd name="connsiteY6" fmla="*/ 6322742 h 6322742"/>
              <a:gd name="connsiteX7" fmla="*/ 0 w 6342489"/>
              <a:gd name="connsiteY7" fmla="*/ 6322742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2489" h="6322742">
                <a:moveTo>
                  <a:pt x="0" y="0"/>
                </a:moveTo>
                <a:lnTo>
                  <a:pt x="1941565" y="0"/>
                </a:lnTo>
                <a:lnTo>
                  <a:pt x="2942795" y="0"/>
                </a:lnTo>
                <a:lnTo>
                  <a:pt x="3399591" y="0"/>
                </a:lnTo>
                <a:lnTo>
                  <a:pt x="6342489" y="6322741"/>
                </a:lnTo>
                <a:lnTo>
                  <a:pt x="6018520" y="6322741"/>
                </a:lnTo>
                <a:lnTo>
                  <a:pt x="6018520" y="6322742"/>
                </a:lnTo>
                <a:lnTo>
                  <a:pt x="0" y="63227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793" name="Título 1"/>
          <p:cNvSpPr>
            <a:spLocks noGrp="1"/>
          </p:cNvSpPr>
          <p:nvPr>
            <p:ph type="title"/>
          </p:nvPr>
        </p:nvSpPr>
        <p:spPr>
          <a:xfrm>
            <a:off x="838199" y="2138870"/>
            <a:ext cx="3409508" cy="2770376"/>
          </a:xfrm>
        </p:spPr>
        <p:txBody>
          <a:bodyPr>
            <a:normAutofit/>
          </a:bodyPr>
          <a:lstStyle/>
          <a:p>
            <a:pPr eaLnBrk="1" hangingPunct="1"/>
            <a:r>
              <a:rPr lang="pt-BR" altLang="x-none" b="1" dirty="0">
                <a:solidFill>
                  <a:schemeClr val="bg1"/>
                </a:solidFill>
                <a:ea typeface="ＭＳ Ｐゴシック" charset="-128"/>
              </a:rPr>
              <a:t>Conceito de inovação</a:t>
            </a:r>
          </a:p>
        </p:txBody>
      </p:sp>
      <p:sp>
        <p:nvSpPr>
          <p:cNvPr id="33794" name="Espaço Reservado para Conteúdo 2"/>
          <p:cNvSpPr>
            <a:spLocks noGrp="1"/>
          </p:cNvSpPr>
          <p:nvPr>
            <p:ph idx="1"/>
          </p:nvPr>
        </p:nvSpPr>
        <p:spPr>
          <a:xfrm>
            <a:off x="6271146" y="1356285"/>
            <a:ext cx="5082654" cy="4335545"/>
          </a:xfrm>
        </p:spPr>
        <p:txBody>
          <a:bodyPr anchor="ctr">
            <a:normAutofit/>
          </a:bodyPr>
          <a:lstStyle/>
          <a:p>
            <a:r>
              <a:rPr lang="pt-BR" altLang="x-none" sz="2000">
                <a:solidFill>
                  <a:schemeClr val="bg1"/>
                </a:solidFill>
                <a:ea typeface="ＭＳ Ｐゴシック" charset="-128"/>
              </a:rPr>
              <a:t>Inovação é a implementação de um produto (bem ou serviço) novo ou significativamente melhorado, ou um processo, ou um novo método de marketing, ou um novo método organizacional nas práticas de negócios, na organização do local de trabalho ou nas relações externas.</a:t>
            </a:r>
          </a:p>
        </p:txBody>
      </p:sp>
      <p:pic>
        <p:nvPicPr>
          <p:cNvPr id="3" name="Som gravado8" descr="Som gravado8">
            <a:hlinkClick r:id="" action="ppaction://media"/>
            <a:extLst>
              <a:ext uri="{FF2B5EF4-FFF2-40B4-BE49-F238E27FC236}">
                <a16:creationId xmlns:a16="http://schemas.microsoft.com/office/drawing/2014/main" id="{372BF10F-2FCD-5C47-8075-33AA42C63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CF157C5-282F-4C93-80F7-CCD7F4A43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8416393" cy="1511306"/>
          </a:xfrm>
          <a:custGeom>
            <a:avLst/>
            <a:gdLst>
              <a:gd name="connsiteX0" fmla="*/ 0 w 8416393"/>
              <a:gd name="connsiteY0" fmla="*/ 0 h 1511306"/>
              <a:gd name="connsiteX1" fmla="*/ 239486 w 8416393"/>
              <a:gd name="connsiteY1" fmla="*/ 0 h 1511306"/>
              <a:gd name="connsiteX2" fmla="*/ 1069788 w 8416393"/>
              <a:gd name="connsiteY2" fmla="*/ 0 h 1511306"/>
              <a:gd name="connsiteX3" fmla="*/ 1209568 w 8416393"/>
              <a:gd name="connsiteY3" fmla="*/ 0 h 1511306"/>
              <a:gd name="connsiteX4" fmla="*/ 1309274 w 8416393"/>
              <a:gd name="connsiteY4" fmla="*/ 0 h 1511306"/>
              <a:gd name="connsiteX5" fmla="*/ 2279356 w 8416393"/>
              <a:gd name="connsiteY5" fmla="*/ 0 h 1511306"/>
              <a:gd name="connsiteX6" fmla="*/ 2405743 w 8416393"/>
              <a:gd name="connsiteY6" fmla="*/ 0 h 1511306"/>
              <a:gd name="connsiteX7" fmla="*/ 2801131 w 8416393"/>
              <a:gd name="connsiteY7" fmla="*/ 0 h 1511306"/>
              <a:gd name="connsiteX8" fmla="*/ 3475531 w 8416393"/>
              <a:gd name="connsiteY8" fmla="*/ 0 h 1511306"/>
              <a:gd name="connsiteX9" fmla="*/ 3870919 w 8416393"/>
              <a:gd name="connsiteY9" fmla="*/ 0 h 1511306"/>
              <a:gd name="connsiteX10" fmla="*/ 7346605 w 8416393"/>
              <a:gd name="connsiteY10" fmla="*/ 0 h 1511306"/>
              <a:gd name="connsiteX11" fmla="*/ 8416393 w 8416393"/>
              <a:gd name="connsiteY11" fmla="*/ 0 h 1511306"/>
              <a:gd name="connsiteX12" fmla="*/ 7718776 w 8416393"/>
              <a:gd name="connsiteY12" fmla="*/ 1511301 h 1511306"/>
              <a:gd name="connsiteX13" fmla="*/ 6648988 w 8416393"/>
              <a:gd name="connsiteY13" fmla="*/ 1511301 h 1511306"/>
              <a:gd name="connsiteX14" fmla="*/ 3870920 w 8416393"/>
              <a:gd name="connsiteY14" fmla="*/ 1511301 h 1511306"/>
              <a:gd name="connsiteX15" fmla="*/ 3870920 w 8416393"/>
              <a:gd name="connsiteY15" fmla="*/ 1511304 h 1511306"/>
              <a:gd name="connsiteX16" fmla="*/ 3475531 w 8416393"/>
              <a:gd name="connsiteY16" fmla="*/ 1511304 h 1511306"/>
              <a:gd name="connsiteX17" fmla="*/ 3475531 w 8416393"/>
              <a:gd name="connsiteY17" fmla="*/ 1511306 h 1511306"/>
              <a:gd name="connsiteX18" fmla="*/ 2405743 w 8416393"/>
              <a:gd name="connsiteY18" fmla="*/ 1511306 h 1511306"/>
              <a:gd name="connsiteX19" fmla="*/ 2403199 w 8416393"/>
              <a:gd name="connsiteY19" fmla="*/ 1511306 h 1511306"/>
              <a:gd name="connsiteX20" fmla="*/ 2288996 w 8416393"/>
              <a:gd name="connsiteY20" fmla="*/ 1511306 h 1511306"/>
              <a:gd name="connsiteX21" fmla="*/ 2279356 w 8416393"/>
              <a:gd name="connsiteY21" fmla="*/ 1511306 h 1511306"/>
              <a:gd name="connsiteX22" fmla="*/ 1333411 w 8416393"/>
              <a:gd name="connsiteY22" fmla="*/ 1511306 h 1511306"/>
              <a:gd name="connsiteX23" fmla="*/ 1309274 w 8416393"/>
              <a:gd name="connsiteY23" fmla="*/ 1511306 h 1511306"/>
              <a:gd name="connsiteX24" fmla="*/ 1219208 w 8416393"/>
              <a:gd name="connsiteY24" fmla="*/ 1511306 h 1511306"/>
              <a:gd name="connsiteX25" fmla="*/ 1209568 w 8416393"/>
              <a:gd name="connsiteY25" fmla="*/ 1511306 h 1511306"/>
              <a:gd name="connsiteX26" fmla="*/ 1069788 w 8416393"/>
              <a:gd name="connsiteY26" fmla="*/ 1511306 h 1511306"/>
              <a:gd name="connsiteX27" fmla="*/ 239486 w 8416393"/>
              <a:gd name="connsiteY27" fmla="*/ 1511306 h 1511306"/>
              <a:gd name="connsiteX28" fmla="*/ 0 w 8416393"/>
              <a:gd name="connsiteY28"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16393" h="1511306">
                <a:moveTo>
                  <a:pt x="0" y="0"/>
                </a:moveTo>
                <a:lnTo>
                  <a:pt x="239486" y="0"/>
                </a:lnTo>
                <a:lnTo>
                  <a:pt x="1069788" y="0"/>
                </a:lnTo>
                <a:lnTo>
                  <a:pt x="1209568" y="0"/>
                </a:lnTo>
                <a:lnTo>
                  <a:pt x="1309274" y="0"/>
                </a:lnTo>
                <a:lnTo>
                  <a:pt x="2279356" y="0"/>
                </a:lnTo>
                <a:lnTo>
                  <a:pt x="2405743" y="0"/>
                </a:lnTo>
                <a:lnTo>
                  <a:pt x="2801131" y="0"/>
                </a:lnTo>
                <a:lnTo>
                  <a:pt x="3475531" y="0"/>
                </a:lnTo>
                <a:lnTo>
                  <a:pt x="3870919" y="0"/>
                </a:lnTo>
                <a:lnTo>
                  <a:pt x="7346605" y="0"/>
                </a:lnTo>
                <a:lnTo>
                  <a:pt x="8416393" y="0"/>
                </a:lnTo>
                <a:lnTo>
                  <a:pt x="7718776" y="1511301"/>
                </a:lnTo>
                <a:lnTo>
                  <a:pt x="6648988" y="1511301"/>
                </a:lnTo>
                <a:lnTo>
                  <a:pt x="3870920" y="1511301"/>
                </a:lnTo>
                <a:lnTo>
                  <a:pt x="3870920" y="1511304"/>
                </a:lnTo>
                <a:lnTo>
                  <a:pt x="3475531" y="1511304"/>
                </a:lnTo>
                <a:lnTo>
                  <a:pt x="3475531" y="1511306"/>
                </a:lnTo>
                <a:lnTo>
                  <a:pt x="2405743" y="1511306"/>
                </a:lnTo>
                <a:lnTo>
                  <a:pt x="2403199" y="1511306"/>
                </a:lnTo>
                <a:lnTo>
                  <a:pt x="2288996" y="1511306"/>
                </a:lnTo>
                <a:lnTo>
                  <a:pt x="2279356" y="1511306"/>
                </a:lnTo>
                <a:lnTo>
                  <a:pt x="1333411" y="1511306"/>
                </a:lnTo>
                <a:lnTo>
                  <a:pt x="1309274" y="1511306"/>
                </a:lnTo>
                <a:lnTo>
                  <a:pt x="1219208" y="1511306"/>
                </a:lnTo>
                <a:lnTo>
                  <a:pt x="1209568" y="1511306"/>
                </a:lnTo>
                <a:lnTo>
                  <a:pt x="106978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35841" name="Título 1"/>
          <p:cNvSpPr>
            <a:spLocks noGrp="1"/>
          </p:cNvSpPr>
          <p:nvPr>
            <p:ph type="title"/>
          </p:nvPr>
        </p:nvSpPr>
        <p:spPr>
          <a:xfrm>
            <a:off x="841248" y="5529884"/>
            <a:ext cx="6754845" cy="1096331"/>
          </a:xfrm>
        </p:spPr>
        <p:txBody>
          <a:bodyPr>
            <a:normAutofit/>
          </a:bodyPr>
          <a:lstStyle/>
          <a:p>
            <a:pPr eaLnBrk="1" hangingPunct="1"/>
            <a:r>
              <a:rPr lang="pt-BR" altLang="x-none" sz="4000" b="1" dirty="0" err="1">
                <a:solidFill>
                  <a:srgbClr val="303030"/>
                </a:solidFill>
                <a:ea typeface="ＭＳ Ｐゴシック" charset="-128"/>
              </a:rPr>
              <a:t>Schumpeter</a:t>
            </a:r>
            <a:r>
              <a:rPr lang="pt-BR" altLang="x-none" sz="4000" b="1" dirty="0">
                <a:solidFill>
                  <a:srgbClr val="303030"/>
                </a:solidFill>
                <a:ea typeface="ＭＳ Ｐゴシック" charset="-128"/>
              </a:rPr>
              <a:t> (Cont.)</a:t>
            </a:r>
          </a:p>
        </p:txBody>
      </p:sp>
      <p:sp>
        <p:nvSpPr>
          <p:cNvPr id="35842" name="Espaço Reservado para Conteúdo 2"/>
          <p:cNvSpPr>
            <a:spLocks noGrp="1"/>
          </p:cNvSpPr>
          <p:nvPr>
            <p:ph idx="1"/>
          </p:nvPr>
        </p:nvSpPr>
        <p:spPr>
          <a:xfrm>
            <a:off x="841248" y="731520"/>
            <a:ext cx="10701507" cy="4254137"/>
          </a:xfrm>
        </p:spPr>
        <p:txBody>
          <a:bodyPr anchor="ctr">
            <a:normAutofit/>
          </a:bodyPr>
          <a:lstStyle/>
          <a:p>
            <a:r>
              <a:rPr lang="pt-BR" altLang="x-none" sz="2400" dirty="0">
                <a:ea typeface="ＭＳ Ｐゴシック" charset="-128"/>
              </a:rPr>
              <a:t>O desenvolvimento econômico é conduzido pela inovação por meio de um processo dinâmico no qual as novas tecnologias substituem as antigas - destruição criadora/criativa, segundo </a:t>
            </a:r>
            <a:r>
              <a:rPr lang="pt-BR" altLang="x-none" sz="2400" dirty="0" err="1">
                <a:ea typeface="ＭＳ Ｐゴシック" charset="-128"/>
              </a:rPr>
              <a:t>Schumpeter</a:t>
            </a:r>
            <a:r>
              <a:rPr lang="pt-BR" altLang="x-none" sz="2400" dirty="0">
                <a:ea typeface="ＭＳ Ｐゴシック" charset="-128"/>
              </a:rPr>
              <a:t> (1934 apud OCDE, 2005).</a:t>
            </a:r>
          </a:p>
          <a:p>
            <a:pPr eaLnBrk="1" hangingPunct="1">
              <a:buFont typeface="Wingdings" charset="2"/>
              <a:buChar char="§"/>
            </a:pPr>
            <a:endParaRPr lang="pt-BR" altLang="x-none" sz="2400" dirty="0">
              <a:ea typeface="ＭＳ Ｐゴシック" charset="-128"/>
            </a:endParaRPr>
          </a:p>
          <a:p>
            <a:r>
              <a:rPr lang="pt-BR" altLang="x-none" sz="2400" dirty="0">
                <a:ea typeface="ＭＳ Ｐゴシック" charset="-128"/>
              </a:rPr>
              <a:t>Inovações radicais engendram rupturas mais intensas, enquanto incrementais dão continuidade a processos de mudanças.</a:t>
            </a:r>
          </a:p>
        </p:txBody>
      </p:sp>
      <p:sp>
        <p:nvSpPr>
          <p:cNvPr id="73" name="Freeform: Shape 72">
            <a:extLst>
              <a:ext uri="{FF2B5EF4-FFF2-40B4-BE49-F238E27FC236}">
                <a16:creationId xmlns:a16="http://schemas.microsoft.com/office/drawing/2014/main" id="{54A9C5F1-B76A-4908-9A82-8F1CD0FB5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01743" y="5346700"/>
            <a:ext cx="4290257" cy="1511301"/>
          </a:xfrm>
          <a:custGeom>
            <a:avLst/>
            <a:gdLst>
              <a:gd name="connsiteX0" fmla="*/ 697617 w 4290257"/>
              <a:gd name="connsiteY0" fmla="*/ 0 h 1511301"/>
              <a:gd name="connsiteX1" fmla="*/ 4290257 w 4290257"/>
              <a:gd name="connsiteY1" fmla="*/ 0 h 1511301"/>
              <a:gd name="connsiteX2" fmla="*/ 4290257 w 4290257"/>
              <a:gd name="connsiteY2" fmla="*/ 1511301 h 1511301"/>
              <a:gd name="connsiteX3" fmla="*/ 2525897 w 4290257"/>
              <a:gd name="connsiteY3" fmla="*/ 1511301 h 1511301"/>
              <a:gd name="connsiteX4" fmla="*/ 0 w 4290257"/>
              <a:gd name="connsiteY4" fmla="*/ 1511301 h 151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257" h="1511301">
                <a:moveTo>
                  <a:pt x="697617" y="0"/>
                </a:moveTo>
                <a:lnTo>
                  <a:pt x="4290257" y="0"/>
                </a:lnTo>
                <a:lnTo>
                  <a:pt x="4290257" y="1511301"/>
                </a:lnTo>
                <a:lnTo>
                  <a:pt x="2525897"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Som gravado9" descr="Som gravado9">
            <a:hlinkClick r:id="" action="ppaction://media"/>
            <a:extLst>
              <a:ext uri="{FF2B5EF4-FFF2-40B4-BE49-F238E27FC236}">
                <a16:creationId xmlns:a16="http://schemas.microsoft.com/office/drawing/2014/main" id="{3B9C07B0-A493-BA47-87EE-B41766DA96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TotalTime>
  <Words>840</Words>
  <Application>Microsoft Macintosh PowerPoint</Application>
  <PresentationFormat>Widescreen</PresentationFormat>
  <Paragraphs>82</Paragraphs>
  <Slides>17</Slides>
  <Notes>13</Notes>
  <HiddenSlides>0</HiddenSlides>
  <MMClips>16</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17</vt:i4>
      </vt:variant>
    </vt:vector>
  </HeadingPairs>
  <TitlesOfParts>
    <vt:vector size="24" baseType="lpstr">
      <vt:lpstr>Arial</vt:lpstr>
      <vt:lpstr>Calibri</vt:lpstr>
      <vt:lpstr>Calibri Light</vt:lpstr>
      <vt:lpstr>Century Gothic</vt:lpstr>
      <vt:lpstr>Wingdings</vt:lpstr>
      <vt:lpstr>Wingdings 3</vt:lpstr>
      <vt:lpstr>Tema do Office</vt:lpstr>
      <vt:lpstr>MANUAL DE OSLO</vt:lpstr>
      <vt:lpstr>Introdução</vt:lpstr>
      <vt:lpstr>Edições do Manual Oslo</vt:lpstr>
      <vt:lpstr>TPP</vt:lpstr>
      <vt:lpstr>Edição atual de 2005</vt:lpstr>
      <vt:lpstr>Inovações organizacionais</vt:lpstr>
      <vt:lpstr>Inovações de marketing</vt:lpstr>
      <vt:lpstr>Conceito de inovação</vt:lpstr>
      <vt:lpstr>Schumpeter (Cont.)</vt:lpstr>
      <vt:lpstr>Schumpeter</vt:lpstr>
      <vt:lpstr>Tipos de inovação</vt:lpstr>
      <vt:lpstr>Inovação de produto</vt:lpstr>
      <vt:lpstr>Inovação de processo</vt:lpstr>
      <vt:lpstr>Inovações organizacionais</vt:lpstr>
      <vt:lpstr>Inovação de marketing</vt:lpstr>
      <vt:lpstr>Estrutura de mensuração da inovação</vt:lpstr>
      <vt:lpstr>Referência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DE OSLO</dc:title>
  <dc:creator>Cynthia H W Corrêa</dc:creator>
  <cp:lastModifiedBy>Cynthia H W Corrêa</cp:lastModifiedBy>
  <cp:revision>23</cp:revision>
  <dcterms:created xsi:type="dcterms:W3CDTF">2020-04-29T17:12:54Z</dcterms:created>
  <dcterms:modified xsi:type="dcterms:W3CDTF">2020-04-30T14:32:16Z</dcterms:modified>
</cp:coreProperties>
</file>