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61" r:id="rId14"/>
    <p:sldId id="262" r:id="rId15"/>
    <p:sldId id="263" r:id="rId16"/>
    <p:sldId id="264" r:id="rId17"/>
    <p:sldId id="319" r:id="rId18"/>
    <p:sldId id="320" r:id="rId19"/>
    <p:sldId id="321" r:id="rId20"/>
    <p:sldId id="322" r:id="rId21"/>
    <p:sldId id="326" r:id="rId22"/>
    <p:sldId id="323" r:id="rId23"/>
    <p:sldId id="324" r:id="rId24"/>
    <p:sldId id="325" r:id="rId25"/>
    <p:sldId id="327" r:id="rId26"/>
    <p:sldId id="328" r:id="rId27"/>
    <p:sldId id="329" r:id="rId28"/>
    <p:sldId id="3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8"/>
    <p:restoredTop sz="94715"/>
  </p:normalViewPr>
  <p:slideViewPr>
    <p:cSldViewPr snapToGrid="0" snapToObjects="1">
      <p:cViewPr>
        <p:scale>
          <a:sx n="102" d="100"/>
          <a:sy n="102" d="100"/>
        </p:scale>
        <p:origin x="96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s://www.youtube.com/watch?v=Ak_2NWhr_g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TZTY_1y2w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0uLbeQlwjw" TargetMode="Externa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hyperlink" Target="https://www.youtube.com/watch?v=OPcvn4Mtglc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s://www.youtube.com/watch?v=iTFVYryfDVw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s://www.youtube.com/watch?v=rH_d_L33V2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q_93nOqwmh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1851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6.</a:t>
            </a:r>
          </a:p>
          <a:p>
            <a:r>
              <a:rPr lang="en-US" b="1" dirty="0" smtClean="0"/>
              <a:t>ISRAELI – PALESTINIAN CONFLICT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070" y="162404"/>
            <a:ext cx="7069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Actors &amp; Ideologies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04046"/>
              </p:ext>
            </p:extLst>
          </p:nvPr>
        </p:nvGraphicFramePr>
        <p:xfrm>
          <a:off x="284204" y="1567103"/>
          <a:ext cx="11784161" cy="146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15"/>
                <a:gridCol w="2619632"/>
                <a:gridCol w="2743200"/>
                <a:gridCol w="3015049"/>
                <a:gridCol w="2924365"/>
              </a:tblGrid>
              <a:tr h="146264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ISRAEL</a:t>
                      </a:r>
                      <a:endParaRPr lang="en-GB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Labor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Zionism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Kibbutzim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Socialist economy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“Two-State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solution”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Urban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bourgeoisie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1977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Likud victory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1973 Likud established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1967 Six Day War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Revisionist Zionism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Ze’ev Jabotinsky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Market economy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Territorial Maximalism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deal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with Palestinians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Ultra-orthodox Judaism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Extreme social conservatism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Settlements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Rapid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population growth</a:t>
                      </a:r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1" y="3073584"/>
            <a:ext cx="5235770" cy="2998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637" y="3073584"/>
            <a:ext cx="2914866" cy="2998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329" y="3073584"/>
            <a:ext cx="2923035" cy="29982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54915" y="974604"/>
            <a:ext cx="11298185" cy="506982"/>
            <a:chOff x="747372" y="-213350"/>
            <a:chExt cx="10628473" cy="506982"/>
          </a:xfrm>
        </p:grpSpPr>
        <p:sp>
          <p:nvSpPr>
            <p:cNvPr id="16" name="Rectangle 15"/>
            <p:cNvSpPr/>
            <p:nvPr/>
          </p:nvSpPr>
          <p:spPr>
            <a:xfrm>
              <a:off x="747372" y="-213350"/>
              <a:ext cx="10628473" cy="506982"/>
            </a:xfrm>
            <a:prstGeom prst="rect">
              <a:avLst/>
            </a:prstGeom>
            <a:gradFill flip="none" rotWithShape="1">
              <a:gsLst>
                <a:gs pos="87000">
                  <a:schemeClr val="tx1">
                    <a:lumMod val="95000"/>
                    <a:lumOff val="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65000">
                  <a:schemeClr val="tx1">
                    <a:lumMod val="75000"/>
                    <a:lumOff val="25000"/>
                  </a:schemeClr>
                </a:gs>
                <a:gs pos="4700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</a:schemeClr>
                </a:gs>
                <a:gs pos="9000">
                  <a:schemeClr val="bg2">
                    <a:lumMod val="7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  <a:gs pos="76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 smtClean="0">
                  <a:solidFill>
                    <a:schemeClr val="tx1"/>
                  </a:solidFill>
                </a:rPr>
                <a:t>SECULAR 								</a:t>
              </a:r>
              <a:r>
                <a:rPr lang="en-GB" sz="2800" b="1" dirty="0">
                  <a:solidFill>
                    <a:schemeClr val="tx1"/>
                  </a:solidFill>
                </a:rPr>
                <a:t>	</a:t>
              </a:r>
              <a:r>
                <a:rPr lang="en-GB" sz="2800" b="1" dirty="0" smtClean="0">
                  <a:solidFill>
                    <a:schemeClr val="tx1"/>
                  </a:solidFill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</a:rPr>
                <a:t>RELIGIOUS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579919" y="-123013"/>
              <a:ext cx="4534929" cy="32630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31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23347"/>
              </p:ext>
            </p:extLst>
          </p:nvPr>
        </p:nvGraphicFramePr>
        <p:xfrm>
          <a:off x="284203" y="2187145"/>
          <a:ext cx="11784161" cy="13221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1915"/>
                <a:gridCol w="2619633"/>
                <a:gridCol w="1482811"/>
                <a:gridCol w="2706130"/>
                <a:gridCol w="1977081"/>
                <a:gridCol w="2516591"/>
              </a:tblGrid>
              <a:tr h="132217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PALESTINE</a:t>
                      </a:r>
                      <a:endParaRPr lang="en-GB" sz="16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Arab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Socialism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Egypt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(Nasser)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Syria (Baath)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PLO (Arafat)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1979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Islamic Revolution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1967 Six Day War</a:t>
                      </a:r>
                    </a:p>
                  </a:txBody>
                  <a:tcPr vert="vert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Islamism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Hamas (Muslim Bros.)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Iran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Turkey (AKP)</a:t>
                      </a:r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Syria war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2003 Iraq invasion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2001 War on Terror</a:t>
                      </a: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Salafi Jihadism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Islamic Jihad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Al-Qaeda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Islamic State</a:t>
                      </a:r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66" y="3552977"/>
            <a:ext cx="4173326" cy="3110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919" y="3552977"/>
            <a:ext cx="4638246" cy="3110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8592" y="3552978"/>
            <a:ext cx="2470332" cy="3110469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30458"/>
              </p:ext>
            </p:extLst>
          </p:nvPr>
        </p:nvGraphicFramePr>
        <p:xfrm>
          <a:off x="284203" y="1546577"/>
          <a:ext cx="11784161" cy="63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43"/>
                <a:gridCol w="3422822"/>
                <a:gridCol w="3620529"/>
                <a:gridCol w="3752267"/>
              </a:tblGrid>
              <a:tr h="6301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ISRAEL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Labor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Zionism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Revisionist Zionism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Ultra-orthodox Judaism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54915" y="974604"/>
            <a:ext cx="11298185" cy="506982"/>
          </a:xfrm>
          <a:prstGeom prst="rect">
            <a:avLst/>
          </a:prstGeom>
          <a:gradFill flip="none" rotWithShape="1">
            <a:gsLst>
              <a:gs pos="87000">
                <a:schemeClr val="tx1">
                  <a:lumMod val="95000"/>
                  <a:lumOff val="5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65000">
                <a:schemeClr val="tx1">
                  <a:lumMod val="75000"/>
                  <a:lumOff val="25000"/>
                </a:schemeClr>
              </a:gs>
              <a:gs pos="47000">
                <a:schemeClr val="tx1">
                  <a:lumMod val="65000"/>
                  <a:lumOff val="35000"/>
                </a:schemeClr>
              </a:gs>
              <a:gs pos="30000">
                <a:schemeClr val="tx1">
                  <a:lumMod val="50000"/>
                  <a:lumOff val="50000"/>
                </a:schemeClr>
              </a:gs>
              <a:gs pos="9000">
                <a:schemeClr val="bg2">
                  <a:lumMod val="75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  <a:gs pos="76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SECULAR 								</a:t>
            </a:r>
            <a:r>
              <a:rPr lang="en-GB" sz="2800" b="1" dirty="0">
                <a:solidFill>
                  <a:schemeClr val="tx1"/>
                </a:solidFill>
              </a:rPr>
              <a:t>	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RELIGIOUS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9070" y="162404"/>
            <a:ext cx="7069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Actors </a:t>
            </a:r>
            <a:r>
              <a:rPr lang="en-GB" sz="4400" b="1" smtClean="0">
                <a:solidFill>
                  <a:srgbClr val="FF0000"/>
                </a:solidFill>
              </a:rPr>
              <a:t>&amp; Ideologies</a:t>
            </a:r>
            <a:endParaRPr lang="en-GB" sz="4400" b="1" dirty="0" smtClean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765944" y="1064941"/>
            <a:ext cx="4820680" cy="32630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9635"/>
              </p:ext>
            </p:extLst>
          </p:nvPr>
        </p:nvGraphicFramePr>
        <p:xfrm>
          <a:off x="284203" y="1547096"/>
          <a:ext cx="11784161" cy="63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43"/>
                <a:gridCol w="3422822"/>
                <a:gridCol w="3620529"/>
                <a:gridCol w="3752267"/>
              </a:tblGrid>
              <a:tr h="6301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ISRAEL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Labor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Zionism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Revisionist Zionism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Ultra-orthodox Judaism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18968"/>
              </p:ext>
            </p:extLst>
          </p:nvPr>
        </p:nvGraphicFramePr>
        <p:xfrm>
          <a:off x="284203" y="2177292"/>
          <a:ext cx="11784161" cy="696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6186"/>
                <a:gridCol w="3422822"/>
                <a:gridCol w="3608173"/>
                <a:gridCol w="3776980"/>
              </a:tblGrid>
              <a:tr h="69679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Arab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Socialism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Islamism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Salafi Jihadism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20003"/>
              </p:ext>
            </p:extLst>
          </p:nvPr>
        </p:nvGraphicFramePr>
        <p:xfrm>
          <a:off x="284202" y="2874083"/>
          <a:ext cx="11784161" cy="179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43"/>
                <a:gridCol w="3422823"/>
                <a:gridCol w="1693657"/>
                <a:gridCol w="5679138"/>
              </a:tblGrid>
              <a:tr h="17993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USA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Even handed approach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Importance of Arab oil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Suspicions of “Socialist Israel”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Suez Crisis (1956)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2001 War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on Terror</a:t>
                      </a:r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1978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Islamic Revolution</a:t>
                      </a:r>
                    </a:p>
                  </a:txBody>
                  <a:tcPr vert="vert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Rise of Christian Zionism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Unconditional support to Israel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“Israel as a Biblical prophecy”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+ Israel Lobby</a:t>
                      </a:r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634470" y="1537478"/>
            <a:ext cx="369332" cy="3099585"/>
            <a:chOff x="4634470" y="1768978"/>
            <a:chExt cx="369332" cy="3099585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788244" y="4139514"/>
              <a:ext cx="12356" cy="7290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3898558" y="3133123"/>
              <a:ext cx="184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1967 Six Day War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4800600" y="1768978"/>
              <a:ext cx="12358" cy="7360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06079" y="5108646"/>
            <a:ext cx="907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GB" sz="2800" dirty="0" smtClean="0"/>
              <a:t>Why is the </a:t>
            </a:r>
            <a:r>
              <a:rPr lang="en-GB" sz="2800" b="1" dirty="0" smtClean="0"/>
              <a:t>Six Day War</a:t>
            </a:r>
            <a:r>
              <a:rPr lang="en-GB" sz="2800" dirty="0" smtClean="0"/>
              <a:t> such an important turning point? 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54915" y="974604"/>
            <a:ext cx="11298185" cy="506982"/>
          </a:xfrm>
          <a:prstGeom prst="rect">
            <a:avLst/>
          </a:prstGeom>
          <a:gradFill flip="none" rotWithShape="1">
            <a:gsLst>
              <a:gs pos="87000">
                <a:schemeClr val="tx1">
                  <a:lumMod val="95000"/>
                  <a:lumOff val="5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65000">
                <a:schemeClr val="tx1">
                  <a:lumMod val="75000"/>
                  <a:lumOff val="25000"/>
                </a:schemeClr>
              </a:gs>
              <a:gs pos="47000">
                <a:schemeClr val="tx1">
                  <a:lumMod val="65000"/>
                  <a:lumOff val="35000"/>
                </a:schemeClr>
              </a:gs>
              <a:gs pos="30000">
                <a:schemeClr val="tx1">
                  <a:lumMod val="50000"/>
                  <a:lumOff val="50000"/>
                </a:schemeClr>
              </a:gs>
              <a:gs pos="9000">
                <a:schemeClr val="bg2">
                  <a:lumMod val="75000"/>
                </a:schemeClr>
              </a:gs>
              <a:gs pos="0">
                <a:schemeClr val="accent2">
                  <a:lumMod val="0"/>
                  <a:lumOff val="100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  <a:gs pos="76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SECULAR 								</a:t>
            </a:r>
            <a:r>
              <a:rPr lang="en-GB" sz="2800" b="1" dirty="0">
                <a:solidFill>
                  <a:schemeClr val="tx1"/>
                </a:solidFill>
              </a:rPr>
              <a:t>	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RELIGIOUS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765944" y="1064941"/>
            <a:ext cx="4820680" cy="32630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869070" y="162404"/>
            <a:ext cx="7069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Actors </a:t>
            </a:r>
            <a:r>
              <a:rPr lang="en-GB" sz="4400" b="1" smtClean="0">
                <a:solidFill>
                  <a:srgbClr val="FF0000"/>
                </a:solidFill>
              </a:rPr>
              <a:t>&amp; Ideologies</a:t>
            </a:r>
            <a:endParaRPr lang="en-GB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19" y="224774"/>
            <a:ext cx="4559679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UN Resolution 242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395" y="1801793"/>
            <a:ext cx="6250329" cy="471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Security Council Resolution drafted by the British in the aftermath of the Six Day War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endParaRPr lang="en-GB" sz="1400" dirty="0" smtClean="0"/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Establishes the “Land for Peace” formula that forms the basis of future negotiations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Egypt (1978)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Jordan (1994)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PLO (1993, 1995)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GB" sz="1400" dirty="0"/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GB" sz="2000" dirty="0"/>
              <a:t>A</a:t>
            </a:r>
            <a:r>
              <a:rPr lang="en-GB" sz="2000" dirty="0" smtClean="0"/>
              <a:t>mbiguous wording: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“(</a:t>
            </a:r>
            <a:r>
              <a:rPr lang="en-GB" sz="2000" dirty="0" err="1" smtClean="0"/>
              <a:t>i</a:t>
            </a:r>
            <a:r>
              <a:rPr lang="en-GB" sz="2000" dirty="0" smtClean="0"/>
              <a:t>) Withdrawal </a:t>
            </a:r>
            <a:r>
              <a:rPr lang="en-GB" sz="2000" dirty="0"/>
              <a:t>of Israeli armed forces from territories occupied in the recent conflict</a:t>
            </a:r>
            <a:r>
              <a:rPr lang="en-GB" sz="2000" dirty="0" smtClean="0"/>
              <a:t>;”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Not “from </a:t>
            </a:r>
            <a:r>
              <a:rPr lang="en-GB" sz="2000" i="1" dirty="0" smtClean="0"/>
              <a:t>the</a:t>
            </a:r>
            <a:r>
              <a:rPr lang="en-GB" sz="2000" dirty="0" smtClean="0"/>
              <a:t> territories” or “from </a:t>
            </a:r>
            <a:r>
              <a:rPr lang="en-GB" sz="2000" i="1" dirty="0" smtClean="0"/>
              <a:t>all </a:t>
            </a:r>
            <a:r>
              <a:rPr lang="en-GB" sz="2000" dirty="0" smtClean="0"/>
              <a:t>territories”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19EDA2E5-9D2F-4743-A283-07A060D7FA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003" y="95025"/>
            <a:ext cx="3962399" cy="67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710" y="2481263"/>
            <a:ext cx="5032476" cy="419947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sz="2000" dirty="0" smtClean="0"/>
              <a:t>Lebanon a microcosm of the Middle East</a:t>
            </a:r>
          </a:p>
          <a:p>
            <a:pPr>
              <a:buFont typeface="Wingdings" charset="2"/>
              <a:buChar char="§"/>
            </a:pPr>
            <a:r>
              <a:rPr lang="en-GB" sz="2000" dirty="0" smtClean="0"/>
              <a:t>Ethnic and religious diversity, cause of instability in a nation-state framework</a:t>
            </a:r>
          </a:p>
          <a:p>
            <a:pPr>
              <a:buFont typeface="Wingdings" charset="2"/>
              <a:buChar char="§"/>
            </a:pPr>
            <a:r>
              <a:rPr lang="en-GB" sz="2000" dirty="0" smtClean="0"/>
              <a:t>Under French mandate: Minority </a:t>
            </a:r>
            <a:r>
              <a:rPr lang="en-GB" sz="2000" b="1" dirty="0" smtClean="0"/>
              <a:t>Christian </a:t>
            </a:r>
            <a:r>
              <a:rPr lang="en-GB" sz="2000" b="1" dirty="0" err="1" smtClean="0"/>
              <a:t>Maronites</a:t>
            </a:r>
            <a:r>
              <a:rPr lang="en-GB" sz="2000" dirty="0" smtClean="0"/>
              <a:t> empowered, </a:t>
            </a:r>
            <a:r>
              <a:rPr lang="en-GB" sz="2000" b="1" dirty="0" smtClean="0"/>
              <a:t>majority Shias </a:t>
            </a:r>
            <a:r>
              <a:rPr lang="en-GB" sz="2000" dirty="0" smtClean="0"/>
              <a:t>disempowered</a:t>
            </a:r>
          </a:p>
          <a:p>
            <a:pPr>
              <a:buFont typeface="Wingdings" charset="2"/>
              <a:buChar char="§"/>
            </a:pPr>
            <a:r>
              <a:rPr lang="en-GB" sz="2000" dirty="0" smtClean="0"/>
              <a:t>Today: Communitarian democracy</a:t>
            </a:r>
          </a:p>
          <a:p>
            <a:pPr>
              <a:buFont typeface="Wingdings" charset="2"/>
              <a:buChar char="§"/>
            </a:pPr>
            <a:endParaRPr lang="en-GB" sz="100" dirty="0" smtClean="0"/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President: Maronite Christian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Prime Minister: Sunni Muslim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Speaker of Parliament: Shia Muslim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2050" name="Picture 2" descr="mage result for lebanon communal diversit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706" y="0"/>
            <a:ext cx="5108294" cy="68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57507" y="490992"/>
            <a:ext cx="455967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Lebanese Civil War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(1975 - 1990)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6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4" y="2167594"/>
            <a:ext cx="5395322" cy="469040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sz="2000" dirty="0" smtClean="0"/>
              <a:t>PLO’s relocation from Jordan and presence of Palestinian refugees source of instability</a:t>
            </a:r>
          </a:p>
          <a:p>
            <a:pPr>
              <a:buFont typeface="Wingdings" charset="2"/>
              <a:buChar char="§"/>
            </a:pPr>
            <a:endParaRPr lang="en-GB" sz="1000" dirty="0" smtClean="0"/>
          </a:p>
          <a:p>
            <a:pPr>
              <a:buFont typeface="Wingdings" charset="2"/>
              <a:buChar char="§"/>
            </a:pPr>
            <a:r>
              <a:rPr lang="en-GB" sz="2000" dirty="0" smtClean="0"/>
              <a:t>Creation of Maronite militias (</a:t>
            </a:r>
            <a:r>
              <a:rPr lang="en-GB" sz="2000" b="1" dirty="0" smtClean="0"/>
              <a:t>Phalange Party</a:t>
            </a:r>
            <a:r>
              <a:rPr lang="en-GB" sz="2000" dirty="0" smtClean="0"/>
              <a:t>) in alliance with Israel against PLO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Maronite leader Bashir </a:t>
            </a:r>
            <a:r>
              <a:rPr lang="en-GB" sz="1800" dirty="0" err="1" smtClean="0"/>
              <a:t>Gemayel’s</a:t>
            </a:r>
            <a:r>
              <a:rPr lang="en-GB" sz="1800" dirty="0" smtClean="0"/>
              <a:t> presidential ambitions</a:t>
            </a:r>
          </a:p>
          <a:p>
            <a:pPr lvl="1">
              <a:buFont typeface="Wingdings" charset="2"/>
              <a:buChar char="§"/>
            </a:pPr>
            <a:r>
              <a:rPr lang="en-GB" sz="1800" dirty="0" smtClean="0"/>
              <a:t>Israeli desire to curb PLO influence in West Bank</a:t>
            </a:r>
          </a:p>
          <a:p>
            <a:pPr lvl="1">
              <a:buFont typeface="Wingdings" charset="2"/>
              <a:buChar char="§"/>
            </a:pPr>
            <a:endParaRPr lang="en-GB" sz="500" dirty="0" smtClean="0"/>
          </a:p>
          <a:p>
            <a:pPr>
              <a:buFont typeface="Wingdings" charset="2"/>
              <a:buChar char="§"/>
            </a:pPr>
            <a:r>
              <a:rPr lang="en-GB" sz="2000" dirty="0" smtClean="0"/>
              <a:t>Massacres at Sabra &amp; </a:t>
            </a:r>
            <a:r>
              <a:rPr lang="en-GB" sz="2000" dirty="0" err="1" smtClean="0"/>
              <a:t>Shatila</a:t>
            </a:r>
            <a:r>
              <a:rPr lang="en-GB" sz="2000" dirty="0" smtClean="0"/>
              <a:t> refugee camps (1982)</a:t>
            </a:r>
          </a:p>
          <a:p>
            <a:pPr>
              <a:buFont typeface="Wingdings" charset="2"/>
              <a:buChar char="§"/>
            </a:pPr>
            <a:r>
              <a:rPr lang="en-GB" sz="2000" dirty="0" smtClean="0"/>
              <a:t>Israel occupies South Lebanon (1985 – 2000)</a:t>
            </a:r>
          </a:p>
          <a:p>
            <a:pPr>
              <a:buFont typeface="Wingdings" charset="2"/>
              <a:buChar char="§"/>
            </a:pPr>
            <a:r>
              <a:rPr lang="en-GB" sz="2000" b="1" dirty="0" err="1" smtClean="0"/>
              <a:t>Hizbullah</a:t>
            </a:r>
            <a:r>
              <a:rPr lang="en-GB" sz="2000" dirty="0" smtClean="0"/>
              <a:t> est. in response to occupation (1985)</a:t>
            </a:r>
            <a:endParaRPr lang="en-GB" sz="1800" dirty="0"/>
          </a:p>
          <a:p>
            <a:pPr>
              <a:buFont typeface="Wingdings" charset="2"/>
              <a:buChar char="§"/>
            </a:pPr>
            <a:endParaRPr lang="en-GB" sz="1800" dirty="0"/>
          </a:p>
        </p:txBody>
      </p:sp>
      <p:pic>
        <p:nvPicPr>
          <p:cNvPr id="3074" name="Picture 2" descr="mage result for lebanese civil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183" y="92915"/>
            <a:ext cx="4930817" cy="38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xmlns="" id="{F502F57E-2869-4A24-ACE7-AA0B11D11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183" y="4064436"/>
            <a:ext cx="4930817" cy="2617914"/>
          </a:xfrm>
          <a:prstGeom prst="rect">
            <a:avLst/>
          </a:prstGeom>
        </p:spPr>
      </p:pic>
      <p:sp>
        <p:nvSpPr>
          <p:cNvPr id="7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5793928" y="5355353"/>
            <a:ext cx="259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 smtClean="0">
                <a:hlinkClick r:id="rId4"/>
              </a:rPr>
              <a:t>Waltz </a:t>
            </a:r>
            <a:r>
              <a:rPr lang="pt-BR" sz="1600" i="1" dirty="0" err="1" smtClean="0">
                <a:hlinkClick r:id="rId4"/>
              </a:rPr>
              <a:t>with</a:t>
            </a:r>
            <a:r>
              <a:rPr lang="pt-BR" sz="1600" i="1" dirty="0" smtClean="0">
                <a:hlinkClick r:id="rId4"/>
              </a:rPr>
              <a:t> </a:t>
            </a:r>
            <a:r>
              <a:rPr lang="pt-BR" sz="1600" i="1" dirty="0" err="1" smtClean="0">
                <a:hlinkClick r:id="rId4"/>
              </a:rPr>
              <a:t>Bashir</a:t>
            </a:r>
            <a:r>
              <a:rPr lang="pt-BR" sz="1600" dirty="0"/>
              <a:t> </a:t>
            </a:r>
            <a:r>
              <a:rPr lang="pt-BR" sz="1600" dirty="0" smtClean="0"/>
              <a:t>(2008)</a:t>
            </a:r>
            <a:endParaRPr lang="pt-BR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57507" y="490992"/>
            <a:ext cx="455967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Lebanese Civil War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(1975 - 1990)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5793928" y="1839269"/>
            <a:ext cx="259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Phalangist</a:t>
            </a:r>
            <a:r>
              <a:rPr lang="pt-BR" sz="1600" dirty="0" smtClean="0"/>
              <a:t> </a:t>
            </a:r>
            <a:r>
              <a:rPr lang="pt-BR" sz="1600" dirty="0" err="1" smtClean="0"/>
              <a:t>militias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537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075" y="655222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Oslo Accords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 smtClean="0">
                <a:solidFill>
                  <a:srgbClr val="FF0000"/>
                </a:solidFill>
                <a:latin typeface="+mn-lt"/>
              </a:rPr>
              <a:t>(1990 - 2000)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076" y="2895812"/>
            <a:ext cx="3651466" cy="22748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Why now?</a:t>
            </a:r>
          </a:p>
          <a:p>
            <a:r>
              <a:rPr lang="en-GB" sz="2400" dirty="0" smtClean="0"/>
              <a:t>What’s on the table?</a:t>
            </a:r>
          </a:p>
          <a:p>
            <a:r>
              <a:rPr lang="en-GB" sz="2400" dirty="0" smtClean="0"/>
              <a:t>What happened?</a:t>
            </a:r>
          </a:p>
          <a:p>
            <a:r>
              <a:rPr lang="en-GB" sz="2400" dirty="0" smtClean="0"/>
              <a:t>Why did they collapse?</a:t>
            </a:r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4098" name="Picture 2" descr="mage result for oslo accord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798" y="-1212"/>
            <a:ext cx="5774202" cy="29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ge result for palestine intifada first ston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797" y="2986269"/>
            <a:ext cx="5774203" cy="38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4880955" y="1324247"/>
            <a:ext cx="2735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/>
              <a:t>Rabin, Clinton &amp; Arafat (1993)</a:t>
            </a:r>
            <a:endParaRPr lang="pt-BR" sz="1600" dirty="0"/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4880955" y="4686977"/>
            <a:ext cx="2735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First</a:t>
            </a:r>
            <a:r>
              <a:rPr lang="pt-BR" sz="1600" dirty="0" smtClean="0"/>
              <a:t> </a:t>
            </a:r>
            <a:r>
              <a:rPr lang="pt-BR" sz="1600" dirty="0" err="1" smtClean="0"/>
              <a:t>Palestinian</a:t>
            </a:r>
            <a:r>
              <a:rPr lang="pt-BR" sz="1600" dirty="0" smtClean="0"/>
              <a:t> </a:t>
            </a:r>
            <a:r>
              <a:rPr lang="pt-BR" sz="1600" i="1" dirty="0" smtClean="0"/>
              <a:t>Intifada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20362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075" y="655222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Oslo Accords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 smtClean="0">
                <a:solidFill>
                  <a:srgbClr val="FF0000"/>
                </a:solidFill>
                <a:latin typeface="+mn-lt"/>
              </a:rPr>
              <a:t>(1990 - 2000)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84" y="2351239"/>
            <a:ext cx="5208607" cy="4246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Why now?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End of the Cold War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Arab, Israeli cooperation w/ US against Saddam Hussein in 1990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GB" sz="1600" dirty="0" smtClean="0"/>
              <a:t>Madrid Conference 1991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GB" sz="2000" dirty="0" smtClean="0"/>
              <a:t>The First Palestinian </a:t>
            </a:r>
            <a:r>
              <a:rPr lang="en-GB" sz="2000" i="1" dirty="0" smtClean="0"/>
              <a:t>Intifada </a:t>
            </a:r>
            <a:r>
              <a:rPr lang="en-GB" sz="2000" dirty="0" smtClean="0"/>
              <a:t>(1987 – 1993)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GB" sz="1600" dirty="0" smtClean="0"/>
              <a:t>Uprising or “Shuddering”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1600" dirty="0">
                <a:hlinkClick r:id="rId2"/>
              </a:rPr>
              <a:t>https://www.youtube.com/watch?v=xTZTY_1y2w8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US" sz="2000" dirty="0" smtClean="0"/>
              <a:t>Return of Labor (Rabin &amp; Peres) in 1992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1800" dirty="0" smtClean="0"/>
              <a:t>“Demographic time bomb” 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sz="1800" dirty="0" smtClean="0"/>
              <a:t>Two State Solution</a:t>
            </a:r>
            <a:endParaRPr lang="en-US" sz="1800" dirty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GB" sz="16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4880955" y="1324247"/>
            <a:ext cx="2735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/>
              <a:t>Rabin, Clinton &amp; Arafat (1993)</a:t>
            </a:r>
            <a:endParaRPr lang="pt-BR" sz="1600" dirty="0"/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4880955" y="4686977"/>
            <a:ext cx="2735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First</a:t>
            </a:r>
            <a:r>
              <a:rPr lang="pt-BR" sz="1600" dirty="0" smtClean="0"/>
              <a:t> </a:t>
            </a:r>
            <a:r>
              <a:rPr lang="pt-BR" sz="1600" dirty="0" err="1" smtClean="0"/>
              <a:t>Palestinian</a:t>
            </a:r>
            <a:r>
              <a:rPr lang="pt-BR" sz="1600" dirty="0" smtClean="0"/>
              <a:t> </a:t>
            </a:r>
            <a:r>
              <a:rPr lang="pt-BR" sz="1600" i="1" dirty="0" smtClean="0"/>
              <a:t>Intifada</a:t>
            </a:r>
            <a:endParaRPr lang="pt-BR" sz="1600" i="1" dirty="0"/>
          </a:p>
        </p:txBody>
      </p:sp>
      <p:pic>
        <p:nvPicPr>
          <p:cNvPr id="10" name="Picture 2" descr="mage result for oslo accord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798" y="-1212"/>
            <a:ext cx="5774202" cy="29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ge result for palestine intifada first ston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797" y="2986269"/>
            <a:ext cx="5774203" cy="38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075" y="655222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Oslo Accords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 smtClean="0">
                <a:solidFill>
                  <a:srgbClr val="FF0000"/>
                </a:solidFill>
                <a:latin typeface="+mn-lt"/>
              </a:rPr>
              <a:t>(1990 - 2000)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619" y="2351239"/>
            <a:ext cx="4305782" cy="4246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What’s on the table?</a:t>
            </a:r>
          </a:p>
          <a:p>
            <a:pPr lvl="0"/>
            <a:r>
              <a:rPr lang="en-US" sz="2000" dirty="0"/>
              <a:t>Recognition</a:t>
            </a:r>
          </a:p>
          <a:p>
            <a:pPr lvl="0"/>
            <a:r>
              <a:rPr lang="en-GB" sz="2000" dirty="0"/>
              <a:t>Status of Jerusalem </a:t>
            </a:r>
            <a:endParaRPr lang="en-US" sz="2000" dirty="0"/>
          </a:p>
          <a:p>
            <a:pPr lvl="0"/>
            <a:r>
              <a:rPr lang="en-GB" sz="2000" dirty="0"/>
              <a:t>Right to return of refugees</a:t>
            </a:r>
          </a:p>
          <a:p>
            <a:pPr lvl="0"/>
            <a:r>
              <a:rPr lang="en-GB" sz="2000" dirty="0"/>
              <a:t>Border issues</a:t>
            </a:r>
            <a:endParaRPr lang="en-US" sz="2000" dirty="0"/>
          </a:p>
          <a:p>
            <a:pPr lvl="0"/>
            <a:r>
              <a:rPr lang="en-GB" sz="2000" dirty="0"/>
              <a:t>Settlements in occupied territories</a:t>
            </a:r>
            <a:endParaRPr lang="en-US" sz="2000" dirty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GB" sz="16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4880955" y="1324247"/>
            <a:ext cx="2735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/>
              <a:t>Rabin, Clinton &amp; Arafat (1993)</a:t>
            </a:r>
            <a:endParaRPr lang="pt-BR" sz="1600" dirty="0"/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xmlns="" id="{7D4A707E-953A-424B-8EE5-B3482EEAD371}"/>
              </a:ext>
            </a:extLst>
          </p:cNvPr>
          <p:cNvSpPr txBox="1"/>
          <p:nvPr/>
        </p:nvSpPr>
        <p:spPr>
          <a:xfrm rot="5400000">
            <a:off x="4880955" y="4686977"/>
            <a:ext cx="2735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First</a:t>
            </a:r>
            <a:r>
              <a:rPr lang="pt-BR" sz="1600" dirty="0" smtClean="0"/>
              <a:t> </a:t>
            </a:r>
            <a:r>
              <a:rPr lang="pt-BR" sz="1600" dirty="0" err="1" smtClean="0"/>
              <a:t>Palestinian</a:t>
            </a:r>
            <a:r>
              <a:rPr lang="pt-BR" sz="1600" dirty="0" smtClean="0"/>
              <a:t> </a:t>
            </a:r>
            <a:r>
              <a:rPr lang="pt-BR" sz="1600" i="1" dirty="0" smtClean="0"/>
              <a:t>Intifada</a:t>
            </a:r>
            <a:endParaRPr lang="pt-BR" sz="1600" i="1" dirty="0"/>
          </a:p>
        </p:txBody>
      </p:sp>
      <p:pic>
        <p:nvPicPr>
          <p:cNvPr id="10" name="Picture 2" descr="mage result for oslo accord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798" y="-1212"/>
            <a:ext cx="5774202" cy="29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ge result for palestine intifada first ston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797" y="2986269"/>
            <a:ext cx="5774203" cy="38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40" y="0"/>
            <a:ext cx="6929973" cy="1030147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+mn-lt"/>
              </a:rPr>
              <a:t>Oslo Accords (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1990 - 2000)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4" y="1587309"/>
            <a:ext cx="3287209" cy="4686169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400" b="1" dirty="0" smtClean="0"/>
          </a:p>
          <a:p>
            <a:pPr marL="0" indent="0" algn="ctr">
              <a:buNone/>
            </a:pPr>
            <a:r>
              <a:rPr lang="en-GB" sz="2400" b="1" dirty="0" smtClean="0"/>
              <a:t>The Logic</a:t>
            </a:r>
          </a:p>
          <a:p>
            <a:pPr lvl="0"/>
            <a:r>
              <a:rPr lang="en-US" sz="1900" dirty="0" smtClean="0"/>
              <a:t>“Land for Peace”</a:t>
            </a:r>
          </a:p>
          <a:p>
            <a:pPr lvl="0"/>
            <a:r>
              <a:rPr lang="en-US" sz="1900" dirty="0" smtClean="0"/>
              <a:t>Two Track negotiations</a:t>
            </a:r>
          </a:p>
          <a:p>
            <a:pPr lvl="1"/>
            <a:r>
              <a:rPr lang="en-US" sz="1900" b="1" dirty="0" smtClean="0"/>
              <a:t>Israeli-Arab</a:t>
            </a:r>
          </a:p>
          <a:p>
            <a:pPr marL="935038" lvl="2" indent="-266700"/>
            <a:r>
              <a:rPr lang="en-GB" sz="1900" dirty="0" smtClean="0"/>
              <a:t>With Syria </a:t>
            </a:r>
            <a:r>
              <a:rPr lang="en-GB" sz="1900" dirty="0"/>
              <a:t>over </a:t>
            </a:r>
            <a:r>
              <a:rPr lang="en-GB" sz="1900" dirty="0" smtClean="0"/>
              <a:t>Golan</a:t>
            </a:r>
            <a:br>
              <a:rPr lang="en-GB" sz="1900" dirty="0" smtClean="0"/>
            </a:br>
            <a:r>
              <a:rPr lang="en-GB" sz="1700" dirty="0" smtClean="0"/>
              <a:t>(progress; no outcome)</a:t>
            </a:r>
            <a:endParaRPr lang="en-GB" sz="1900" dirty="0" smtClean="0"/>
          </a:p>
          <a:p>
            <a:pPr marL="935038" lvl="2" indent="-266700"/>
            <a:r>
              <a:rPr lang="en-GB" sz="1900" dirty="0" smtClean="0"/>
              <a:t>With Jordan over West Bank </a:t>
            </a:r>
            <a:br>
              <a:rPr lang="en-GB" sz="1900" dirty="0" smtClean="0"/>
            </a:br>
            <a:r>
              <a:rPr lang="en-GB" sz="1700" dirty="0" smtClean="0"/>
              <a:t>(1994 peace deal)</a:t>
            </a:r>
          </a:p>
          <a:p>
            <a:pPr marL="935038" lvl="2" indent="-266700"/>
            <a:r>
              <a:rPr lang="en-GB" sz="1900" dirty="0" smtClean="0"/>
              <a:t>With </a:t>
            </a:r>
            <a:r>
              <a:rPr lang="en-GB" sz="1900" dirty="0"/>
              <a:t>Lebanon</a:t>
            </a:r>
          </a:p>
          <a:p>
            <a:pPr lvl="1"/>
            <a:r>
              <a:rPr lang="en-GB" sz="1900" b="1" dirty="0"/>
              <a:t>Israeli-Palestinian</a:t>
            </a:r>
          </a:p>
          <a:p>
            <a:pPr marL="935038" lvl="2" indent="-220663"/>
            <a:r>
              <a:rPr lang="en-GB" sz="1900" dirty="0"/>
              <a:t>Officially w/ Palestinian </a:t>
            </a:r>
            <a:r>
              <a:rPr lang="en-GB" sz="1900" dirty="0" smtClean="0"/>
              <a:t>reps.</a:t>
            </a:r>
            <a:endParaRPr lang="en-GB" sz="1900" dirty="0"/>
          </a:p>
          <a:p>
            <a:pPr marL="935038" lvl="2" indent="-220663"/>
            <a:r>
              <a:rPr lang="en-GB" sz="1900" dirty="0"/>
              <a:t>Unofficially with PLO in the backdoor</a:t>
            </a:r>
          </a:p>
          <a:p>
            <a:pPr lvl="0"/>
            <a:endParaRPr lang="en-US" sz="2000" dirty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GB" sz="16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29942" y="904066"/>
            <a:ext cx="3843335" cy="3694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600" b="1" dirty="0" smtClean="0"/>
              <a:t>Oslo I (1993)</a:t>
            </a:r>
          </a:p>
          <a:p>
            <a:r>
              <a:rPr lang="en-US" sz="2200" dirty="0" smtClean="0"/>
              <a:t>Mutual recognition</a:t>
            </a:r>
          </a:p>
          <a:p>
            <a:r>
              <a:rPr lang="en-US" sz="2200" dirty="0" smtClean="0"/>
              <a:t>Legitimacy to Israel and PLO</a:t>
            </a:r>
          </a:p>
          <a:p>
            <a:r>
              <a:rPr lang="en-US" sz="2200" dirty="0" smtClean="0"/>
              <a:t>Vision of a </a:t>
            </a:r>
            <a:r>
              <a:rPr lang="en-US" sz="2200" b="1" dirty="0" smtClean="0"/>
              <a:t>two-state solution</a:t>
            </a:r>
          </a:p>
          <a:p>
            <a:r>
              <a:rPr lang="en-US" sz="2200" dirty="0" smtClean="0"/>
              <a:t>No concrete agreements</a:t>
            </a:r>
          </a:p>
          <a:p>
            <a:r>
              <a:rPr lang="en-US" sz="2200" dirty="0" smtClean="0"/>
              <a:t>Vital issues delayed</a:t>
            </a:r>
          </a:p>
          <a:p>
            <a:r>
              <a:rPr lang="en-US" sz="2200" dirty="0" smtClean="0"/>
              <a:t>Timeline for further agreements </a:t>
            </a:r>
          </a:p>
          <a:p>
            <a:endParaRPr lang="en-US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" name="Notched Right Arrow 4"/>
          <p:cNvSpPr/>
          <p:nvPr/>
        </p:nvSpPr>
        <p:spPr>
          <a:xfrm rot="20087178">
            <a:off x="2985931" y="4351152"/>
            <a:ext cx="1088021" cy="60188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57831" y="1934213"/>
            <a:ext cx="3553495" cy="37887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600" b="1" dirty="0" smtClean="0"/>
              <a:t>Oslo II (1995)</a:t>
            </a:r>
          </a:p>
          <a:p>
            <a:r>
              <a:rPr lang="en-GB" sz="2200" dirty="0" smtClean="0"/>
              <a:t>Greater promise of Palestinian autonomy</a:t>
            </a:r>
          </a:p>
          <a:p>
            <a:r>
              <a:rPr lang="en-GB" sz="2200" dirty="0"/>
              <a:t>Division of Palestine to three categories: A, B, </a:t>
            </a:r>
            <a:r>
              <a:rPr lang="en-GB" sz="2200" dirty="0" smtClean="0"/>
              <a:t>C</a:t>
            </a:r>
          </a:p>
          <a:p>
            <a:r>
              <a:rPr lang="en-GB" sz="2200" dirty="0" smtClean="0"/>
              <a:t>1/3 of occupied territory yielded to PLO</a:t>
            </a:r>
          </a:p>
          <a:p>
            <a:r>
              <a:rPr lang="en-GB" sz="2200" dirty="0" smtClean="0"/>
              <a:t>Palestinian elections</a:t>
            </a:r>
          </a:p>
          <a:p>
            <a:r>
              <a:rPr lang="en-GB" sz="2200" dirty="0" smtClean="0"/>
              <a:t>Limited withdrawal of IDF </a:t>
            </a:r>
          </a:p>
        </p:txBody>
      </p:sp>
      <p:sp>
        <p:nvSpPr>
          <p:cNvPr id="12" name="Notched Right Arrow 11"/>
          <p:cNvSpPr/>
          <p:nvPr/>
        </p:nvSpPr>
        <p:spPr>
          <a:xfrm rot="2546462">
            <a:off x="4907600" y="4695620"/>
            <a:ext cx="1088021" cy="60188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237779" y="2885109"/>
            <a:ext cx="3650031" cy="3741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600" b="1" dirty="0" smtClean="0"/>
          </a:p>
          <a:p>
            <a:pPr marL="0" indent="0" algn="ctr">
              <a:buFont typeface="Arial"/>
              <a:buNone/>
            </a:pPr>
            <a:r>
              <a:rPr lang="en-GB" sz="2600" b="1" dirty="0" smtClean="0"/>
              <a:t>Camp David (2000)</a:t>
            </a:r>
          </a:p>
          <a:p>
            <a:r>
              <a:rPr lang="en-GB" sz="2200" dirty="0" smtClean="0"/>
              <a:t>Barak offers concessions beyond Israeli “red lines” but short of full Palestinian sovereignty</a:t>
            </a:r>
          </a:p>
          <a:p>
            <a:r>
              <a:rPr lang="en-GB" sz="2200" dirty="0" smtClean="0"/>
              <a:t>”Take it or Leave it”</a:t>
            </a:r>
          </a:p>
          <a:p>
            <a:r>
              <a:rPr lang="en-GB" sz="2200" dirty="0" smtClean="0"/>
              <a:t>Arafat refuses the offer</a:t>
            </a:r>
          </a:p>
          <a:p>
            <a:r>
              <a:rPr lang="en-GB" sz="2200" dirty="0" smtClean="0"/>
              <a:t>Talks collapse</a:t>
            </a:r>
          </a:p>
        </p:txBody>
      </p:sp>
      <p:sp>
        <p:nvSpPr>
          <p:cNvPr id="14" name="Notched Right Arrow 13"/>
          <p:cNvSpPr/>
          <p:nvPr/>
        </p:nvSpPr>
        <p:spPr>
          <a:xfrm rot="2888620">
            <a:off x="8464256" y="2513605"/>
            <a:ext cx="1088021" cy="601884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3082" y="958960"/>
            <a:ext cx="286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happened?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0372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raeli and Palestinian flags outside Damascus Gate, Jerusalem (fil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5324" y="274320"/>
            <a:ext cx="444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>
                    <a:lumMod val="95000"/>
                  </a:schemeClr>
                </a:solidFill>
              </a:rPr>
              <a:t>Israel &amp; Palestine</a:t>
            </a:r>
            <a:endParaRPr lang="en-GB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xmlns="" id="{77E8B162-BFA9-47F4-B9DC-547E0F50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58" y="1460948"/>
            <a:ext cx="4914180" cy="3800299"/>
          </a:xfrm>
          <a:prstGeom prst="rect">
            <a:avLst/>
          </a:prstGeom>
          <a:effectLst>
            <a:outerShdw blurRad="50800" dist="152400" dir="1896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075" y="296407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Oslo Accords</a:t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 smtClean="0">
                <a:solidFill>
                  <a:srgbClr val="FF0000"/>
                </a:solidFill>
                <a:latin typeface="+mn-lt"/>
              </a:rPr>
              <a:t>(1990 - 2000)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16" y="2155249"/>
            <a:ext cx="5127584" cy="4502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Why did they collapse?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Opposition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Likud, Hamas, Islamic Jihad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Rabin and Arafat declared traitors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Rabin assassinated in 1995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Popular support wanes over the years</a:t>
            </a:r>
          </a:p>
          <a:p>
            <a:pPr marL="914400" lvl="1" indent="-457200">
              <a:buFont typeface="+mj-lt"/>
              <a:buAutoNum type="arabicPeriod"/>
            </a:pPr>
            <a:endParaRPr lang="en-US" sz="5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Continued Settlement building</a:t>
            </a:r>
          </a:p>
          <a:p>
            <a:pPr lvl="1"/>
            <a:r>
              <a:rPr lang="en-US" sz="1600" dirty="0">
                <a:hlinkClick r:id="rId3"/>
              </a:rPr>
              <a:t>https://www.youtube.com/watch?v=E0uLbeQlwjw</a:t>
            </a:r>
            <a:r>
              <a:rPr lang="en-US" sz="1600" dirty="0"/>
              <a:t>  </a:t>
            </a:r>
            <a:br>
              <a:rPr lang="en-US" sz="1600" dirty="0"/>
            </a:br>
            <a:endParaRPr lang="en-US" sz="5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Imbalance of Powers</a:t>
            </a:r>
          </a:p>
          <a:p>
            <a:pPr lvl="1"/>
            <a:r>
              <a:rPr lang="en-US" sz="1600" dirty="0" smtClean="0"/>
              <a:t>Little incentive for Israel to make concession</a:t>
            </a:r>
          </a:p>
          <a:p>
            <a:pPr lvl="1"/>
            <a:r>
              <a:rPr lang="en-US" sz="1600" dirty="0" smtClean="0"/>
              <a:t>Limited ability of Palestinians to force concessions</a:t>
            </a:r>
          </a:p>
          <a:p>
            <a:pPr lvl="1"/>
            <a:r>
              <a:rPr lang="en-US" sz="1600" dirty="0" smtClean="0"/>
              <a:t>Role of regional/global actors</a:t>
            </a:r>
            <a:endParaRPr lang="en-US" sz="1600" dirty="0"/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endParaRPr lang="en-GB" sz="16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11" name="Picture 10" descr="est Bank settlements map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7576" y="467857"/>
            <a:ext cx="4676183" cy="6075818"/>
          </a:xfrm>
          <a:prstGeom prst="rect">
            <a:avLst/>
          </a:prstGeom>
          <a:noFill/>
          <a:ln>
            <a:noFill/>
          </a:ln>
          <a:effectLst>
            <a:outerShdw blurRad="50800" dist="165100" sx="103000" sy="103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2" name="Picture 2" descr="mage result for israeli girl palestinian sold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358" y="2614400"/>
            <a:ext cx="5555586" cy="3584249"/>
          </a:xfrm>
          <a:prstGeom prst="rect">
            <a:avLst/>
          </a:prstGeom>
          <a:noFill/>
          <a:effectLst>
            <a:outerShdw blurRad="63500" dist="381000" dir="19800000" sx="93000" sy="93000" algn="ctr" rotWithShape="0">
              <a:srgbClr val="000000">
                <a:alpha val="30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31" y="0"/>
            <a:ext cx="5405005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Post-Oslo Status Quo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314444"/>
            <a:ext cx="2143125" cy="17573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Context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150390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Regional </a:t>
            </a:r>
          </a:p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8600" y="4972048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International Context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05002" y="1314444"/>
            <a:ext cx="9196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2200" dirty="0"/>
              <a:t>Diminished hope for a resolution on both </a:t>
            </a:r>
            <a:r>
              <a:rPr lang="en-GB" sz="2200" dirty="0" smtClean="0"/>
              <a:t>sides</a:t>
            </a:r>
          </a:p>
          <a:p>
            <a:pPr marL="285750" indent="-285750">
              <a:buFont typeface="Wingdings" charset="2"/>
              <a:buChar char="§"/>
            </a:pPr>
            <a:r>
              <a:rPr lang="en-GB" sz="2200" dirty="0" smtClean="0"/>
              <a:t>Occupation a source of resentment, radicalisation &amp; </a:t>
            </a:r>
            <a:r>
              <a:rPr lang="en-GB" sz="2200" dirty="0"/>
              <a:t>violence </a:t>
            </a:r>
            <a:r>
              <a:rPr lang="en-GB" sz="2200" dirty="0" smtClean="0"/>
              <a:t>for both sides</a:t>
            </a:r>
          </a:p>
          <a:p>
            <a:pPr marL="285750" indent="-285750">
              <a:buFont typeface="Wingdings" charset="2"/>
              <a:buChar char="§"/>
            </a:pPr>
            <a:r>
              <a:rPr lang="en-GB" sz="2200" dirty="0" smtClean="0"/>
              <a:t>Gaza, under blockade and repeatedly bombarded since 2007, an “open air prison”</a:t>
            </a:r>
          </a:p>
          <a:p>
            <a:pPr marL="285750" indent="-285750">
              <a:buFont typeface="Wingdings" charset="2"/>
              <a:buChar char="§"/>
            </a:pPr>
            <a:endParaRPr lang="en-GB" sz="2400" dirty="0"/>
          </a:p>
        </p:txBody>
      </p:sp>
      <p:pic>
        <p:nvPicPr>
          <p:cNvPr id="11" name="Imagem 7">
            <a:extLst>
              <a:ext uri="{FF2B5EF4-FFF2-40B4-BE49-F238E27FC236}">
                <a16:creationId xmlns:a16="http://schemas.microsoft.com/office/drawing/2014/main" xmlns="" id="{F84960FB-259F-464A-90DB-6505F1A1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517" y="3090607"/>
            <a:ext cx="4840933" cy="3069297"/>
          </a:xfrm>
          <a:prstGeom prst="rect">
            <a:avLst/>
          </a:prstGeom>
        </p:spPr>
      </p:pic>
      <p:pic>
        <p:nvPicPr>
          <p:cNvPr id="12" name="Espaço Reservado para Conteúdo 4">
            <a:extLst>
              <a:ext uri="{FF2B5EF4-FFF2-40B4-BE49-F238E27FC236}">
                <a16:creationId xmlns:a16="http://schemas.microsoft.com/office/drawing/2014/main" xmlns="" id="{F0DBDA19-DB23-4229-9D48-534C350C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149" y="3090607"/>
            <a:ext cx="4607060" cy="3069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0390" y="6159904"/>
            <a:ext cx="3700463" cy="37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Destruction in Gaza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892598" y="6159903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Israeli Wall of Separation (West Bank)</a:t>
            </a:r>
          </a:p>
          <a:p>
            <a:pPr algn="ctr"/>
            <a:r>
              <a:rPr lang="en-GB" dirty="0" smtClean="0"/>
              <a:t>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31" y="0"/>
            <a:ext cx="5405005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Post-Oslo Status Quo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314444"/>
            <a:ext cx="2143125" cy="17573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Context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150390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Regional </a:t>
            </a:r>
          </a:p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8600" y="4972048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International Context</a:t>
            </a:r>
            <a:endParaRPr lang="en-GB" dirty="0"/>
          </a:p>
        </p:txBody>
      </p:sp>
      <p:pic>
        <p:nvPicPr>
          <p:cNvPr id="9" name="Picture 8" descr="../../../Screenshots/Screenshot%202019-04-23%2012.42.29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4625" y="1364453"/>
            <a:ext cx="7958136" cy="5364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5400000">
            <a:off x="9364190" y="4559066"/>
            <a:ext cx="3478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 smtClean="0"/>
              <a:t>gzeromedia.com</a:t>
            </a:r>
            <a:endParaRPr lang="en-GB" b="1" dirty="0" smtClean="0"/>
          </a:p>
          <a:p>
            <a:pPr algn="r"/>
            <a:r>
              <a:rPr lang="en-GB" sz="1600" dirty="0" smtClean="0"/>
              <a:t>Sources: WB, IMF, World Happiness Index, International Telecom Union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46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178968"/>
            <a:ext cx="2143125" cy="17573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Regional</a:t>
            </a:r>
          </a:p>
          <a:p>
            <a:pPr algn="ctr"/>
            <a:r>
              <a:rPr lang="en-GB" sz="2400" b="1" dirty="0" smtClean="0"/>
              <a:t>Context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1364453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Context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972048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International</a:t>
            </a:r>
          </a:p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62531" y="0"/>
            <a:ext cx="5405005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rgbClr val="FF0000"/>
                </a:solidFill>
                <a:latin typeface="+mn-lt"/>
              </a:rPr>
              <a:t>Post-Oslo Status Quo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5002" y="1314444"/>
            <a:ext cx="919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2400" dirty="0" smtClean="0"/>
              <a:t>Source of regional instability and conflict</a:t>
            </a:r>
          </a:p>
          <a:p>
            <a:pPr marL="285750" indent="-285750">
              <a:buFont typeface="Wingdings" charset="2"/>
              <a:buChar char="§"/>
            </a:pPr>
            <a:r>
              <a:rPr lang="en-GB" sz="2400" dirty="0" smtClean="0"/>
              <a:t>Overshadowed by “Arab Spring” divisions, Iran – Saudi rivalry</a:t>
            </a:r>
          </a:p>
          <a:p>
            <a:pPr marL="285750" indent="-285750">
              <a:buFont typeface="Wingdings" charset="2"/>
              <a:buChar char="§"/>
            </a:pP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25" y="2289943"/>
            <a:ext cx="6050983" cy="4418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501" y="4247709"/>
            <a:ext cx="3827963" cy="1448678"/>
          </a:xfrm>
          <a:prstGeom prst="rect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55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599" y="5007765"/>
            <a:ext cx="2143125" cy="17573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International</a:t>
            </a:r>
          </a:p>
          <a:p>
            <a:pPr algn="ctr"/>
            <a:r>
              <a:rPr lang="en-GB" sz="2400" b="1" dirty="0" smtClean="0"/>
              <a:t>Context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1364453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Context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599" y="3186109"/>
            <a:ext cx="2143125" cy="1757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Regional</a:t>
            </a:r>
          </a:p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62531" y="0"/>
            <a:ext cx="5405005" cy="1676603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+mn-lt"/>
              </a:rPr>
              <a:t>Post-Oslo Status Quo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mage result for trump israel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202" y="2898392"/>
            <a:ext cx="7358061" cy="3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05002" y="1314444"/>
            <a:ext cx="9196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2400" dirty="0" smtClean="0"/>
              <a:t>Unquestioning support for Israel in the US Congress</a:t>
            </a:r>
            <a:endParaRPr lang="en-GB" sz="2400" dirty="0"/>
          </a:p>
          <a:p>
            <a:pPr marL="285750" indent="-285750">
              <a:buFont typeface="Wingdings" charset="2"/>
              <a:buChar char="§"/>
            </a:pPr>
            <a:r>
              <a:rPr lang="en-GB" sz="2400" dirty="0" smtClean="0"/>
              <a:t>Undermined </a:t>
            </a:r>
            <a:r>
              <a:rPr lang="en-GB" sz="2400" dirty="0"/>
              <a:t>Obama efforts to </a:t>
            </a:r>
            <a:r>
              <a:rPr lang="en-GB" sz="2400" dirty="0" smtClean="0"/>
              <a:t>stop settlements, make deal with Iran</a:t>
            </a:r>
            <a:endParaRPr lang="en-GB" sz="2400" dirty="0"/>
          </a:p>
          <a:p>
            <a:pPr marL="285750" indent="-285750">
              <a:buFont typeface="Wingdings" charset="2"/>
              <a:buChar char="§"/>
            </a:pPr>
            <a:r>
              <a:rPr lang="en-GB" sz="2400" dirty="0"/>
              <a:t>Trump, Evangelicals, </a:t>
            </a:r>
            <a:r>
              <a:rPr lang="en-GB" sz="2400" dirty="0" smtClean="0"/>
              <a:t>extend unconditional </a:t>
            </a:r>
            <a:r>
              <a:rPr lang="en-GB" sz="2400" dirty="0"/>
              <a:t>support to </a:t>
            </a:r>
            <a:r>
              <a:rPr lang="en-GB" sz="2400" dirty="0" smtClean="0"/>
              <a:t>Netanyahu</a:t>
            </a:r>
            <a:endParaRPr lang="en-GB" sz="2400" dirty="0"/>
          </a:p>
          <a:p>
            <a:pPr marL="285750" indent="-285750">
              <a:buFont typeface="Wingdings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37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1724" y="16320"/>
            <a:ext cx="7638762" cy="1183537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How to change </a:t>
            </a:r>
            <a:r>
              <a:rPr lang="en-GB" b="1" smtClean="0">
                <a:solidFill>
                  <a:srgbClr val="FF0000"/>
                </a:solidFill>
                <a:latin typeface="+mn-lt"/>
              </a:rPr>
              <a:t>the status quo?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0835" y="1747077"/>
            <a:ext cx="430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“The Great March of Return”</a:t>
            </a:r>
            <a:endParaRPr lang="en-GB" sz="2400" b="1" dirty="0"/>
          </a:p>
        </p:txBody>
      </p:sp>
      <p:pic>
        <p:nvPicPr>
          <p:cNvPr id="12292" name="Picture 4" descr="mage result for great march of ret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2419871"/>
            <a:ext cx="5857875" cy="38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age result for great march of retur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2" descr="mage result for great march of return rock slingi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4043" y="2419871"/>
            <a:ext cx="5997180" cy="38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85939" y="1092758"/>
            <a:ext cx="895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§"/>
            </a:pPr>
            <a:r>
              <a:rPr lang="en-GB" sz="2400" b="1" dirty="0" smtClean="0"/>
              <a:t>Violence vs. non-violence: What’s right; what’s effective?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51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1724" y="16320"/>
            <a:ext cx="7638762" cy="1183537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How to change </a:t>
            </a:r>
            <a:r>
              <a:rPr lang="en-GB" b="1" smtClean="0">
                <a:solidFill>
                  <a:srgbClr val="FF0000"/>
                </a:solidFill>
                <a:latin typeface="+mn-lt"/>
              </a:rPr>
              <a:t>the status quo?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939" y="1092758"/>
            <a:ext cx="895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§"/>
            </a:pPr>
            <a:r>
              <a:rPr lang="en-GB" sz="2400" b="1" dirty="0" smtClean="0"/>
              <a:t>Violence vs. non-violence: What’s right; what’s effective?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62079" y="1756314"/>
            <a:ext cx="725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Boycott, Divestment </a:t>
            </a:r>
            <a:r>
              <a:rPr lang="en-GB" sz="2400" b="1" smtClean="0"/>
              <a:t>and Sanctions (BDS) Movement</a:t>
            </a:r>
            <a:endParaRPr lang="en-GB" sz="2400" b="1" dirty="0"/>
          </a:p>
        </p:txBody>
      </p:sp>
      <p:sp>
        <p:nvSpPr>
          <p:cNvPr id="4" name="AutoShape 6" descr="mage result for great march of retur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Imagem 9">
            <a:extLst>
              <a:ext uri="{FF2B5EF4-FFF2-40B4-BE49-F238E27FC236}">
                <a16:creationId xmlns:a16="http://schemas.microsoft.com/office/drawing/2014/main" xmlns="" id="{29379019-C868-4A5C-9C66-3A7F13D6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8" y="2630860"/>
            <a:ext cx="5553755" cy="3727077"/>
          </a:xfrm>
          <a:prstGeom prst="rect">
            <a:avLst/>
          </a:prstGeom>
        </p:spPr>
      </p:pic>
      <p:pic>
        <p:nvPicPr>
          <p:cNvPr id="10" name="Imagem 11">
            <a:extLst>
              <a:ext uri="{FF2B5EF4-FFF2-40B4-BE49-F238E27FC236}">
                <a16:creationId xmlns:a16="http://schemas.microsoft.com/office/drawing/2014/main" xmlns="" id="{728D0F4E-A228-48F9-8898-B5ABBCA9F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31468" y="2630861"/>
            <a:ext cx="6060532" cy="37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119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Response paper #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9425"/>
            <a:ext cx="10515600" cy="164090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i="1" dirty="0" smtClean="0"/>
              <a:t>”In </a:t>
            </a:r>
            <a:r>
              <a:rPr lang="en-US" i="1" dirty="0"/>
              <a:t>your view, what is a just and sustainable solution to the Israeli-Palestinian conflict and the most effective way to achieve it</a:t>
            </a:r>
            <a:r>
              <a:rPr lang="en-US" i="1" dirty="0" smtClean="0"/>
              <a:t>?”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770334"/>
            <a:ext cx="10515600" cy="2830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2000" i="1" dirty="0" smtClean="0"/>
              <a:t>1,000 word essay 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2000" i="1" dirty="0" smtClean="0"/>
              <a:t>To be submitted next week before class (i.e. 13h00, 17 April)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endParaRPr lang="en-US" sz="2000" i="1" dirty="0" smtClean="0"/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2000" b="1" i="1" dirty="0" smtClean="0"/>
              <a:t>Be careful about:</a:t>
            </a:r>
          </a:p>
          <a:p>
            <a:pPr algn="ctr">
              <a:lnSpc>
                <a:spcPct val="100000"/>
              </a:lnSpc>
              <a:buFont typeface="Arial" charset="0"/>
              <a:buChar char="•"/>
            </a:pPr>
            <a:r>
              <a:rPr lang="en-US" sz="2000" i="1" dirty="0" smtClean="0"/>
              <a:t>Structure (Intro, Body, Conclusion)</a:t>
            </a:r>
          </a:p>
          <a:p>
            <a:pPr algn="ctr">
              <a:lnSpc>
                <a:spcPct val="100000"/>
              </a:lnSpc>
              <a:buFont typeface="Arial" charset="0"/>
              <a:buChar char="•"/>
            </a:pPr>
            <a:r>
              <a:rPr lang="en-US" sz="2000" i="1" dirty="0" smtClean="0"/>
              <a:t>Referencing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85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ge result for 5 broken camera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203" y="1310877"/>
            <a:ext cx="4566309" cy="47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mage result for omar movie pos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" y="542924"/>
            <a:ext cx="4101657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mage result for gaza surf club post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0" y="542924"/>
            <a:ext cx="3946744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177" y="5420385"/>
            <a:ext cx="364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https://www.youtube.com/watch?v=rH_d_L33V2s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324" y="274320"/>
            <a:ext cx="444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Israel &amp; Palestine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822" y="2428155"/>
            <a:ext cx="4950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2400" b="1" dirty="0" smtClean="0"/>
              <a:t>Explain to an alien the </a:t>
            </a:r>
            <a:r>
              <a:rPr lang="en-GB" sz="2400" b="1" smtClean="0"/>
              <a:t>Israeli-Palestinian issue in </a:t>
            </a:r>
            <a:r>
              <a:rPr lang="en-GB" sz="2400" b="1" dirty="0" smtClean="0"/>
              <a:t>ONE SENTENCE?</a:t>
            </a:r>
          </a:p>
          <a:p>
            <a:pPr marL="285750" indent="-285750">
              <a:buFont typeface="Wingdings" charset="2"/>
              <a:buChar char="§"/>
            </a:pPr>
            <a:endParaRPr lang="en-GB" sz="2400" b="1" dirty="0"/>
          </a:p>
          <a:p>
            <a:pPr marL="285750" indent="-285750">
              <a:buFont typeface="Wingdings" charset="2"/>
              <a:buChar char="§"/>
            </a:pPr>
            <a:r>
              <a:rPr lang="en-GB" sz="2400" b="1" dirty="0" smtClean="0"/>
              <a:t>Now write down what it is about in ONE WORD</a:t>
            </a:r>
            <a:r>
              <a:rPr lang="is-IS" sz="2400" b="1" dirty="0" smtClean="0"/>
              <a:t>…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644" y="1043761"/>
            <a:ext cx="6041956" cy="55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324" y="274320"/>
            <a:ext cx="444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Israel &amp; Palestine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822" y="2428155"/>
            <a:ext cx="4950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2400" b="1" dirty="0" smtClean="0"/>
              <a:t>Explain to an alien the Israeli-Palestinian issue in ONE SENTENCE?</a:t>
            </a:r>
          </a:p>
          <a:p>
            <a:pPr marL="285750" indent="-285750">
              <a:buFont typeface="Wingdings" charset="2"/>
              <a:buChar char="§"/>
            </a:pPr>
            <a:endParaRPr lang="en-GB" sz="2400" b="1" dirty="0"/>
          </a:p>
          <a:p>
            <a:pPr marL="285750" indent="-285750">
              <a:buFont typeface="Wingdings" charset="2"/>
              <a:buChar char="§"/>
            </a:pPr>
            <a:r>
              <a:rPr lang="en-GB" sz="2400" b="1" dirty="0" smtClean="0"/>
              <a:t>Now write down what it is about in ONE WORD</a:t>
            </a:r>
            <a:r>
              <a:rPr lang="is-IS" sz="2400" b="1" dirty="0" smtClean="0"/>
              <a:t>…</a:t>
            </a:r>
            <a:endParaRPr lang="en-GB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5715000" y="2864224"/>
            <a:ext cx="1304365" cy="1264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88306" y="1318022"/>
            <a:ext cx="453165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Religion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Nationalism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Ideology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Colonialism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Recognition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Resources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Demographics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Refugees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b="1" dirty="0" smtClean="0"/>
              <a:t>Outside powers</a:t>
            </a:r>
          </a:p>
          <a:p>
            <a:pPr marL="285750" indent="-285750">
              <a:buFont typeface="Arial" charset="0"/>
              <a:buChar char="•"/>
            </a:pPr>
            <a:endParaRPr lang="en-GB" sz="2400" b="1" dirty="0"/>
          </a:p>
          <a:p>
            <a:r>
              <a:rPr lang="is-IS" sz="2400" dirty="0" smtClean="0"/>
              <a:t>…above all:</a:t>
            </a:r>
          </a:p>
          <a:p>
            <a:endParaRPr lang="is-IS" sz="2400" b="1" dirty="0"/>
          </a:p>
          <a:p>
            <a:pPr marL="285750" indent="-285750">
              <a:buFont typeface="Arial" charset="0"/>
              <a:buChar char="•"/>
            </a:pPr>
            <a:r>
              <a:rPr lang="is-IS" sz="4800" b="1" dirty="0" smtClean="0"/>
              <a:t>LAND</a:t>
            </a:r>
            <a:endParaRPr lang="en-GB" sz="4800" b="1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83" y="750441"/>
            <a:ext cx="8316676" cy="6107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3051" y="73599"/>
            <a:ext cx="506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A Land Dispute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" y="0"/>
            <a:ext cx="3828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787" y="865335"/>
            <a:ext cx="506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Clash of Narratives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762" y="2305491"/>
            <a:ext cx="5188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2400" b="1" dirty="0" smtClean="0"/>
              <a:t>Who is David, who is Goliath?</a:t>
            </a:r>
            <a:endParaRPr lang="en-GB" sz="2400" b="1" dirty="0"/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Pre- </a:t>
            </a:r>
            <a:r>
              <a:rPr lang="en-US" sz="2400" dirty="0" smtClean="0"/>
              <a:t>and post-1967 narratives</a:t>
            </a:r>
          </a:p>
          <a:p>
            <a:pPr marL="285750" indent="-285750">
              <a:buFont typeface="Wingdings" charset="2"/>
              <a:buChar char="§"/>
            </a:pPr>
            <a:endParaRPr lang="en-GB" sz="2400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GB" sz="2400" b="1" dirty="0" smtClean="0"/>
              <a:t>Orientalism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2400" dirty="0" smtClean="0"/>
              <a:t>Lewis vs Said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580" y="-1"/>
            <a:ext cx="551242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1415" y="6273225"/>
            <a:ext cx="253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“David and Goliath”</a:t>
            </a:r>
          </a:p>
          <a:p>
            <a:pPr algn="r"/>
            <a:r>
              <a:rPr lang="en-GB" sz="1600" dirty="0" smtClean="0"/>
              <a:t>Osman Schindler (1888)</a:t>
            </a:r>
          </a:p>
        </p:txBody>
      </p:sp>
    </p:spTree>
    <p:extLst>
      <p:ext uri="{BB962C8B-B14F-4D97-AF65-F5344CB8AC3E}">
        <p14:creationId xmlns:p14="http://schemas.microsoft.com/office/powerpoint/2010/main" val="9974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324" y="419286"/>
            <a:ext cx="4441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Israel &amp; Palestine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125" y="1625267"/>
            <a:ext cx="4950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 smtClean="0"/>
              <a:t>What are the proposed solutions?</a:t>
            </a:r>
          </a:p>
          <a:p>
            <a:pPr marL="285750" indent="-285750">
              <a:buFont typeface="Wingdings" charset="2"/>
              <a:buChar char="§"/>
            </a:pPr>
            <a:endParaRPr lang="en-US" sz="24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Two state solution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One state solution?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Status Quo</a:t>
            </a:r>
            <a:r>
              <a:rPr lang="is-IS" sz="2400" b="1" dirty="0" smtClean="0"/>
              <a:t>…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is-IS" sz="24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sz="2400" b="1" dirty="0" smtClean="0"/>
          </a:p>
          <a:p>
            <a:pPr marL="914400" lvl="1" indent="-457200">
              <a:buFont typeface="+mj-lt"/>
              <a:buAutoNum type="arabicPeriod"/>
            </a:pPr>
            <a:endParaRPr lang="en-GB" sz="2400" b="1" dirty="0"/>
          </a:p>
        </p:txBody>
      </p:sp>
      <p:pic>
        <p:nvPicPr>
          <p:cNvPr id="1026" name="Picture 2" descr="mage result for israel palestine two state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947" y="1625267"/>
            <a:ext cx="6370164" cy="45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549" y="404491"/>
            <a:ext cx="7069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The Israeli Trilemma</a:t>
            </a:r>
          </a:p>
        </p:txBody>
      </p:sp>
      <p:sp>
        <p:nvSpPr>
          <p:cNvPr id="4" name="Triangle 3"/>
          <p:cNvSpPr/>
          <p:nvPr/>
        </p:nvSpPr>
        <p:spPr>
          <a:xfrm>
            <a:off x="3953657" y="2286000"/>
            <a:ext cx="4171663" cy="2932771"/>
          </a:xfrm>
          <a:prstGeom prst="triangle">
            <a:avLst/>
          </a:prstGeom>
          <a:solidFill>
            <a:schemeClr val="bg1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53131" y="1144361"/>
            <a:ext cx="1372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Jewish</a:t>
            </a:r>
          </a:p>
          <a:p>
            <a:pPr algn="ctr"/>
            <a:r>
              <a:rPr lang="en-GB" sz="2800" b="1" dirty="0" smtClean="0"/>
              <a:t>state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95703" y="4987938"/>
            <a:ext cx="18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Democracy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79738" y="4806172"/>
            <a:ext cx="2724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Control over all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3200" b="1" dirty="0" smtClean="0"/>
              <a:t>Land</a:t>
            </a:r>
            <a:endParaRPr lang="en-GB" sz="2800" b="1" dirty="0"/>
          </a:p>
        </p:txBody>
      </p:sp>
      <p:sp>
        <p:nvSpPr>
          <p:cNvPr id="13" name="Right Brace 12"/>
          <p:cNvSpPr/>
          <p:nvPr/>
        </p:nvSpPr>
        <p:spPr>
          <a:xfrm rot="19517359">
            <a:off x="7156292" y="1765512"/>
            <a:ext cx="595322" cy="339565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 rot="5400000">
            <a:off x="5810651" y="3725066"/>
            <a:ext cx="457670" cy="391834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 rot="12956215">
            <a:off x="4317882" y="1776126"/>
            <a:ext cx="499034" cy="339565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739686" y="3063229"/>
            <a:ext cx="258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FF0000"/>
                </a:solidFill>
              </a:rPr>
              <a:t>Two State Solution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5943" y="5949649"/>
            <a:ext cx="258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One State Solution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495" y="2840891"/>
            <a:ext cx="2587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Status Quo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“Apartheid State”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13" grpId="0" animBg="1"/>
      <p:bldP spid="15" grpId="0" animBg="1"/>
      <p:bldP spid="16" grpId="0" animBg="1"/>
      <p:bldP spid="1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71504"/>
              </p:ext>
            </p:extLst>
          </p:nvPr>
        </p:nvGraphicFramePr>
        <p:xfrm>
          <a:off x="0" y="646770"/>
          <a:ext cx="12191999" cy="621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039"/>
                <a:gridCol w="858644"/>
                <a:gridCol w="1817649"/>
                <a:gridCol w="2029522"/>
                <a:gridCol w="2286000"/>
                <a:gridCol w="4386145"/>
              </a:tblGrid>
              <a:tr h="193106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Ottoman</a:t>
                      </a:r>
                      <a:r>
                        <a:rPr lang="en-GB" sz="2400" baseline="0" dirty="0" smtClean="0"/>
                        <a:t> Palestine</a:t>
                      </a:r>
                      <a:endParaRPr lang="en-GB" sz="2400" dirty="0"/>
                    </a:p>
                  </a:txBody>
                  <a:tcPr vert="vert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British </a:t>
                      </a:r>
                    </a:p>
                    <a:p>
                      <a:pPr algn="ctr"/>
                      <a:r>
                        <a:rPr lang="en-GB" sz="2400" dirty="0" smtClean="0"/>
                        <a:t>Palestine</a:t>
                      </a:r>
                      <a:endParaRPr lang="en-GB" sz="2400" dirty="0"/>
                    </a:p>
                  </a:txBody>
                  <a:tcPr vert="vert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Arab</a:t>
                      </a:r>
                      <a:r>
                        <a:rPr lang="en-GB" sz="2800" baseline="0" dirty="0" smtClean="0"/>
                        <a:t> – Israeli Wars</a:t>
                      </a:r>
                      <a:endParaRPr lang="en-GB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Sub-state conflicts</a:t>
                      </a:r>
                      <a:endParaRPr lang="en-GB" sz="3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Oslo</a:t>
                      </a:r>
                      <a:r>
                        <a:rPr lang="en-GB" sz="3600" baseline="0" dirty="0" smtClean="0"/>
                        <a:t> Accords</a:t>
                      </a:r>
                      <a:endParaRPr lang="en-GB" sz="36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Post</a:t>
                      </a:r>
                      <a:r>
                        <a:rPr lang="en-GB" sz="3600" baseline="0" dirty="0" smtClean="0"/>
                        <a:t> </a:t>
                      </a:r>
                      <a:r>
                        <a:rPr lang="en-GB" sz="3600" dirty="0" smtClean="0"/>
                        <a:t>Oslo</a:t>
                      </a:r>
                    </a:p>
                    <a:p>
                      <a:pPr algn="ctr"/>
                      <a:r>
                        <a:rPr lang="en-GB" sz="3600" dirty="0" smtClean="0"/>
                        <a:t>Status</a:t>
                      </a:r>
                      <a:r>
                        <a:rPr lang="en-GB" sz="3600" baseline="0" dirty="0" smtClean="0"/>
                        <a:t> Quo</a:t>
                      </a:r>
                      <a:endParaRPr lang="en-GB" sz="3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5174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1917</a:t>
                      </a:r>
                    </a:p>
                    <a:p>
                      <a:pPr algn="ctr"/>
                      <a:r>
                        <a:rPr lang="en-GB" dirty="0" smtClean="0"/>
                        <a:t>1897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1947</a:t>
                      </a:r>
                    </a:p>
                    <a:p>
                      <a:pPr algn="ctr"/>
                      <a:r>
                        <a:rPr lang="en-GB" dirty="0" smtClean="0"/>
                        <a:t>1920</a:t>
                      </a:r>
                      <a:endParaRPr lang="en-GB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1973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 smtClean="0"/>
                    </a:p>
                    <a:p>
                      <a:pPr algn="ctr"/>
                      <a:r>
                        <a:rPr lang="en-GB" sz="1800" dirty="0" smtClean="0"/>
                        <a:t>1967</a:t>
                      </a:r>
                    </a:p>
                    <a:p>
                      <a:pPr algn="ctr"/>
                      <a:r>
                        <a:rPr lang="en-GB" sz="1800" dirty="0" smtClean="0"/>
                        <a:t>1956</a:t>
                      </a:r>
                    </a:p>
                    <a:p>
                      <a:pPr algn="ctr"/>
                      <a:r>
                        <a:rPr lang="en-GB" sz="1800" dirty="0" smtClean="0"/>
                        <a:t>1948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1987</a:t>
                      </a:r>
                    </a:p>
                    <a:p>
                      <a:pPr algn="ctr"/>
                      <a:r>
                        <a:rPr lang="en-GB" dirty="0" smtClean="0"/>
                        <a:t>1985</a:t>
                      </a:r>
                      <a:r>
                        <a:rPr lang="en-GB" baseline="0" dirty="0" smtClean="0"/>
                        <a:t> – 2000</a:t>
                      </a:r>
                    </a:p>
                    <a:p>
                      <a:pPr algn="ctr"/>
                      <a:r>
                        <a:rPr lang="en-GB" baseline="0" dirty="0" smtClean="0"/>
                        <a:t>1978</a:t>
                      </a:r>
                    </a:p>
                    <a:p>
                      <a:pPr algn="ctr"/>
                      <a:r>
                        <a:rPr lang="en-GB" baseline="0" dirty="0" smtClean="0"/>
                        <a:t>1975 – 90</a:t>
                      </a:r>
                    </a:p>
                    <a:p>
                      <a:pPr algn="ctr"/>
                      <a:r>
                        <a:rPr lang="en-GB" baseline="0" dirty="0" smtClean="0"/>
                        <a:t>1974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2000</a:t>
                      </a:r>
                    </a:p>
                    <a:p>
                      <a:pPr algn="ctr"/>
                      <a:r>
                        <a:rPr lang="en-GB" dirty="0" smtClean="0"/>
                        <a:t>1995</a:t>
                      </a:r>
                    </a:p>
                    <a:p>
                      <a:pPr algn="ctr"/>
                      <a:r>
                        <a:rPr lang="en-GB" dirty="0" smtClean="0"/>
                        <a:t>1994</a:t>
                      </a:r>
                    </a:p>
                    <a:p>
                      <a:pPr algn="ctr"/>
                      <a:r>
                        <a:rPr lang="en-GB" dirty="0" smtClean="0"/>
                        <a:t>1993</a:t>
                      </a:r>
                    </a:p>
                    <a:p>
                      <a:pPr algn="ctr"/>
                      <a:r>
                        <a:rPr lang="en-GB" dirty="0" smtClean="0"/>
                        <a:t>1991</a:t>
                      </a:r>
                    </a:p>
                    <a:p>
                      <a:pPr algn="ctr"/>
                      <a:r>
                        <a:rPr lang="en-GB" dirty="0" smtClean="0"/>
                        <a:t>1990</a:t>
                      </a:r>
                      <a:endParaRPr lang="en-GB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2017 - </a:t>
                      </a:r>
                      <a:r>
                        <a:rPr lang="is-IS" dirty="0" smtClean="0"/>
                        <a:t>…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2014</a:t>
                      </a:r>
                    </a:p>
                    <a:p>
                      <a:pPr algn="ctr"/>
                      <a:r>
                        <a:rPr lang="en-GB" dirty="0" smtClean="0"/>
                        <a:t>2012</a:t>
                      </a:r>
                    </a:p>
                    <a:p>
                      <a:pPr algn="ctr"/>
                      <a:r>
                        <a:rPr lang="en-GB" dirty="0" smtClean="0"/>
                        <a:t>2010</a:t>
                      </a:r>
                      <a:r>
                        <a:rPr lang="en-GB" baseline="0" dirty="0" smtClean="0"/>
                        <a:t> - </a:t>
                      </a:r>
                      <a:r>
                        <a:rPr lang="is-IS" baseline="0" dirty="0" smtClean="0"/>
                        <a:t>…</a:t>
                      </a:r>
                    </a:p>
                    <a:p>
                      <a:pPr algn="ctr"/>
                      <a:r>
                        <a:rPr lang="is-IS" baseline="0" dirty="0" smtClean="0"/>
                        <a:t>2009 - 16</a:t>
                      </a:r>
                    </a:p>
                    <a:p>
                      <a:pPr algn="ctr"/>
                      <a:r>
                        <a:rPr lang="is-IS" baseline="0" dirty="0" smtClean="0"/>
                        <a:t>2008 – 09</a:t>
                      </a:r>
                    </a:p>
                    <a:p>
                      <a:pPr algn="ctr"/>
                      <a:r>
                        <a:rPr lang="is-IS" baseline="0" dirty="0" smtClean="0"/>
                        <a:t>2007</a:t>
                      </a:r>
                    </a:p>
                    <a:p>
                      <a:pPr algn="ctr"/>
                      <a:r>
                        <a:rPr lang="is-IS" baseline="0" dirty="0" smtClean="0"/>
                        <a:t>2006</a:t>
                      </a:r>
                    </a:p>
                    <a:p>
                      <a:pPr algn="ctr"/>
                      <a:r>
                        <a:rPr lang="is-IS" baseline="0" dirty="0" smtClean="0"/>
                        <a:t>2005</a:t>
                      </a:r>
                    </a:p>
                    <a:p>
                      <a:pPr algn="ctr"/>
                      <a:r>
                        <a:rPr lang="is-IS" baseline="0" dirty="0" smtClean="0"/>
                        <a:t>2003</a:t>
                      </a:r>
                    </a:p>
                    <a:p>
                      <a:pPr algn="ctr"/>
                      <a:r>
                        <a:rPr lang="is-IS" baseline="0" dirty="0" smtClean="0"/>
                        <a:t>2002</a:t>
                      </a:r>
                    </a:p>
                    <a:p>
                      <a:pPr algn="ctr"/>
                      <a:r>
                        <a:rPr lang="is-IS" baseline="0" dirty="0" smtClean="0"/>
                        <a:t>2001</a:t>
                      </a:r>
                    </a:p>
                    <a:p>
                      <a:pPr algn="ctr"/>
                      <a:r>
                        <a:rPr lang="is-IS" baseline="0" dirty="0" smtClean="0"/>
                        <a:t>2000 - 05</a:t>
                      </a:r>
                      <a:endParaRPr lang="en-GB" dirty="0"/>
                    </a:p>
                  </a:txBody>
                  <a:tcPr vert="vert" anchor="ctr"/>
                </a:tc>
              </a:tr>
              <a:tr h="292842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Balfour Declaration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World Zionist Org.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</a:t>
                      </a:r>
                      <a:r>
                        <a:rPr lang="en-GB" baseline="0" dirty="0" smtClean="0"/>
                        <a:t> Partition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British</a:t>
                      </a:r>
                      <a:r>
                        <a:rPr lang="en-GB" baseline="0" dirty="0" smtClean="0"/>
                        <a:t> Mandate </a:t>
                      </a:r>
                      <a:endParaRPr lang="en-GB" dirty="0" smtClean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Yom Kippur War</a:t>
                      </a:r>
                    </a:p>
                    <a:p>
                      <a:r>
                        <a:rPr lang="en-GB" sz="1800" u="none" dirty="0" smtClean="0"/>
                        <a:t>Six-Day War + </a:t>
                      </a:r>
                      <a:r>
                        <a:rPr lang="en-GB" sz="1800" b="1" u="none" dirty="0" smtClean="0"/>
                        <a:t>UN Res 242</a:t>
                      </a:r>
                    </a:p>
                    <a:p>
                      <a:r>
                        <a:rPr lang="en-GB" sz="1800" dirty="0" smtClean="0"/>
                        <a:t>Suez Crisis</a:t>
                      </a:r>
                    </a:p>
                    <a:p>
                      <a:r>
                        <a:rPr lang="en-GB" sz="1800" dirty="0" smtClean="0"/>
                        <a:t>First</a:t>
                      </a:r>
                      <a:r>
                        <a:rPr lang="en-GB" sz="1800" baseline="0" dirty="0" smtClean="0"/>
                        <a:t> Arab Israeli War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First Intifada +</a:t>
                      </a:r>
                      <a:r>
                        <a:rPr lang="en-GB" baseline="0" dirty="0" smtClean="0"/>
                        <a:t> Hamas est.</a:t>
                      </a:r>
                    </a:p>
                    <a:p>
                      <a:pPr algn="l"/>
                      <a:r>
                        <a:rPr lang="en-GB" baseline="0" dirty="0" smtClean="0"/>
                        <a:t>Israeli occupation of Lebanon</a:t>
                      </a:r>
                    </a:p>
                    <a:p>
                      <a:pPr algn="l"/>
                      <a:r>
                        <a:rPr lang="en-GB" dirty="0" smtClean="0"/>
                        <a:t>Egypt</a:t>
                      </a:r>
                      <a:r>
                        <a:rPr lang="en-GB" baseline="0" dirty="0" smtClean="0"/>
                        <a:t> – Israel Peace</a:t>
                      </a:r>
                    </a:p>
                    <a:p>
                      <a:pPr algn="l"/>
                      <a:r>
                        <a:rPr lang="en-GB" b="1" u="none" baseline="0" dirty="0" smtClean="0"/>
                        <a:t>Lebanese Civil War</a:t>
                      </a:r>
                    </a:p>
                    <a:p>
                      <a:pPr algn="l"/>
                      <a:r>
                        <a:rPr lang="en-GB" dirty="0" smtClean="0"/>
                        <a:t>Arab</a:t>
                      </a:r>
                      <a:r>
                        <a:rPr lang="en-GB" baseline="0" dirty="0" smtClean="0"/>
                        <a:t> League Summit (Rabat)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Failure at Camp</a:t>
                      </a:r>
                      <a:r>
                        <a:rPr lang="en-GB" baseline="0" dirty="0" smtClean="0"/>
                        <a:t> David</a:t>
                      </a:r>
                    </a:p>
                    <a:p>
                      <a:r>
                        <a:rPr lang="en-GB" baseline="0" dirty="0" smtClean="0"/>
                        <a:t>OSLO II</a:t>
                      </a:r>
                    </a:p>
                    <a:p>
                      <a:r>
                        <a:rPr lang="en-GB" baseline="0" dirty="0" smtClean="0"/>
                        <a:t>Jordan – Israel Peace</a:t>
                      </a:r>
                    </a:p>
                    <a:p>
                      <a:r>
                        <a:rPr lang="en-GB" baseline="0" dirty="0" smtClean="0"/>
                        <a:t>OSLO I</a:t>
                      </a:r>
                    </a:p>
                    <a:p>
                      <a:r>
                        <a:rPr lang="en-GB" baseline="0" dirty="0" smtClean="0"/>
                        <a:t>Madrid Conference</a:t>
                      </a:r>
                    </a:p>
                    <a:p>
                      <a:r>
                        <a:rPr lang="en-GB" baseline="0" dirty="0" smtClean="0"/>
                        <a:t>End of CW + Gulf War</a:t>
                      </a:r>
                      <a:endParaRPr lang="en-GB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Trump</a:t>
                      </a:r>
                      <a:r>
                        <a:rPr lang="en-GB" baseline="0" dirty="0" smtClean="0"/>
                        <a:t> presidency</a:t>
                      </a:r>
                    </a:p>
                    <a:p>
                      <a:r>
                        <a:rPr lang="en-GB" baseline="0" dirty="0" smtClean="0"/>
                        <a:t>Gaza War</a:t>
                      </a:r>
                    </a:p>
                    <a:p>
                      <a:r>
                        <a:rPr lang="en-GB" baseline="0" dirty="0" smtClean="0"/>
                        <a:t>Gaza War</a:t>
                      </a:r>
                    </a:p>
                    <a:p>
                      <a:r>
                        <a:rPr lang="en-GB" baseline="0" dirty="0" smtClean="0"/>
                        <a:t>Arab Spring + Syrian war</a:t>
                      </a:r>
                    </a:p>
                    <a:p>
                      <a:r>
                        <a:rPr lang="en-GB" baseline="0" dirty="0" smtClean="0"/>
                        <a:t>Obama presidency</a:t>
                      </a:r>
                    </a:p>
                    <a:p>
                      <a:r>
                        <a:rPr lang="en-GB" baseline="0" dirty="0" smtClean="0"/>
                        <a:t>Gaza War</a:t>
                      </a:r>
                    </a:p>
                    <a:p>
                      <a:r>
                        <a:rPr lang="en-GB" baseline="0" dirty="0" smtClean="0"/>
                        <a:t>Blockade of Gaza</a:t>
                      </a:r>
                    </a:p>
                    <a:p>
                      <a:r>
                        <a:rPr lang="en-GB" baseline="0" dirty="0" smtClean="0"/>
                        <a:t>Hamas wins Gaza elections</a:t>
                      </a:r>
                    </a:p>
                    <a:p>
                      <a:r>
                        <a:rPr lang="en-GB" baseline="0" dirty="0" smtClean="0"/>
                        <a:t>Unilateral Gaza withdrawal</a:t>
                      </a:r>
                    </a:p>
                    <a:p>
                      <a:r>
                        <a:rPr lang="en-GB" baseline="0" dirty="0" smtClean="0"/>
                        <a:t>US invasion of Iraq</a:t>
                      </a:r>
                    </a:p>
                    <a:p>
                      <a:r>
                        <a:rPr lang="en-GB" baseline="0" dirty="0" smtClean="0"/>
                        <a:t>Building of Separation Wall</a:t>
                      </a:r>
                    </a:p>
                    <a:p>
                      <a:r>
                        <a:rPr lang="en-GB" dirty="0" smtClean="0"/>
                        <a:t>9/11</a:t>
                      </a:r>
                      <a:r>
                        <a:rPr lang="en-GB" baseline="0" dirty="0" smtClean="0"/>
                        <a:t> + “War on Terror”</a:t>
                      </a:r>
                    </a:p>
                    <a:p>
                      <a:r>
                        <a:rPr lang="en-GB" baseline="0" dirty="0" smtClean="0"/>
                        <a:t>Second (’</a:t>
                      </a:r>
                      <a:r>
                        <a:rPr lang="en-GB" i="1" baseline="0" dirty="0" smtClean="0"/>
                        <a:t>al Aqsa’</a:t>
                      </a:r>
                      <a:r>
                        <a:rPr lang="en-GB" baseline="0" dirty="0" smtClean="0"/>
                        <a:t>) Intifada</a:t>
                      </a:r>
                      <a:endParaRPr lang="en-GB" dirty="0"/>
                    </a:p>
                  </a:txBody>
                  <a:tcPr vert="vert" anchor="ctr"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33377" y="94620"/>
            <a:ext cx="11347047" cy="506982"/>
            <a:chOff x="833377" y="94620"/>
            <a:chExt cx="11347047" cy="506982"/>
          </a:xfrm>
        </p:grpSpPr>
        <p:grpSp>
          <p:nvGrpSpPr>
            <p:cNvPr id="10" name="Group 9"/>
            <p:cNvGrpSpPr/>
            <p:nvPr/>
          </p:nvGrpSpPr>
          <p:grpSpPr>
            <a:xfrm>
              <a:off x="833377" y="94620"/>
              <a:ext cx="11347047" cy="506982"/>
              <a:chOff x="936702" y="1338147"/>
              <a:chExt cx="10582508" cy="50698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36702" y="1338147"/>
                <a:ext cx="10582508" cy="506982"/>
              </a:xfrm>
              <a:prstGeom prst="rect">
                <a:avLst/>
              </a:prstGeom>
              <a:gradFill flip="none" rotWithShape="1">
                <a:gsLst>
                  <a:gs pos="79995">
                    <a:srgbClr val="92D050"/>
                  </a:gs>
                  <a:gs pos="93000">
                    <a:srgbClr val="00B050"/>
                  </a:gs>
                  <a:gs pos="0">
                    <a:schemeClr val="accent2">
                      <a:lumMod val="0"/>
                      <a:lumOff val="100000"/>
                    </a:schemeClr>
                  </a:gs>
                  <a:gs pos="65000">
                    <a:srgbClr val="92D050"/>
                  </a:gs>
                  <a:gs pos="56000">
                    <a:srgbClr val="92D050"/>
                  </a:gs>
                  <a:gs pos="46000">
                    <a:srgbClr val="92D050"/>
                  </a:gs>
                  <a:gs pos="25000">
                    <a:srgbClr val="92D050"/>
                  </a:gs>
                  <a:gs pos="0">
                    <a:schemeClr val="accent2">
                      <a:lumMod val="0"/>
                      <a:lumOff val="100000"/>
                    </a:schemeClr>
                  </a:gs>
                  <a:gs pos="76000">
                    <a:srgbClr val="92D05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solidFill>
                      <a:schemeClr val="tx1"/>
                    </a:solidFill>
                  </a:rPr>
                  <a:t> Arab (Palestinian) fragmentation</a:t>
                </a:r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735854" y="1424205"/>
                <a:ext cx="1885506" cy="295672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3000">
                    <a:schemeClr val="accent6">
                      <a:lumMod val="50000"/>
                    </a:schemeClr>
                  </a:gs>
                  <a:gs pos="69000">
                    <a:schemeClr val="accent6">
                      <a:lumMod val="50000"/>
                    </a:schemeClr>
                  </a:gs>
                  <a:gs pos="97000">
                    <a:schemeClr val="accent6"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ight Arrow 12"/>
            <p:cNvSpPr/>
            <p:nvPr/>
          </p:nvSpPr>
          <p:spPr>
            <a:xfrm>
              <a:off x="9213483" y="200275"/>
              <a:ext cx="2004314" cy="295672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3000">
                  <a:schemeClr val="accent6">
                    <a:lumMod val="50000"/>
                  </a:schemeClr>
                </a:gs>
                <a:gs pos="69000">
                  <a:schemeClr val="accent6">
                    <a:lumMod val="50000"/>
                  </a:schemeClr>
                </a:gs>
                <a:gs pos="97000">
                  <a:schemeClr val="accent6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3377" y="94620"/>
            <a:ext cx="11298185" cy="506982"/>
            <a:chOff x="833883" y="-940934"/>
            <a:chExt cx="10628473" cy="506982"/>
          </a:xfrm>
        </p:grpSpPr>
        <p:sp>
          <p:nvSpPr>
            <p:cNvPr id="7" name="Rectangle 6"/>
            <p:cNvSpPr/>
            <p:nvPr/>
          </p:nvSpPr>
          <p:spPr>
            <a:xfrm>
              <a:off x="833883" y="-940934"/>
              <a:ext cx="10628473" cy="506982"/>
            </a:xfrm>
            <a:prstGeom prst="rect">
              <a:avLst/>
            </a:prstGeom>
            <a:gradFill flip="none" rotWithShape="1">
              <a:gsLst>
                <a:gs pos="87000">
                  <a:schemeClr val="tx1">
                    <a:lumMod val="95000"/>
                    <a:lumOff val="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65000">
                  <a:schemeClr val="tx1">
                    <a:lumMod val="75000"/>
                    <a:lumOff val="25000"/>
                  </a:schemeClr>
                </a:gs>
                <a:gs pos="47000">
                  <a:schemeClr val="tx1">
                    <a:lumMod val="65000"/>
                    <a:lumOff val="35000"/>
                  </a:schemeClr>
                </a:gs>
                <a:gs pos="30000">
                  <a:schemeClr val="tx1">
                    <a:lumMod val="50000"/>
                    <a:lumOff val="50000"/>
                  </a:schemeClr>
                </a:gs>
                <a:gs pos="9000">
                  <a:schemeClr val="bg2">
                    <a:lumMod val="7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99000">
                  <a:schemeClr val="tx1">
                    <a:lumMod val="95000"/>
                    <a:lumOff val="5000"/>
                  </a:schemeClr>
                </a:gs>
                <a:gs pos="76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 smtClean="0">
                  <a:solidFill>
                    <a:schemeClr val="tx1"/>
                  </a:solidFill>
                </a:rPr>
                <a:t>SECULAR 								</a:t>
              </a:r>
              <a:r>
                <a:rPr lang="en-GB" sz="2800" b="1" dirty="0">
                  <a:solidFill>
                    <a:schemeClr val="tx1"/>
                  </a:solidFill>
                </a:rPr>
                <a:t>	</a:t>
              </a:r>
              <a:r>
                <a:rPr lang="en-GB" sz="2800" b="1" dirty="0" smtClean="0">
                  <a:solidFill>
                    <a:schemeClr val="tx1"/>
                  </a:solidFill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</a:rPr>
                <a:t>RELIGIOUS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322720" y="-850597"/>
              <a:ext cx="4534929" cy="32630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05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1283</Words>
  <Application>Microsoft Macintosh PowerPoint</Application>
  <PresentationFormat>Widescreen</PresentationFormat>
  <Paragraphs>371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Beirut</vt:lpstr>
      <vt:lpstr>Calibri</vt:lpstr>
      <vt:lpstr>Calibri Light</vt:lpstr>
      <vt:lpstr>Wingdings</vt:lpstr>
      <vt:lpstr>Arial</vt:lpstr>
      <vt:lpstr>Office Theme</vt:lpstr>
      <vt:lpstr>Major Themes in Contemporary Middle East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Resolution 242</vt:lpstr>
      <vt:lpstr>PowerPoint Presentation</vt:lpstr>
      <vt:lpstr>PowerPoint Presentation</vt:lpstr>
      <vt:lpstr>Oslo Accords (1990 - 2000)</vt:lpstr>
      <vt:lpstr>Oslo Accords (1990 - 2000)</vt:lpstr>
      <vt:lpstr>Oslo Accords (1990 - 2000)</vt:lpstr>
      <vt:lpstr>Oslo Accords (1990 - 2000)</vt:lpstr>
      <vt:lpstr>Oslo Accords (1990 - 2000)</vt:lpstr>
      <vt:lpstr>Post-Oslo Status Quo</vt:lpstr>
      <vt:lpstr>Post-Oslo Status Quo</vt:lpstr>
      <vt:lpstr>PowerPoint Presentation</vt:lpstr>
      <vt:lpstr>Post-Oslo Status Quo</vt:lpstr>
      <vt:lpstr>How to change the status quo?</vt:lpstr>
      <vt:lpstr>How to change the status quo?</vt:lpstr>
      <vt:lpstr>Response paper # 1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101</cp:revision>
  <dcterms:created xsi:type="dcterms:W3CDTF">2019-02-24T18:03:31Z</dcterms:created>
  <dcterms:modified xsi:type="dcterms:W3CDTF">2020-04-08T22:10:59Z</dcterms:modified>
</cp:coreProperties>
</file>