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7" r:id="rId5"/>
    <p:sldId id="268" r:id="rId6"/>
    <p:sldId id="269" r:id="rId7"/>
    <p:sldId id="270" r:id="rId8"/>
    <p:sldId id="271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06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35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46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48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70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71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15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60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16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97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7EF9C-558D-4B2D-B6A2-94D75700B3E8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00E6-D5E3-4C78-861E-A51AE009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65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2036445" y="875982"/>
            <a:ext cx="87464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15" dirty="0">
                <a:latin typeface="Verdana"/>
                <a:cs typeface="Verdana"/>
              </a:rPr>
              <a:t>Responsabilidade </a:t>
            </a:r>
            <a:r>
              <a:rPr sz="5400" b="0" spc="-5" dirty="0">
                <a:latin typeface="Verdana"/>
                <a:cs typeface="Verdana"/>
              </a:rPr>
              <a:t>Civil</a:t>
            </a:r>
            <a:r>
              <a:rPr sz="5400" b="0" spc="40" dirty="0">
                <a:latin typeface="Verdana"/>
                <a:cs typeface="Verdana"/>
              </a:rPr>
              <a:t> </a:t>
            </a:r>
            <a:r>
              <a:rPr sz="5400" b="0" spc="-5" dirty="0">
                <a:latin typeface="Verdana"/>
                <a:cs typeface="Verdana"/>
              </a:rPr>
              <a:t>do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64664" y="1503362"/>
            <a:ext cx="9288145" cy="2408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5400" dirty="0">
              <a:latin typeface="Verdana"/>
              <a:cs typeface="Verdana"/>
            </a:endParaRPr>
          </a:p>
          <a:p>
            <a:pPr algn="ctr">
              <a:lnSpc>
                <a:spcPts val="4220"/>
              </a:lnSpc>
              <a:spcBef>
                <a:spcPts val="3779"/>
              </a:spcBef>
            </a:pPr>
            <a:r>
              <a:rPr sz="4000" b="1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lang="pt-BR" sz="4000" dirty="0" smtClean="0">
                <a:solidFill>
                  <a:srgbClr val="2C2D2C"/>
                </a:solidFill>
                <a:latin typeface="Verdana"/>
                <a:cs typeface="Verdana"/>
              </a:rPr>
              <a:t>RCE por danos morais e coletivos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97882" y="5635307"/>
            <a:ext cx="663575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 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Paulo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z="1800" spc="-10" smtClean="0">
                <a:solidFill>
                  <a:srgbClr val="FF0000"/>
                </a:solidFill>
                <a:latin typeface="Verdana"/>
                <a:cs typeface="Verdana"/>
              </a:rPr>
              <a:t>primeiro semestre </a:t>
            </a:r>
            <a:r>
              <a:rPr lang="pt-BR" sz="1800" spc="-10" dirty="0" smtClean="0">
                <a:solidFill>
                  <a:srgbClr val="FF0000"/>
                </a:solidFill>
                <a:latin typeface="Verdana"/>
                <a:cs typeface="Verdana"/>
              </a:rPr>
              <a:t>de 2020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684" y="4475416"/>
            <a:ext cx="746188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b="1" spc="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2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b="1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64846" y="4329811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36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084700" y="616424"/>
            <a:ext cx="46354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pc="-8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434910" y="1849940"/>
            <a:ext cx="9293860" cy="29309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2000" b="1" spc="-10" dirty="0" smtClean="0">
                <a:solidFill>
                  <a:srgbClr val="FF0000"/>
                </a:solidFill>
                <a:latin typeface="Verdana"/>
                <a:cs typeface="Verdana"/>
              </a:rPr>
              <a:t>RCE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por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atos</a:t>
            </a:r>
            <a:r>
              <a:rPr sz="2000" b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jurisdicionais: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Características do Dano Indenizável; 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 Danos Morais; </a:t>
            </a:r>
          </a:p>
          <a:p>
            <a:pPr marL="469900" lvl="1">
              <a:spcBef>
                <a:spcPts val="96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2.1. Dano Moral e Dano Estético;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 Danos Individuais, Coletivos e Sociais;</a:t>
            </a: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2000" b="1" spc="-5" dirty="0" smtClean="0">
                <a:solidFill>
                  <a:srgbClr val="D15A3D"/>
                </a:solidFill>
                <a:latin typeface="Verdana"/>
                <a:cs typeface="Verdana"/>
              </a:rPr>
              <a:t>4. </a:t>
            </a:r>
            <a:r>
              <a:rPr lang="pt-BR" sz="2000" b="1" spc="-5" dirty="0" smtClean="0">
                <a:latin typeface="Verdana"/>
                <a:cs typeface="Verdana"/>
              </a:rPr>
              <a:t>Aplicação Prática: Caso Rompimento Barragem da Vale em Brumadinho</a:t>
            </a:r>
            <a:endParaRPr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751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5">
                <a:moveTo>
                  <a:pt x="0" y="0"/>
                </a:moveTo>
                <a:lnTo>
                  <a:pt x="0" y="1189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827401"/>
            <a:ext cx="0" cy="427355"/>
          </a:xfrm>
          <a:custGeom>
            <a:avLst/>
            <a:gdLst/>
            <a:ahLst/>
            <a:cxnLst/>
            <a:rect l="l" t="t" r="r" b="b"/>
            <a:pathLst>
              <a:path h="427354">
                <a:moveTo>
                  <a:pt x="0" y="0"/>
                </a:moveTo>
                <a:lnTo>
                  <a:pt x="0" y="4269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5">
                <a:moveTo>
                  <a:pt x="0" y="0"/>
                </a:moveTo>
                <a:lnTo>
                  <a:pt x="0" y="1189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2827401"/>
            <a:ext cx="0" cy="427355"/>
          </a:xfrm>
          <a:custGeom>
            <a:avLst/>
            <a:gdLst/>
            <a:ahLst/>
            <a:cxnLst/>
            <a:rect l="l" t="t" r="r" b="b"/>
            <a:pathLst>
              <a:path h="427354">
                <a:moveTo>
                  <a:pt x="0" y="0"/>
                </a:moveTo>
                <a:lnTo>
                  <a:pt x="0" y="4269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5">
                <a:moveTo>
                  <a:pt x="0" y="0"/>
                </a:moveTo>
                <a:lnTo>
                  <a:pt x="0" y="1189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2827401"/>
            <a:ext cx="0" cy="427355"/>
          </a:xfrm>
          <a:custGeom>
            <a:avLst/>
            <a:gdLst/>
            <a:ahLst/>
            <a:cxnLst/>
            <a:rect l="l" t="t" r="r" b="b"/>
            <a:pathLst>
              <a:path h="427354">
                <a:moveTo>
                  <a:pt x="0" y="0"/>
                </a:moveTo>
                <a:lnTo>
                  <a:pt x="0" y="4269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3498850"/>
          </a:xfrm>
          <a:custGeom>
            <a:avLst/>
            <a:gdLst/>
            <a:ahLst/>
            <a:cxnLst/>
            <a:rect l="l" t="t" r="r" b="b"/>
            <a:pathLst>
              <a:path h="3498850">
                <a:moveTo>
                  <a:pt x="0" y="0"/>
                </a:moveTo>
                <a:lnTo>
                  <a:pt x="0" y="3498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0"/>
            <a:ext cx="0" cy="1179830"/>
          </a:xfrm>
          <a:custGeom>
            <a:avLst/>
            <a:gdLst/>
            <a:ahLst/>
            <a:cxnLst/>
            <a:rect l="l" t="t" r="r" b="b"/>
            <a:pathLst>
              <a:path h="1179830">
                <a:moveTo>
                  <a:pt x="0" y="0"/>
                </a:moveTo>
                <a:lnTo>
                  <a:pt x="0" y="11795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2817876"/>
            <a:ext cx="0" cy="436880"/>
          </a:xfrm>
          <a:custGeom>
            <a:avLst/>
            <a:gdLst/>
            <a:ahLst/>
            <a:cxnLst/>
            <a:rect l="l" t="t" r="r" b="b"/>
            <a:pathLst>
              <a:path h="436879">
                <a:moveTo>
                  <a:pt x="0" y="0"/>
                </a:moveTo>
                <a:lnTo>
                  <a:pt x="0" y="4364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0"/>
            <a:ext cx="0" cy="1179830"/>
          </a:xfrm>
          <a:custGeom>
            <a:avLst/>
            <a:gdLst/>
            <a:ahLst/>
            <a:cxnLst/>
            <a:rect l="l" t="t" r="r" b="b"/>
            <a:pathLst>
              <a:path h="1179830">
                <a:moveTo>
                  <a:pt x="0" y="0"/>
                </a:moveTo>
                <a:lnTo>
                  <a:pt x="0" y="11795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2817876"/>
            <a:ext cx="0" cy="436880"/>
          </a:xfrm>
          <a:custGeom>
            <a:avLst/>
            <a:gdLst/>
            <a:ahLst/>
            <a:cxnLst/>
            <a:rect l="l" t="t" r="r" b="b"/>
            <a:pathLst>
              <a:path h="436879">
                <a:moveTo>
                  <a:pt x="0" y="0"/>
                </a:moveTo>
                <a:lnTo>
                  <a:pt x="0" y="4364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0"/>
            <a:ext cx="0" cy="1960880"/>
          </a:xfrm>
          <a:custGeom>
            <a:avLst/>
            <a:gdLst/>
            <a:ahLst/>
            <a:cxnLst/>
            <a:rect l="l" t="t" r="r" b="b"/>
            <a:pathLst>
              <a:path h="1960880">
                <a:moveTo>
                  <a:pt x="0" y="0"/>
                </a:moveTo>
                <a:lnTo>
                  <a:pt x="0" y="196075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29272" y="1281437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897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2257298"/>
            <a:ext cx="0" cy="1089660"/>
          </a:xfrm>
          <a:custGeom>
            <a:avLst/>
            <a:gdLst/>
            <a:ahLst/>
            <a:cxnLst/>
            <a:rect l="l" t="t" r="r" b="b"/>
            <a:pathLst>
              <a:path h="1089660">
                <a:moveTo>
                  <a:pt x="0" y="0"/>
                </a:moveTo>
                <a:lnTo>
                  <a:pt x="0" y="108915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1289050"/>
          </a:xfrm>
          <a:custGeom>
            <a:avLst/>
            <a:gdLst/>
            <a:ahLst/>
            <a:cxnLst/>
            <a:rect l="l" t="t" r="r" b="b"/>
            <a:pathLst>
              <a:path h="1289050">
                <a:moveTo>
                  <a:pt x="0" y="0"/>
                </a:moveTo>
                <a:lnTo>
                  <a:pt x="0" y="12890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2927350"/>
            <a:ext cx="0" cy="327025"/>
          </a:xfrm>
          <a:custGeom>
            <a:avLst/>
            <a:gdLst/>
            <a:ahLst/>
            <a:cxnLst/>
            <a:rect l="l" t="t" r="r" b="b"/>
            <a:pathLst>
              <a:path h="327025">
                <a:moveTo>
                  <a:pt x="0" y="0"/>
                </a:moveTo>
                <a:lnTo>
                  <a:pt x="0" y="327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0"/>
            <a:ext cx="0" cy="1289050"/>
          </a:xfrm>
          <a:custGeom>
            <a:avLst/>
            <a:gdLst/>
            <a:ahLst/>
            <a:cxnLst/>
            <a:rect l="l" t="t" r="r" b="b"/>
            <a:pathLst>
              <a:path h="1289050">
                <a:moveTo>
                  <a:pt x="0" y="0"/>
                </a:moveTo>
                <a:lnTo>
                  <a:pt x="0" y="12890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2927350"/>
            <a:ext cx="0" cy="327025"/>
          </a:xfrm>
          <a:custGeom>
            <a:avLst/>
            <a:gdLst/>
            <a:ahLst/>
            <a:cxnLst/>
            <a:rect l="l" t="t" r="r" b="b"/>
            <a:pathLst>
              <a:path h="327025">
                <a:moveTo>
                  <a:pt x="0" y="0"/>
                </a:moveTo>
                <a:lnTo>
                  <a:pt x="0" y="327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0"/>
            <a:ext cx="0" cy="1289050"/>
          </a:xfrm>
          <a:custGeom>
            <a:avLst/>
            <a:gdLst/>
            <a:ahLst/>
            <a:cxnLst/>
            <a:rect l="l" t="t" r="r" b="b"/>
            <a:pathLst>
              <a:path h="1289050">
                <a:moveTo>
                  <a:pt x="0" y="0"/>
                </a:moveTo>
                <a:lnTo>
                  <a:pt x="0" y="12890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2927350"/>
            <a:ext cx="0" cy="327025"/>
          </a:xfrm>
          <a:custGeom>
            <a:avLst/>
            <a:gdLst/>
            <a:ahLst/>
            <a:cxnLst/>
            <a:rect l="l" t="t" r="r" b="b"/>
            <a:pathLst>
              <a:path h="327025">
                <a:moveTo>
                  <a:pt x="0" y="0"/>
                </a:moveTo>
                <a:lnTo>
                  <a:pt x="0" y="327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82400" y="584835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36476" y="161137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37501" y="1570234"/>
            <a:ext cx="1095375" cy="0"/>
          </a:xfrm>
          <a:custGeom>
            <a:avLst/>
            <a:gdLst/>
            <a:ahLst/>
            <a:cxnLst/>
            <a:rect l="l" t="t" r="r" b="b"/>
            <a:pathLst>
              <a:path w="1095375">
                <a:moveTo>
                  <a:pt x="0" y="0"/>
                </a:moveTo>
                <a:lnTo>
                  <a:pt x="10953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95586" y="1570234"/>
            <a:ext cx="992505" cy="0"/>
          </a:xfrm>
          <a:custGeom>
            <a:avLst/>
            <a:gdLst/>
            <a:ahLst/>
            <a:cxnLst/>
            <a:rect l="l" t="t" r="r" b="b"/>
            <a:pathLst>
              <a:path w="992504">
                <a:moveTo>
                  <a:pt x="0" y="0"/>
                </a:moveTo>
                <a:lnTo>
                  <a:pt x="9923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1570234"/>
            <a:ext cx="471805" cy="0"/>
          </a:xfrm>
          <a:custGeom>
            <a:avLst/>
            <a:gdLst/>
            <a:ahLst/>
            <a:cxnLst/>
            <a:rect l="l" t="t" r="r" b="b"/>
            <a:pathLst>
              <a:path w="471805">
                <a:moveTo>
                  <a:pt x="0" y="0"/>
                </a:moveTo>
                <a:lnTo>
                  <a:pt x="4714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936476" y="283527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37501" y="2590800"/>
            <a:ext cx="1095375" cy="0"/>
          </a:xfrm>
          <a:custGeom>
            <a:avLst/>
            <a:gdLst/>
            <a:ahLst/>
            <a:cxnLst/>
            <a:rect l="l" t="t" r="r" b="b"/>
            <a:pathLst>
              <a:path w="1095375">
                <a:moveTo>
                  <a:pt x="0" y="0"/>
                </a:moveTo>
                <a:lnTo>
                  <a:pt x="10953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95586" y="2590800"/>
            <a:ext cx="992505" cy="0"/>
          </a:xfrm>
          <a:custGeom>
            <a:avLst/>
            <a:gdLst/>
            <a:ahLst/>
            <a:cxnLst/>
            <a:rect l="l" t="t" r="r" b="b"/>
            <a:pathLst>
              <a:path w="992504">
                <a:moveTo>
                  <a:pt x="0" y="0"/>
                </a:moveTo>
                <a:lnTo>
                  <a:pt x="9923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5" y="2682875"/>
            <a:ext cx="471805" cy="0"/>
          </a:xfrm>
          <a:custGeom>
            <a:avLst/>
            <a:gdLst/>
            <a:ahLst/>
            <a:cxnLst/>
            <a:rect l="l" t="t" r="r" b="b"/>
            <a:pathLst>
              <a:path w="471805">
                <a:moveTo>
                  <a:pt x="0" y="0"/>
                </a:moveTo>
                <a:lnTo>
                  <a:pt x="4714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936412" y="406082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5" y="406082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936412" y="5284851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5284851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75" y="115888"/>
            <a:ext cx="12188824" cy="646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75" y="741426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4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75" y="95313"/>
            <a:ext cx="12188825" cy="646430"/>
          </a:xfrm>
          <a:custGeom>
            <a:avLst/>
            <a:gdLst/>
            <a:ahLst/>
            <a:cxnLst/>
            <a:rect l="l" t="t" r="r" b="b"/>
            <a:pathLst>
              <a:path w="12188825" h="646430">
                <a:moveTo>
                  <a:pt x="12188824" y="0"/>
                </a:moveTo>
                <a:lnTo>
                  <a:pt x="0" y="0"/>
                </a:lnTo>
                <a:lnTo>
                  <a:pt x="0" y="646112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067670" y="205205"/>
            <a:ext cx="103623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lang="pt-BR" sz="2400" b="1" dirty="0" smtClean="0">
                <a:solidFill>
                  <a:srgbClr val="FFFFFF"/>
                </a:solidFill>
                <a:latin typeface="Verdana"/>
                <a:cs typeface="Verdana"/>
              </a:rPr>
              <a:t>Recapitulando: </a:t>
            </a:r>
            <a:r>
              <a:rPr lang="pt-BR"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Características do Dano Indenizável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516501" y="873259"/>
            <a:ext cx="2036699" cy="990600"/>
          </a:xfrm>
          <a:custGeom>
            <a:avLst/>
            <a:gdLst/>
            <a:ahLst/>
            <a:cxnLst/>
            <a:rect l="l" t="t" r="r" b="b"/>
            <a:pathLst>
              <a:path w="3149600" h="1882775">
                <a:moveTo>
                  <a:pt x="0" y="1882775"/>
                </a:moveTo>
                <a:lnTo>
                  <a:pt x="3149600" y="1882775"/>
                </a:lnTo>
                <a:lnTo>
                  <a:pt x="3149600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66800" y="873259"/>
            <a:ext cx="1887538" cy="9906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676400" y="1178059"/>
            <a:ext cx="8382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ano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4467" y="2133600"/>
            <a:ext cx="1152271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 </a:t>
            </a:r>
            <a:r>
              <a:rPr sz="20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quais seriam </a:t>
            </a:r>
            <a:r>
              <a:rPr sz="20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 </a:t>
            </a:r>
            <a:r>
              <a:rPr sz="20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  indenizáveis? Qual seria </a:t>
            </a:r>
            <a:r>
              <a:rPr sz="20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sz="2000" b="1" spc="-5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contéudo</a:t>
            </a:r>
            <a:r>
              <a:rPr sz="20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sz="20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extensão</a:t>
            </a:r>
            <a:r>
              <a:rPr sz="2000" b="1" spc="-4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999476" y="797059"/>
            <a:ext cx="3430524" cy="1107941"/>
          </a:xfrm>
          <a:custGeom>
            <a:avLst/>
            <a:gdLst/>
            <a:ahLst/>
            <a:cxnLst/>
            <a:rect l="l" t="t" r="r" b="b"/>
            <a:pathLst>
              <a:path w="3403600" h="1882775">
                <a:moveTo>
                  <a:pt x="0" y="1882775"/>
                </a:moveTo>
                <a:lnTo>
                  <a:pt x="3403600" y="1882775"/>
                </a:lnTo>
                <a:lnTo>
                  <a:pt x="3403600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102600" y="1178059"/>
            <a:ext cx="3403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130810" indent="423545">
              <a:lnSpc>
                <a:spcPct val="100000"/>
              </a:lnSpc>
              <a:spcBef>
                <a:spcPts val="100"/>
              </a:spcBef>
            </a:pPr>
            <a:r>
              <a:rPr lang="pt-BR" sz="2000" spc="-10" dirty="0" smtClean="0">
                <a:solidFill>
                  <a:srgbClr val="FFFFFF"/>
                </a:solidFill>
                <a:latin typeface="Arial"/>
                <a:cs typeface="Arial"/>
              </a:rPr>
              <a:t>Direito à Indenização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010400" y="1101859"/>
            <a:ext cx="406400" cy="179705"/>
          </a:xfrm>
          <a:custGeom>
            <a:avLst/>
            <a:gdLst/>
            <a:ahLst/>
            <a:cxnLst/>
            <a:rect l="l" t="t" r="r" b="b"/>
            <a:pathLst>
              <a:path w="406400" h="179705">
                <a:moveTo>
                  <a:pt x="406019" y="0"/>
                </a:moveTo>
                <a:lnTo>
                  <a:pt x="0" y="0"/>
                </a:lnTo>
                <a:lnTo>
                  <a:pt x="0" y="179577"/>
                </a:lnTo>
                <a:lnTo>
                  <a:pt x="406019" y="179577"/>
                </a:lnTo>
                <a:lnTo>
                  <a:pt x="406019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010400" y="1371227"/>
            <a:ext cx="406400" cy="179705"/>
          </a:xfrm>
          <a:custGeom>
            <a:avLst/>
            <a:gdLst/>
            <a:ahLst/>
            <a:cxnLst/>
            <a:rect l="l" t="t" r="r" b="b"/>
            <a:pathLst>
              <a:path w="406400" h="179705">
                <a:moveTo>
                  <a:pt x="406019" y="0"/>
                </a:moveTo>
                <a:lnTo>
                  <a:pt x="0" y="0"/>
                </a:lnTo>
                <a:lnTo>
                  <a:pt x="0" y="179577"/>
                </a:lnTo>
                <a:lnTo>
                  <a:pt x="406019" y="179577"/>
                </a:lnTo>
                <a:lnTo>
                  <a:pt x="406019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010400" y="1101859"/>
            <a:ext cx="406400" cy="179705"/>
          </a:xfrm>
          <a:custGeom>
            <a:avLst/>
            <a:gdLst/>
            <a:ahLst/>
            <a:cxnLst/>
            <a:rect l="l" t="t" r="r" b="b"/>
            <a:pathLst>
              <a:path w="406400" h="179705">
                <a:moveTo>
                  <a:pt x="0" y="0"/>
                </a:moveTo>
                <a:lnTo>
                  <a:pt x="406019" y="0"/>
                </a:lnTo>
                <a:lnTo>
                  <a:pt x="406019" y="179577"/>
                </a:lnTo>
                <a:lnTo>
                  <a:pt x="0" y="17957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10400" y="1371227"/>
            <a:ext cx="406400" cy="179705"/>
          </a:xfrm>
          <a:custGeom>
            <a:avLst/>
            <a:gdLst/>
            <a:ahLst/>
            <a:cxnLst/>
            <a:rect l="l" t="t" r="r" b="b"/>
            <a:pathLst>
              <a:path w="406400" h="179705">
                <a:moveTo>
                  <a:pt x="0" y="0"/>
                </a:moveTo>
                <a:lnTo>
                  <a:pt x="406019" y="0"/>
                </a:lnTo>
                <a:lnTo>
                  <a:pt x="406019" y="179577"/>
                </a:lnTo>
                <a:lnTo>
                  <a:pt x="0" y="17957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57472" y="1469271"/>
            <a:ext cx="215265" cy="228600"/>
          </a:xfrm>
          <a:custGeom>
            <a:avLst/>
            <a:gdLst/>
            <a:ahLst/>
            <a:cxnLst/>
            <a:rect l="l" t="t" r="r" b="b"/>
            <a:pathLst>
              <a:path w="215264" h="228600">
                <a:moveTo>
                  <a:pt x="215138" y="0"/>
                </a:moveTo>
                <a:lnTo>
                  <a:pt x="0" y="0"/>
                </a:lnTo>
                <a:lnTo>
                  <a:pt x="0" y="228472"/>
                </a:lnTo>
                <a:lnTo>
                  <a:pt x="215138" y="228472"/>
                </a:lnTo>
                <a:lnTo>
                  <a:pt x="21513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29000" y="1260101"/>
            <a:ext cx="672465" cy="215265"/>
          </a:xfrm>
          <a:custGeom>
            <a:avLst/>
            <a:gdLst/>
            <a:ahLst/>
            <a:cxnLst/>
            <a:rect l="l" t="t" r="r" b="b"/>
            <a:pathLst>
              <a:path w="672464" h="215264">
                <a:moveTo>
                  <a:pt x="672083" y="0"/>
                </a:moveTo>
                <a:lnTo>
                  <a:pt x="0" y="0"/>
                </a:lnTo>
                <a:lnTo>
                  <a:pt x="0" y="215138"/>
                </a:lnTo>
                <a:lnTo>
                  <a:pt x="672083" y="215138"/>
                </a:lnTo>
                <a:lnTo>
                  <a:pt x="672083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657472" y="1025659"/>
            <a:ext cx="215265" cy="228600"/>
          </a:xfrm>
          <a:custGeom>
            <a:avLst/>
            <a:gdLst/>
            <a:ahLst/>
            <a:cxnLst/>
            <a:rect l="l" t="t" r="r" b="b"/>
            <a:pathLst>
              <a:path w="215264" h="228600">
                <a:moveTo>
                  <a:pt x="215138" y="0"/>
                </a:moveTo>
                <a:lnTo>
                  <a:pt x="0" y="0"/>
                </a:lnTo>
                <a:lnTo>
                  <a:pt x="0" y="228472"/>
                </a:lnTo>
                <a:lnTo>
                  <a:pt x="215138" y="228472"/>
                </a:lnTo>
                <a:lnTo>
                  <a:pt x="21513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429000" y="1031628"/>
            <a:ext cx="672465" cy="672465"/>
          </a:xfrm>
          <a:custGeom>
            <a:avLst/>
            <a:gdLst/>
            <a:ahLst/>
            <a:cxnLst/>
            <a:rect l="l" t="t" r="r" b="b"/>
            <a:pathLst>
              <a:path w="672464" h="672464">
                <a:moveTo>
                  <a:pt x="0" y="228472"/>
                </a:moveTo>
                <a:lnTo>
                  <a:pt x="228472" y="228472"/>
                </a:lnTo>
                <a:lnTo>
                  <a:pt x="228472" y="0"/>
                </a:lnTo>
                <a:lnTo>
                  <a:pt x="443611" y="0"/>
                </a:lnTo>
                <a:lnTo>
                  <a:pt x="443611" y="228472"/>
                </a:lnTo>
                <a:lnTo>
                  <a:pt x="672083" y="228472"/>
                </a:lnTo>
                <a:lnTo>
                  <a:pt x="672083" y="443611"/>
                </a:lnTo>
                <a:lnTo>
                  <a:pt x="443611" y="443611"/>
                </a:lnTo>
                <a:lnTo>
                  <a:pt x="443611" y="672083"/>
                </a:lnTo>
                <a:lnTo>
                  <a:pt x="228472" y="672083"/>
                </a:lnTo>
                <a:lnTo>
                  <a:pt x="228472" y="443611"/>
                </a:lnTo>
                <a:lnTo>
                  <a:pt x="0" y="443611"/>
                </a:lnTo>
                <a:lnTo>
                  <a:pt x="0" y="228472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91601" y="870211"/>
            <a:ext cx="2633599" cy="993648"/>
          </a:xfrm>
          <a:custGeom>
            <a:avLst/>
            <a:gdLst/>
            <a:ahLst/>
            <a:cxnLst/>
            <a:rect l="l" t="t" r="r" b="b"/>
            <a:pathLst>
              <a:path w="3486150" h="2400300">
                <a:moveTo>
                  <a:pt x="2006473" y="2387600"/>
                </a:moveTo>
                <a:lnTo>
                  <a:pt x="1479550" y="2387600"/>
                </a:lnTo>
                <a:lnTo>
                  <a:pt x="1566164" y="2400300"/>
                </a:lnTo>
                <a:lnTo>
                  <a:pt x="1919858" y="2400300"/>
                </a:lnTo>
                <a:lnTo>
                  <a:pt x="2006473" y="2387600"/>
                </a:lnTo>
                <a:close/>
              </a:path>
              <a:path w="3486150" h="2400300">
                <a:moveTo>
                  <a:pt x="2006473" y="12700"/>
                </a:moveTo>
                <a:lnTo>
                  <a:pt x="1479550" y="12700"/>
                </a:lnTo>
                <a:lnTo>
                  <a:pt x="1310640" y="38100"/>
                </a:lnTo>
                <a:lnTo>
                  <a:pt x="1228344" y="63500"/>
                </a:lnTo>
                <a:lnTo>
                  <a:pt x="1147826" y="76200"/>
                </a:lnTo>
                <a:lnTo>
                  <a:pt x="992377" y="127000"/>
                </a:lnTo>
                <a:lnTo>
                  <a:pt x="844803" y="177800"/>
                </a:lnTo>
                <a:lnTo>
                  <a:pt x="774319" y="203200"/>
                </a:lnTo>
                <a:lnTo>
                  <a:pt x="706120" y="241300"/>
                </a:lnTo>
                <a:lnTo>
                  <a:pt x="640333" y="279400"/>
                </a:lnTo>
                <a:lnTo>
                  <a:pt x="577088" y="317500"/>
                </a:lnTo>
                <a:lnTo>
                  <a:pt x="516508" y="355600"/>
                </a:lnTo>
                <a:lnTo>
                  <a:pt x="458597" y="393700"/>
                </a:lnTo>
                <a:lnTo>
                  <a:pt x="403605" y="431800"/>
                </a:lnTo>
                <a:lnTo>
                  <a:pt x="351535" y="482600"/>
                </a:lnTo>
                <a:lnTo>
                  <a:pt x="302514" y="533400"/>
                </a:lnTo>
                <a:lnTo>
                  <a:pt x="256921" y="571500"/>
                </a:lnTo>
                <a:lnTo>
                  <a:pt x="214375" y="622300"/>
                </a:lnTo>
                <a:lnTo>
                  <a:pt x="175387" y="673100"/>
                </a:lnTo>
                <a:lnTo>
                  <a:pt x="139953" y="736600"/>
                </a:lnTo>
                <a:lnTo>
                  <a:pt x="108076" y="787400"/>
                </a:lnTo>
                <a:lnTo>
                  <a:pt x="80137" y="838200"/>
                </a:lnTo>
                <a:lnTo>
                  <a:pt x="56133" y="901700"/>
                </a:lnTo>
                <a:lnTo>
                  <a:pt x="36322" y="965200"/>
                </a:lnTo>
                <a:lnTo>
                  <a:pt x="20574" y="1016000"/>
                </a:lnTo>
                <a:lnTo>
                  <a:pt x="9144" y="1079500"/>
                </a:lnTo>
                <a:lnTo>
                  <a:pt x="2285" y="1143000"/>
                </a:lnTo>
                <a:lnTo>
                  <a:pt x="0" y="1206500"/>
                </a:lnTo>
                <a:lnTo>
                  <a:pt x="2285" y="1270000"/>
                </a:lnTo>
                <a:lnTo>
                  <a:pt x="9144" y="1333500"/>
                </a:lnTo>
                <a:lnTo>
                  <a:pt x="20574" y="1397000"/>
                </a:lnTo>
                <a:lnTo>
                  <a:pt x="36322" y="1447800"/>
                </a:lnTo>
                <a:lnTo>
                  <a:pt x="56133" y="1511300"/>
                </a:lnTo>
                <a:lnTo>
                  <a:pt x="80137" y="1562100"/>
                </a:lnTo>
                <a:lnTo>
                  <a:pt x="108076" y="1625600"/>
                </a:lnTo>
                <a:lnTo>
                  <a:pt x="139953" y="1676400"/>
                </a:lnTo>
                <a:lnTo>
                  <a:pt x="175387" y="1727200"/>
                </a:lnTo>
                <a:lnTo>
                  <a:pt x="214375" y="1778000"/>
                </a:lnTo>
                <a:lnTo>
                  <a:pt x="256921" y="1828800"/>
                </a:lnTo>
                <a:lnTo>
                  <a:pt x="302514" y="1879600"/>
                </a:lnTo>
                <a:lnTo>
                  <a:pt x="351535" y="1930400"/>
                </a:lnTo>
                <a:lnTo>
                  <a:pt x="403605" y="1981200"/>
                </a:lnTo>
                <a:lnTo>
                  <a:pt x="458597" y="2019300"/>
                </a:lnTo>
                <a:lnTo>
                  <a:pt x="516508" y="2057400"/>
                </a:lnTo>
                <a:lnTo>
                  <a:pt x="577088" y="2095500"/>
                </a:lnTo>
                <a:lnTo>
                  <a:pt x="640333" y="2133600"/>
                </a:lnTo>
                <a:lnTo>
                  <a:pt x="706120" y="2171700"/>
                </a:lnTo>
                <a:lnTo>
                  <a:pt x="774319" y="2209800"/>
                </a:lnTo>
                <a:lnTo>
                  <a:pt x="844803" y="2235200"/>
                </a:lnTo>
                <a:lnTo>
                  <a:pt x="992377" y="2286000"/>
                </a:lnTo>
                <a:lnTo>
                  <a:pt x="1147826" y="2336800"/>
                </a:lnTo>
                <a:lnTo>
                  <a:pt x="1228344" y="2349500"/>
                </a:lnTo>
                <a:lnTo>
                  <a:pt x="1310640" y="2374900"/>
                </a:lnTo>
                <a:lnTo>
                  <a:pt x="1394332" y="2387600"/>
                </a:lnTo>
                <a:lnTo>
                  <a:pt x="2091690" y="2387600"/>
                </a:lnTo>
                <a:lnTo>
                  <a:pt x="2175382" y="2374900"/>
                </a:lnTo>
                <a:lnTo>
                  <a:pt x="2216530" y="2362200"/>
                </a:lnTo>
                <a:lnTo>
                  <a:pt x="1742948" y="2362200"/>
                </a:lnTo>
                <a:lnTo>
                  <a:pt x="1655699" y="2349500"/>
                </a:lnTo>
                <a:lnTo>
                  <a:pt x="1484629" y="2349500"/>
                </a:lnTo>
                <a:lnTo>
                  <a:pt x="1238630" y="2311400"/>
                </a:lnTo>
                <a:lnTo>
                  <a:pt x="1082928" y="2260600"/>
                </a:lnTo>
                <a:lnTo>
                  <a:pt x="1007745" y="2247900"/>
                </a:lnTo>
                <a:lnTo>
                  <a:pt x="934720" y="2222500"/>
                </a:lnTo>
                <a:lnTo>
                  <a:pt x="863726" y="2184400"/>
                </a:lnTo>
                <a:lnTo>
                  <a:pt x="795020" y="2159000"/>
                </a:lnTo>
                <a:lnTo>
                  <a:pt x="728599" y="2133600"/>
                </a:lnTo>
                <a:lnTo>
                  <a:pt x="664591" y="2095500"/>
                </a:lnTo>
                <a:lnTo>
                  <a:pt x="603123" y="2057400"/>
                </a:lnTo>
                <a:lnTo>
                  <a:pt x="544322" y="2019300"/>
                </a:lnTo>
                <a:lnTo>
                  <a:pt x="488315" y="1981200"/>
                </a:lnTo>
                <a:lnTo>
                  <a:pt x="435101" y="1943100"/>
                </a:lnTo>
                <a:lnTo>
                  <a:pt x="384937" y="1892300"/>
                </a:lnTo>
                <a:lnTo>
                  <a:pt x="337693" y="1854200"/>
                </a:lnTo>
                <a:lnTo>
                  <a:pt x="293877" y="1803400"/>
                </a:lnTo>
                <a:lnTo>
                  <a:pt x="253110" y="1752600"/>
                </a:lnTo>
                <a:lnTo>
                  <a:pt x="215900" y="1701800"/>
                </a:lnTo>
                <a:lnTo>
                  <a:pt x="181991" y="1651000"/>
                </a:lnTo>
                <a:lnTo>
                  <a:pt x="151765" y="1600200"/>
                </a:lnTo>
                <a:lnTo>
                  <a:pt x="125222" y="1549400"/>
                </a:lnTo>
                <a:lnTo>
                  <a:pt x="102489" y="1498600"/>
                </a:lnTo>
                <a:lnTo>
                  <a:pt x="83820" y="1435100"/>
                </a:lnTo>
                <a:lnTo>
                  <a:pt x="68960" y="1384300"/>
                </a:lnTo>
                <a:lnTo>
                  <a:pt x="58166" y="1320800"/>
                </a:lnTo>
                <a:lnTo>
                  <a:pt x="51689" y="1270000"/>
                </a:lnTo>
                <a:lnTo>
                  <a:pt x="49529" y="1206500"/>
                </a:lnTo>
                <a:lnTo>
                  <a:pt x="51689" y="1143000"/>
                </a:lnTo>
                <a:lnTo>
                  <a:pt x="58166" y="1092200"/>
                </a:lnTo>
                <a:lnTo>
                  <a:pt x="68960" y="1028700"/>
                </a:lnTo>
                <a:lnTo>
                  <a:pt x="83820" y="977900"/>
                </a:lnTo>
                <a:lnTo>
                  <a:pt x="102489" y="914400"/>
                </a:lnTo>
                <a:lnTo>
                  <a:pt x="125222" y="863600"/>
                </a:lnTo>
                <a:lnTo>
                  <a:pt x="151765" y="812800"/>
                </a:lnTo>
                <a:lnTo>
                  <a:pt x="181991" y="762000"/>
                </a:lnTo>
                <a:lnTo>
                  <a:pt x="215900" y="711200"/>
                </a:lnTo>
                <a:lnTo>
                  <a:pt x="253110" y="660400"/>
                </a:lnTo>
                <a:lnTo>
                  <a:pt x="293877" y="609600"/>
                </a:lnTo>
                <a:lnTo>
                  <a:pt x="337693" y="558800"/>
                </a:lnTo>
                <a:lnTo>
                  <a:pt x="384937" y="520700"/>
                </a:lnTo>
                <a:lnTo>
                  <a:pt x="435101" y="469900"/>
                </a:lnTo>
                <a:lnTo>
                  <a:pt x="488315" y="431800"/>
                </a:lnTo>
                <a:lnTo>
                  <a:pt x="544322" y="393700"/>
                </a:lnTo>
                <a:lnTo>
                  <a:pt x="603123" y="355600"/>
                </a:lnTo>
                <a:lnTo>
                  <a:pt x="664591" y="317500"/>
                </a:lnTo>
                <a:lnTo>
                  <a:pt x="728599" y="279400"/>
                </a:lnTo>
                <a:lnTo>
                  <a:pt x="795020" y="254000"/>
                </a:lnTo>
                <a:lnTo>
                  <a:pt x="863726" y="215900"/>
                </a:lnTo>
                <a:lnTo>
                  <a:pt x="1007745" y="165100"/>
                </a:lnTo>
                <a:lnTo>
                  <a:pt x="1082928" y="139700"/>
                </a:lnTo>
                <a:lnTo>
                  <a:pt x="1159891" y="127000"/>
                </a:lnTo>
                <a:lnTo>
                  <a:pt x="1238630" y="101600"/>
                </a:lnTo>
                <a:lnTo>
                  <a:pt x="1484629" y="63500"/>
                </a:lnTo>
                <a:lnTo>
                  <a:pt x="1569593" y="63500"/>
                </a:lnTo>
                <a:lnTo>
                  <a:pt x="1655699" y="50800"/>
                </a:lnTo>
                <a:lnTo>
                  <a:pt x="2216530" y="50800"/>
                </a:lnTo>
                <a:lnTo>
                  <a:pt x="2175382" y="38100"/>
                </a:lnTo>
                <a:lnTo>
                  <a:pt x="2006473" y="12700"/>
                </a:lnTo>
                <a:close/>
              </a:path>
              <a:path w="3486150" h="2400300">
                <a:moveTo>
                  <a:pt x="2216530" y="50800"/>
                </a:moveTo>
                <a:lnTo>
                  <a:pt x="1830197" y="50800"/>
                </a:lnTo>
                <a:lnTo>
                  <a:pt x="1916429" y="63500"/>
                </a:lnTo>
                <a:lnTo>
                  <a:pt x="2001393" y="63500"/>
                </a:lnTo>
                <a:lnTo>
                  <a:pt x="2247392" y="101600"/>
                </a:lnTo>
                <a:lnTo>
                  <a:pt x="2326131" y="127000"/>
                </a:lnTo>
                <a:lnTo>
                  <a:pt x="2403221" y="139700"/>
                </a:lnTo>
                <a:lnTo>
                  <a:pt x="2551429" y="190500"/>
                </a:lnTo>
                <a:lnTo>
                  <a:pt x="2622296" y="215900"/>
                </a:lnTo>
                <a:lnTo>
                  <a:pt x="2691129" y="254000"/>
                </a:lnTo>
                <a:lnTo>
                  <a:pt x="2757424" y="279400"/>
                </a:lnTo>
                <a:lnTo>
                  <a:pt x="2821431" y="317500"/>
                </a:lnTo>
                <a:lnTo>
                  <a:pt x="2882900" y="355600"/>
                </a:lnTo>
                <a:lnTo>
                  <a:pt x="2941701" y="393700"/>
                </a:lnTo>
                <a:lnTo>
                  <a:pt x="2997834" y="431800"/>
                </a:lnTo>
                <a:lnTo>
                  <a:pt x="3050921" y="469900"/>
                </a:lnTo>
                <a:lnTo>
                  <a:pt x="3101213" y="520700"/>
                </a:lnTo>
                <a:lnTo>
                  <a:pt x="3148329" y="558800"/>
                </a:lnTo>
                <a:lnTo>
                  <a:pt x="3192272" y="609600"/>
                </a:lnTo>
                <a:lnTo>
                  <a:pt x="3233039" y="660400"/>
                </a:lnTo>
                <a:lnTo>
                  <a:pt x="3270250" y="711200"/>
                </a:lnTo>
                <a:lnTo>
                  <a:pt x="3304031" y="762000"/>
                </a:lnTo>
                <a:lnTo>
                  <a:pt x="3334257" y="812800"/>
                </a:lnTo>
                <a:lnTo>
                  <a:pt x="3360801" y="863600"/>
                </a:lnTo>
                <a:lnTo>
                  <a:pt x="3383533" y="914400"/>
                </a:lnTo>
                <a:lnTo>
                  <a:pt x="3402329" y="977900"/>
                </a:lnTo>
                <a:lnTo>
                  <a:pt x="3417189" y="1028700"/>
                </a:lnTo>
                <a:lnTo>
                  <a:pt x="3427856" y="1092200"/>
                </a:lnTo>
                <a:lnTo>
                  <a:pt x="3434460" y="1143000"/>
                </a:lnTo>
                <a:lnTo>
                  <a:pt x="3436620" y="1206500"/>
                </a:lnTo>
                <a:lnTo>
                  <a:pt x="3434460" y="1270000"/>
                </a:lnTo>
                <a:lnTo>
                  <a:pt x="3427856" y="1320800"/>
                </a:lnTo>
                <a:lnTo>
                  <a:pt x="3417189" y="1384300"/>
                </a:lnTo>
                <a:lnTo>
                  <a:pt x="3402329" y="1435100"/>
                </a:lnTo>
                <a:lnTo>
                  <a:pt x="3383533" y="1498600"/>
                </a:lnTo>
                <a:lnTo>
                  <a:pt x="3360801" y="1549400"/>
                </a:lnTo>
                <a:lnTo>
                  <a:pt x="3334257" y="1600200"/>
                </a:lnTo>
                <a:lnTo>
                  <a:pt x="3304031" y="1651000"/>
                </a:lnTo>
                <a:lnTo>
                  <a:pt x="3270250" y="1701800"/>
                </a:lnTo>
                <a:lnTo>
                  <a:pt x="3233039" y="1752600"/>
                </a:lnTo>
                <a:lnTo>
                  <a:pt x="3192272" y="1803400"/>
                </a:lnTo>
                <a:lnTo>
                  <a:pt x="3148329" y="1854200"/>
                </a:lnTo>
                <a:lnTo>
                  <a:pt x="3101213" y="1892300"/>
                </a:lnTo>
                <a:lnTo>
                  <a:pt x="3050921" y="1943100"/>
                </a:lnTo>
                <a:lnTo>
                  <a:pt x="2997834" y="1981200"/>
                </a:lnTo>
                <a:lnTo>
                  <a:pt x="2941701" y="2019300"/>
                </a:lnTo>
                <a:lnTo>
                  <a:pt x="2882900" y="2057400"/>
                </a:lnTo>
                <a:lnTo>
                  <a:pt x="2821431" y="2095500"/>
                </a:lnTo>
                <a:lnTo>
                  <a:pt x="2757424" y="2133600"/>
                </a:lnTo>
                <a:lnTo>
                  <a:pt x="2691129" y="2159000"/>
                </a:lnTo>
                <a:lnTo>
                  <a:pt x="2622296" y="2184400"/>
                </a:lnTo>
                <a:lnTo>
                  <a:pt x="2551429" y="2222500"/>
                </a:lnTo>
                <a:lnTo>
                  <a:pt x="2478278" y="2247900"/>
                </a:lnTo>
                <a:lnTo>
                  <a:pt x="2403221" y="2260600"/>
                </a:lnTo>
                <a:lnTo>
                  <a:pt x="2247392" y="2311400"/>
                </a:lnTo>
                <a:lnTo>
                  <a:pt x="2001393" y="2349500"/>
                </a:lnTo>
                <a:lnTo>
                  <a:pt x="1830197" y="2349500"/>
                </a:lnTo>
                <a:lnTo>
                  <a:pt x="1742948" y="2362200"/>
                </a:lnTo>
                <a:lnTo>
                  <a:pt x="2216530" y="2362200"/>
                </a:lnTo>
                <a:lnTo>
                  <a:pt x="2257679" y="2349500"/>
                </a:lnTo>
                <a:lnTo>
                  <a:pt x="2338197" y="2336800"/>
                </a:lnTo>
                <a:lnTo>
                  <a:pt x="2493645" y="2286000"/>
                </a:lnTo>
                <a:lnTo>
                  <a:pt x="2568575" y="2260600"/>
                </a:lnTo>
                <a:lnTo>
                  <a:pt x="2641346" y="2235200"/>
                </a:lnTo>
                <a:lnTo>
                  <a:pt x="2711830" y="2209800"/>
                </a:lnTo>
                <a:lnTo>
                  <a:pt x="2780029" y="2171700"/>
                </a:lnTo>
                <a:lnTo>
                  <a:pt x="2845816" y="2133600"/>
                </a:lnTo>
                <a:lnTo>
                  <a:pt x="2908934" y="2095500"/>
                </a:lnTo>
                <a:lnTo>
                  <a:pt x="2969641" y="2057400"/>
                </a:lnTo>
                <a:lnTo>
                  <a:pt x="3027553" y="2019300"/>
                </a:lnTo>
                <a:lnTo>
                  <a:pt x="3082544" y="1981200"/>
                </a:lnTo>
                <a:lnTo>
                  <a:pt x="3134614" y="1930400"/>
                </a:lnTo>
                <a:lnTo>
                  <a:pt x="3183508" y="1879600"/>
                </a:lnTo>
                <a:lnTo>
                  <a:pt x="3229229" y="1828800"/>
                </a:lnTo>
                <a:lnTo>
                  <a:pt x="3271774" y="1778000"/>
                </a:lnTo>
                <a:lnTo>
                  <a:pt x="3310763" y="1727200"/>
                </a:lnTo>
                <a:lnTo>
                  <a:pt x="3346196" y="1676400"/>
                </a:lnTo>
                <a:lnTo>
                  <a:pt x="3377946" y="1625600"/>
                </a:lnTo>
                <a:lnTo>
                  <a:pt x="3405885" y="1562100"/>
                </a:lnTo>
                <a:lnTo>
                  <a:pt x="3429889" y="1511300"/>
                </a:lnTo>
                <a:lnTo>
                  <a:pt x="3449828" y="1447800"/>
                </a:lnTo>
                <a:lnTo>
                  <a:pt x="3465576" y="1397000"/>
                </a:lnTo>
                <a:lnTo>
                  <a:pt x="3476879" y="1333500"/>
                </a:lnTo>
                <a:lnTo>
                  <a:pt x="3483864" y="1270000"/>
                </a:lnTo>
                <a:lnTo>
                  <a:pt x="3486150" y="1206500"/>
                </a:lnTo>
                <a:lnTo>
                  <a:pt x="3483864" y="1143000"/>
                </a:lnTo>
                <a:lnTo>
                  <a:pt x="3476879" y="1079500"/>
                </a:lnTo>
                <a:lnTo>
                  <a:pt x="3465576" y="1016000"/>
                </a:lnTo>
                <a:lnTo>
                  <a:pt x="3449828" y="965200"/>
                </a:lnTo>
                <a:lnTo>
                  <a:pt x="3429889" y="901700"/>
                </a:lnTo>
                <a:lnTo>
                  <a:pt x="3405885" y="838200"/>
                </a:lnTo>
                <a:lnTo>
                  <a:pt x="3377946" y="787400"/>
                </a:lnTo>
                <a:lnTo>
                  <a:pt x="3346196" y="736600"/>
                </a:lnTo>
                <a:lnTo>
                  <a:pt x="3310763" y="673100"/>
                </a:lnTo>
                <a:lnTo>
                  <a:pt x="3271774" y="622300"/>
                </a:lnTo>
                <a:lnTo>
                  <a:pt x="3229229" y="571500"/>
                </a:lnTo>
                <a:lnTo>
                  <a:pt x="3183508" y="533400"/>
                </a:lnTo>
                <a:lnTo>
                  <a:pt x="3134614" y="482600"/>
                </a:lnTo>
                <a:lnTo>
                  <a:pt x="3082544" y="431800"/>
                </a:lnTo>
                <a:lnTo>
                  <a:pt x="3027553" y="393700"/>
                </a:lnTo>
                <a:lnTo>
                  <a:pt x="2969641" y="355600"/>
                </a:lnTo>
                <a:lnTo>
                  <a:pt x="2908934" y="317500"/>
                </a:lnTo>
                <a:lnTo>
                  <a:pt x="2845816" y="279400"/>
                </a:lnTo>
                <a:lnTo>
                  <a:pt x="2780029" y="241300"/>
                </a:lnTo>
                <a:lnTo>
                  <a:pt x="2711830" y="203200"/>
                </a:lnTo>
                <a:lnTo>
                  <a:pt x="2641346" y="177800"/>
                </a:lnTo>
                <a:lnTo>
                  <a:pt x="2568575" y="152400"/>
                </a:lnTo>
                <a:lnTo>
                  <a:pt x="2416937" y="101600"/>
                </a:lnTo>
                <a:lnTo>
                  <a:pt x="2338197" y="76200"/>
                </a:lnTo>
                <a:lnTo>
                  <a:pt x="2257679" y="63500"/>
                </a:lnTo>
                <a:lnTo>
                  <a:pt x="2216530" y="50800"/>
                </a:lnTo>
                <a:close/>
              </a:path>
              <a:path w="3486150" h="2400300">
                <a:moveTo>
                  <a:pt x="1571878" y="88900"/>
                </a:moveTo>
                <a:lnTo>
                  <a:pt x="1403477" y="88900"/>
                </a:lnTo>
                <a:lnTo>
                  <a:pt x="1321943" y="101600"/>
                </a:lnTo>
                <a:lnTo>
                  <a:pt x="1242059" y="127000"/>
                </a:lnTo>
                <a:lnTo>
                  <a:pt x="1163954" y="139700"/>
                </a:lnTo>
                <a:lnTo>
                  <a:pt x="1087501" y="165100"/>
                </a:lnTo>
                <a:lnTo>
                  <a:pt x="1012951" y="177800"/>
                </a:lnTo>
                <a:lnTo>
                  <a:pt x="940434" y="203200"/>
                </a:lnTo>
                <a:lnTo>
                  <a:pt x="870076" y="241300"/>
                </a:lnTo>
                <a:lnTo>
                  <a:pt x="801877" y="266700"/>
                </a:lnTo>
                <a:lnTo>
                  <a:pt x="736092" y="292100"/>
                </a:lnTo>
                <a:lnTo>
                  <a:pt x="672719" y="330200"/>
                </a:lnTo>
                <a:lnTo>
                  <a:pt x="611758" y="368300"/>
                </a:lnTo>
                <a:lnTo>
                  <a:pt x="553720" y="406400"/>
                </a:lnTo>
                <a:lnTo>
                  <a:pt x="498221" y="444500"/>
                </a:lnTo>
                <a:lnTo>
                  <a:pt x="445643" y="482600"/>
                </a:lnTo>
                <a:lnTo>
                  <a:pt x="395985" y="533400"/>
                </a:lnTo>
                <a:lnTo>
                  <a:pt x="349503" y="571500"/>
                </a:lnTo>
                <a:lnTo>
                  <a:pt x="306197" y="622300"/>
                </a:lnTo>
                <a:lnTo>
                  <a:pt x="266065" y="673100"/>
                </a:lnTo>
                <a:lnTo>
                  <a:pt x="229362" y="711200"/>
                </a:lnTo>
                <a:lnTo>
                  <a:pt x="196088" y="762000"/>
                </a:lnTo>
                <a:lnTo>
                  <a:pt x="166370" y="812800"/>
                </a:lnTo>
                <a:lnTo>
                  <a:pt x="140334" y="876300"/>
                </a:lnTo>
                <a:lnTo>
                  <a:pt x="117982" y="927100"/>
                </a:lnTo>
                <a:lnTo>
                  <a:pt x="99568" y="977900"/>
                </a:lnTo>
                <a:lnTo>
                  <a:pt x="85090" y="1028700"/>
                </a:lnTo>
                <a:lnTo>
                  <a:pt x="74549" y="1092200"/>
                </a:lnTo>
                <a:lnTo>
                  <a:pt x="68199" y="1143000"/>
                </a:lnTo>
                <a:lnTo>
                  <a:pt x="66040" y="1206500"/>
                </a:lnTo>
                <a:lnTo>
                  <a:pt x="68199" y="1257300"/>
                </a:lnTo>
                <a:lnTo>
                  <a:pt x="74549" y="1320800"/>
                </a:lnTo>
                <a:lnTo>
                  <a:pt x="85090" y="1371600"/>
                </a:lnTo>
                <a:lnTo>
                  <a:pt x="99568" y="1435100"/>
                </a:lnTo>
                <a:lnTo>
                  <a:pt x="117982" y="1485900"/>
                </a:lnTo>
                <a:lnTo>
                  <a:pt x="140334" y="1536700"/>
                </a:lnTo>
                <a:lnTo>
                  <a:pt x="166370" y="1587500"/>
                </a:lnTo>
                <a:lnTo>
                  <a:pt x="196088" y="1638300"/>
                </a:lnTo>
                <a:lnTo>
                  <a:pt x="229362" y="1689100"/>
                </a:lnTo>
                <a:lnTo>
                  <a:pt x="266065" y="1739900"/>
                </a:lnTo>
                <a:lnTo>
                  <a:pt x="306197" y="1790700"/>
                </a:lnTo>
                <a:lnTo>
                  <a:pt x="349503" y="1841500"/>
                </a:lnTo>
                <a:lnTo>
                  <a:pt x="395985" y="1879600"/>
                </a:lnTo>
                <a:lnTo>
                  <a:pt x="445643" y="1930400"/>
                </a:lnTo>
                <a:lnTo>
                  <a:pt x="498221" y="1968500"/>
                </a:lnTo>
                <a:lnTo>
                  <a:pt x="553720" y="2006600"/>
                </a:lnTo>
                <a:lnTo>
                  <a:pt x="611758" y="2044700"/>
                </a:lnTo>
                <a:lnTo>
                  <a:pt x="672719" y="2082800"/>
                </a:lnTo>
                <a:lnTo>
                  <a:pt x="736092" y="2108200"/>
                </a:lnTo>
                <a:lnTo>
                  <a:pt x="801877" y="2146300"/>
                </a:lnTo>
                <a:lnTo>
                  <a:pt x="870076" y="2171700"/>
                </a:lnTo>
                <a:lnTo>
                  <a:pt x="940434" y="2197100"/>
                </a:lnTo>
                <a:lnTo>
                  <a:pt x="1012951" y="2222500"/>
                </a:lnTo>
                <a:lnTo>
                  <a:pt x="1163954" y="2273300"/>
                </a:lnTo>
                <a:lnTo>
                  <a:pt x="1570735" y="2336800"/>
                </a:lnTo>
                <a:lnTo>
                  <a:pt x="1915287" y="2336800"/>
                </a:lnTo>
                <a:lnTo>
                  <a:pt x="1999615" y="2324100"/>
                </a:lnTo>
                <a:lnTo>
                  <a:pt x="1571878" y="2324100"/>
                </a:lnTo>
                <a:lnTo>
                  <a:pt x="1167892" y="2260600"/>
                </a:lnTo>
                <a:lnTo>
                  <a:pt x="1018031" y="2209800"/>
                </a:lnTo>
                <a:lnTo>
                  <a:pt x="946150" y="2184400"/>
                </a:lnTo>
                <a:lnTo>
                  <a:pt x="876426" y="2159000"/>
                </a:lnTo>
                <a:lnTo>
                  <a:pt x="808863" y="2133600"/>
                </a:lnTo>
                <a:lnTo>
                  <a:pt x="743584" y="2095500"/>
                </a:lnTo>
                <a:lnTo>
                  <a:pt x="680847" y="2070100"/>
                </a:lnTo>
                <a:lnTo>
                  <a:pt x="620522" y="2032000"/>
                </a:lnTo>
                <a:lnTo>
                  <a:pt x="562991" y="1993900"/>
                </a:lnTo>
                <a:lnTo>
                  <a:pt x="508126" y="1955800"/>
                </a:lnTo>
                <a:lnTo>
                  <a:pt x="456183" y="1917700"/>
                </a:lnTo>
                <a:lnTo>
                  <a:pt x="407162" y="1866900"/>
                </a:lnTo>
                <a:lnTo>
                  <a:pt x="361188" y="1828800"/>
                </a:lnTo>
                <a:lnTo>
                  <a:pt x="318516" y="1778000"/>
                </a:lnTo>
                <a:lnTo>
                  <a:pt x="278892" y="1727200"/>
                </a:lnTo>
                <a:lnTo>
                  <a:pt x="242824" y="1689100"/>
                </a:lnTo>
                <a:lnTo>
                  <a:pt x="210057" y="1638300"/>
                </a:lnTo>
                <a:lnTo>
                  <a:pt x="180848" y="1587500"/>
                </a:lnTo>
                <a:lnTo>
                  <a:pt x="155321" y="1536700"/>
                </a:lnTo>
                <a:lnTo>
                  <a:pt x="133476" y="1485900"/>
                </a:lnTo>
                <a:lnTo>
                  <a:pt x="115443" y="1422400"/>
                </a:lnTo>
                <a:lnTo>
                  <a:pt x="101219" y="1371600"/>
                </a:lnTo>
                <a:lnTo>
                  <a:pt x="90931" y="1320800"/>
                </a:lnTo>
                <a:lnTo>
                  <a:pt x="84708" y="1257300"/>
                </a:lnTo>
                <a:lnTo>
                  <a:pt x="82550" y="1206500"/>
                </a:lnTo>
                <a:lnTo>
                  <a:pt x="84708" y="1143000"/>
                </a:lnTo>
                <a:lnTo>
                  <a:pt x="90931" y="1092200"/>
                </a:lnTo>
                <a:lnTo>
                  <a:pt x="101219" y="1041400"/>
                </a:lnTo>
                <a:lnTo>
                  <a:pt x="115443" y="977900"/>
                </a:lnTo>
                <a:lnTo>
                  <a:pt x="133476" y="927100"/>
                </a:lnTo>
                <a:lnTo>
                  <a:pt x="155321" y="876300"/>
                </a:lnTo>
                <a:lnTo>
                  <a:pt x="180848" y="825500"/>
                </a:lnTo>
                <a:lnTo>
                  <a:pt x="210057" y="774700"/>
                </a:lnTo>
                <a:lnTo>
                  <a:pt x="242824" y="723900"/>
                </a:lnTo>
                <a:lnTo>
                  <a:pt x="278892" y="673100"/>
                </a:lnTo>
                <a:lnTo>
                  <a:pt x="318516" y="635000"/>
                </a:lnTo>
                <a:lnTo>
                  <a:pt x="361188" y="584200"/>
                </a:lnTo>
                <a:lnTo>
                  <a:pt x="407162" y="546100"/>
                </a:lnTo>
                <a:lnTo>
                  <a:pt x="456183" y="495300"/>
                </a:lnTo>
                <a:lnTo>
                  <a:pt x="508126" y="457200"/>
                </a:lnTo>
                <a:lnTo>
                  <a:pt x="562991" y="419100"/>
                </a:lnTo>
                <a:lnTo>
                  <a:pt x="620522" y="381000"/>
                </a:lnTo>
                <a:lnTo>
                  <a:pt x="680847" y="342900"/>
                </a:lnTo>
                <a:lnTo>
                  <a:pt x="743584" y="317500"/>
                </a:lnTo>
                <a:lnTo>
                  <a:pt x="808863" y="279400"/>
                </a:lnTo>
                <a:lnTo>
                  <a:pt x="876426" y="254000"/>
                </a:lnTo>
                <a:lnTo>
                  <a:pt x="946150" y="228600"/>
                </a:lnTo>
                <a:lnTo>
                  <a:pt x="1018031" y="203200"/>
                </a:lnTo>
                <a:lnTo>
                  <a:pt x="1167892" y="152400"/>
                </a:lnTo>
                <a:lnTo>
                  <a:pt x="1571878" y="88900"/>
                </a:lnTo>
                <a:close/>
              </a:path>
              <a:path w="3486150" h="2400300">
                <a:moveTo>
                  <a:pt x="2082546" y="88900"/>
                </a:moveTo>
                <a:lnTo>
                  <a:pt x="1914144" y="88900"/>
                </a:lnTo>
                <a:lnTo>
                  <a:pt x="2318130" y="152400"/>
                </a:lnTo>
                <a:lnTo>
                  <a:pt x="2394077" y="177800"/>
                </a:lnTo>
                <a:lnTo>
                  <a:pt x="2539873" y="228600"/>
                </a:lnTo>
                <a:lnTo>
                  <a:pt x="2609723" y="254000"/>
                </a:lnTo>
                <a:lnTo>
                  <a:pt x="2677287" y="279400"/>
                </a:lnTo>
                <a:lnTo>
                  <a:pt x="2742438" y="317500"/>
                </a:lnTo>
                <a:lnTo>
                  <a:pt x="2805303" y="342900"/>
                </a:lnTo>
                <a:lnTo>
                  <a:pt x="2865501" y="381000"/>
                </a:lnTo>
                <a:lnTo>
                  <a:pt x="2923158" y="419100"/>
                </a:lnTo>
                <a:lnTo>
                  <a:pt x="2978023" y="457200"/>
                </a:lnTo>
                <a:lnTo>
                  <a:pt x="3029966" y="495300"/>
                </a:lnTo>
                <a:lnTo>
                  <a:pt x="3078988" y="546100"/>
                </a:lnTo>
                <a:lnTo>
                  <a:pt x="3124834" y="584200"/>
                </a:lnTo>
                <a:lnTo>
                  <a:pt x="3167633" y="635000"/>
                </a:lnTo>
                <a:lnTo>
                  <a:pt x="3207130" y="673100"/>
                </a:lnTo>
                <a:lnTo>
                  <a:pt x="3243326" y="723900"/>
                </a:lnTo>
                <a:lnTo>
                  <a:pt x="3275965" y="774700"/>
                </a:lnTo>
                <a:lnTo>
                  <a:pt x="3305175" y="825500"/>
                </a:lnTo>
                <a:lnTo>
                  <a:pt x="3330829" y="876300"/>
                </a:lnTo>
                <a:lnTo>
                  <a:pt x="3352673" y="927100"/>
                </a:lnTo>
                <a:lnTo>
                  <a:pt x="3370706" y="977900"/>
                </a:lnTo>
                <a:lnTo>
                  <a:pt x="3384930" y="1041400"/>
                </a:lnTo>
                <a:lnTo>
                  <a:pt x="3395218" y="1092200"/>
                </a:lnTo>
                <a:lnTo>
                  <a:pt x="3401441" y="1143000"/>
                </a:lnTo>
                <a:lnTo>
                  <a:pt x="3403600" y="1206500"/>
                </a:lnTo>
                <a:lnTo>
                  <a:pt x="3401441" y="1257300"/>
                </a:lnTo>
                <a:lnTo>
                  <a:pt x="3395218" y="1320800"/>
                </a:lnTo>
                <a:lnTo>
                  <a:pt x="3384930" y="1371600"/>
                </a:lnTo>
                <a:lnTo>
                  <a:pt x="3370706" y="1422400"/>
                </a:lnTo>
                <a:lnTo>
                  <a:pt x="3352673" y="1485900"/>
                </a:lnTo>
                <a:lnTo>
                  <a:pt x="3330829" y="1536700"/>
                </a:lnTo>
                <a:lnTo>
                  <a:pt x="3305175" y="1587500"/>
                </a:lnTo>
                <a:lnTo>
                  <a:pt x="3275965" y="1638300"/>
                </a:lnTo>
                <a:lnTo>
                  <a:pt x="3243326" y="1689100"/>
                </a:lnTo>
                <a:lnTo>
                  <a:pt x="3207130" y="1727200"/>
                </a:lnTo>
                <a:lnTo>
                  <a:pt x="3167633" y="1778000"/>
                </a:lnTo>
                <a:lnTo>
                  <a:pt x="3124834" y="1828800"/>
                </a:lnTo>
                <a:lnTo>
                  <a:pt x="3078988" y="1866900"/>
                </a:lnTo>
                <a:lnTo>
                  <a:pt x="3029966" y="1917700"/>
                </a:lnTo>
                <a:lnTo>
                  <a:pt x="2978023" y="1955800"/>
                </a:lnTo>
                <a:lnTo>
                  <a:pt x="2923158" y="1993900"/>
                </a:lnTo>
                <a:lnTo>
                  <a:pt x="2865501" y="2032000"/>
                </a:lnTo>
                <a:lnTo>
                  <a:pt x="2805303" y="2070100"/>
                </a:lnTo>
                <a:lnTo>
                  <a:pt x="2742438" y="2095500"/>
                </a:lnTo>
                <a:lnTo>
                  <a:pt x="2677287" y="2133600"/>
                </a:lnTo>
                <a:lnTo>
                  <a:pt x="2609723" y="2159000"/>
                </a:lnTo>
                <a:lnTo>
                  <a:pt x="2539873" y="2184400"/>
                </a:lnTo>
                <a:lnTo>
                  <a:pt x="2467991" y="2209800"/>
                </a:lnTo>
                <a:lnTo>
                  <a:pt x="2318130" y="2260600"/>
                </a:lnTo>
                <a:lnTo>
                  <a:pt x="1914144" y="2324100"/>
                </a:lnTo>
                <a:lnTo>
                  <a:pt x="1999615" y="2324100"/>
                </a:lnTo>
                <a:lnTo>
                  <a:pt x="2322068" y="2273300"/>
                </a:lnTo>
                <a:lnTo>
                  <a:pt x="2473071" y="2222500"/>
                </a:lnTo>
                <a:lnTo>
                  <a:pt x="2545715" y="2197100"/>
                </a:lnTo>
                <a:lnTo>
                  <a:pt x="2616073" y="2171700"/>
                </a:lnTo>
                <a:lnTo>
                  <a:pt x="2684145" y="2146300"/>
                </a:lnTo>
                <a:lnTo>
                  <a:pt x="2749930" y="2108200"/>
                </a:lnTo>
                <a:lnTo>
                  <a:pt x="2813430" y="2082800"/>
                </a:lnTo>
                <a:lnTo>
                  <a:pt x="2874264" y="2044700"/>
                </a:lnTo>
                <a:lnTo>
                  <a:pt x="2932429" y="2006600"/>
                </a:lnTo>
                <a:lnTo>
                  <a:pt x="2987929" y="1968500"/>
                </a:lnTo>
                <a:lnTo>
                  <a:pt x="3040379" y="1930400"/>
                </a:lnTo>
                <a:lnTo>
                  <a:pt x="3090164" y="1879600"/>
                </a:lnTo>
                <a:lnTo>
                  <a:pt x="3136646" y="1841500"/>
                </a:lnTo>
                <a:lnTo>
                  <a:pt x="3179953" y="1790700"/>
                </a:lnTo>
                <a:lnTo>
                  <a:pt x="3220084" y="1739900"/>
                </a:lnTo>
                <a:lnTo>
                  <a:pt x="3256788" y="1689100"/>
                </a:lnTo>
                <a:lnTo>
                  <a:pt x="3290062" y="1638300"/>
                </a:lnTo>
                <a:lnTo>
                  <a:pt x="3319779" y="1587500"/>
                </a:lnTo>
                <a:lnTo>
                  <a:pt x="3345815" y="1536700"/>
                </a:lnTo>
                <a:lnTo>
                  <a:pt x="3368167" y="1485900"/>
                </a:lnTo>
                <a:lnTo>
                  <a:pt x="3386581" y="1435100"/>
                </a:lnTo>
                <a:lnTo>
                  <a:pt x="3401059" y="1371600"/>
                </a:lnTo>
                <a:lnTo>
                  <a:pt x="3411601" y="1320800"/>
                </a:lnTo>
                <a:lnTo>
                  <a:pt x="3417951" y="1257300"/>
                </a:lnTo>
                <a:lnTo>
                  <a:pt x="3420109" y="1206500"/>
                </a:lnTo>
                <a:lnTo>
                  <a:pt x="3417951" y="1143000"/>
                </a:lnTo>
                <a:lnTo>
                  <a:pt x="3411601" y="1092200"/>
                </a:lnTo>
                <a:lnTo>
                  <a:pt x="3401059" y="1028700"/>
                </a:lnTo>
                <a:lnTo>
                  <a:pt x="3386581" y="977900"/>
                </a:lnTo>
                <a:lnTo>
                  <a:pt x="3368167" y="927100"/>
                </a:lnTo>
                <a:lnTo>
                  <a:pt x="3345815" y="876300"/>
                </a:lnTo>
                <a:lnTo>
                  <a:pt x="3319779" y="812800"/>
                </a:lnTo>
                <a:lnTo>
                  <a:pt x="3290062" y="762000"/>
                </a:lnTo>
                <a:lnTo>
                  <a:pt x="3256788" y="711200"/>
                </a:lnTo>
                <a:lnTo>
                  <a:pt x="3220084" y="673100"/>
                </a:lnTo>
                <a:lnTo>
                  <a:pt x="3179953" y="622300"/>
                </a:lnTo>
                <a:lnTo>
                  <a:pt x="3136646" y="571500"/>
                </a:lnTo>
                <a:lnTo>
                  <a:pt x="3090164" y="533400"/>
                </a:lnTo>
                <a:lnTo>
                  <a:pt x="3040379" y="482600"/>
                </a:lnTo>
                <a:lnTo>
                  <a:pt x="2987929" y="444500"/>
                </a:lnTo>
                <a:lnTo>
                  <a:pt x="2932429" y="406400"/>
                </a:lnTo>
                <a:lnTo>
                  <a:pt x="2874264" y="368300"/>
                </a:lnTo>
                <a:lnTo>
                  <a:pt x="2813430" y="330200"/>
                </a:lnTo>
                <a:lnTo>
                  <a:pt x="2749930" y="292100"/>
                </a:lnTo>
                <a:lnTo>
                  <a:pt x="2684145" y="266700"/>
                </a:lnTo>
                <a:lnTo>
                  <a:pt x="2616073" y="241300"/>
                </a:lnTo>
                <a:lnTo>
                  <a:pt x="2545715" y="203200"/>
                </a:lnTo>
                <a:lnTo>
                  <a:pt x="2473071" y="177800"/>
                </a:lnTo>
                <a:lnTo>
                  <a:pt x="2398649" y="165100"/>
                </a:lnTo>
                <a:lnTo>
                  <a:pt x="2322068" y="139700"/>
                </a:lnTo>
                <a:lnTo>
                  <a:pt x="2243963" y="127000"/>
                </a:lnTo>
                <a:lnTo>
                  <a:pt x="2164079" y="101600"/>
                </a:lnTo>
                <a:lnTo>
                  <a:pt x="2082546" y="88900"/>
                </a:lnTo>
                <a:close/>
              </a:path>
              <a:path w="3486150" h="2400300">
                <a:moveTo>
                  <a:pt x="1915287" y="76200"/>
                </a:moveTo>
                <a:lnTo>
                  <a:pt x="1570735" y="76200"/>
                </a:lnTo>
                <a:lnTo>
                  <a:pt x="1486407" y="88900"/>
                </a:lnTo>
                <a:lnTo>
                  <a:pt x="1999615" y="88900"/>
                </a:lnTo>
                <a:lnTo>
                  <a:pt x="1915287" y="76200"/>
                </a:lnTo>
                <a:close/>
              </a:path>
              <a:path w="3486150" h="2400300">
                <a:moveTo>
                  <a:pt x="1831975" y="0"/>
                </a:moveTo>
                <a:lnTo>
                  <a:pt x="1654048" y="0"/>
                </a:lnTo>
                <a:lnTo>
                  <a:pt x="1566164" y="12700"/>
                </a:lnTo>
                <a:lnTo>
                  <a:pt x="1919858" y="12700"/>
                </a:lnTo>
                <a:lnTo>
                  <a:pt x="1831975" y="0"/>
                </a:lnTo>
                <a:close/>
              </a:path>
            </a:pathLst>
          </a:custGeom>
          <a:solidFill>
            <a:srgbClr val="2C2D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93"/>
          <p:cNvSpPr txBox="1"/>
          <p:nvPr/>
        </p:nvSpPr>
        <p:spPr>
          <a:xfrm>
            <a:off x="337515" y="2727325"/>
            <a:ext cx="1152525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194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ato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emanado pelo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(por meio de seus agentes) deve causar um </a:t>
            </a:r>
            <a:r>
              <a:rPr sz="2000" b="1" u="heavy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 </a:t>
            </a:r>
            <a:r>
              <a:rPr sz="20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u="heavy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específico </a:t>
            </a:r>
            <a:r>
              <a:rPr sz="20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atingindo um </a:t>
            </a:r>
            <a:r>
              <a:rPr sz="20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alguns membros da coletividade) e </a:t>
            </a:r>
            <a:r>
              <a:rPr sz="2000" b="1" u="heavy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anormal</a:t>
            </a:r>
            <a:r>
              <a:rPr sz="20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(superior  aos inconvenientes normais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vida em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sociedade). </a:t>
            </a:r>
            <a:r>
              <a:rPr lang="pt-BR"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PIETRO</a:t>
            </a:r>
            <a:r>
              <a:rPr lang="pt-BR"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2014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p.</a:t>
            </a:r>
            <a:r>
              <a:rPr sz="2000" spc="114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719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object 86"/>
          <p:cNvSpPr txBox="1"/>
          <p:nvPr/>
        </p:nvSpPr>
        <p:spPr>
          <a:xfrm>
            <a:off x="2514600" y="4022158"/>
            <a:ext cx="23622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20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Especificidade </a:t>
            </a:r>
            <a:endParaRPr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object 86"/>
          <p:cNvSpPr txBox="1"/>
          <p:nvPr/>
        </p:nvSpPr>
        <p:spPr>
          <a:xfrm>
            <a:off x="7162800" y="4022158"/>
            <a:ext cx="24384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20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Anormalidade</a:t>
            </a:r>
            <a:endParaRPr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object 86"/>
          <p:cNvSpPr txBox="1"/>
          <p:nvPr/>
        </p:nvSpPr>
        <p:spPr>
          <a:xfrm>
            <a:off x="1295400" y="4876800"/>
            <a:ext cx="4114800" cy="15651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requisito para a indenização de que o dano tenha atingido </a:t>
            </a:r>
            <a:r>
              <a:rPr lang="pt-BR" sz="200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determinado indivíduo ou </a:t>
            </a: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determinada coletividade.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" name="object 86"/>
          <p:cNvSpPr txBox="1"/>
          <p:nvPr/>
        </p:nvSpPr>
        <p:spPr>
          <a:xfrm>
            <a:off x="5791200" y="4848452"/>
            <a:ext cx="4343400" cy="15651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dano deve atingir a esfera jurídica indivíduo de forma mais intensa do que meros dissabores e inconvenientes cotidianos.</a:t>
            </a: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endParaRPr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object 86"/>
          <p:cNvSpPr txBox="1"/>
          <p:nvPr/>
        </p:nvSpPr>
        <p:spPr>
          <a:xfrm>
            <a:off x="4871711" y="992568"/>
            <a:ext cx="123044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Nexo Causal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object 91"/>
          <p:cNvSpPr/>
          <p:nvPr/>
        </p:nvSpPr>
        <p:spPr>
          <a:xfrm>
            <a:off x="0" y="2089696"/>
            <a:ext cx="12192000" cy="533400"/>
          </a:xfrm>
          <a:custGeom>
            <a:avLst/>
            <a:gdLst/>
            <a:ahLst/>
            <a:cxnLst/>
            <a:rect l="l" t="t" r="r" b="b"/>
            <a:pathLst>
              <a:path w="11680825" h="1419225">
                <a:moveTo>
                  <a:pt x="0" y="1419225"/>
                </a:moveTo>
                <a:lnTo>
                  <a:pt x="11680825" y="1419225"/>
                </a:lnTo>
                <a:lnTo>
                  <a:pt x="11680825" y="0"/>
                </a:lnTo>
                <a:lnTo>
                  <a:pt x="0" y="0"/>
                </a:lnTo>
                <a:lnTo>
                  <a:pt x="0" y="14192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CaixaDeTexto 111"/>
          <p:cNvSpPr txBox="1"/>
          <p:nvPr/>
        </p:nvSpPr>
        <p:spPr>
          <a:xfrm>
            <a:off x="4189811" y="2131015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Conteúdo dos Danos</a:t>
            </a:r>
          </a:p>
        </p:txBody>
      </p:sp>
      <p:sp>
        <p:nvSpPr>
          <p:cNvPr id="113" name="object 84"/>
          <p:cNvSpPr/>
          <p:nvPr/>
        </p:nvSpPr>
        <p:spPr>
          <a:xfrm>
            <a:off x="658177" y="2960068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84"/>
          <p:cNvSpPr/>
          <p:nvPr/>
        </p:nvSpPr>
        <p:spPr>
          <a:xfrm>
            <a:off x="4499801" y="2963518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84"/>
          <p:cNvSpPr/>
          <p:nvPr/>
        </p:nvSpPr>
        <p:spPr>
          <a:xfrm>
            <a:off x="8448422" y="2972146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CaixaDeTexto 115"/>
          <p:cNvSpPr txBox="1"/>
          <p:nvPr/>
        </p:nvSpPr>
        <p:spPr>
          <a:xfrm>
            <a:off x="522351" y="3207937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 Materiais ou Patrimoniais</a:t>
            </a:r>
          </a:p>
        </p:txBody>
      </p:sp>
      <p:sp>
        <p:nvSpPr>
          <p:cNvPr id="117" name="CaixaDeTexto 116"/>
          <p:cNvSpPr txBox="1"/>
          <p:nvPr/>
        </p:nvSpPr>
        <p:spPr>
          <a:xfrm>
            <a:off x="4332628" y="3324076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 Morais</a:t>
            </a:r>
          </a:p>
        </p:txBody>
      </p:sp>
      <p:sp>
        <p:nvSpPr>
          <p:cNvPr id="121" name="CaixaDeTexto 120"/>
          <p:cNvSpPr txBox="1"/>
          <p:nvPr/>
        </p:nvSpPr>
        <p:spPr>
          <a:xfrm>
            <a:off x="8256651" y="331584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 Estéticos</a:t>
            </a:r>
          </a:p>
        </p:txBody>
      </p:sp>
      <p:sp>
        <p:nvSpPr>
          <p:cNvPr id="123" name="object 91"/>
          <p:cNvSpPr/>
          <p:nvPr/>
        </p:nvSpPr>
        <p:spPr>
          <a:xfrm>
            <a:off x="0" y="4511262"/>
            <a:ext cx="12192000" cy="533400"/>
          </a:xfrm>
          <a:custGeom>
            <a:avLst/>
            <a:gdLst/>
            <a:ahLst/>
            <a:cxnLst/>
            <a:rect l="l" t="t" r="r" b="b"/>
            <a:pathLst>
              <a:path w="11680825" h="1419225">
                <a:moveTo>
                  <a:pt x="0" y="1419225"/>
                </a:moveTo>
                <a:lnTo>
                  <a:pt x="11680825" y="1419225"/>
                </a:lnTo>
                <a:lnTo>
                  <a:pt x="11680825" y="0"/>
                </a:lnTo>
                <a:lnTo>
                  <a:pt x="0" y="0"/>
                </a:lnTo>
                <a:lnTo>
                  <a:pt x="0" y="14192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84"/>
          <p:cNvSpPr/>
          <p:nvPr/>
        </p:nvSpPr>
        <p:spPr>
          <a:xfrm>
            <a:off x="717929" y="5287119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84"/>
          <p:cNvSpPr/>
          <p:nvPr/>
        </p:nvSpPr>
        <p:spPr>
          <a:xfrm>
            <a:off x="4549048" y="5293691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84"/>
          <p:cNvSpPr/>
          <p:nvPr/>
        </p:nvSpPr>
        <p:spPr>
          <a:xfrm>
            <a:off x="8448422" y="5308600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CaixaDeTexto 126"/>
          <p:cNvSpPr txBox="1"/>
          <p:nvPr/>
        </p:nvSpPr>
        <p:spPr>
          <a:xfrm>
            <a:off x="549275" y="5603269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Individual</a:t>
            </a:r>
          </a:p>
        </p:txBody>
      </p:sp>
      <p:sp>
        <p:nvSpPr>
          <p:cNvPr id="128" name="CaixaDeTexto 127"/>
          <p:cNvSpPr txBox="1"/>
          <p:nvPr/>
        </p:nvSpPr>
        <p:spPr>
          <a:xfrm>
            <a:off x="4359654" y="5610299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Coletivo</a:t>
            </a:r>
          </a:p>
        </p:txBody>
      </p:sp>
      <p:sp>
        <p:nvSpPr>
          <p:cNvPr id="129" name="CaixaDeTexto 128"/>
          <p:cNvSpPr txBox="1"/>
          <p:nvPr/>
        </p:nvSpPr>
        <p:spPr>
          <a:xfrm>
            <a:off x="8266176" y="5595419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Sociais</a:t>
            </a:r>
          </a:p>
        </p:txBody>
      </p:sp>
      <p:sp>
        <p:nvSpPr>
          <p:cNvPr id="130" name="CaixaDeTexto 129"/>
          <p:cNvSpPr txBox="1"/>
          <p:nvPr/>
        </p:nvSpPr>
        <p:spPr>
          <a:xfrm>
            <a:off x="4246690" y="454759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Extensão dos Danos</a:t>
            </a:r>
          </a:p>
        </p:txBody>
      </p:sp>
    </p:spTree>
    <p:extLst>
      <p:ext uri="{BB962C8B-B14F-4D97-AF65-F5344CB8AC3E}">
        <p14:creationId xmlns:p14="http://schemas.microsoft.com/office/powerpoint/2010/main" val="12501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100"/>
            <a:ext cx="12192000" cy="523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00100"/>
            <a:ext cx="12192000" cy="523875"/>
          </a:xfrm>
          <a:custGeom>
            <a:avLst/>
            <a:gdLst/>
            <a:ahLst/>
            <a:cxnLst/>
            <a:rect l="l" t="t" r="r" b="b"/>
            <a:pathLst>
              <a:path w="12192000" h="523875">
                <a:moveTo>
                  <a:pt x="0" y="523875"/>
                </a:moveTo>
                <a:lnTo>
                  <a:pt x="12192000" y="523875"/>
                </a:lnTo>
                <a:lnTo>
                  <a:pt x="1219200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87705" y="381000"/>
            <a:ext cx="483552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 smtClean="0">
                <a:solidFill>
                  <a:srgbClr val="FFFFFF"/>
                </a:solidFill>
                <a:latin typeface="Verdana"/>
                <a:cs typeface="Verdana"/>
              </a:rPr>
              <a:t>2.</a:t>
            </a:r>
            <a:r>
              <a:rPr lang="pt-BR" sz="20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5" dirty="0" err="1" smtClean="0">
                <a:solidFill>
                  <a:srgbClr val="FFFFFF"/>
                </a:solidFill>
                <a:latin typeface="Verdana"/>
                <a:cs typeface="Verdana"/>
              </a:rPr>
              <a:t>Danos</a:t>
            </a:r>
            <a:r>
              <a:rPr sz="2000" b="1" spc="10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15" dirty="0" smtClean="0">
                <a:solidFill>
                  <a:srgbClr val="FFFFFF"/>
                </a:solidFill>
                <a:latin typeface="Verdana"/>
                <a:cs typeface="Verdana"/>
              </a:rPr>
              <a:t>Mora</a:t>
            </a:r>
            <a:r>
              <a:rPr lang="pt-BR" sz="2000" b="1" spc="-15" dirty="0" err="1" smtClean="0">
                <a:solidFill>
                  <a:srgbClr val="FFFFFF"/>
                </a:solidFill>
                <a:latin typeface="Verdana"/>
                <a:cs typeface="Verdana"/>
              </a:rPr>
              <a:t>is</a:t>
            </a:r>
            <a:endParaRPr sz="2000" b="1" dirty="0"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6200" y="914400"/>
            <a:ext cx="12039600" cy="5791200"/>
          </a:xfrm>
          <a:custGeom>
            <a:avLst/>
            <a:gdLst/>
            <a:ahLst/>
            <a:cxnLst/>
            <a:rect l="l" t="t" r="r" b="b"/>
            <a:pathLst>
              <a:path w="12192000" h="5337175">
                <a:moveTo>
                  <a:pt x="11302492" y="0"/>
                </a:moveTo>
                <a:lnTo>
                  <a:pt x="889457" y="0"/>
                </a:lnTo>
                <a:lnTo>
                  <a:pt x="840654" y="1315"/>
                </a:lnTo>
                <a:lnTo>
                  <a:pt x="792540" y="5218"/>
                </a:lnTo>
                <a:lnTo>
                  <a:pt x="745182" y="11639"/>
                </a:lnTo>
                <a:lnTo>
                  <a:pt x="698647" y="20511"/>
                </a:lnTo>
                <a:lnTo>
                  <a:pt x="653003" y="31766"/>
                </a:lnTo>
                <a:lnTo>
                  <a:pt x="608319" y="45336"/>
                </a:lnTo>
                <a:lnTo>
                  <a:pt x="564661" y="61155"/>
                </a:lnTo>
                <a:lnTo>
                  <a:pt x="522099" y="79152"/>
                </a:lnTo>
                <a:lnTo>
                  <a:pt x="480699" y="99262"/>
                </a:lnTo>
                <a:lnTo>
                  <a:pt x="440530" y="121416"/>
                </a:lnTo>
                <a:lnTo>
                  <a:pt x="401659" y="145547"/>
                </a:lnTo>
                <a:lnTo>
                  <a:pt x="364154" y="171586"/>
                </a:lnTo>
                <a:lnTo>
                  <a:pt x="328083" y="199465"/>
                </a:lnTo>
                <a:lnTo>
                  <a:pt x="293514" y="229118"/>
                </a:lnTo>
                <a:lnTo>
                  <a:pt x="260515" y="260476"/>
                </a:lnTo>
                <a:lnTo>
                  <a:pt x="229153" y="293472"/>
                </a:lnTo>
                <a:lnTo>
                  <a:pt x="199496" y="328037"/>
                </a:lnTo>
                <a:lnTo>
                  <a:pt x="171612" y="364104"/>
                </a:lnTo>
                <a:lnTo>
                  <a:pt x="145570" y="401606"/>
                </a:lnTo>
                <a:lnTo>
                  <a:pt x="121436" y="440473"/>
                </a:lnTo>
                <a:lnTo>
                  <a:pt x="99279" y="480639"/>
                </a:lnTo>
                <a:lnTo>
                  <a:pt x="79166" y="522036"/>
                </a:lnTo>
                <a:lnTo>
                  <a:pt x="61165" y="564595"/>
                </a:lnTo>
                <a:lnTo>
                  <a:pt x="45344" y="608250"/>
                </a:lnTo>
                <a:lnTo>
                  <a:pt x="31772" y="652932"/>
                </a:lnTo>
                <a:lnTo>
                  <a:pt x="20515" y="698574"/>
                </a:lnTo>
                <a:lnTo>
                  <a:pt x="11641" y="745107"/>
                </a:lnTo>
                <a:lnTo>
                  <a:pt x="5219" y="792465"/>
                </a:lnTo>
                <a:lnTo>
                  <a:pt x="1316" y="840579"/>
                </a:lnTo>
                <a:lnTo>
                  <a:pt x="0" y="889381"/>
                </a:lnTo>
                <a:lnTo>
                  <a:pt x="0" y="4447159"/>
                </a:lnTo>
                <a:lnTo>
                  <a:pt x="1316" y="4495960"/>
                </a:lnTo>
                <a:lnTo>
                  <a:pt x="5219" y="4544073"/>
                </a:lnTo>
                <a:lnTo>
                  <a:pt x="11641" y="4591431"/>
                </a:lnTo>
                <a:lnTo>
                  <a:pt x="20515" y="4637965"/>
                </a:lnTo>
                <a:lnTo>
                  <a:pt x="31772" y="4683608"/>
                </a:lnTo>
                <a:lnTo>
                  <a:pt x="45344" y="4728292"/>
                </a:lnTo>
                <a:lnTo>
                  <a:pt x="61165" y="4771949"/>
                </a:lnTo>
                <a:lnTo>
                  <a:pt x="79166" y="4814511"/>
                </a:lnTo>
                <a:lnTo>
                  <a:pt x="99279" y="4855911"/>
                </a:lnTo>
                <a:lnTo>
                  <a:pt x="121436" y="4896080"/>
                </a:lnTo>
                <a:lnTo>
                  <a:pt x="145570" y="4934951"/>
                </a:lnTo>
                <a:lnTo>
                  <a:pt x="171612" y="4972456"/>
                </a:lnTo>
                <a:lnTo>
                  <a:pt x="199496" y="5008527"/>
                </a:lnTo>
                <a:lnTo>
                  <a:pt x="229153" y="5043096"/>
                </a:lnTo>
                <a:lnTo>
                  <a:pt x="260515" y="5076096"/>
                </a:lnTo>
                <a:lnTo>
                  <a:pt x="293514" y="5107458"/>
                </a:lnTo>
                <a:lnTo>
                  <a:pt x="328083" y="5137115"/>
                </a:lnTo>
                <a:lnTo>
                  <a:pt x="364154" y="5164999"/>
                </a:lnTo>
                <a:lnTo>
                  <a:pt x="401659" y="5191042"/>
                </a:lnTo>
                <a:lnTo>
                  <a:pt x="440530" y="5215176"/>
                </a:lnTo>
                <a:lnTo>
                  <a:pt x="480699" y="5237334"/>
                </a:lnTo>
                <a:lnTo>
                  <a:pt x="522099" y="5257447"/>
                </a:lnTo>
                <a:lnTo>
                  <a:pt x="564661" y="5275449"/>
                </a:lnTo>
                <a:lnTo>
                  <a:pt x="608319" y="5291270"/>
                </a:lnTo>
                <a:lnTo>
                  <a:pt x="653003" y="5304843"/>
                </a:lnTo>
                <a:lnTo>
                  <a:pt x="698647" y="5316100"/>
                </a:lnTo>
                <a:lnTo>
                  <a:pt x="745182" y="5324974"/>
                </a:lnTo>
                <a:lnTo>
                  <a:pt x="792540" y="5331396"/>
                </a:lnTo>
                <a:lnTo>
                  <a:pt x="840654" y="5335300"/>
                </a:lnTo>
                <a:lnTo>
                  <a:pt x="889457" y="5336616"/>
                </a:lnTo>
                <a:lnTo>
                  <a:pt x="11302492" y="5336616"/>
                </a:lnTo>
                <a:lnTo>
                  <a:pt x="11351294" y="5335300"/>
                </a:lnTo>
                <a:lnTo>
                  <a:pt x="11399409" y="5331396"/>
                </a:lnTo>
                <a:lnTo>
                  <a:pt x="11446768" y="5324974"/>
                </a:lnTo>
                <a:lnTo>
                  <a:pt x="11493304" y="5316100"/>
                </a:lnTo>
                <a:lnTo>
                  <a:pt x="11538949" y="5304843"/>
                </a:lnTo>
                <a:lnTo>
                  <a:pt x="11583635" y="5291270"/>
                </a:lnTo>
                <a:lnTo>
                  <a:pt x="11627294" y="5275449"/>
                </a:lnTo>
                <a:lnTo>
                  <a:pt x="11669858" y="5257447"/>
                </a:lnTo>
                <a:lnTo>
                  <a:pt x="11711260" y="5237334"/>
                </a:lnTo>
                <a:lnTo>
                  <a:pt x="11751432" y="5215176"/>
                </a:lnTo>
                <a:lnTo>
                  <a:pt x="11790305" y="5191042"/>
                </a:lnTo>
                <a:lnTo>
                  <a:pt x="11827812" y="5164999"/>
                </a:lnTo>
                <a:lnTo>
                  <a:pt x="11863886" y="5137115"/>
                </a:lnTo>
                <a:lnTo>
                  <a:pt x="11898457" y="5107458"/>
                </a:lnTo>
                <a:lnTo>
                  <a:pt x="11931459" y="5076096"/>
                </a:lnTo>
                <a:lnTo>
                  <a:pt x="11962823" y="5043096"/>
                </a:lnTo>
                <a:lnTo>
                  <a:pt x="11992483" y="5008527"/>
                </a:lnTo>
                <a:lnTo>
                  <a:pt x="12020369" y="4972456"/>
                </a:lnTo>
                <a:lnTo>
                  <a:pt x="12046414" y="4934951"/>
                </a:lnTo>
                <a:lnTo>
                  <a:pt x="12070550" y="4896080"/>
                </a:lnTo>
                <a:lnTo>
                  <a:pt x="12092709" y="4855911"/>
                </a:lnTo>
                <a:lnTo>
                  <a:pt x="12112824" y="4814511"/>
                </a:lnTo>
                <a:lnTo>
                  <a:pt x="12130827" y="4771949"/>
                </a:lnTo>
                <a:lnTo>
                  <a:pt x="12146649" y="4728292"/>
                </a:lnTo>
                <a:lnTo>
                  <a:pt x="12160224" y="4683608"/>
                </a:lnTo>
                <a:lnTo>
                  <a:pt x="12171482" y="4637965"/>
                </a:lnTo>
                <a:lnTo>
                  <a:pt x="12180357" y="4591431"/>
                </a:lnTo>
                <a:lnTo>
                  <a:pt x="12186780" y="4544073"/>
                </a:lnTo>
                <a:lnTo>
                  <a:pt x="12190683" y="4495960"/>
                </a:lnTo>
                <a:lnTo>
                  <a:pt x="12192000" y="4447159"/>
                </a:lnTo>
                <a:lnTo>
                  <a:pt x="12192000" y="889381"/>
                </a:lnTo>
                <a:lnTo>
                  <a:pt x="12190683" y="840579"/>
                </a:lnTo>
                <a:lnTo>
                  <a:pt x="12186780" y="792465"/>
                </a:lnTo>
                <a:lnTo>
                  <a:pt x="12180357" y="745107"/>
                </a:lnTo>
                <a:lnTo>
                  <a:pt x="12171482" y="698574"/>
                </a:lnTo>
                <a:lnTo>
                  <a:pt x="12160224" y="652932"/>
                </a:lnTo>
                <a:lnTo>
                  <a:pt x="12146649" y="608250"/>
                </a:lnTo>
                <a:lnTo>
                  <a:pt x="12130827" y="564595"/>
                </a:lnTo>
                <a:lnTo>
                  <a:pt x="12112824" y="522036"/>
                </a:lnTo>
                <a:lnTo>
                  <a:pt x="12092709" y="480639"/>
                </a:lnTo>
                <a:lnTo>
                  <a:pt x="12070550" y="440473"/>
                </a:lnTo>
                <a:lnTo>
                  <a:pt x="12046414" y="401606"/>
                </a:lnTo>
                <a:lnTo>
                  <a:pt x="12020369" y="364104"/>
                </a:lnTo>
                <a:lnTo>
                  <a:pt x="11992483" y="328037"/>
                </a:lnTo>
                <a:lnTo>
                  <a:pt x="11962823" y="293472"/>
                </a:lnTo>
                <a:lnTo>
                  <a:pt x="11931459" y="260476"/>
                </a:lnTo>
                <a:lnTo>
                  <a:pt x="11898457" y="229118"/>
                </a:lnTo>
                <a:lnTo>
                  <a:pt x="11863886" y="199465"/>
                </a:lnTo>
                <a:lnTo>
                  <a:pt x="11827812" y="171586"/>
                </a:lnTo>
                <a:lnTo>
                  <a:pt x="11790305" y="145547"/>
                </a:lnTo>
                <a:lnTo>
                  <a:pt x="11751432" y="121416"/>
                </a:lnTo>
                <a:lnTo>
                  <a:pt x="11711260" y="99262"/>
                </a:lnTo>
                <a:lnTo>
                  <a:pt x="11669858" y="79152"/>
                </a:lnTo>
                <a:lnTo>
                  <a:pt x="11627294" y="61155"/>
                </a:lnTo>
                <a:lnTo>
                  <a:pt x="11583635" y="45336"/>
                </a:lnTo>
                <a:lnTo>
                  <a:pt x="11538949" y="31766"/>
                </a:lnTo>
                <a:lnTo>
                  <a:pt x="11493304" y="20511"/>
                </a:lnTo>
                <a:lnTo>
                  <a:pt x="11446768" y="11639"/>
                </a:lnTo>
                <a:lnTo>
                  <a:pt x="11399409" y="5218"/>
                </a:lnTo>
                <a:lnTo>
                  <a:pt x="11351294" y="1315"/>
                </a:lnTo>
                <a:lnTo>
                  <a:pt x="11302492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81000" y="990600"/>
            <a:ext cx="11395075" cy="6040243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r>
              <a:rPr lang="pt-BR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Segundo Carlos Alberto Bittar (2015:10) - </a:t>
            </a:r>
            <a:r>
              <a:rPr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lesões</a:t>
            </a:r>
            <a:r>
              <a:rPr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sofridas pelas pessoas, físicas  </a:t>
            </a:r>
            <a:r>
              <a:rPr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 </a:t>
            </a:r>
            <a:r>
              <a:rPr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jurídicas,</a:t>
            </a:r>
            <a:r>
              <a:rPr spc="1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 </a:t>
            </a:r>
            <a:r>
              <a:rPr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certos</a:t>
            </a:r>
            <a:r>
              <a:rPr spc="1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aspectos</a:t>
            </a:r>
            <a:r>
              <a:rPr spc="1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sua </a:t>
            </a:r>
            <a:r>
              <a:rPr spc="1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personalidade, em razão de investidas injustas </a:t>
            </a:r>
            <a:r>
              <a:rPr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 </a:t>
            </a:r>
            <a:r>
              <a:rPr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outrem. São aqueles que atingem a moralidade e  a afetividade da pessoa, causando-lhe  constrangimentos, vexames, dores, enfim,  sentimentos e sensações</a:t>
            </a:r>
            <a:r>
              <a:rPr spc="3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pc="-5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negativas</a:t>
            </a:r>
            <a:r>
              <a:rPr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pc="-5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endParaRPr lang="pt-BR" i="1" spc="-5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r>
              <a:rPr lang="pt-BR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acordo com Rafael Carvalho </a:t>
            </a:r>
            <a:r>
              <a:rPr lang="pt-BR" spc="-5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Rezende Oliveira (2017), </a:t>
            </a:r>
            <a:r>
              <a:rPr lang="pt-BR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pode também configurar dano moral ofensa a honra, imagem e a reputação do lesado.</a:t>
            </a:r>
          </a:p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endParaRPr lang="pt-BR" spc="-5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r>
              <a:rPr lang="pt-BR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dano moral pode ser suportado não apenas por pessoas físicas, mas também por pessoas jurídicas (honra objetiva - Súmula 227 STJ).</a:t>
            </a:r>
          </a:p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endParaRPr lang="pt-BR" i="1" spc="-5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Jurisprudência</a:t>
            </a:r>
          </a:p>
          <a:p>
            <a:pPr marL="12700" marR="5080" algn="just">
              <a:lnSpc>
                <a:spcPct val="99500"/>
              </a:lnSpc>
              <a:spcBef>
                <a:spcPts val="35"/>
              </a:spcBef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Ademais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é cediço que dano</a:t>
            </a:r>
            <a:r>
              <a:rPr lang="pt-BR" b="1" spc="-36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moral 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indenizável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aquele que pressupõe dor física ou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moral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se configura sempre que alguém 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aflige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outrem injustamente em seu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íntimo,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causando-lhe </a:t>
            </a:r>
            <a:r>
              <a:rPr lang="pt-BR" b="1" spc="-3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dor,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constrangimento, tristeza e  angústia, sendo certo que o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valor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desses danos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 fixado de forma a compensar a 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vítima pela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dor e sofrimento experimentados e, ao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mesmo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tempo, desestimular o causador  do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 </a:t>
            </a:r>
            <a:r>
              <a:rPr lang="pt-BR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reiterar na conduta</a:t>
            </a:r>
            <a:r>
              <a:rPr lang="pt-BR" b="1" spc="-7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b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lesiva </a:t>
            </a:r>
            <a:r>
              <a:rPr lang="pt-BR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(REEX. 10024000610378001, 1ª Câmara Cível do Tribunal de Justiça de Minas Gerais, Des. Rel. Geraldo Augusto, j. 15/10/2013).</a:t>
            </a:r>
          </a:p>
          <a:p>
            <a:pPr marL="12700" marR="5080" algn="just">
              <a:lnSpc>
                <a:spcPct val="99500"/>
              </a:lnSpc>
              <a:spcBef>
                <a:spcPts val="35"/>
              </a:spcBef>
            </a:pPr>
            <a:endParaRPr lang="pt-BR" sz="2000" spc="-5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5080" algn="just">
              <a:lnSpc>
                <a:spcPct val="95900"/>
              </a:lnSpc>
              <a:spcBef>
                <a:spcPts val="295"/>
              </a:spcBef>
            </a:pP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6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100"/>
            <a:ext cx="12192000" cy="523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00100"/>
            <a:ext cx="12192000" cy="523875"/>
          </a:xfrm>
          <a:custGeom>
            <a:avLst/>
            <a:gdLst/>
            <a:ahLst/>
            <a:cxnLst/>
            <a:rect l="l" t="t" r="r" b="b"/>
            <a:pathLst>
              <a:path w="12192000" h="523875">
                <a:moveTo>
                  <a:pt x="0" y="523875"/>
                </a:moveTo>
                <a:lnTo>
                  <a:pt x="12192000" y="523875"/>
                </a:lnTo>
                <a:lnTo>
                  <a:pt x="1219200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467360" y="381000"/>
            <a:ext cx="882904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2000" b="1" spc="-5" dirty="0" smtClean="0">
                <a:solidFill>
                  <a:schemeClr val="bg1"/>
                </a:solidFill>
                <a:latin typeface="Verdana"/>
                <a:cs typeface="Verdana"/>
              </a:rPr>
              <a:t>2.1. Dano Moral e Dano Estético</a:t>
            </a:r>
            <a:endParaRPr sz="20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52400" y="918210"/>
            <a:ext cx="11887200" cy="3577590"/>
          </a:xfrm>
          <a:custGeom>
            <a:avLst/>
            <a:gdLst/>
            <a:ahLst/>
            <a:cxnLst/>
            <a:rect l="l" t="t" r="r" b="b"/>
            <a:pathLst>
              <a:path w="12192000" h="5353050">
                <a:moveTo>
                  <a:pt x="11299825" y="0"/>
                </a:moveTo>
                <a:lnTo>
                  <a:pt x="892175" y="0"/>
                </a:lnTo>
                <a:lnTo>
                  <a:pt x="844792" y="1236"/>
                </a:lnTo>
                <a:lnTo>
                  <a:pt x="798054" y="4906"/>
                </a:lnTo>
                <a:lnTo>
                  <a:pt x="752021" y="10947"/>
                </a:lnTo>
                <a:lnTo>
                  <a:pt x="706756" y="19297"/>
                </a:lnTo>
                <a:lnTo>
                  <a:pt x="662320" y="29895"/>
                </a:lnTo>
                <a:lnTo>
                  <a:pt x="618775" y="42679"/>
                </a:lnTo>
                <a:lnTo>
                  <a:pt x="576182" y="57587"/>
                </a:lnTo>
                <a:lnTo>
                  <a:pt x="534604" y="74558"/>
                </a:lnTo>
                <a:lnTo>
                  <a:pt x="494101" y="93529"/>
                </a:lnTo>
                <a:lnTo>
                  <a:pt x="454735" y="114440"/>
                </a:lnTo>
                <a:lnTo>
                  <a:pt x="416569" y="137228"/>
                </a:lnTo>
                <a:lnTo>
                  <a:pt x="379663" y="161831"/>
                </a:lnTo>
                <a:lnTo>
                  <a:pt x="344080" y="188188"/>
                </a:lnTo>
                <a:lnTo>
                  <a:pt x="309880" y="216238"/>
                </a:lnTo>
                <a:lnTo>
                  <a:pt x="277127" y="245918"/>
                </a:lnTo>
                <a:lnTo>
                  <a:pt x="245881" y="277166"/>
                </a:lnTo>
                <a:lnTo>
                  <a:pt x="216204" y="309922"/>
                </a:lnTo>
                <a:lnTo>
                  <a:pt x="188157" y="344123"/>
                </a:lnTo>
                <a:lnTo>
                  <a:pt x="161803" y="379707"/>
                </a:lnTo>
                <a:lnTo>
                  <a:pt x="137203" y="416614"/>
                </a:lnTo>
                <a:lnTo>
                  <a:pt x="114418" y="454780"/>
                </a:lnTo>
                <a:lnTo>
                  <a:pt x="93511" y="494145"/>
                </a:lnTo>
                <a:lnTo>
                  <a:pt x="74543" y="534647"/>
                </a:lnTo>
                <a:lnTo>
                  <a:pt x="57575" y="576223"/>
                </a:lnTo>
                <a:lnTo>
                  <a:pt x="42670" y="618813"/>
                </a:lnTo>
                <a:lnTo>
                  <a:pt x="29889" y="662355"/>
                </a:lnTo>
                <a:lnTo>
                  <a:pt x="19293" y="706786"/>
                </a:lnTo>
                <a:lnTo>
                  <a:pt x="10945" y="752045"/>
                </a:lnTo>
                <a:lnTo>
                  <a:pt x="4905" y="798071"/>
                </a:lnTo>
                <a:lnTo>
                  <a:pt x="1236" y="844801"/>
                </a:lnTo>
                <a:lnTo>
                  <a:pt x="0" y="892175"/>
                </a:lnTo>
                <a:lnTo>
                  <a:pt x="0" y="4460748"/>
                </a:lnTo>
                <a:lnTo>
                  <a:pt x="1236" y="4508134"/>
                </a:lnTo>
                <a:lnTo>
                  <a:pt x="4905" y="4554875"/>
                </a:lnTo>
                <a:lnTo>
                  <a:pt x="10945" y="4600911"/>
                </a:lnTo>
                <a:lnTo>
                  <a:pt x="19293" y="4646179"/>
                </a:lnTo>
                <a:lnTo>
                  <a:pt x="29889" y="4690618"/>
                </a:lnTo>
                <a:lnTo>
                  <a:pt x="42670" y="4734165"/>
                </a:lnTo>
                <a:lnTo>
                  <a:pt x="57575" y="4776760"/>
                </a:lnTo>
                <a:lnTo>
                  <a:pt x="74543" y="4818341"/>
                </a:lnTo>
                <a:lnTo>
                  <a:pt x="93511" y="4858846"/>
                </a:lnTo>
                <a:lnTo>
                  <a:pt x="114418" y="4898213"/>
                </a:lnTo>
                <a:lnTo>
                  <a:pt x="137203" y="4936381"/>
                </a:lnTo>
                <a:lnTo>
                  <a:pt x="161803" y="4973288"/>
                </a:lnTo>
                <a:lnTo>
                  <a:pt x="188157" y="5008873"/>
                </a:lnTo>
                <a:lnTo>
                  <a:pt x="216204" y="5043073"/>
                </a:lnTo>
                <a:lnTo>
                  <a:pt x="245881" y="5075828"/>
                </a:lnTo>
                <a:lnTo>
                  <a:pt x="277127" y="5107075"/>
                </a:lnTo>
                <a:lnTo>
                  <a:pt x="309880" y="5136753"/>
                </a:lnTo>
                <a:lnTo>
                  <a:pt x="344080" y="5164800"/>
                </a:lnTo>
                <a:lnTo>
                  <a:pt x="379663" y="5191155"/>
                </a:lnTo>
                <a:lnTo>
                  <a:pt x="416569" y="5215756"/>
                </a:lnTo>
                <a:lnTo>
                  <a:pt x="454735" y="5238541"/>
                </a:lnTo>
                <a:lnTo>
                  <a:pt x="494101" y="5259448"/>
                </a:lnTo>
                <a:lnTo>
                  <a:pt x="534604" y="5278417"/>
                </a:lnTo>
                <a:lnTo>
                  <a:pt x="576182" y="5295384"/>
                </a:lnTo>
                <a:lnTo>
                  <a:pt x="618775" y="5310290"/>
                </a:lnTo>
                <a:lnTo>
                  <a:pt x="662320" y="5323071"/>
                </a:lnTo>
                <a:lnTo>
                  <a:pt x="706756" y="5333667"/>
                </a:lnTo>
                <a:lnTo>
                  <a:pt x="752021" y="5342015"/>
                </a:lnTo>
                <a:lnTo>
                  <a:pt x="798054" y="5348055"/>
                </a:lnTo>
                <a:lnTo>
                  <a:pt x="844792" y="5351724"/>
                </a:lnTo>
                <a:lnTo>
                  <a:pt x="892175" y="5352961"/>
                </a:lnTo>
                <a:lnTo>
                  <a:pt x="11299825" y="5352961"/>
                </a:lnTo>
                <a:lnTo>
                  <a:pt x="11347209" y="5351724"/>
                </a:lnTo>
                <a:lnTo>
                  <a:pt x="11393950" y="5348055"/>
                </a:lnTo>
                <a:lnTo>
                  <a:pt x="11439984" y="5342015"/>
                </a:lnTo>
                <a:lnTo>
                  <a:pt x="11485250" y="5333667"/>
                </a:lnTo>
                <a:lnTo>
                  <a:pt x="11529688" y="5323071"/>
                </a:lnTo>
                <a:lnTo>
                  <a:pt x="11573234" y="5310290"/>
                </a:lnTo>
                <a:lnTo>
                  <a:pt x="11615827" y="5295384"/>
                </a:lnTo>
                <a:lnTo>
                  <a:pt x="11657406" y="5278417"/>
                </a:lnTo>
                <a:lnTo>
                  <a:pt x="11697910" y="5259448"/>
                </a:lnTo>
                <a:lnTo>
                  <a:pt x="11737275" y="5238541"/>
                </a:lnTo>
                <a:lnTo>
                  <a:pt x="11775442" y="5215756"/>
                </a:lnTo>
                <a:lnTo>
                  <a:pt x="11812347" y="5191155"/>
                </a:lnTo>
                <a:lnTo>
                  <a:pt x="11847930" y="5164800"/>
                </a:lnTo>
                <a:lnTo>
                  <a:pt x="11882129" y="5136753"/>
                </a:lnTo>
                <a:lnTo>
                  <a:pt x="11914882" y="5107075"/>
                </a:lnTo>
                <a:lnTo>
                  <a:pt x="11946128" y="5075828"/>
                </a:lnTo>
                <a:lnTo>
                  <a:pt x="11975804" y="5043073"/>
                </a:lnTo>
                <a:lnTo>
                  <a:pt x="12003850" y="5008873"/>
                </a:lnTo>
                <a:lnTo>
                  <a:pt x="12030203" y="4973288"/>
                </a:lnTo>
                <a:lnTo>
                  <a:pt x="12054802" y="4936381"/>
                </a:lnTo>
                <a:lnTo>
                  <a:pt x="12077586" y="4898213"/>
                </a:lnTo>
                <a:lnTo>
                  <a:pt x="12098492" y="4858846"/>
                </a:lnTo>
                <a:lnTo>
                  <a:pt x="12117460" y="4818341"/>
                </a:lnTo>
                <a:lnTo>
                  <a:pt x="12134427" y="4776760"/>
                </a:lnTo>
                <a:lnTo>
                  <a:pt x="12149331" y="4734165"/>
                </a:lnTo>
                <a:lnTo>
                  <a:pt x="12162112" y="4690618"/>
                </a:lnTo>
                <a:lnTo>
                  <a:pt x="12172707" y="4646179"/>
                </a:lnTo>
                <a:lnTo>
                  <a:pt x="12181055" y="4600911"/>
                </a:lnTo>
                <a:lnTo>
                  <a:pt x="12187094" y="4554875"/>
                </a:lnTo>
                <a:lnTo>
                  <a:pt x="12190763" y="4508134"/>
                </a:lnTo>
                <a:lnTo>
                  <a:pt x="12192000" y="4460748"/>
                </a:lnTo>
                <a:lnTo>
                  <a:pt x="12192000" y="892175"/>
                </a:lnTo>
                <a:lnTo>
                  <a:pt x="12190763" y="844801"/>
                </a:lnTo>
                <a:lnTo>
                  <a:pt x="12187094" y="798071"/>
                </a:lnTo>
                <a:lnTo>
                  <a:pt x="12181055" y="752045"/>
                </a:lnTo>
                <a:lnTo>
                  <a:pt x="12172707" y="706786"/>
                </a:lnTo>
                <a:lnTo>
                  <a:pt x="12162112" y="662355"/>
                </a:lnTo>
                <a:lnTo>
                  <a:pt x="12149331" y="618813"/>
                </a:lnTo>
                <a:lnTo>
                  <a:pt x="12134427" y="576223"/>
                </a:lnTo>
                <a:lnTo>
                  <a:pt x="12117460" y="534647"/>
                </a:lnTo>
                <a:lnTo>
                  <a:pt x="12098492" y="494145"/>
                </a:lnTo>
                <a:lnTo>
                  <a:pt x="12077586" y="454780"/>
                </a:lnTo>
                <a:lnTo>
                  <a:pt x="12054802" y="416614"/>
                </a:lnTo>
                <a:lnTo>
                  <a:pt x="12030203" y="379707"/>
                </a:lnTo>
                <a:lnTo>
                  <a:pt x="12003850" y="344123"/>
                </a:lnTo>
                <a:lnTo>
                  <a:pt x="11975804" y="309922"/>
                </a:lnTo>
                <a:lnTo>
                  <a:pt x="11946128" y="277166"/>
                </a:lnTo>
                <a:lnTo>
                  <a:pt x="11914882" y="245918"/>
                </a:lnTo>
                <a:lnTo>
                  <a:pt x="11882129" y="216238"/>
                </a:lnTo>
                <a:lnTo>
                  <a:pt x="11847930" y="188188"/>
                </a:lnTo>
                <a:lnTo>
                  <a:pt x="11812347" y="161831"/>
                </a:lnTo>
                <a:lnTo>
                  <a:pt x="11775442" y="137228"/>
                </a:lnTo>
                <a:lnTo>
                  <a:pt x="11737275" y="114440"/>
                </a:lnTo>
                <a:lnTo>
                  <a:pt x="11697910" y="93529"/>
                </a:lnTo>
                <a:lnTo>
                  <a:pt x="11657406" y="74558"/>
                </a:lnTo>
                <a:lnTo>
                  <a:pt x="11615827" y="57587"/>
                </a:lnTo>
                <a:lnTo>
                  <a:pt x="11573234" y="42679"/>
                </a:lnTo>
                <a:lnTo>
                  <a:pt x="11529688" y="29895"/>
                </a:lnTo>
                <a:lnTo>
                  <a:pt x="11485250" y="19297"/>
                </a:lnTo>
                <a:lnTo>
                  <a:pt x="11439984" y="10947"/>
                </a:lnTo>
                <a:lnTo>
                  <a:pt x="11393950" y="4906"/>
                </a:lnTo>
                <a:lnTo>
                  <a:pt x="11347209" y="1236"/>
                </a:lnTo>
                <a:lnTo>
                  <a:pt x="1129982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55193" y="1066800"/>
            <a:ext cx="11484610" cy="3033393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Segundo </a:t>
            </a:r>
            <a:r>
              <a:rPr sz="2000" spc="-8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SILVA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(2012), alguns autores avaliam ser o dano estético uma  espécie de dano extrapatrimonial. O Superior </a:t>
            </a:r>
            <a:r>
              <a:rPr sz="2000" spc="-3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Tribunal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Justiça </a:t>
            </a:r>
            <a:r>
              <a:rPr sz="20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já se 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manifestou ao dizer que o estético distingue-se </a:t>
            </a:r>
            <a:r>
              <a:rPr sz="2000" spc="-1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pt-BR" sz="2000" spc="-1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dano</a:t>
            </a:r>
            <a:r>
              <a:rPr sz="2000" spc="-1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moral (REsp  65.393/RJ e REsp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84.752/RJ).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</a:pP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5080" algn="just">
              <a:lnSpc>
                <a:spcPct val="95900"/>
              </a:lnSpc>
            </a:pP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 simplória comparação, dano estético é aquele que pode ser notado  fisicamente, uma deformação, algo visto a olho nu, </a:t>
            </a:r>
            <a:r>
              <a:rPr sz="20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já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dano moral  atinge o âmago íntimo do indivíduo, muitas vezes não pode </a:t>
            </a:r>
            <a:r>
              <a:rPr sz="20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 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apresentado,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divido sem a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vontade daquele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o</a:t>
            </a:r>
            <a:r>
              <a:rPr sz="2000" spc="-9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suporta.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/>
            <a:r>
              <a:rPr lang="pt-BR" sz="2000" spc="-1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STJ</a:t>
            </a:r>
            <a:r>
              <a:rPr sz="2000" spc="-5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sz="2000" spc="515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</a:t>
            </a:r>
            <a:r>
              <a:rPr sz="2000" spc="50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julgar</a:t>
            </a:r>
            <a:r>
              <a:rPr sz="2000" spc="52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sz="2000" spc="509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sz="2000" spc="51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1236412/ES,</a:t>
            </a:r>
            <a:r>
              <a:rPr sz="2000" spc="509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sz="2000" spc="509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02/02/2012,</a:t>
            </a:r>
            <a:r>
              <a:rPr sz="2000" spc="51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1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manifestou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sobre a RCE por dano</a:t>
            </a:r>
            <a:r>
              <a:rPr sz="2000" spc="-2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estético.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object 84"/>
          <p:cNvSpPr/>
          <p:nvPr/>
        </p:nvSpPr>
        <p:spPr>
          <a:xfrm>
            <a:off x="304800" y="4648200"/>
            <a:ext cx="3124200" cy="19050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"/>
          <p:cNvSpPr/>
          <p:nvPr/>
        </p:nvSpPr>
        <p:spPr>
          <a:xfrm>
            <a:off x="3657600" y="5334000"/>
            <a:ext cx="469900" cy="609599"/>
          </a:xfrm>
          <a:custGeom>
            <a:avLst/>
            <a:gdLst/>
            <a:ahLst/>
            <a:cxnLst/>
            <a:rect l="l" t="t" r="r" b="b"/>
            <a:pathLst>
              <a:path w="3289300" h="5422900">
                <a:moveTo>
                  <a:pt x="1644650" y="0"/>
                </a:moveTo>
                <a:lnTo>
                  <a:pt x="0" y="0"/>
                </a:lnTo>
                <a:lnTo>
                  <a:pt x="0" y="5422898"/>
                </a:lnTo>
                <a:lnTo>
                  <a:pt x="1644650" y="5422898"/>
                </a:lnTo>
                <a:lnTo>
                  <a:pt x="3289300" y="2711450"/>
                </a:lnTo>
                <a:lnTo>
                  <a:pt x="164465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84"/>
          <p:cNvSpPr/>
          <p:nvPr/>
        </p:nvSpPr>
        <p:spPr>
          <a:xfrm>
            <a:off x="4267200" y="4724400"/>
            <a:ext cx="7620000" cy="1828800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CaixaDeTexto 58"/>
          <p:cNvSpPr txBox="1"/>
          <p:nvPr/>
        </p:nvSpPr>
        <p:spPr>
          <a:xfrm>
            <a:off x="381000" y="509647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Cumulatividade de danos na indenização oriunda da RCE</a:t>
            </a: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4419600" y="4690408"/>
            <a:ext cx="739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Súmula 37/ STJ – “São cumuláveis as indenizações por dano material e dano moral oriundos do mesmo fato”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Súmula 387/STJ – “É lícita a cumulação das indenizações de dano estético e dano moral”.</a:t>
            </a:r>
            <a:endParaRPr lang="pt-BR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2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11037" y="16113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161137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11037" y="28352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283527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11037" y="406082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406082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111037" y="528485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5284851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111037" y="651033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6510337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63"/>
            <a:ext cx="12192000" cy="954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63"/>
            <a:ext cx="12192000" cy="954405"/>
          </a:xfrm>
          <a:custGeom>
            <a:avLst/>
            <a:gdLst/>
            <a:ahLst/>
            <a:cxnLst/>
            <a:rect l="l" t="t" r="r" b="b"/>
            <a:pathLst>
              <a:path w="12192000" h="954405">
                <a:moveTo>
                  <a:pt x="0" y="954087"/>
                </a:moveTo>
                <a:lnTo>
                  <a:pt x="12192000" y="954087"/>
                </a:lnTo>
                <a:lnTo>
                  <a:pt x="12192000" y="0"/>
                </a:lnTo>
                <a:lnTo>
                  <a:pt x="0" y="0"/>
                </a:lnTo>
                <a:lnTo>
                  <a:pt x="0" y="95408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78739" y="76200"/>
            <a:ext cx="1203579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68095" algn="l"/>
                <a:tab pos="2703830" algn="l"/>
                <a:tab pos="4919980" algn="l"/>
                <a:tab pos="5371465" algn="l"/>
                <a:tab pos="7311390" algn="l"/>
                <a:tab pos="7844790" algn="l"/>
                <a:tab pos="9404350" algn="l"/>
                <a:tab pos="9951720" algn="l"/>
                <a:tab pos="11811000" algn="l"/>
              </a:tabLst>
            </a:pPr>
            <a:r>
              <a:rPr lang="pt-BR" sz="2400" b="1" spc="-10" dirty="0" smtClean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sz="2400" b="1" spc="-5" dirty="0" err="1" smtClean="0">
                <a:solidFill>
                  <a:schemeClr val="bg1"/>
                </a:solidFill>
                <a:latin typeface="Verdana"/>
                <a:cs typeface="Verdana"/>
              </a:rPr>
              <a:t>D</a:t>
            </a:r>
            <a:r>
              <a:rPr sz="2400" b="1" spc="5" dirty="0" err="1" smtClean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2400" b="1" spc="-5" dirty="0" err="1" smtClean="0">
                <a:solidFill>
                  <a:schemeClr val="bg1"/>
                </a:solidFill>
                <a:latin typeface="Verdana"/>
                <a:cs typeface="Verdana"/>
              </a:rPr>
              <a:t>nos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0" dirty="0">
                <a:solidFill>
                  <a:schemeClr val="bg1"/>
                </a:solidFill>
                <a:latin typeface="Verdana"/>
                <a:cs typeface="Verdana"/>
              </a:rPr>
              <a:t>i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ndiv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id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uais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,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-10" dirty="0">
                <a:solidFill>
                  <a:schemeClr val="bg1"/>
                </a:solidFill>
                <a:latin typeface="Verdana"/>
                <a:cs typeface="Verdana"/>
              </a:rPr>
              <a:t>Coleti</a:t>
            </a:r>
            <a:r>
              <a:rPr sz="2400" b="1" spc="-25" dirty="0">
                <a:solidFill>
                  <a:schemeClr val="bg1"/>
                </a:solidFill>
                <a:latin typeface="Verdana"/>
                <a:cs typeface="Verdana"/>
              </a:rPr>
              <a:t>v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os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sz="2400" b="1" spc="-15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c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ia</a:t>
            </a:r>
            <a:r>
              <a:rPr sz="2400" b="1" spc="-10" dirty="0">
                <a:solidFill>
                  <a:schemeClr val="bg1"/>
                </a:solidFill>
                <a:latin typeface="Verdana"/>
                <a:cs typeface="Verdana"/>
              </a:rPr>
              <a:t>i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–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-10" dirty="0">
                <a:solidFill>
                  <a:schemeClr val="bg1"/>
                </a:solidFill>
                <a:latin typeface="Verdana"/>
                <a:cs typeface="Verdana"/>
              </a:rPr>
              <a:t>C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n</a:t>
            </a:r>
            <a:r>
              <a:rPr sz="2400" b="1" spc="-20" dirty="0">
                <a:solidFill>
                  <a:schemeClr val="bg1"/>
                </a:solidFill>
                <a:latin typeface="Verdana"/>
                <a:cs typeface="Verdana"/>
              </a:rPr>
              <a:t>c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eito</a:t>
            </a:r>
            <a:r>
              <a:rPr sz="2400" b="1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endParaRPr sz="2400" b="1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chemeClr val="bg1"/>
                </a:solidFill>
                <a:latin typeface="Verdana"/>
                <a:cs typeface="Verdana"/>
              </a:rPr>
              <a:t>Jurisprudência</a:t>
            </a:r>
            <a:endParaRPr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0962" y="1011300"/>
            <a:ext cx="12030075" cy="5691505"/>
          </a:xfrm>
          <a:custGeom>
            <a:avLst/>
            <a:gdLst/>
            <a:ahLst/>
            <a:cxnLst/>
            <a:rect l="l" t="t" r="r" b="b"/>
            <a:pathLst>
              <a:path w="12030075" h="5691505">
                <a:moveTo>
                  <a:pt x="0" y="5691124"/>
                </a:moveTo>
                <a:lnTo>
                  <a:pt x="12030075" y="5691124"/>
                </a:lnTo>
                <a:lnTo>
                  <a:pt x="12030075" y="0"/>
                </a:lnTo>
                <a:lnTo>
                  <a:pt x="0" y="0"/>
                </a:lnTo>
                <a:lnTo>
                  <a:pt x="0" y="569112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62" y="1011300"/>
            <a:ext cx="12030075" cy="5691505"/>
          </a:xfrm>
          <a:custGeom>
            <a:avLst/>
            <a:gdLst/>
            <a:ahLst/>
            <a:cxnLst/>
            <a:rect l="l" t="t" r="r" b="b"/>
            <a:pathLst>
              <a:path w="12030075" h="5691505">
                <a:moveTo>
                  <a:pt x="0" y="5691124"/>
                </a:moveTo>
                <a:lnTo>
                  <a:pt x="12030075" y="5691124"/>
                </a:lnTo>
                <a:lnTo>
                  <a:pt x="12030075" y="0"/>
                </a:lnTo>
                <a:lnTo>
                  <a:pt x="0" y="0"/>
                </a:lnTo>
                <a:lnTo>
                  <a:pt x="0" y="569112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59816" y="990600"/>
            <a:ext cx="11879580" cy="5468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tange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à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ví</a:t>
            </a:r>
            <a:r>
              <a:rPr sz="1600" spc="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ima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ação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omi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estata</a:t>
            </a:r>
            <a:r>
              <a:rPr sz="1600" spc="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	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pode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m-</a:t>
            </a:r>
            <a:r>
              <a:rPr sz="1600" spc="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</a:t>
            </a:r>
            <a:r>
              <a:rPr sz="1600" spc="-1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sz="1600" spc="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ificar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sz="1600" spc="-10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sz="16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pt-B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sz="1600" b="1" u="heavy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Individuais</a:t>
            </a:r>
            <a:r>
              <a:rPr sz="1600" b="1" u="heavy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pt-BR" sz="16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refere-se ao dano sofrido por uma única pessoa, individualmente considerada.</a:t>
            </a:r>
            <a:endParaRPr lang="pt-BR" sz="16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sz="1600" b="1" u="sng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Coletivos</a:t>
            </a:r>
            <a:r>
              <a:rPr sz="1600" b="1" u="sng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u="sng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pt-BR" sz="1600" u="sng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refere-se ao dano gerado a um sujeito que, na verdade, é uma coletividade determinada ou determinável.</a:t>
            </a:r>
            <a:endParaRPr lang="pt-BR" sz="1600" b="1" i="1" u="heavy" spc="-5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 morais coletivos estão atrelados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à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3ª geração do constitucionalismo: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solidariedade. Segundo Bittar Filho  (apud </a:t>
            </a:r>
            <a:r>
              <a:rPr sz="1600" i="1" spc="-2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TARTUCE,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2009), estão presentes quando </a:t>
            </a:r>
            <a:r>
              <a:rPr sz="1600" i="1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violação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direitos </a:t>
            </a:r>
            <a:r>
              <a:rPr sz="1600" i="1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personalidade em seu aspecto individual homogêneo ou coletivo em  sentido </a:t>
            </a:r>
            <a:r>
              <a:rPr sz="1600" i="1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estrito,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sz="1600" i="1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vítimas são determinadas </a:t>
            </a:r>
            <a:r>
              <a:rPr sz="1600" i="1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determináveis (correspondem ao art. 81, parágrafo único, incisos II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 do CDC).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indenização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destinada a elas, vítimas,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diferentemente do dano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social, </a:t>
            </a:r>
            <a:r>
              <a:rPr sz="1600" i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</a:t>
            </a:r>
            <a:r>
              <a:rPr sz="1600" i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verá</a:t>
            </a:r>
            <a:r>
              <a:rPr sz="1600" i="1" spc="-26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(Pereira:2012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715645" algn="just">
              <a:lnSpc>
                <a:spcPct val="100000"/>
              </a:lnSpc>
            </a:pPr>
            <a:r>
              <a:rPr sz="1600" i="1" u="heavy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Jusrisprudência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REsp. </a:t>
            </a:r>
            <a:r>
              <a:rPr sz="1600" spc="-2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866.636/SP,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 06/12/2007,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3ª </a:t>
            </a:r>
            <a:r>
              <a:rPr sz="1600" spc="-1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Turma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STJ, na questão conhecida como “o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das pílulas de farinha”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  1269494</a:t>
            </a:r>
            <a:r>
              <a:rPr sz="1600" spc="-4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MG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2011/0124011-9</a:t>
            </a:r>
            <a:r>
              <a:rPr sz="1600" spc="-4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sz="1600" spc="-4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T2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SEGUNDA</a:t>
            </a:r>
            <a:r>
              <a:rPr sz="1600" spc="-9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TURMA/</a:t>
            </a:r>
            <a:r>
              <a:rPr sz="1600" b="1" spc="-5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Publicação</a:t>
            </a:r>
            <a:r>
              <a:rPr sz="1600" b="1" spc="-3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pt-BR"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pt-BR" sz="1600" spc="-2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01/10/2013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sz="1600" spc="-4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Ministra</a:t>
            </a:r>
            <a:r>
              <a:rPr sz="1600" spc="-3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ELIANA</a:t>
            </a:r>
            <a:r>
              <a:rPr sz="1600" spc="-9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CALMON</a:t>
            </a:r>
            <a:endParaRPr lang="pt-B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715645" algn="just">
              <a:lnSpc>
                <a:spcPct val="100000"/>
              </a:lnSpc>
            </a:pPr>
            <a:r>
              <a:rPr sz="1600" b="1" u="heavy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Sociais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sociais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palavras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Antônio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Junqueira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sz="1600" i="1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Azevedo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apud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spc="-2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TARTUCE,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2009),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lang="pt-BR"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aqueles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causam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um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rebaixamento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nível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vida</a:t>
            </a:r>
            <a:r>
              <a:rPr sz="1600" i="1" spc="-2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</a:t>
            </a:r>
            <a:r>
              <a:rPr sz="1600" i="1" spc="-2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coletividade</a:t>
            </a:r>
            <a:r>
              <a:rPr sz="1600" i="1" spc="-4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</a:t>
            </a:r>
            <a:r>
              <a:rPr sz="1600" i="1" spc="-2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decorrem</a:t>
            </a:r>
            <a:r>
              <a:rPr sz="1600" i="1" spc="-5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sz="1600" i="1" spc="-2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condutas</a:t>
            </a:r>
            <a:r>
              <a:rPr sz="1600" i="1" spc="-3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socialmente</a:t>
            </a:r>
            <a:r>
              <a:rPr sz="1600" i="1" spc="-4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reprováveis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sz="1600" i="1" spc="-4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Tal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tipo</a:t>
            </a:r>
            <a:r>
              <a:rPr sz="1600" i="1" spc="-2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</a:t>
            </a:r>
            <a:r>
              <a:rPr sz="1600" i="1" spc="-3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dá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-se</a:t>
            </a:r>
            <a:r>
              <a:rPr sz="1600" i="1" spc="-3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quando</a:t>
            </a:r>
            <a:r>
              <a:rPr sz="1600" i="1" spc="-3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</a:t>
            </a:r>
            <a:r>
              <a:rPr sz="1600" i="1" spc="-1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empresas</a:t>
            </a:r>
            <a:r>
              <a:rPr sz="1600" i="1" spc="-3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praticam</a:t>
            </a:r>
            <a:r>
              <a:rPr sz="1600" i="1" spc="-5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atos</a:t>
            </a:r>
            <a:r>
              <a:rPr sz="1600" i="1" spc="-1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negativamente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exemplares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seja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condutas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corriqueiras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causam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estar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social.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Envolvem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difusos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 as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vítimas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indeterminadas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sz="1600" i="1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indetermináveis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sz="1600" i="1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correspondem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art. 81,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parágrafo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único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inciso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 do 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CDC).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Essa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indenização</a:t>
            </a:r>
            <a:r>
              <a:rPr sz="1600" i="1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derivada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do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social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não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é </a:t>
            </a:r>
            <a:r>
              <a:rPr sz="1600" i="1" spc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</a:t>
            </a:r>
            <a:r>
              <a:rPr sz="1600" i="1" spc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vítima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sendo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destinada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um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fundo</a:t>
            </a:r>
            <a:r>
              <a:rPr sz="1600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sz="1600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proteção</a:t>
            </a:r>
            <a:r>
              <a:rPr sz="1600" i="1" spc="-16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(Pereira:2012).</a:t>
            </a:r>
            <a:endParaRPr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sz="1600" i="1" u="heavy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Jurisprudência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sz="1600" spc="-12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AgRg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1368769</a:t>
            </a:r>
            <a:r>
              <a:rPr sz="1600" spc="-4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</a:t>
            </a:r>
            <a:r>
              <a:rPr sz="1600" spc="-3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2013/0039226-0</a:t>
            </a:r>
            <a:r>
              <a:rPr sz="1600" spc="-4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Orgão</a:t>
            </a:r>
            <a:r>
              <a:rPr sz="1600" spc="-3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Julgador</a:t>
            </a:r>
            <a:r>
              <a:rPr sz="1600" spc="-3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T2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SEGUNDA</a:t>
            </a:r>
            <a:r>
              <a:rPr sz="1600" spc="-9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TURMA</a:t>
            </a:r>
            <a:r>
              <a:rPr sz="1600" spc="-8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Publicação</a:t>
            </a:r>
            <a:r>
              <a:rPr sz="1600" spc="-5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14/08/2013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Julgamento</a:t>
            </a:r>
            <a:r>
              <a:rPr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pt-BR" sz="16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Agosto de 2013 </a:t>
            </a:r>
            <a:r>
              <a:rPr sz="16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Relator </a:t>
            </a:r>
            <a:r>
              <a:rPr sz="16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Ministro 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HUMBERTO</a:t>
            </a:r>
            <a:r>
              <a:rPr sz="1600" spc="-22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MARTINS.</a:t>
            </a:r>
            <a:endParaRPr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11037" y="16113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161137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11037" y="28352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283527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11037" y="406082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406082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111037" y="528485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5284851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111037" y="651033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6510337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63"/>
            <a:ext cx="12192000" cy="954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63"/>
            <a:ext cx="12192000" cy="954405"/>
          </a:xfrm>
          <a:custGeom>
            <a:avLst/>
            <a:gdLst/>
            <a:ahLst/>
            <a:cxnLst/>
            <a:rect l="l" t="t" r="r" b="b"/>
            <a:pathLst>
              <a:path w="12192000" h="954405">
                <a:moveTo>
                  <a:pt x="0" y="954087"/>
                </a:moveTo>
                <a:lnTo>
                  <a:pt x="12192000" y="954087"/>
                </a:lnTo>
                <a:lnTo>
                  <a:pt x="12192000" y="0"/>
                </a:lnTo>
                <a:lnTo>
                  <a:pt x="0" y="0"/>
                </a:lnTo>
                <a:lnTo>
                  <a:pt x="0" y="95408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78739" y="76200"/>
            <a:ext cx="1203579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tabLst>
                <a:tab pos="1268095" algn="l"/>
                <a:tab pos="2703830" algn="l"/>
                <a:tab pos="4919980" algn="l"/>
                <a:tab pos="5371465" algn="l"/>
                <a:tab pos="7311390" algn="l"/>
                <a:tab pos="7844790" algn="l"/>
                <a:tab pos="9404350" algn="l"/>
                <a:tab pos="9951720" algn="l"/>
                <a:tab pos="11811000" algn="l"/>
              </a:tabLst>
            </a:pPr>
            <a:r>
              <a:rPr lang="pt-BR" sz="2400" b="1" dirty="0" smtClean="0">
                <a:solidFill>
                  <a:schemeClr val="bg1"/>
                </a:solidFill>
                <a:latin typeface="Verdana"/>
                <a:cs typeface="Verdana"/>
              </a:rPr>
              <a:t>4. Aplicação Prática: Caso Rompimento Barragem da Vale em Brumadinho </a:t>
            </a:r>
            <a:endParaRPr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0962" y="1011300"/>
            <a:ext cx="12030075" cy="5691505"/>
          </a:xfrm>
          <a:custGeom>
            <a:avLst/>
            <a:gdLst/>
            <a:ahLst/>
            <a:cxnLst/>
            <a:rect l="l" t="t" r="r" b="b"/>
            <a:pathLst>
              <a:path w="12030075" h="5691505">
                <a:moveTo>
                  <a:pt x="0" y="5691124"/>
                </a:moveTo>
                <a:lnTo>
                  <a:pt x="12030075" y="5691124"/>
                </a:lnTo>
                <a:lnTo>
                  <a:pt x="12030075" y="0"/>
                </a:lnTo>
                <a:lnTo>
                  <a:pt x="0" y="0"/>
                </a:lnTo>
                <a:lnTo>
                  <a:pt x="0" y="569112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62" y="1011300"/>
            <a:ext cx="12030075" cy="5691505"/>
          </a:xfrm>
          <a:custGeom>
            <a:avLst/>
            <a:gdLst/>
            <a:ahLst/>
            <a:cxnLst/>
            <a:rect l="l" t="t" r="r" b="b"/>
            <a:pathLst>
              <a:path w="12030075" h="5691505">
                <a:moveTo>
                  <a:pt x="0" y="5691124"/>
                </a:moveTo>
                <a:lnTo>
                  <a:pt x="12030075" y="5691124"/>
                </a:lnTo>
                <a:lnTo>
                  <a:pt x="12030075" y="0"/>
                </a:lnTo>
                <a:lnTo>
                  <a:pt x="0" y="0"/>
                </a:lnTo>
                <a:lnTo>
                  <a:pt x="0" y="569112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80276" y="1650081"/>
            <a:ext cx="11879580" cy="44422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Desde o rompimento da Barragem do Fundão, em Mariana (MG) no ano de 2015, foram instituídas três comissões legislativas extraordinárias (na Assembleia Legislativa de Minas Gerais, na Câmara dos Deputados e no Senado Federal), com a finalidade de endurecer as regras para controle de barragens.</a:t>
            </a: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 2018, foi arquivado o Projeto de Lei n. 224/2016, que pretendia suprir lacunas existentes na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Política Nacional de Barragens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hoje disciplinada pela Lei Federal n. 12.334/10, quanto a atuação dos órgãos fiscalizadores, além de exigir a validação de auditoria externa sobre a segurança no funcionamento de barragens de alto risco.</a:t>
            </a: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Agência Nacional das Águas (ANA) é a agência reguladora responsável por organizar, implantar e gerir o Sistema Nacional de Informações sobre Segurança de Barragens e em nota, afirmou ter apenas 06 funcionários para realizar a fiscalização em todo o país. A Lei Federal n. 13.575/2017 criou a Agência Nacional de Mineração – ANM, também com competências especificas sobre a matéria.</a:t>
            </a: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5">
                <a:moveTo>
                  <a:pt x="0" y="0"/>
                </a:moveTo>
                <a:lnTo>
                  <a:pt x="0" y="10113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7024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11037" y="16113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161137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11037" y="28352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283527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11037" y="406082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406082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111037" y="528485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5284851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111037" y="651033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6510337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63"/>
            <a:ext cx="12192000" cy="954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63"/>
            <a:ext cx="12192000" cy="954405"/>
          </a:xfrm>
          <a:custGeom>
            <a:avLst/>
            <a:gdLst/>
            <a:ahLst/>
            <a:cxnLst/>
            <a:rect l="l" t="t" r="r" b="b"/>
            <a:pathLst>
              <a:path w="12192000" h="954405">
                <a:moveTo>
                  <a:pt x="0" y="954087"/>
                </a:moveTo>
                <a:lnTo>
                  <a:pt x="12192000" y="954087"/>
                </a:lnTo>
                <a:lnTo>
                  <a:pt x="12192000" y="0"/>
                </a:lnTo>
                <a:lnTo>
                  <a:pt x="0" y="0"/>
                </a:lnTo>
                <a:lnTo>
                  <a:pt x="0" y="95408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78739" y="76200"/>
            <a:ext cx="1203579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tabLst>
                <a:tab pos="1268095" algn="l"/>
                <a:tab pos="2703830" algn="l"/>
                <a:tab pos="4919980" algn="l"/>
                <a:tab pos="5371465" algn="l"/>
                <a:tab pos="7311390" algn="l"/>
                <a:tab pos="7844790" algn="l"/>
                <a:tab pos="9404350" algn="l"/>
                <a:tab pos="9951720" algn="l"/>
                <a:tab pos="11811000" algn="l"/>
              </a:tabLst>
            </a:pPr>
            <a:r>
              <a:rPr lang="pt-BR" sz="2400" b="1" dirty="0" smtClean="0">
                <a:solidFill>
                  <a:schemeClr val="bg1"/>
                </a:solidFill>
                <a:latin typeface="Verdana"/>
                <a:cs typeface="Verdana"/>
              </a:rPr>
              <a:t>4. Aplicação Prática: Caso Rompimento Barragem da Vale em Brumadinho </a:t>
            </a:r>
            <a:endParaRPr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0962" y="1011300"/>
            <a:ext cx="12030075" cy="5691505"/>
          </a:xfrm>
          <a:custGeom>
            <a:avLst/>
            <a:gdLst/>
            <a:ahLst/>
            <a:cxnLst/>
            <a:rect l="l" t="t" r="r" b="b"/>
            <a:pathLst>
              <a:path w="12030075" h="5691505">
                <a:moveTo>
                  <a:pt x="0" y="5691124"/>
                </a:moveTo>
                <a:lnTo>
                  <a:pt x="12030075" y="5691124"/>
                </a:lnTo>
                <a:lnTo>
                  <a:pt x="12030075" y="0"/>
                </a:lnTo>
                <a:lnTo>
                  <a:pt x="0" y="0"/>
                </a:lnTo>
                <a:lnTo>
                  <a:pt x="0" y="569112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62" y="1011300"/>
            <a:ext cx="12030075" cy="5691505"/>
          </a:xfrm>
          <a:custGeom>
            <a:avLst/>
            <a:gdLst/>
            <a:ahLst/>
            <a:cxnLst/>
            <a:rect l="l" t="t" r="r" b="b"/>
            <a:pathLst>
              <a:path w="12030075" h="5691505">
                <a:moveTo>
                  <a:pt x="0" y="5691124"/>
                </a:moveTo>
                <a:lnTo>
                  <a:pt x="12030075" y="5691124"/>
                </a:lnTo>
                <a:lnTo>
                  <a:pt x="12030075" y="0"/>
                </a:lnTo>
                <a:lnTo>
                  <a:pt x="0" y="0"/>
                </a:lnTo>
                <a:lnTo>
                  <a:pt x="0" y="569112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59816" y="990600"/>
            <a:ext cx="11879580" cy="5088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 janeiro de 2019, ocorre o rompimento da Barragem em Brumadinho (MG), atingindo mais de 300 pessoas. A empresa VALE é responsável por ambas as Barragens (já que é controladora da Samarco) e teve 11 bilhões de reais bloqueados pela Justiça, além da decretação da prisão dos engenheiros funcionários da empresa que atestaram a regularidade do funcionamento da Barragem de Brumadinho. Em defesa, a VALE afirma não ter responsabilidade pelo evento. A União é acionista majoritária da VALE, possuindo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Golden </a:t>
            </a:r>
            <a:r>
              <a:rPr lang="pt-BR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shares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(ações preferenciais que dão direito ao veto em decisões sensíveis da empresa). Por fim, recentemente o Tribunal de Contas da União – TCU decidiu fiscalizar a Agência Nacional de Mineração (ANM), por falhas na atuação do departamento que fiscalizava as Barragens</a:t>
            </a: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Explore:</a:t>
            </a:r>
          </a:p>
          <a:p>
            <a:pPr marL="12700" marR="11430" algn="just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marR="11430" indent="-3429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 responsabilidade da União, da VALE, da ANM e da ANA pelo rompimento da Barragem em Brumadinho;</a:t>
            </a:r>
          </a:p>
          <a:p>
            <a:pPr marL="355600" marR="11430" indent="-3429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47370" algn="l"/>
                <a:tab pos="1202690" algn="l"/>
                <a:tab pos="2111375" algn="l"/>
                <a:tab pos="2426970" algn="l"/>
                <a:tab pos="3387090" algn="l"/>
                <a:tab pos="3871595" algn="l"/>
                <a:tab pos="4678045" algn="l"/>
                <a:tab pos="5162550" algn="l"/>
                <a:tab pos="6443980" algn="l"/>
                <a:tab pos="7573645" algn="l"/>
                <a:tab pos="9076690" algn="l"/>
                <a:tab pos="10562590" algn="l"/>
                <a:tab pos="11030585" algn="l"/>
              </a:tabLst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natureza jurídica da responsabilidade e da correspondente indenização devida, abordando o conteúdo e extensão do dano.</a:t>
            </a:r>
            <a:endParaRPr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612" y="19050"/>
            <a:ext cx="12117387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612" y="422275"/>
            <a:ext cx="12117705" cy="0"/>
          </a:xfrm>
          <a:custGeom>
            <a:avLst/>
            <a:gdLst/>
            <a:ahLst/>
            <a:cxnLst/>
            <a:rect l="l" t="t" r="r" b="b"/>
            <a:pathLst>
              <a:path w="12117705">
                <a:moveTo>
                  <a:pt x="0" y="0"/>
                </a:moveTo>
                <a:lnTo>
                  <a:pt x="12117387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612" y="19050"/>
            <a:ext cx="12117705" cy="403225"/>
          </a:xfrm>
          <a:custGeom>
            <a:avLst/>
            <a:gdLst/>
            <a:ahLst/>
            <a:cxnLst/>
            <a:rect l="l" t="t" r="r" b="b"/>
            <a:pathLst>
              <a:path w="12117705" h="403225">
                <a:moveTo>
                  <a:pt x="12117387" y="0"/>
                </a:moveTo>
                <a:lnTo>
                  <a:pt x="0" y="0"/>
                </a:lnTo>
                <a:lnTo>
                  <a:pt x="0" y="403225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53352" y="49530"/>
            <a:ext cx="1696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Referências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66052" y="347979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13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25415" y="707008"/>
            <a:ext cx="3977640" cy="0"/>
          </a:xfrm>
          <a:custGeom>
            <a:avLst/>
            <a:gdLst/>
            <a:ahLst/>
            <a:cxnLst/>
            <a:rect l="l" t="t" r="r" b="b"/>
            <a:pathLst>
              <a:path w="3977640">
                <a:moveTo>
                  <a:pt x="0" y="0"/>
                </a:moveTo>
                <a:lnTo>
                  <a:pt x="397764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46275" y="85686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82775" y="2906648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>
                <a:moveTo>
                  <a:pt x="0" y="0"/>
                </a:moveTo>
                <a:lnTo>
                  <a:pt x="693928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12725" y="457200"/>
            <a:ext cx="11826875" cy="608115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3500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BOZOLA, Túlio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Arantes;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GAUDINO,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Kaue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 Figueiredo.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STJ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e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princípio da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duração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razoável do processo penal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 Jus</a:t>
            </a:r>
            <a:r>
              <a:rPr sz="1100" b="1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Navigandi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ISSN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1518-4862,</a:t>
            </a:r>
            <a:endParaRPr sz="1100" dirty="0">
              <a:latin typeface="Verdana"/>
              <a:cs typeface="Verdana"/>
            </a:endParaRPr>
          </a:p>
          <a:p>
            <a:pPr marL="12700" algn="just">
              <a:lnSpc>
                <a:spcPts val="2000"/>
              </a:lnSpc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Teresina,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ano 16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n. 2868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9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maio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2011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&lt;https://jus.com.br/artigos/19060&gt;.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em: 9 maio</a:t>
            </a:r>
            <a:r>
              <a:rPr sz="11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CAHALI,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Yussef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Said.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Estado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5ed.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Revista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Tribunais,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2014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CARVALHO FILHO, 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Santos.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Manual de Direito administrativo.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14.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Rio de Janeiro: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CRUZ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TUCCI,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Rogério.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Tempo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RT,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 PIETRO,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Maria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Sylvia Zanella.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Direito Administrativo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26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Editora Atlas,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FREDERICO, Alencar. Responsabilidade do Estado pela demora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prestação jurisdicional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brasileiro. In: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Âmbito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Rio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Grande, X, n. 47,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nov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http://www.ambito-juridico.com.br/site/index.php?n_link=revista_artigos_leitura&amp;artigo_id=2350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 maio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571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GREGÓRIO, Rita de Cássia Zuffo.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Estado-Juiz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Paulo, Programa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Pós-Graduação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HAMILTON, Sergio Demoro.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seus reflexos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penal.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In: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LIMA, Marcellus Polastri; SANTIAGO, Nestor Eduardo  Araruna Santiago (coord.).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Renovação processual penal após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Constituição de 1988: estudos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em homenagem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ao Professor José Barcelos de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Souza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Rio de janeiro: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JUNIOR,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Cretella.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Legislativo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Revista de Direito Administrativo, Rio de Janeiro,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v. 153,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15-34, jan. 2015. ISSN 2238-  5177.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&lt;h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tp://bibliotecadigital.fgv.br/ojs/index.php/rda/article/view/43882/42779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Acesso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10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Mai.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doi: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http://dx.doi.org/10.12660/rda.v153.1983.43882</a:t>
            </a: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KOEHLER, Frederico Augusto Leopoldino.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Salvador: JusPodivm,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LENZ,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Carlos</a:t>
            </a:r>
            <a:r>
              <a:rPr sz="11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Thompson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Flores.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judiciais.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</a:t>
            </a:r>
            <a:r>
              <a:rPr sz="11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Informação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Legislativa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Brasília,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ano</a:t>
            </a:r>
            <a:r>
              <a:rPr sz="11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35,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138,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abr./jun.</a:t>
            </a:r>
            <a:endParaRPr sz="1100" dirty="0">
              <a:latin typeface="Verdana"/>
              <a:cs typeface="Verdana"/>
            </a:endParaRPr>
          </a:p>
          <a:p>
            <a:pPr marL="12700">
              <a:lnSpc>
                <a:spcPts val="2000"/>
              </a:lnSpc>
            </a:pP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endParaRPr sz="1550" dirty="0">
              <a:latin typeface="Times New Roman"/>
              <a:cs typeface="Times New Roman"/>
            </a:endParaRPr>
          </a:p>
          <a:p>
            <a:pPr marL="12700" marR="698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MACERA, Paulo Henrique.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judicial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Paulo, Programa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Pós-Graduação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2015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NANNI, Giovanni Ettore.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juiz.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Max Limonad,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lang="pt-BR" sz="1100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lang="pt-BR" sz="1100" dirty="0" smtClean="0">
                <a:solidFill>
                  <a:srgbClr val="2C2D2C"/>
                </a:solidFill>
                <a:latin typeface="Verdana"/>
                <a:cs typeface="Verdana"/>
              </a:rPr>
              <a:t>OLIVEIRA,  Rafael Carvalho Rezende. Curso de Direito Administrativo. 5 ed. Rio de Janeiro: Método, 2017.</a:t>
            </a:r>
          </a:p>
          <a:p>
            <a:pPr marL="62230" indent="-49530" algn="just">
              <a:lnSpc>
                <a:spcPct val="100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endParaRPr sz="11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489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1456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Tema do Office</vt:lpstr>
      <vt:lpstr>Responsabilidade Civil do</vt:lpstr>
      <vt:lpstr>Sumário de aula</vt:lpstr>
      <vt:lpstr>Apresentação do PowerPoint</vt:lpstr>
      <vt:lpstr>Apresentação do PowerPoint</vt:lpstr>
      <vt:lpstr>2.1. Dano Moral e Dano Estético</vt:lpstr>
      <vt:lpstr>3. Danos individuais , Coletivos e Sociais – Conceito e Jurisprudência</vt:lpstr>
      <vt:lpstr>4. Aplicação Prática: Caso Rompimento Barragem da Vale em Brumadinho </vt:lpstr>
      <vt:lpstr>4. Aplicação Prática: Caso Rompimento Barragem da Vale em Brumadinho 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Libonati</dc:creator>
  <cp:lastModifiedBy>Fabio Libonati</cp:lastModifiedBy>
  <cp:revision>18</cp:revision>
  <dcterms:created xsi:type="dcterms:W3CDTF">2020-04-05T15:00:07Z</dcterms:created>
  <dcterms:modified xsi:type="dcterms:W3CDTF">2020-04-05T21:46:45Z</dcterms:modified>
</cp:coreProperties>
</file>