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11E4-B0F0-46CE-A636-13C0BA873F5D}" type="datetimeFigureOut">
              <a:rPr lang="pt-BR" smtClean="0"/>
              <a:t>05/04/2020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B503-2A73-4D04-B7EE-2E2DBFDB74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652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11E4-B0F0-46CE-A636-13C0BA873F5D}" type="datetimeFigureOut">
              <a:rPr lang="pt-BR" smtClean="0"/>
              <a:t>05/04/2020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B503-2A73-4D04-B7EE-2E2DBFDB74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3038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11E4-B0F0-46CE-A636-13C0BA873F5D}" type="datetimeFigureOut">
              <a:rPr lang="pt-BR" smtClean="0"/>
              <a:t>05/04/2020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B503-2A73-4D04-B7EE-2E2DBFDB74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0146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11E4-B0F0-46CE-A636-13C0BA873F5D}" type="datetimeFigureOut">
              <a:rPr lang="pt-BR" smtClean="0"/>
              <a:t>05/04/2020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B503-2A73-4D04-B7EE-2E2DBFDB74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9276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11E4-B0F0-46CE-A636-13C0BA873F5D}" type="datetimeFigureOut">
              <a:rPr lang="pt-BR" smtClean="0"/>
              <a:t>05/04/2020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B503-2A73-4D04-B7EE-2E2DBFDB74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8126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11E4-B0F0-46CE-A636-13C0BA873F5D}" type="datetimeFigureOut">
              <a:rPr lang="pt-BR" smtClean="0"/>
              <a:t>05/04/2020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B503-2A73-4D04-B7EE-2E2DBFDB74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2315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11E4-B0F0-46CE-A636-13C0BA873F5D}" type="datetimeFigureOut">
              <a:rPr lang="pt-BR" smtClean="0"/>
              <a:t>05/04/2020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B503-2A73-4D04-B7EE-2E2DBFDB74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2873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11E4-B0F0-46CE-A636-13C0BA873F5D}" type="datetimeFigureOut">
              <a:rPr lang="pt-BR" smtClean="0"/>
              <a:t>05/04/2020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B503-2A73-4D04-B7EE-2E2DBFDB74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4311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11E4-B0F0-46CE-A636-13C0BA873F5D}" type="datetimeFigureOut">
              <a:rPr lang="pt-BR" smtClean="0"/>
              <a:t>05/04/2020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B503-2A73-4D04-B7EE-2E2DBFDB74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3398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11E4-B0F0-46CE-A636-13C0BA873F5D}" type="datetimeFigureOut">
              <a:rPr lang="pt-BR" smtClean="0"/>
              <a:t>05/04/2020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B503-2A73-4D04-B7EE-2E2DBFDB74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874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11E4-B0F0-46CE-A636-13C0BA873F5D}" type="datetimeFigureOut">
              <a:rPr lang="pt-BR" smtClean="0"/>
              <a:t>05/04/2020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0B503-2A73-4D04-B7EE-2E2DBFDB74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038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011E4-B0F0-46CE-A636-13C0BA873F5D}" type="datetimeFigureOut">
              <a:rPr lang="pt-BR" smtClean="0"/>
              <a:t>05/04/2020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0B503-2A73-4D04-B7EE-2E2DBFDB74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9727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0"/>
            <a:ext cx="0" cy="3526154"/>
          </a:xfrm>
          <a:custGeom>
            <a:avLst/>
            <a:gdLst/>
            <a:ahLst/>
            <a:cxnLst/>
            <a:rect l="l" t="t" r="r" b="b"/>
            <a:pathLst>
              <a:path h="3526154">
                <a:moveTo>
                  <a:pt x="0" y="0"/>
                </a:moveTo>
                <a:lnTo>
                  <a:pt x="0" y="35259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5518150"/>
            <a:ext cx="0" cy="1339850"/>
          </a:xfrm>
          <a:custGeom>
            <a:avLst/>
            <a:gdLst/>
            <a:ahLst/>
            <a:cxnLst/>
            <a:rect l="l" t="t" r="r" b="b"/>
            <a:pathLst>
              <a:path h="1339850">
                <a:moveTo>
                  <a:pt x="0" y="0"/>
                </a:moveTo>
                <a:lnTo>
                  <a:pt x="0" y="13398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0"/>
            <a:ext cx="0" cy="3526154"/>
          </a:xfrm>
          <a:custGeom>
            <a:avLst/>
            <a:gdLst/>
            <a:ahLst/>
            <a:cxnLst/>
            <a:rect l="l" t="t" r="r" b="b"/>
            <a:pathLst>
              <a:path h="3526154">
                <a:moveTo>
                  <a:pt x="0" y="0"/>
                </a:moveTo>
                <a:lnTo>
                  <a:pt x="0" y="35259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5518150"/>
            <a:ext cx="0" cy="1339850"/>
          </a:xfrm>
          <a:custGeom>
            <a:avLst/>
            <a:gdLst/>
            <a:ahLst/>
            <a:cxnLst/>
            <a:rect l="l" t="t" r="r" b="b"/>
            <a:pathLst>
              <a:path h="1339850">
                <a:moveTo>
                  <a:pt x="0" y="0"/>
                </a:moveTo>
                <a:lnTo>
                  <a:pt x="0" y="13398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08136" y="4060825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>
                <a:moveTo>
                  <a:pt x="0" y="0"/>
                </a:moveTo>
                <a:lnTo>
                  <a:pt x="1008386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75" y="4060825"/>
            <a:ext cx="132080" cy="0"/>
          </a:xfrm>
          <a:custGeom>
            <a:avLst/>
            <a:gdLst/>
            <a:ahLst/>
            <a:cxnLst/>
            <a:rect l="l" t="t" r="r" b="b"/>
            <a:pathLst>
              <a:path w="132080">
                <a:moveTo>
                  <a:pt x="0" y="0"/>
                </a:moveTo>
                <a:lnTo>
                  <a:pt x="13176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108136" y="5284851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>
                <a:moveTo>
                  <a:pt x="0" y="0"/>
                </a:moveTo>
                <a:lnTo>
                  <a:pt x="1008386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75" y="5284851"/>
            <a:ext cx="132080" cy="0"/>
          </a:xfrm>
          <a:custGeom>
            <a:avLst/>
            <a:gdLst/>
            <a:ahLst/>
            <a:cxnLst/>
            <a:rect l="l" t="t" r="r" b="b"/>
            <a:pathLst>
              <a:path w="132080">
                <a:moveTo>
                  <a:pt x="0" y="0"/>
                </a:moveTo>
                <a:lnTo>
                  <a:pt x="13176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542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108136" y="5294376"/>
            <a:ext cx="8789035" cy="0"/>
          </a:xfrm>
          <a:custGeom>
            <a:avLst/>
            <a:gdLst/>
            <a:ahLst/>
            <a:cxnLst/>
            <a:rect l="l" t="t" r="r" b="b"/>
            <a:pathLst>
              <a:path w="8789035">
                <a:moveTo>
                  <a:pt x="0" y="0"/>
                </a:moveTo>
                <a:lnTo>
                  <a:pt x="8788463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>
            <a:spLocks noGrp="1"/>
          </p:cNvSpPr>
          <p:nvPr>
            <p:ph type="title"/>
          </p:nvPr>
        </p:nvSpPr>
        <p:spPr>
          <a:xfrm>
            <a:off x="2036445" y="875982"/>
            <a:ext cx="874649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0" spc="-15" dirty="0">
                <a:latin typeface="Verdana"/>
                <a:cs typeface="Verdana"/>
              </a:rPr>
              <a:t>Responsabilidade </a:t>
            </a:r>
            <a:r>
              <a:rPr sz="5400" b="0" spc="-5" dirty="0">
                <a:latin typeface="Verdana"/>
                <a:cs typeface="Verdana"/>
              </a:rPr>
              <a:t>Civil</a:t>
            </a:r>
            <a:r>
              <a:rPr sz="5400" b="0" spc="40" dirty="0">
                <a:latin typeface="Verdana"/>
                <a:cs typeface="Verdana"/>
              </a:rPr>
              <a:t> </a:t>
            </a:r>
            <a:r>
              <a:rPr sz="5400" b="0" spc="-5" dirty="0">
                <a:latin typeface="Verdana"/>
                <a:cs typeface="Verdana"/>
              </a:rPr>
              <a:t>do</a:t>
            </a:r>
            <a:endParaRPr sz="54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764664" y="1503362"/>
            <a:ext cx="9288145" cy="2401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5400" spc="-5" dirty="0">
                <a:solidFill>
                  <a:srgbClr val="2C2D2C"/>
                </a:solidFill>
                <a:latin typeface="Verdana"/>
                <a:cs typeface="Verdana"/>
              </a:rPr>
              <a:t>Estado:</a:t>
            </a:r>
            <a:endParaRPr sz="5400" dirty="0">
              <a:latin typeface="Verdana"/>
              <a:cs typeface="Verdana"/>
            </a:endParaRPr>
          </a:p>
          <a:p>
            <a:pPr algn="ctr">
              <a:lnSpc>
                <a:spcPts val="4220"/>
              </a:lnSpc>
              <a:spcBef>
                <a:spcPts val="3779"/>
              </a:spcBef>
            </a:pPr>
            <a:r>
              <a:rPr sz="4000" b="1" dirty="0">
                <a:solidFill>
                  <a:srgbClr val="2C2D2C"/>
                </a:solidFill>
                <a:latin typeface="Verdana"/>
                <a:cs typeface="Verdana"/>
              </a:rPr>
              <a:t>Tema: </a:t>
            </a:r>
            <a:r>
              <a:rPr sz="40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4000" spc="-5" dirty="0">
                <a:solidFill>
                  <a:srgbClr val="2C2D2C"/>
                </a:solidFill>
                <a:latin typeface="Verdana"/>
                <a:cs typeface="Verdana"/>
              </a:rPr>
              <a:t>RCE </a:t>
            </a:r>
            <a:r>
              <a:rPr sz="4000" spc="-5" dirty="0" err="1">
                <a:solidFill>
                  <a:srgbClr val="2C2D2C"/>
                </a:solidFill>
                <a:latin typeface="Verdana"/>
                <a:cs typeface="Verdana"/>
              </a:rPr>
              <a:t>por</a:t>
            </a:r>
            <a:r>
              <a:rPr sz="4000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4000" dirty="0" err="1" smtClean="0">
                <a:solidFill>
                  <a:srgbClr val="2C2D2C"/>
                </a:solidFill>
                <a:latin typeface="Verdana"/>
                <a:cs typeface="Verdana"/>
              </a:rPr>
              <a:t>atos</a:t>
            </a:r>
            <a:endParaRPr sz="4000" dirty="0">
              <a:latin typeface="Verdana"/>
              <a:cs typeface="Verdana"/>
            </a:endParaRPr>
          </a:p>
          <a:p>
            <a:pPr algn="ctr">
              <a:lnSpc>
                <a:spcPts val="4220"/>
              </a:lnSpc>
            </a:pPr>
            <a:r>
              <a:rPr sz="4000" spc="-5" dirty="0">
                <a:solidFill>
                  <a:srgbClr val="2C2D2C"/>
                </a:solidFill>
                <a:latin typeface="Verdana"/>
                <a:cs typeface="Verdana"/>
              </a:rPr>
              <a:t>jurisdicionais</a:t>
            </a:r>
            <a:endParaRPr sz="4000" dirty="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897882" y="5635307"/>
            <a:ext cx="6635750" cy="579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300"/>
              </a:lnSpc>
              <a:spcBef>
                <a:spcPts val="100"/>
              </a:spcBef>
            </a:pP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Faculdade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de Direito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da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Universidade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de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São Paulo</a:t>
            </a:r>
            <a:r>
              <a:rPr sz="20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(USP)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2060"/>
              </a:lnSpc>
            </a:pPr>
            <a:r>
              <a:rPr sz="1800" dirty="0">
                <a:solidFill>
                  <a:srgbClr val="FF0000"/>
                </a:solidFill>
                <a:latin typeface="Verdana"/>
                <a:cs typeface="Verdana"/>
              </a:rPr>
              <a:t>São </a:t>
            </a:r>
            <a:r>
              <a:rPr sz="1800" spc="-15" dirty="0">
                <a:solidFill>
                  <a:srgbClr val="FF0000"/>
                </a:solidFill>
                <a:latin typeface="Verdana"/>
                <a:cs typeface="Verdana"/>
              </a:rPr>
              <a:t>Paulo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(SP), </a:t>
            </a:r>
            <a:r>
              <a:rPr lang="pt-BR" sz="1800" spc="-10" smtClean="0">
                <a:solidFill>
                  <a:srgbClr val="FF0000"/>
                </a:solidFill>
                <a:latin typeface="Verdana"/>
                <a:cs typeface="Verdana"/>
              </a:rPr>
              <a:t>primeiro semestre </a:t>
            </a:r>
            <a:r>
              <a:rPr lang="pt-BR" sz="1800" spc="-10" dirty="0" smtClean="0">
                <a:solidFill>
                  <a:srgbClr val="FF0000"/>
                </a:solidFill>
                <a:latin typeface="Verdana"/>
                <a:cs typeface="Verdana"/>
              </a:rPr>
              <a:t>de 2020</a:t>
            </a:r>
            <a:r>
              <a:rPr lang="pt-BR" sz="1800" spc="-5" dirty="0" smtClean="0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075684" y="4475416"/>
            <a:ext cx="7461884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1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2200" b="1" spc="10" dirty="0">
                <a:solidFill>
                  <a:srgbClr val="2C2D2C"/>
                </a:solidFill>
                <a:latin typeface="Verdana"/>
                <a:cs typeface="Verdana"/>
              </a:rPr>
              <a:t>ROF</a:t>
            </a:r>
            <a:r>
              <a:rPr sz="2800" b="1" spc="1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2800" b="1" spc="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200" b="1" spc="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800" b="1" spc="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2800" b="1" spc="25" dirty="0">
                <a:solidFill>
                  <a:srgbClr val="2C2D2C"/>
                </a:solidFill>
                <a:latin typeface="Verdana"/>
                <a:cs typeface="Verdana"/>
              </a:rPr>
              <a:t>G</a:t>
            </a:r>
            <a:r>
              <a:rPr sz="2200" b="1" spc="25" dirty="0">
                <a:solidFill>
                  <a:srgbClr val="2C2D2C"/>
                </a:solidFill>
                <a:latin typeface="Verdana"/>
                <a:cs typeface="Verdana"/>
              </a:rPr>
              <a:t>USTAVO </a:t>
            </a:r>
            <a:r>
              <a:rPr sz="2800" b="1" spc="15" dirty="0">
                <a:solidFill>
                  <a:srgbClr val="2C2D2C"/>
                </a:solidFill>
                <a:latin typeface="Verdana"/>
                <a:cs typeface="Verdana"/>
              </a:rPr>
              <a:t>J</a:t>
            </a:r>
            <a:r>
              <a:rPr sz="2200" b="1" spc="15" dirty="0">
                <a:solidFill>
                  <a:srgbClr val="2C2D2C"/>
                </a:solidFill>
                <a:latin typeface="Verdana"/>
                <a:cs typeface="Verdana"/>
              </a:rPr>
              <a:t>USTINO </a:t>
            </a:r>
            <a:r>
              <a:rPr sz="2200" b="1" spc="2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2200" b="1" spc="509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800" b="1" spc="1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200" b="1" spc="15" dirty="0">
                <a:solidFill>
                  <a:srgbClr val="2C2D2C"/>
                </a:solidFill>
                <a:latin typeface="Verdana"/>
                <a:cs typeface="Verdana"/>
              </a:rPr>
              <a:t>LIVEIRA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664846" y="4329811"/>
            <a:ext cx="1973199" cy="19922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7096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>
            <a:spLocks noGrp="1"/>
          </p:cNvSpPr>
          <p:nvPr>
            <p:ph type="title"/>
          </p:nvPr>
        </p:nvSpPr>
        <p:spPr>
          <a:xfrm>
            <a:off x="4084700" y="616424"/>
            <a:ext cx="4635499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D15A3D"/>
                </a:solidFill>
                <a:latin typeface="Verdana"/>
                <a:cs typeface="Verdana"/>
              </a:rPr>
              <a:t>Sumário de</a:t>
            </a:r>
            <a:r>
              <a:rPr spc="-80" dirty="0">
                <a:solidFill>
                  <a:srgbClr val="D15A3D"/>
                </a:solidFill>
                <a:latin typeface="Verdana"/>
                <a:cs typeface="Verdana"/>
              </a:rPr>
              <a:t> </a:t>
            </a:r>
            <a:r>
              <a:rPr dirty="0">
                <a:solidFill>
                  <a:srgbClr val="D15A3D"/>
                </a:solidFill>
                <a:latin typeface="Verdana"/>
                <a:cs typeface="Verdana"/>
              </a:rPr>
              <a:t>aula</a:t>
            </a:r>
          </a:p>
        </p:txBody>
      </p:sp>
      <p:sp>
        <p:nvSpPr>
          <p:cNvPr id="50" name="object 50"/>
          <p:cNvSpPr txBox="1"/>
          <p:nvPr/>
        </p:nvSpPr>
        <p:spPr>
          <a:xfrm>
            <a:off x="1434910" y="1849940"/>
            <a:ext cx="9293860" cy="2187137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33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5"/>
              </a:spcBef>
            </a:pPr>
            <a:r>
              <a:rPr sz="2000" b="1" spc="-10" dirty="0" smtClean="0">
                <a:solidFill>
                  <a:srgbClr val="FF0000"/>
                </a:solidFill>
                <a:latin typeface="Verdana"/>
                <a:cs typeface="Verdana"/>
              </a:rPr>
              <a:t>RCE </a:t>
            </a:r>
            <a:r>
              <a:rPr sz="2000" b="1" spc="-5" dirty="0">
                <a:solidFill>
                  <a:srgbClr val="FF0000"/>
                </a:solidFill>
                <a:latin typeface="Verdana"/>
                <a:cs typeface="Verdana"/>
              </a:rPr>
              <a:t>por </a:t>
            </a:r>
            <a:r>
              <a:rPr sz="2000" b="1" dirty="0">
                <a:solidFill>
                  <a:srgbClr val="FF0000"/>
                </a:solidFill>
                <a:latin typeface="Verdana"/>
                <a:cs typeface="Verdana"/>
              </a:rPr>
              <a:t>atos</a:t>
            </a:r>
            <a:r>
              <a:rPr sz="2000" b="1" spc="1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Verdana"/>
                <a:cs typeface="Verdana"/>
              </a:rPr>
              <a:t>jurisdicionais:</a:t>
            </a:r>
            <a:endParaRPr sz="2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  <a:buClr>
                <a:srgbClr val="D15A3D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lang="pt-BR" sz="2000" b="1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z="2000" b="1" spc="-5" dirty="0" smtClean="0">
                <a:solidFill>
                  <a:srgbClr val="2C2D2C"/>
                </a:solidFill>
                <a:latin typeface="Verdana"/>
                <a:cs typeface="Verdana"/>
              </a:rPr>
              <a:t>RCE por atos jurisdicionais - </a:t>
            </a:r>
            <a:r>
              <a:rPr sz="2000" b="1" spc="-5" dirty="0" err="1" smtClean="0">
                <a:solidFill>
                  <a:srgbClr val="2C2D2C"/>
                </a:solidFill>
                <a:latin typeface="Verdana"/>
                <a:cs typeface="Verdana"/>
              </a:rPr>
              <a:t>Evolução</a:t>
            </a:r>
            <a:r>
              <a:rPr sz="2000" b="1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constitucional;</a:t>
            </a:r>
            <a:endParaRPr sz="2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  <a:buClr>
                <a:srgbClr val="D15A3D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lang="pt-BR" sz="2000" b="1" dirty="0" smtClean="0">
                <a:solidFill>
                  <a:srgbClr val="2C2D2C"/>
                </a:solidFill>
                <a:latin typeface="Verdana"/>
                <a:cs typeface="Verdana"/>
              </a:rPr>
              <a:t>Correntes sobre a RCE por ato jurisdicional</a:t>
            </a:r>
            <a:r>
              <a:rPr sz="2000" b="1" spc="-5" dirty="0" smtClean="0">
                <a:solidFill>
                  <a:srgbClr val="2C2D2C"/>
                </a:solidFill>
                <a:latin typeface="Verdana"/>
                <a:cs typeface="Verdana"/>
              </a:rPr>
              <a:t>;</a:t>
            </a:r>
            <a:endParaRPr sz="2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  <a:buClr>
                <a:srgbClr val="D15A3D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lang="pt-BR" sz="2000" b="1" dirty="0" smtClean="0">
                <a:solidFill>
                  <a:srgbClr val="2C2D2C"/>
                </a:solidFill>
                <a:latin typeface="Verdana"/>
                <a:cs typeface="Verdana"/>
              </a:rPr>
              <a:t>Demora na Prestação Jurisdicional</a:t>
            </a:r>
          </a:p>
          <a:p>
            <a:pPr marL="12700">
              <a:lnSpc>
                <a:spcPct val="100000"/>
              </a:lnSpc>
              <a:spcBef>
                <a:spcPts val="960"/>
              </a:spcBef>
              <a:buClr>
                <a:srgbClr val="D15A3D"/>
              </a:buClr>
              <a:tabLst>
                <a:tab pos="469900" algn="l"/>
                <a:tab pos="470534" algn="l"/>
              </a:tabLst>
            </a:pPr>
            <a:r>
              <a:rPr lang="pt-BR" sz="2000" b="1" spc="-5" dirty="0" smtClean="0">
                <a:solidFill>
                  <a:srgbClr val="D15A3D"/>
                </a:solidFill>
                <a:latin typeface="Verdana"/>
                <a:cs typeface="Verdana"/>
              </a:rPr>
              <a:t>4. </a:t>
            </a:r>
            <a:r>
              <a:rPr lang="pt-BR" sz="2000" b="1" spc="-5" dirty="0" smtClean="0">
                <a:latin typeface="Verdana"/>
                <a:cs typeface="Verdana"/>
              </a:rPr>
              <a:t>RCE por ato judicial PL 412/2011</a:t>
            </a:r>
            <a:endParaRPr sz="20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23615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454025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0"/>
                </a:moveTo>
                <a:lnTo>
                  <a:pt x="0" y="111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3819525"/>
            <a:ext cx="0" cy="138430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1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454025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0"/>
                </a:moveTo>
                <a:lnTo>
                  <a:pt x="0" y="111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3819525"/>
            <a:ext cx="0" cy="138430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1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454025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0"/>
                </a:moveTo>
                <a:lnTo>
                  <a:pt x="0" y="111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3819525"/>
            <a:ext cx="0" cy="138430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1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454025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0"/>
                </a:moveTo>
                <a:lnTo>
                  <a:pt x="0" y="111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3819525"/>
            <a:ext cx="0" cy="138430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1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0" y="454025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0"/>
                </a:moveTo>
                <a:lnTo>
                  <a:pt x="0" y="111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3819525"/>
            <a:ext cx="0" cy="138430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1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05600" y="454025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0"/>
                </a:moveTo>
                <a:lnTo>
                  <a:pt x="0" y="111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2773426"/>
            <a:ext cx="0" cy="1184275"/>
          </a:xfrm>
          <a:custGeom>
            <a:avLst/>
            <a:gdLst/>
            <a:ahLst/>
            <a:cxnLst/>
            <a:rect l="l" t="t" r="r" b="b"/>
            <a:pathLst>
              <a:path h="1184275">
                <a:moveTo>
                  <a:pt x="0" y="0"/>
                </a:moveTo>
                <a:lnTo>
                  <a:pt x="0" y="11842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24800" y="454025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0"/>
                </a:moveTo>
                <a:lnTo>
                  <a:pt x="0" y="111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4800" y="2773426"/>
            <a:ext cx="0" cy="1184275"/>
          </a:xfrm>
          <a:custGeom>
            <a:avLst/>
            <a:gdLst/>
            <a:ahLst/>
            <a:cxnLst/>
            <a:rect l="l" t="t" r="r" b="b"/>
            <a:pathLst>
              <a:path h="1184275">
                <a:moveTo>
                  <a:pt x="0" y="0"/>
                </a:moveTo>
                <a:lnTo>
                  <a:pt x="0" y="11842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44000" y="454025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0"/>
                </a:moveTo>
                <a:lnTo>
                  <a:pt x="0" y="111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0" y="2773426"/>
            <a:ext cx="0" cy="1184275"/>
          </a:xfrm>
          <a:custGeom>
            <a:avLst/>
            <a:gdLst/>
            <a:ahLst/>
            <a:cxnLst/>
            <a:rect l="l" t="t" r="r" b="b"/>
            <a:pathLst>
              <a:path h="1184275">
                <a:moveTo>
                  <a:pt x="0" y="0"/>
                </a:moveTo>
                <a:lnTo>
                  <a:pt x="0" y="11842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363200" y="454025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0"/>
                </a:moveTo>
                <a:lnTo>
                  <a:pt x="0" y="111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363200" y="2773426"/>
            <a:ext cx="0" cy="1184275"/>
          </a:xfrm>
          <a:custGeom>
            <a:avLst/>
            <a:gdLst/>
            <a:ahLst/>
            <a:cxnLst/>
            <a:rect l="l" t="t" r="r" b="b"/>
            <a:pathLst>
              <a:path h="1184275">
                <a:moveTo>
                  <a:pt x="0" y="0"/>
                </a:moveTo>
                <a:lnTo>
                  <a:pt x="0" y="11842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582400" y="454025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0"/>
                </a:moveTo>
                <a:lnTo>
                  <a:pt x="0" y="111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582400" y="2773426"/>
            <a:ext cx="0" cy="1184275"/>
          </a:xfrm>
          <a:custGeom>
            <a:avLst/>
            <a:gdLst/>
            <a:ahLst/>
            <a:cxnLst/>
            <a:rect l="l" t="t" r="r" b="b"/>
            <a:pathLst>
              <a:path h="1184275">
                <a:moveTo>
                  <a:pt x="0" y="0"/>
                </a:moveTo>
                <a:lnTo>
                  <a:pt x="0" y="11842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111101" y="1611375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08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11876" y="2835275"/>
            <a:ext cx="6580505" cy="0"/>
          </a:xfrm>
          <a:custGeom>
            <a:avLst/>
            <a:gdLst/>
            <a:ahLst/>
            <a:cxnLst/>
            <a:rect l="l" t="t" r="r" b="b"/>
            <a:pathLst>
              <a:path w="6580505">
                <a:moveTo>
                  <a:pt x="0" y="0"/>
                </a:moveTo>
                <a:lnTo>
                  <a:pt x="658012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7674991" y="4359131"/>
            <a:ext cx="1111250" cy="26289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eg</a:t>
            </a: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ss</a:t>
            </a:r>
            <a:r>
              <a:rPr sz="1700" b="1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0" y="465201"/>
            <a:ext cx="5612130" cy="3354704"/>
          </a:xfrm>
          <a:custGeom>
            <a:avLst/>
            <a:gdLst/>
            <a:ahLst/>
            <a:cxnLst/>
            <a:rect l="l" t="t" r="r" b="b"/>
            <a:pathLst>
              <a:path w="5612130" h="3354704">
                <a:moveTo>
                  <a:pt x="0" y="3354324"/>
                </a:moveTo>
                <a:lnTo>
                  <a:pt x="5611876" y="3354324"/>
                </a:lnTo>
                <a:lnTo>
                  <a:pt x="5611876" y="0"/>
                </a:lnTo>
                <a:lnTo>
                  <a:pt x="0" y="0"/>
                </a:lnTo>
                <a:lnTo>
                  <a:pt x="0" y="3354324"/>
                </a:lnTo>
                <a:close/>
              </a:path>
            </a:pathLst>
          </a:custGeom>
          <a:solidFill>
            <a:srgbClr val="F6D5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465201"/>
            <a:ext cx="5612130" cy="3354704"/>
          </a:xfrm>
          <a:custGeom>
            <a:avLst/>
            <a:gdLst/>
            <a:ahLst/>
            <a:cxnLst/>
            <a:rect l="l" t="t" r="r" b="b"/>
            <a:pathLst>
              <a:path w="5612130" h="3354704">
                <a:moveTo>
                  <a:pt x="0" y="3354324"/>
                </a:moveTo>
                <a:lnTo>
                  <a:pt x="5611876" y="3354324"/>
                </a:lnTo>
                <a:lnTo>
                  <a:pt x="5611876" y="0"/>
                </a:lnTo>
                <a:lnTo>
                  <a:pt x="0" y="0"/>
                </a:lnTo>
                <a:lnTo>
                  <a:pt x="0" y="3354324"/>
                </a:lnTo>
                <a:close/>
              </a:path>
            </a:pathLst>
          </a:custGeom>
          <a:ln w="6350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1486153" y="495934"/>
            <a:ext cx="263525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Redação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original da</a:t>
            </a:r>
            <a:r>
              <a:rPr sz="1600" b="1" spc="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CF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8739" y="981075"/>
            <a:ext cx="543750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Art.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5º </a:t>
            </a:r>
            <a:r>
              <a:rPr sz="1800" spc="-45" dirty="0">
                <a:solidFill>
                  <a:srgbClr val="2C2D2C"/>
                </a:solidFill>
                <a:latin typeface="Arial"/>
                <a:cs typeface="Arial"/>
              </a:rPr>
              <a:t>Todos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são iguais perante a lei,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sem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distinção  de qualquer natureza, garantindo-se aos brasileiros e  aos estrangeiros residentes no País a inviolabilidade  do direito à vida, à liberdade, à igualdade, à  segurança e à propriedade, nos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termos</a:t>
            </a:r>
            <a:r>
              <a:rPr sz="1800" spc="2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seguintes: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5611876" y="465201"/>
            <a:ext cx="6499225" cy="3354324"/>
          </a:xfrm>
          <a:custGeom>
            <a:avLst/>
            <a:gdLst/>
            <a:ahLst/>
            <a:cxnLst/>
            <a:rect l="l" t="t" r="r" b="b"/>
            <a:pathLst>
              <a:path w="6499225" h="2308225">
                <a:moveTo>
                  <a:pt x="0" y="2308225"/>
                </a:moveTo>
                <a:lnTo>
                  <a:pt x="6499225" y="2308225"/>
                </a:lnTo>
                <a:lnTo>
                  <a:pt x="6499225" y="0"/>
                </a:lnTo>
                <a:lnTo>
                  <a:pt x="0" y="0"/>
                </a:lnTo>
                <a:lnTo>
                  <a:pt x="0" y="2308225"/>
                </a:lnTo>
                <a:close/>
              </a:path>
            </a:pathLst>
          </a:custGeom>
          <a:solidFill>
            <a:srgbClr val="F6D5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611876" y="465201"/>
            <a:ext cx="6499225" cy="2308225"/>
          </a:xfrm>
          <a:custGeom>
            <a:avLst/>
            <a:gdLst/>
            <a:ahLst/>
            <a:cxnLst/>
            <a:rect l="l" t="t" r="r" b="b"/>
            <a:pathLst>
              <a:path w="6499225" h="2308225">
                <a:moveTo>
                  <a:pt x="0" y="2308225"/>
                </a:moveTo>
                <a:lnTo>
                  <a:pt x="6499225" y="2308225"/>
                </a:lnTo>
                <a:lnTo>
                  <a:pt x="6499225" y="0"/>
                </a:lnTo>
                <a:lnTo>
                  <a:pt x="0" y="0"/>
                </a:lnTo>
                <a:lnTo>
                  <a:pt x="0" y="2308225"/>
                </a:lnTo>
                <a:close/>
              </a:path>
            </a:pathLst>
          </a:custGeom>
          <a:ln w="6350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6029578" y="495934"/>
            <a:ext cx="565975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Inclusão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pela Emenda Constitucional nº</a:t>
            </a:r>
            <a:r>
              <a:rPr sz="1600" b="1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45/2004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691759" y="1011491"/>
            <a:ext cx="6341110" cy="1197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Art. 5º</a:t>
            </a:r>
            <a:r>
              <a:rPr sz="1800" spc="-1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....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LXXVIII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-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a todos, no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âmbito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judicial e administrativo,</a:t>
            </a:r>
            <a:r>
              <a:rPr sz="1800" spc="27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são  assegurados</a:t>
            </a:r>
            <a:r>
              <a:rPr sz="1800" spc="6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a</a:t>
            </a:r>
            <a:r>
              <a:rPr sz="1800" spc="6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razoável</a:t>
            </a:r>
            <a:r>
              <a:rPr sz="1800" spc="8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duração</a:t>
            </a:r>
            <a:r>
              <a:rPr sz="1800" spc="6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do</a:t>
            </a:r>
            <a:r>
              <a:rPr sz="1800" spc="6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processo</a:t>
            </a:r>
            <a:r>
              <a:rPr sz="1800" spc="6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e</a:t>
            </a:r>
            <a:r>
              <a:rPr sz="1800" spc="8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os</a:t>
            </a:r>
            <a:r>
              <a:rPr sz="1800" spc="6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meios</a:t>
            </a:r>
            <a:r>
              <a:rPr sz="1800" spc="6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C2D2C"/>
                </a:solidFill>
                <a:latin typeface="Arial"/>
                <a:cs typeface="Arial"/>
              </a:rPr>
              <a:t>que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garantam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celeridade de sua</a:t>
            </a:r>
            <a:r>
              <a:rPr sz="1800" spc="-1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tramitação.</a:t>
            </a:r>
            <a:endParaRPr sz="18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0" y="0"/>
            <a:ext cx="12192000" cy="454025"/>
          </a:xfrm>
          <a:custGeom>
            <a:avLst/>
            <a:gdLst/>
            <a:ahLst/>
            <a:cxnLst/>
            <a:rect l="l" t="t" r="r" b="b"/>
            <a:pathLst>
              <a:path w="12192000" h="454025">
                <a:moveTo>
                  <a:pt x="0" y="454025"/>
                </a:moveTo>
                <a:lnTo>
                  <a:pt x="12192000" y="454025"/>
                </a:lnTo>
                <a:lnTo>
                  <a:pt x="12192000" y="0"/>
                </a:lnTo>
                <a:lnTo>
                  <a:pt x="0" y="0"/>
                </a:lnTo>
                <a:lnTo>
                  <a:pt x="0" y="454025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0" y="0"/>
            <a:ext cx="12192000" cy="454025"/>
          </a:xfrm>
          <a:custGeom>
            <a:avLst/>
            <a:gdLst/>
            <a:ahLst/>
            <a:cxnLst/>
            <a:rect l="l" t="t" r="r" b="b"/>
            <a:pathLst>
              <a:path w="12192000" h="454025">
                <a:moveTo>
                  <a:pt x="0" y="454025"/>
                </a:moveTo>
                <a:lnTo>
                  <a:pt x="12192000" y="454025"/>
                </a:lnTo>
                <a:lnTo>
                  <a:pt x="12192000" y="0"/>
                </a:lnTo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0" y="0"/>
            <a:ext cx="0" cy="454025"/>
          </a:xfrm>
          <a:custGeom>
            <a:avLst/>
            <a:gdLst/>
            <a:ahLst/>
            <a:cxnLst/>
            <a:rect l="l" t="t" r="r" b="b"/>
            <a:pathLst>
              <a:path h="454025">
                <a:moveTo>
                  <a:pt x="0" y="0"/>
                </a:moveTo>
                <a:lnTo>
                  <a:pt x="0" y="454025"/>
                </a:lnTo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>
            <a:spLocks noGrp="1"/>
          </p:cNvSpPr>
          <p:nvPr>
            <p:ph type="title"/>
          </p:nvPr>
        </p:nvSpPr>
        <p:spPr>
          <a:xfrm>
            <a:off x="78739" y="22605"/>
            <a:ext cx="1150366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8005" algn="l"/>
              </a:tabLst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1.	</a:t>
            </a:r>
            <a:r>
              <a:rPr lang="pt-BR" sz="2400" dirty="0" smtClean="0">
                <a:solidFill>
                  <a:srgbClr val="FFFFFF"/>
                </a:solidFill>
                <a:latin typeface="Verdana"/>
                <a:cs typeface="Verdana"/>
              </a:rPr>
              <a:t>RCE por atos jurisdicionais - </a:t>
            </a:r>
            <a:r>
              <a:rPr sz="2400" spc="-5" dirty="0" err="1" smtClean="0">
                <a:solidFill>
                  <a:srgbClr val="FFFFFF"/>
                </a:solidFill>
                <a:latin typeface="Verdana"/>
                <a:cs typeface="Verdana"/>
              </a:rPr>
              <a:t>Evolução</a:t>
            </a:r>
            <a:r>
              <a:rPr sz="2400" spc="-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Constitucional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2400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1988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-381" y="3957447"/>
            <a:ext cx="12192000" cy="2900680"/>
          </a:xfrm>
          <a:custGeom>
            <a:avLst/>
            <a:gdLst/>
            <a:ahLst/>
            <a:cxnLst/>
            <a:rect l="l" t="t" r="r" b="b"/>
            <a:pathLst>
              <a:path w="12192000" h="2900679">
                <a:moveTo>
                  <a:pt x="0" y="2900299"/>
                </a:moveTo>
                <a:lnTo>
                  <a:pt x="12192000" y="2900299"/>
                </a:lnTo>
                <a:lnTo>
                  <a:pt x="12192000" y="0"/>
                </a:lnTo>
                <a:lnTo>
                  <a:pt x="0" y="0"/>
                </a:lnTo>
                <a:lnTo>
                  <a:pt x="0" y="2900299"/>
                </a:lnTo>
                <a:close/>
              </a:path>
            </a:pathLst>
          </a:custGeom>
          <a:solidFill>
            <a:srgbClr val="F6D5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0" y="3957701"/>
            <a:ext cx="12192000" cy="2900680"/>
          </a:xfrm>
          <a:custGeom>
            <a:avLst/>
            <a:gdLst/>
            <a:ahLst/>
            <a:cxnLst/>
            <a:rect l="l" t="t" r="r" b="b"/>
            <a:pathLst>
              <a:path w="12192000" h="2900679">
                <a:moveTo>
                  <a:pt x="0" y="2900299"/>
                </a:moveTo>
                <a:lnTo>
                  <a:pt x="12192000" y="2900299"/>
                </a:lnTo>
                <a:lnTo>
                  <a:pt x="12192000" y="0"/>
                </a:lnTo>
                <a:lnTo>
                  <a:pt x="0" y="0"/>
                </a:lnTo>
                <a:lnTo>
                  <a:pt x="0" y="2900299"/>
                </a:lnTo>
                <a:close/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78739" y="2902204"/>
            <a:ext cx="12038965" cy="3674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860540" indent="635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LXXV - o Estado </a:t>
            </a:r>
            <a:r>
              <a:rPr sz="1800" spc="-10" dirty="0">
                <a:solidFill>
                  <a:srgbClr val="2C2D2C"/>
                </a:solidFill>
                <a:latin typeface="Arial"/>
                <a:cs typeface="Arial"/>
              </a:rPr>
              <a:t>indenizará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o condenado por </a:t>
            </a: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erro  judiciário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, assim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como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o que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ficar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preso além do 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tempo fixado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na sentença;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(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redação</a:t>
            </a:r>
            <a:r>
              <a:rPr sz="1800" spc="-2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originária)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1680"/>
              </a:spcBef>
            </a:pPr>
            <a:r>
              <a:rPr sz="2200" dirty="0">
                <a:solidFill>
                  <a:srgbClr val="2C2D2C"/>
                </a:solidFill>
                <a:latin typeface="Arial"/>
                <a:cs typeface="Arial"/>
              </a:rPr>
              <a:t>O </a:t>
            </a:r>
            <a:r>
              <a:rPr sz="2200" b="1" u="heavy" spc="-5" dirty="0">
                <a:solidFill>
                  <a:srgbClr val="2C2D2C"/>
                </a:solidFill>
                <a:latin typeface="Arial"/>
                <a:cs typeface="Arial"/>
              </a:rPr>
              <a:t>erro judiciário </a:t>
            </a:r>
            <a:r>
              <a:rPr sz="2200" spc="-5" dirty="0">
                <a:solidFill>
                  <a:srgbClr val="2C2D2C"/>
                </a:solidFill>
                <a:latin typeface="Arial"/>
                <a:cs typeface="Arial"/>
              </a:rPr>
              <a:t>é aquele oriundo </a:t>
            </a:r>
            <a:r>
              <a:rPr sz="2200" dirty="0">
                <a:solidFill>
                  <a:srgbClr val="2C2D2C"/>
                </a:solidFill>
                <a:latin typeface="Arial"/>
                <a:cs typeface="Arial"/>
              </a:rPr>
              <a:t>do </a:t>
            </a:r>
            <a:r>
              <a:rPr sz="2200" spc="-5" dirty="0">
                <a:solidFill>
                  <a:srgbClr val="2C2D2C"/>
                </a:solidFill>
                <a:latin typeface="Arial"/>
                <a:cs typeface="Arial"/>
              </a:rPr>
              <a:t>Poder Judiciário e </a:t>
            </a:r>
            <a:r>
              <a:rPr sz="2200" dirty="0">
                <a:solidFill>
                  <a:srgbClr val="2C2D2C"/>
                </a:solidFill>
                <a:latin typeface="Arial"/>
                <a:cs typeface="Arial"/>
              </a:rPr>
              <a:t>deve </a:t>
            </a:r>
            <a:r>
              <a:rPr sz="2200" spc="-5" dirty="0">
                <a:solidFill>
                  <a:srgbClr val="2C2D2C"/>
                </a:solidFill>
                <a:latin typeface="Arial"/>
                <a:cs typeface="Arial"/>
              </a:rPr>
              <a:t>ser cometido </a:t>
            </a:r>
            <a:r>
              <a:rPr sz="2200" dirty="0">
                <a:solidFill>
                  <a:srgbClr val="2C2D2C"/>
                </a:solidFill>
                <a:latin typeface="Arial"/>
                <a:cs typeface="Arial"/>
              </a:rPr>
              <a:t>no </a:t>
            </a:r>
            <a:r>
              <a:rPr sz="2200" spc="-5" dirty="0">
                <a:solidFill>
                  <a:srgbClr val="2C2D2C"/>
                </a:solidFill>
                <a:latin typeface="Arial"/>
                <a:cs typeface="Arial"/>
              </a:rPr>
              <a:t>curso de </a:t>
            </a:r>
            <a:r>
              <a:rPr sz="2200" spc="-10" dirty="0">
                <a:solidFill>
                  <a:srgbClr val="2C2D2C"/>
                </a:solidFill>
                <a:latin typeface="Arial"/>
                <a:cs typeface="Arial"/>
              </a:rPr>
              <a:t>um  </a:t>
            </a:r>
            <a:r>
              <a:rPr sz="2200" spc="-5" dirty="0">
                <a:solidFill>
                  <a:srgbClr val="2C2D2C"/>
                </a:solidFill>
                <a:latin typeface="Arial"/>
                <a:cs typeface="Arial"/>
              </a:rPr>
              <a:t>processo, visto que na consecução da atividade jurisdicional, ao sentenciarem, </a:t>
            </a:r>
            <a:r>
              <a:rPr sz="2200" spc="-10" dirty="0">
                <a:solidFill>
                  <a:srgbClr val="2C2D2C"/>
                </a:solidFill>
                <a:latin typeface="Arial"/>
                <a:cs typeface="Arial"/>
              </a:rPr>
              <a:t>ao  </a:t>
            </a:r>
            <a:r>
              <a:rPr sz="2200" spc="-5" dirty="0">
                <a:solidFill>
                  <a:srgbClr val="2C2D2C"/>
                </a:solidFill>
                <a:latin typeface="Arial"/>
                <a:cs typeface="Arial"/>
              </a:rPr>
              <a:t>despacharem, enfim, ao externarem qualquer </a:t>
            </a:r>
            <a:r>
              <a:rPr sz="2200" dirty="0">
                <a:solidFill>
                  <a:srgbClr val="2C2D2C"/>
                </a:solidFill>
                <a:latin typeface="Arial"/>
                <a:cs typeface="Arial"/>
              </a:rPr>
              <a:t>pronunciamento </a:t>
            </a:r>
            <a:r>
              <a:rPr sz="2200" spc="-5" dirty="0">
                <a:solidFill>
                  <a:srgbClr val="2C2D2C"/>
                </a:solidFill>
                <a:latin typeface="Arial"/>
                <a:cs typeface="Arial"/>
              </a:rPr>
              <a:t>ou </a:t>
            </a:r>
            <a:r>
              <a:rPr sz="2200" dirty="0">
                <a:solidFill>
                  <a:srgbClr val="2C2D2C"/>
                </a:solidFill>
                <a:latin typeface="Arial"/>
                <a:cs typeface="Arial"/>
              </a:rPr>
              <a:t>praticarem </a:t>
            </a:r>
            <a:r>
              <a:rPr sz="2200" spc="-5" dirty="0">
                <a:solidFill>
                  <a:srgbClr val="2C2D2C"/>
                </a:solidFill>
                <a:latin typeface="Arial"/>
                <a:cs typeface="Arial"/>
              </a:rPr>
              <a:t>qualquer outro </a:t>
            </a:r>
            <a:r>
              <a:rPr sz="2200" dirty="0">
                <a:solidFill>
                  <a:srgbClr val="2C2D2C"/>
                </a:solidFill>
                <a:latin typeface="Arial"/>
                <a:cs typeface="Arial"/>
              </a:rPr>
              <a:t>ato,  </a:t>
            </a:r>
            <a:r>
              <a:rPr sz="2200" spc="-5" dirty="0">
                <a:solidFill>
                  <a:srgbClr val="2C2D2C"/>
                </a:solidFill>
                <a:latin typeface="Arial"/>
                <a:cs typeface="Arial"/>
              </a:rPr>
              <a:t>os juízes estão sujeitos a erros de </a:t>
            </a:r>
            <a:r>
              <a:rPr sz="2200" dirty="0">
                <a:solidFill>
                  <a:srgbClr val="2C2D2C"/>
                </a:solidFill>
                <a:latin typeface="Arial"/>
                <a:cs typeface="Arial"/>
              </a:rPr>
              <a:t>fato </a:t>
            </a:r>
            <a:r>
              <a:rPr sz="2200" spc="-5" dirty="0">
                <a:solidFill>
                  <a:srgbClr val="2C2D2C"/>
                </a:solidFill>
                <a:latin typeface="Arial"/>
                <a:cs typeface="Arial"/>
              </a:rPr>
              <a:t>ou de direito, </a:t>
            </a:r>
            <a:r>
              <a:rPr sz="2200" spc="-10" dirty="0">
                <a:solidFill>
                  <a:srgbClr val="2C2D2C"/>
                </a:solidFill>
                <a:latin typeface="Arial"/>
                <a:cs typeface="Arial"/>
              </a:rPr>
              <a:t>pois </a:t>
            </a:r>
            <a:r>
              <a:rPr sz="2200" spc="-5" dirty="0">
                <a:solidFill>
                  <a:srgbClr val="2C2D2C"/>
                </a:solidFill>
                <a:latin typeface="Arial"/>
                <a:cs typeface="Arial"/>
              </a:rPr>
              <a:t>a pessoa humana é falível, sendo  inerente </a:t>
            </a:r>
            <a:r>
              <a:rPr sz="2200" dirty="0">
                <a:solidFill>
                  <a:srgbClr val="2C2D2C"/>
                </a:solidFill>
                <a:latin typeface="Arial"/>
                <a:cs typeface="Arial"/>
              </a:rPr>
              <a:t>a </a:t>
            </a:r>
            <a:r>
              <a:rPr sz="2200" spc="-5" dirty="0">
                <a:solidFill>
                  <a:srgbClr val="2C2D2C"/>
                </a:solidFill>
                <a:latin typeface="Arial"/>
                <a:cs typeface="Arial"/>
              </a:rPr>
              <a:t>possibilidade de </a:t>
            </a:r>
            <a:r>
              <a:rPr sz="2200" dirty="0">
                <a:solidFill>
                  <a:srgbClr val="2C2D2C"/>
                </a:solidFill>
                <a:latin typeface="Arial"/>
                <a:cs typeface="Arial"/>
              </a:rPr>
              <a:t>cometer</a:t>
            </a:r>
            <a:r>
              <a:rPr sz="2200" spc="8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2C2D2C"/>
                </a:solidFill>
                <a:latin typeface="Arial"/>
                <a:cs typeface="Arial"/>
              </a:rPr>
              <a:t>equívocos.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NANNI, Giovanni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Ettore. </a:t>
            </a:r>
            <a:r>
              <a:rPr sz="2000" b="1" spc="-5" dirty="0">
                <a:solidFill>
                  <a:srgbClr val="2C2D2C"/>
                </a:solidFill>
                <a:latin typeface="Arial"/>
                <a:cs typeface="Arial"/>
              </a:rPr>
              <a:t>A </a:t>
            </a:r>
            <a:r>
              <a:rPr sz="2000" b="1" dirty="0">
                <a:solidFill>
                  <a:srgbClr val="2C2D2C"/>
                </a:solidFill>
                <a:latin typeface="Arial"/>
                <a:cs typeface="Arial"/>
              </a:rPr>
              <a:t>Responsabilidade </a:t>
            </a:r>
            <a:r>
              <a:rPr sz="2000" b="1" spc="-10" dirty="0">
                <a:solidFill>
                  <a:srgbClr val="2C2D2C"/>
                </a:solidFill>
                <a:latin typeface="Arial"/>
                <a:cs typeface="Arial"/>
              </a:rPr>
              <a:t>civil </a:t>
            </a:r>
            <a:r>
              <a:rPr sz="2000" b="1" spc="-5" dirty="0">
                <a:solidFill>
                  <a:srgbClr val="2C2D2C"/>
                </a:solidFill>
                <a:latin typeface="Arial"/>
                <a:cs typeface="Arial"/>
              </a:rPr>
              <a:t>do juiz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.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São Paulo: Max Limonad, 1999. p.</a:t>
            </a:r>
            <a:r>
              <a:rPr sz="2000" spc="-21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122.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313426" y="3059176"/>
            <a:ext cx="1733550" cy="0"/>
          </a:xfrm>
          <a:custGeom>
            <a:avLst/>
            <a:gdLst/>
            <a:ahLst/>
            <a:cxnLst/>
            <a:rect l="l" t="t" r="r" b="b"/>
            <a:pathLst>
              <a:path w="1733550">
                <a:moveTo>
                  <a:pt x="0" y="0"/>
                </a:moveTo>
                <a:lnTo>
                  <a:pt x="1733550" y="0"/>
                </a:lnTo>
              </a:path>
            </a:pathLst>
          </a:custGeom>
          <a:ln w="508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932818" y="3059048"/>
            <a:ext cx="228600" cy="760730"/>
          </a:xfrm>
          <a:custGeom>
            <a:avLst/>
            <a:gdLst/>
            <a:ahLst/>
            <a:cxnLst/>
            <a:rect l="l" t="t" r="r" b="b"/>
            <a:pathLst>
              <a:path w="228600" h="760729">
                <a:moveTo>
                  <a:pt x="31670" y="533241"/>
                </a:moveTo>
                <a:lnTo>
                  <a:pt x="20050" y="533241"/>
                </a:lnTo>
                <a:lnTo>
                  <a:pt x="12430" y="535813"/>
                </a:lnTo>
                <a:lnTo>
                  <a:pt x="4857" y="542536"/>
                </a:lnTo>
                <a:lnTo>
                  <a:pt x="619" y="551307"/>
                </a:lnTo>
                <a:lnTo>
                  <a:pt x="0" y="561030"/>
                </a:lnTo>
                <a:lnTo>
                  <a:pt x="3286" y="570611"/>
                </a:lnTo>
                <a:lnTo>
                  <a:pt x="114030" y="760602"/>
                </a:lnTo>
                <a:lnTo>
                  <a:pt x="143452" y="710183"/>
                </a:lnTo>
                <a:lnTo>
                  <a:pt x="88630" y="710183"/>
                </a:lnTo>
                <a:lnTo>
                  <a:pt x="88630" y="616149"/>
                </a:lnTo>
                <a:lnTo>
                  <a:pt x="47101" y="544956"/>
                </a:lnTo>
                <a:lnTo>
                  <a:pt x="40433" y="537456"/>
                </a:lnTo>
                <a:lnTo>
                  <a:pt x="31670" y="533241"/>
                </a:lnTo>
                <a:close/>
              </a:path>
              <a:path w="228600" h="760729">
                <a:moveTo>
                  <a:pt x="88630" y="616149"/>
                </a:moveTo>
                <a:lnTo>
                  <a:pt x="88630" y="710183"/>
                </a:lnTo>
                <a:lnTo>
                  <a:pt x="139430" y="710183"/>
                </a:lnTo>
                <a:lnTo>
                  <a:pt x="139430" y="697357"/>
                </a:lnTo>
                <a:lnTo>
                  <a:pt x="92186" y="697357"/>
                </a:lnTo>
                <a:lnTo>
                  <a:pt x="114093" y="659801"/>
                </a:lnTo>
                <a:lnTo>
                  <a:pt x="88630" y="616149"/>
                </a:lnTo>
                <a:close/>
              </a:path>
              <a:path w="228600" h="760729">
                <a:moveTo>
                  <a:pt x="206232" y="532598"/>
                </a:moveTo>
                <a:lnTo>
                  <a:pt x="139557" y="616149"/>
                </a:lnTo>
                <a:lnTo>
                  <a:pt x="139430" y="710183"/>
                </a:lnTo>
                <a:lnTo>
                  <a:pt x="143452" y="710183"/>
                </a:lnTo>
                <a:lnTo>
                  <a:pt x="224901" y="570611"/>
                </a:lnTo>
                <a:lnTo>
                  <a:pt x="228187" y="561030"/>
                </a:lnTo>
                <a:lnTo>
                  <a:pt x="227568" y="551307"/>
                </a:lnTo>
                <a:lnTo>
                  <a:pt x="223329" y="542536"/>
                </a:lnTo>
                <a:lnTo>
                  <a:pt x="215757" y="535813"/>
                </a:lnTo>
                <a:lnTo>
                  <a:pt x="206232" y="532598"/>
                </a:lnTo>
                <a:close/>
              </a:path>
              <a:path w="228600" h="760729">
                <a:moveTo>
                  <a:pt x="114093" y="659801"/>
                </a:moveTo>
                <a:lnTo>
                  <a:pt x="92186" y="697357"/>
                </a:lnTo>
                <a:lnTo>
                  <a:pt x="136001" y="697357"/>
                </a:lnTo>
                <a:lnTo>
                  <a:pt x="114093" y="659801"/>
                </a:lnTo>
                <a:close/>
              </a:path>
              <a:path w="228600" h="760729">
                <a:moveTo>
                  <a:pt x="139430" y="616367"/>
                </a:moveTo>
                <a:lnTo>
                  <a:pt x="114093" y="659801"/>
                </a:lnTo>
                <a:lnTo>
                  <a:pt x="136001" y="697357"/>
                </a:lnTo>
                <a:lnTo>
                  <a:pt x="139430" y="697357"/>
                </a:lnTo>
                <a:lnTo>
                  <a:pt x="139430" y="616367"/>
                </a:lnTo>
                <a:close/>
              </a:path>
              <a:path w="228600" h="760729">
                <a:moveTo>
                  <a:pt x="139430" y="0"/>
                </a:moveTo>
                <a:lnTo>
                  <a:pt x="88630" y="0"/>
                </a:lnTo>
                <a:lnTo>
                  <a:pt x="88757" y="616367"/>
                </a:lnTo>
                <a:lnTo>
                  <a:pt x="114093" y="659801"/>
                </a:lnTo>
                <a:lnTo>
                  <a:pt x="139430" y="616367"/>
                </a:lnTo>
                <a:lnTo>
                  <a:pt x="139430" y="0"/>
                </a:lnTo>
                <a:close/>
              </a:path>
              <a:path w="228600" h="760729">
                <a:moveTo>
                  <a:pt x="21955" y="532598"/>
                </a:moveTo>
                <a:lnTo>
                  <a:pt x="31670" y="533241"/>
                </a:lnTo>
                <a:lnTo>
                  <a:pt x="20050" y="533241"/>
                </a:lnTo>
                <a:lnTo>
                  <a:pt x="21955" y="532598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5792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454025"/>
            <a:ext cx="0" cy="1024255"/>
          </a:xfrm>
          <a:custGeom>
            <a:avLst/>
            <a:gdLst/>
            <a:ahLst/>
            <a:cxnLst/>
            <a:rect l="l" t="t" r="r" b="b"/>
            <a:pathLst>
              <a:path h="1024255">
                <a:moveTo>
                  <a:pt x="0" y="0"/>
                </a:moveTo>
                <a:lnTo>
                  <a:pt x="0" y="10240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454025"/>
            <a:ext cx="0" cy="1024255"/>
          </a:xfrm>
          <a:custGeom>
            <a:avLst/>
            <a:gdLst/>
            <a:ahLst/>
            <a:cxnLst/>
            <a:rect l="l" t="t" r="r" b="b"/>
            <a:pathLst>
              <a:path h="1024255">
                <a:moveTo>
                  <a:pt x="0" y="0"/>
                </a:moveTo>
                <a:lnTo>
                  <a:pt x="0" y="10240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454025"/>
            <a:ext cx="0" cy="1024255"/>
          </a:xfrm>
          <a:custGeom>
            <a:avLst/>
            <a:gdLst/>
            <a:ahLst/>
            <a:cxnLst/>
            <a:rect l="l" t="t" r="r" b="b"/>
            <a:pathLst>
              <a:path h="1024255">
                <a:moveTo>
                  <a:pt x="0" y="0"/>
                </a:moveTo>
                <a:lnTo>
                  <a:pt x="0" y="10240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454025"/>
            <a:ext cx="0" cy="1024255"/>
          </a:xfrm>
          <a:custGeom>
            <a:avLst/>
            <a:gdLst/>
            <a:ahLst/>
            <a:cxnLst/>
            <a:rect l="l" t="t" r="r" b="b"/>
            <a:pathLst>
              <a:path h="1024255">
                <a:moveTo>
                  <a:pt x="0" y="0"/>
                </a:moveTo>
                <a:lnTo>
                  <a:pt x="0" y="10240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454025"/>
            <a:ext cx="0" cy="6403975"/>
          </a:xfrm>
          <a:custGeom>
            <a:avLst/>
            <a:gdLst/>
            <a:ahLst/>
            <a:cxnLst/>
            <a:rect l="l" t="t" r="r" b="b"/>
            <a:pathLst>
              <a:path h="6403975">
                <a:moveTo>
                  <a:pt x="0" y="0"/>
                </a:moveTo>
                <a:lnTo>
                  <a:pt x="0" y="64039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454025"/>
            <a:ext cx="0" cy="1024255"/>
          </a:xfrm>
          <a:custGeom>
            <a:avLst/>
            <a:gdLst/>
            <a:ahLst/>
            <a:cxnLst/>
            <a:rect l="l" t="t" r="r" b="b"/>
            <a:pathLst>
              <a:path h="1024255">
                <a:moveTo>
                  <a:pt x="0" y="0"/>
                </a:moveTo>
                <a:lnTo>
                  <a:pt x="0" y="10240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454025"/>
            <a:ext cx="0" cy="1024255"/>
          </a:xfrm>
          <a:custGeom>
            <a:avLst/>
            <a:gdLst/>
            <a:ahLst/>
            <a:cxnLst/>
            <a:rect l="l" t="t" r="r" b="b"/>
            <a:pathLst>
              <a:path h="1024255">
                <a:moveTo>
                  <a:pt x="0" y="0"/>
                </a:moveTo>
                <a:lnTo>
                  <a:pt x="0" y="10240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454025"/>
            <a:ext cx="0" cy="1024255"/>
          </a:xfrm>
          <a:custGeom>
            <a:avLst/>
            <a:gdLst/>
            <a:ahLst/>
            <a:cxnLst/>
            <a:rect l="l" t="t" r="r" b="b"/>
            <a:pathLst>
              <a:path h="1024255">
                <a:moveTo>
                  <a:pt x="0" y="0"/>
                </a:moveTo>
                <a:lnTo>
                  <a:pt x="0" y="10240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454025"/>
            <a:ext cx="0" cy="1024255"/>
          </a:xfrm>
          <a:custGeom>
            <a:avLst/>
            <a:gdLst/>
            <a:ahLst/>
            <a:cxnLst/>
            <a:rect l="l" t="t" r="r" b="b"/>
            <a:pathLst>
              <a:path h="1024255">
                <a:moveTo>
                  <a:pt x="0" y="0"/>
                </a:moveTo>
                <a:lnTo>
                  <a:pt x="0" y="10240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0" y="454025"/>
            <a:ext cx="0" cy="1024255"/>
          </a:xfrm>
          <a:custGeom>
            <a:avLst/>
            <a:gdLst/>
            <a:ahLst/>
            <a:cxnLst/>
            <a:rect l="l" t="t" r="r" b="b"/>
            <a:pathLst>
              <a:path h="1024255">
                <a:moveTo>
                  <a:pt x="0" y="0"/>
                </a:moveTo>
                <a:lnTo>
                  <a:pt x="0" y="10240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7674991" y="4359131"/>
            <a:ext cx="1111250" cy="26289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eg</a:t>
            </a: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ss</a:t>
            </a:r>
            <a:r>
              <a:rPr sz="1700" b="1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0" y="0"/>
            <a:ext cx="12192000" cy="454025"/>
          </a:xfrm>
          <a:custGeom>
            <a:avLst/>
            <a:gdLst/>
            <a:ahLst/>
            <a:cxnLst/>
            <a:rect l="l" t="t" r="r" b="b"/>
            <a:pathLst>
              <a:path w="12192000" h="454025">
                <a:moveTo>
                  <a:pt x="0" y="454025"/>
                </a:moveTo>
                <a:lnTo>
                  <a:pt x="12192000" y="454025"/>
                </a:lnTo>
                <a:lnTo>
                  <a:pt x="12192000" y="0"/>
                </a:lnTo>
                <a:lnTo>
                  <a:pt x="0" y="0"/>
                </a:lnTo>
                <a:lnTo>
                  <a:pt x="0" y="454025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0"/>
            <a:ext cx="12192000" cy="454025"/>
          </a:xfrm>
          <a:custGeom>
            <a:avLst/>
            <a:gdLst/>
            <a:ahLst/>
            <a:cxnLst/>
            <a:rect l="l" t="t" r="r" b="b"/>
            <a:pathLst>
              <a:path w="12192000" h="454025">
                <a:moveTo>
                  <a:pt x="0" y="454025"/>
                </a:moveTo>
                <a:lnTo>
                  <a:pt x="12192000" y="454025"/>
                </a:lnTo>
                <a:lnTo>
                  <a:pt x="12192000" y="0"/>
                </a:lnTo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0"/>
            <a:ext cx="0" cy="454025"/>
          </a:xfrm>
          <a:custGeom>
            <a:avLst/>
            <a:gdLst/>
            <a:ahLst/>
            <a:cxnLst/>
            <a:rect l="l" t="t" r="r" b="b"/>
            <a:pathLst>
              <a:path h="454025">
                <a:moveTo>
                  <a:pt x="0" y="0"/>
                </a:moveTo>
                <a:lnTo>
                  <a:pt x="0" y="454025"/>
                </a:lnTo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>
            <a:spLocks noGrp="1"/>
          </p:cNvSpPr>
          <p:nvPr>
            <p:ph type="title"/>
          </p:nvPr>
        </p:nvSpPr>
        <p:spPr>
          <a:xfrm>
            <a:off x="78739" y="22605"/>
            <a:ext cx="78187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2.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Correntes sobre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RCE por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ato</a:t>
            </a:r>
            <a:r>
              <a:rPr sz="2400" spc="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jurisdicional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84" name="object 70"/>
          <p:cNvSpPr/>
          <p:nvPr/>
        </p:nvSpPr>
        <p:spPr>
          <a:xfrm>
            <a:off x="228600" y="533400"/>
            <a:ext cx="11734800" cy="1981200"/>
          </a:xfrm>
          <a:custGeom>
            <a:avLst/>
            <a:gdLst/>
            <a:ahLst/>
            <a:cxnLst/>
            <a:rect l="l" t="t" r="r" b="b"/>
            <a:pathLst>
              <a:path w="9664700" h="2002155">
                <a:moveTo>
                  <a:pt x="0" y="2001774"/>
                </a:moveTo>
                <a:lnTo>
                  <a:pt x="9664700" y="2001774"/>
                </a:lnTo>
                <a:lnTo>
                  <a:pt x="9664700" y="0"/>
                </a:lnTo>
                <a:lnTo>
                  <a:pt x="0" y="0"/>
                </a:lnTo>
                <a:lnTo>
                  <a:pt x="0" y="2001774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9" name="object 70"/>
          <p:cNvSpPr/>
          <p:nvPr/>
        </p:nvSpPr>
        <p:spPr>
          <a:xfrm>
            <a:off x="228600" y="2590800"/>
            <a:ext cx="11734800" cy="1981200"/>
          </a:xfrm>
          <a:custGeom>
            <a:avLst/>
            <a:gdLst/>
            <a:ahLst/>
            <a:cxnLst/>
            <a:rect l="l" t="t" r="r" b="b"/>
            <a:pathLst>
              <a:path w="9664700" h="2002155">
                <a:moveTo>
                  <a:pt x="0" y="2001774"/>
                </a:moveTo>
                <a:lnTo>
                  <a:pt x="9664700" y="2001774"/>
                </a:lnTo>
                <a:lnTo>
                  <a:pt x="9664700" y="0"/>
                </a:lnTo>
                <a:lnTo>
                  <a:pt x="0" y="0"/>
                </a:lnTo>
                <a:lnTo>
                  <a:pt x="0" y="2001774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70"/>
          <p:cNvSpPr/>
          <p:nvPr/>
        </p:nvSpPr>
        <p:spPr>
          <a:xfrm>
            <a:off x="228600" y="4648200"/>
            <a:ext cx="11734800" cy="2133600"/>
          </a:xfrm>
          <a:custGeom>
            <a:avLst/>
            <a:gdLst/>
            <a:ahLst/>
            <a:cxnLst/>
            <a:rect l="l" t="t" r="r" b="b"/>
            <a:pathLst>
              <a:path w="9664700" h="2002155">
                <a:moveTo>
                  <a:pt x="0" y="2001774"/>
                </a:moveTo>
                <a:lnTo>
                  <a:pt x="9664700" y="2001774"/>
                </a:lnTo>
                <a:lnTo>
                  <a:pt x="9664700" y="0"/>
                </a:lnTo>
                <a:lnTo>
                  <a:pt x="0" y="0"/>
                </a:lnTo>
                <a:lnTo>
                  <a:pt x="0" y="2001774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CaixaDeTexto 94"/>
          <p:cNvSpPr txBox="1"/>
          <p:nvPr/>
        </p:nvSpPr>
        <p:spPr>
          <a:xfrm>
            <a:off x="381000" y="533401"/>
            <a:ext cx="11430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1ª Corrente – Irresponsabilidade do Estado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 poder judiciário é soberano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Juízes tem de agir com independência no exercício das funções, sem o temor de que suas decisões possam ensejar responsabilidade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 magistrado não é funcionário público, mas agente político.</a:t>
            </a:r>
          </a:p>
          <a:p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Jurisprudência: </a:t>
            </a:r>
            <a:r>
              <a:rPr lang="pt-BR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STF,  1ª Turma, 11/12/1992, RTJ 145/268;</a:t>
            </a:r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STF -  RE nº 219.117-4-PR, Rel. Exmo. Sr. Min. Ilmar Galvão, DJ  de 29.10.1999. 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96" name="CaixaDeTexto 95"/>
          <p:cNvSpPr txBox="1"/>
          <p:nvPr/>
        </p:nvSpPr>
        <p:spPr>
          <a:xfrm>
            <a:off x="381000" y="2590800"/>
            <a:ext cx="1143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2ª Corrente – Responsabilidade Subjetiva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Baseia-se na responsabilidade pessoal do Juiz (subjetiva), contida no art. 143 do NCPC.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 Juiz responderá por perdas e danos quando (i) proceder com dolo ou fraude; e (ii) recusar, omitir ou retardar, sem justo motivo, o procedimento.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</a:t>
            </a:r>
            <a:r>
              <a:rPr lang="pt-BR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Consoante entendimento desta Corte, a responsabilidade civil do Estado por atos jurisdicionais é subjetiva, pressupondo, portanto, a existência de dolo, fraude ou culpa grave. (TRF-4, Apelação n. 5002587-87.2013.404.7118. p. 22.06.2016)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97" name="CaixaDeTexto 96"/>
          <p:cNvSpPr txBox="1"/>
          <p:nvPr/>
        </p:nvSpPr>
        <p:spPr>
          <a:xfrm>
            <a:off x="381000" y="4724400"/>
            <a:ext cx="1143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3ª Corrente – Responsabilidade Objetiva</a:t>
            </a:r>
          </a:p>
          <a:p>
            <a:pPr algn="just"/>
            <a:r>
              <a:rPr lang="pt-BR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STF – </a:t>
            </a:r>
            <a:r>
              <a:rPr lang="pt-BR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“Responsabilidade civil objetiva do Estado. Direito à indenização por danos morais decorrentes de condenação desconstituída em revisão criminal e de prisão preventiva” </a:t>
            </a:r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pt-BR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RExt</a:t>
            </a:r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505393-PE, DJE 04/10/2007, p. 05/10/2007) 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STJ – no mesmo sentido: </a:t>
            </a:r>
            <a:r>
              <a:rPr lang="pt-BR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</a:t>
            </a:r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1030890-PR, p. 27/04/2011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TRF-4 – “É objetiva a responsabilidade civil do Estado, independente da atuação do magistrado, que é subjetiva” (Processo 2006.72.12.000660-9. </a:t>
            </a:r>
            <a:r>
              <a:rPr lang="pt-BR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Dje</a:t>
            </a:r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13/04/2012)</a:t>
            </a:r>
          </a:p>
        </p:txBody>
      </p:sp>
    </p:spTree>
    <p:extLst>
      <p:ext uri="{BB962C8B-B14F-4D97-AF65-F5344CB8AC3E}">
        <p14:creationId xmlns:p14="http://schemas.microsoft.com/office/powerpoint/2010/main" val="179819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454025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6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730375"/>
            <a:ext cx="0" cy="5127625"/>
          </a:xfrm>
          <a:custGeom>
            <a:avLst/>
            <a:gdLst/>
            <a:ahLst/>
            <a:cxnLst/>
            <a:rect l="l" t="t" r="r" b="b"/>
            <a:pathLst>
              <a:path h="5127625">
                <a:moveTo>
                  <a:pt x="0" y="0"/>
                </a:moveTo>
                <a:lnTo>
                  <a:pt x="0" y="51276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454025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6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1730375"/>
            <a:ext cx="0" cy="5127625"/>
          </a:xfrm>
          <a:custGeom>
            <a:avLst/>
            <a:gdLst/>
            <a:ahLst/>
            <a:cxnLst/>
            <a:rect l="l" t="t" r="r" b="b"/>
            <a:pathLst>
              <a:path h="5127625">
                <a:moveTo>
                  <a:pt x="0" y="0"/>
                </a:moveTo>
                <a:lnTo>
                  <a:pt x="0" y="51276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454025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6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1730375"/>
            <a:ext cx="0" cy="5127625"/>
          </a:xfrm>
          <a:custGeom>
            <a:avLst/>
            <a:gdLst/>
            <a:ahLst/>
            <a:cxnLst/>
            <a:rect l="l" t="t" r="r" b="b"/>
            <a:pathLst>
              <a:path h="5127625">
                <a:moveTo>
                  <a:pt x="0" y="0"/>
                </a:moveTo>
                <a:lnTo>
                  <a:pt x="0" y="51276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454025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6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1730375"/>
            <a:ext cx="0" cy="5127625"/>
          </a:xfrm>
          <a:custGeom>
            <a:avLst/>
            <a:gdLst/>
            <a:ahLst/>
            <a:cxnLst/>
            <a:rect l="l" t="t" r="r" b="b"/>
            <a:pathLst>
              <a:path h="5127625">
                <a:moveTo>
                  <a:pt x="0" y="0"/>
                </a:moveTo>
                <a:lnTo>
                  <a:pt x="0" y="51276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0" y="454025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6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1730375"/>
            <a:ext cx="0" cy="5127625"/>
          </a:xfrm>
          <a:custGeom>
            <a:avLst/>
            <a:gdLst/>
            <a:ahLst/>
            <a:cxnLst/>
            <a:rect l="l" t="t" r="r" b="b"/>
            <a:pathLst>
              <a:path h="5127625">
                <a:moveTo>
                  <a:pt x="0" y="0"/>
                </a:moveTo>
                <a:lnTo>
                  <a:pt x="0" y="51276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05600" y="454025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6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1730375"/>
            <a:ext cx="0" cy="5127625"/>
          </a:xfrm>
          <a:custGeom>
            <a:avLst/>
            <a:gdLst/>
            <a:ahLst/>
            <a:cxnLst/>
            <a:rect l="l" t="t" r="r" b="b"/>
            <a:pathLst>
              <a:path h="5127625">
                <a:moveTo>
                  <a:pt x="0" y="0"/>
                </a:moveTo>
                <a:lnTo>
                  <a:pt x="0" y="51276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24800" y="454025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6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4800" y="1730375"/>
            <a:ext cx="0" cy="5127625"/>
          </a:xfrm>
          <a:custGeom>
            <a:avLst/>
            <a:gdLst/>
            <a:ahLst/>
            <a:cxnLst/>
            <a:rect l="l" t="t" r="r" b="b"/>
            <a:pathLst>
              <a:path h="5127625">
                <a:moveTo>
                  <a:pt x="0" y="0"/>
                </a:moveTo>
                <a:lnTo>
                  <a:pt x="0" y="51276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44000" y="454025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6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0" y="1730375"/>
            <a:ext cx="0" cy="5127625"/>
          </a:xfrm>
          <a:custGeom>
            <a:avLst/>
            <a:gdLst/>
            <a:ahLst/>
            <a:cxnLst/>
            <a:rect l="l" t="t" r="r" b="b"/>
            <a:pathLst>
              <a:path h="5127625">
                <a:moveTo>
                  <a:pt x="0" y="0"/>
                </a:moveTo>
                <a:lnTo>
                  <a:pt x="0" y="51276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363200" y="454025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6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363200" y="1730375"/>
            <a:ext cx="0" cy="5127625"/>
          </a:xfrm>
          <a:custGeom>
            <a:avLst/>
            <a:gdLst/>
            <a:ahLst/>
            <a:cxnLst/>
            <a:rect l="l" t="t" r="r" b="b"/>
            <a:pathLst>
              <a:path h="5127625">
                <a:moveTo>
                  <a:pt x="0" y="0"/>
                </a:moveTo>
                <a:lnTo>
                  <a:pt x="0" y="51276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582400" y="454025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6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582400" y="1730375"/>
            <a:ext cx="0" cy="5127625"/>
          </a:xfrm>
          <a:custGeom>
            <a:avLst/>
            <a:gdLst/>
            <a:ahLst/>
            <a:cxnLst/>
            <a:rect l="l" t="t" r="r" b="b"/>
            <a:pathLst>
              <a:path h="5127625">
                <a:moveTo>
                  <a:pt x="0" y="0"/>
                </a:moveTo>
                <a:lnTo>
                  <a:pt x="0" y="51276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976100" y="161137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0"/>
            <a:ext cx="12192000" cy="454025"/>
          </a:xfrm>
          <a:custGeom>
            <a:avLst/>
            <a:gdLst/>
            <a:ahLst/>
            <a:cxnLst/>
            <a:rect l="l" t="t" r="r" b="b"/>
            <a:pathLst>
              <a:path w="12192000" h="454025">
                <a:moveTo>
                  <a:pt x="0" y="454025"/>
                </a:moveTo>
                <a:lnTo>
                  <a:pt x="12192000" y="454025"/>
                </a:lnTo>
                <a:lnTo>
                  <a:pt x="12192000" y="0"/>
                </a:lnTo>
                <a:lnTo>
                  <a:pt x="0" y="0"/>
                </a:lnTo>
                <a:lnTo>
                  <a:pt x="0" y="454025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0"/>
            <a:ext cx="12192000" cy="454025"/>
          </a:xfrm>
          <a:custGeom>
            <a:avLst/>
            <a:gdLst/>
            <a:ahLst/>
            <a:cxnLst/>
            <a:rect l="l" t="t" r="r" b="b"/>
            <a:pathLst>
              <a:path w="12192000" h="454025">
                <a:moveTo>
                  <a:pt x="0" y="454025"/>
                </a:moveTo>
                <a:lnTo>
                  <a:pt x="12192000" y="454025"/>
                </a:lnTo>
                <a:lnTo>
                  <a:pt x="12192000" y="0"/>
                </a:lnTo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0"/>
            <a:ext cx="0" cy="454025"/>
          </a:xfrm>
          <a:custGeom>
            <a:avLst/>
            <a:gdLst/>
            <a:ahLst/>
            <a:cxnLst/>
            <a:rect l="l" t="t" r="r" b="b"/>
            <a:pathLst>
              <a:path h="454025">
                <a:moveTo>
                  <a:pt x="0" y="0"/>
                </a:moveTo>
                <a:lnTo>
                  <a:pt x="0" y="454025"/>
                </a:lnTo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>
            <a:spLocks noGrp="1"/>
          </p:cNvSpPr>
          <p:nvPr>
            <p:ph type="title"/>
          </p:nvPr>
        </p:nvSpPr>
        <p:spPr>
          <a:xfrm>
            <a:off x="78739" y="22605"/>
            <a:ext cx="109245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8005" algn="l"/>
              </a:tabLst>
            </a:pP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3.	</a:t>
            </a:r>
            <a:r>
              <a:rPr lang="pt-BR" sz="2400" spc="-5" dirty="0" err="1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2400" spc="-5" dirty="0" err="1" smtClean="0">
                <a:solidFill>
                  <a:srgbClr val="FFFFFF"/>
                </a:solidFill>
                <a:latin typeface="Verdana"/>
                <a:cs typeface="Verdana"/>
              </a:rPr>
              <a:t>emora</a:t>
            </a:r>
            <a:r>
              <a:rPr sz="2400" spc="-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na prestação</a:t>
            </a:r>
            <a:r>
              <a:rPr sz="2400" spc="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jurisdicional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89" name="object 48"/>
          <p:cNvSpPr txBox="1"/>
          <p:nvPr/>
        </p:nvSpPr>
        <p:spPr>
          <a:xfrm>
            <a:off x="7674991" y="2301731"/>
            <a:ext cx="1111250" cy="26289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eg</a:t>
            </a: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ss</a:t>
            </a:r>
            <a:r>
              <a:rPr sz="1700" b="1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90" name="object 70"/>
          <p:cNvSpPr/>
          <p:nvPr/>
        </p:nvSpPr>
        <p:spPr>
          <a:xfrm>
            <a:off x="228600" y="533400"/>
            <a:ext cx="11734800" cy="2438400"/>
          </a:xfrm>
          <a:custGeom>
            <a:avLst/>
            <a:gdLst/>
            <a:ahLst/>
            <a:cxnLst/>
            <a:rect l="l" t="t" r="r" b="b"/>
            <a:pathLst>
              <a:path w="9664700" h="2002155">
                <a:moveTo>
                  <a:pt x="0" y="2001774"/>
                </a:moveTo>
                <a:lnTo>
                  <a:pt x="9664700" y="2001774"/>
                </a:lnTo>
                <a:lnTo>
                  <a:pt x="9664700" y="0"/>
                </a:lnTo>
                <a:lnTo>
                  <a:pt x="0" y="0"/>
                </a:lnTo>
                <a:lnTo>
                  <a:pt x="0" y="2001774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CaixaDeTexto 90"/>
          <p:cNvSpPr txBox="1"/>
          <p:nvPr/>
        </p:nvSpPr>
        <p:spPr>
          <a:xfrm>
            <a:off x="228600" y="457200"/>
            <a:ext cx="1143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pt-BR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Previsão em Tratados Internacionais, Constituição Federal e NCPC.</a:t>
            </a:r>
          </a:p>
          <a:p>
            <a:pPr marL="800100" lvl="1" indent="-342900" algn="just">
              <a:buAutoNum type="arabicPeriod"/>
            </a:pPr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Convenção Americana sobre Direitos Humanos (Pacto de São José da Costa Rica - 1969) e Convenção Europeia para Salvaguarda dos Direitos do Homem e das Liberdades Fundamentais (1950)</a:t>
            </a:r>
          </a:p>
          <a:p>
            <a:pPr marL="800100" lvl="1" indent="-342900" algn="just">
              <a:buAutoNum type="arabicPeriod"/>
            </a:pPr>
            <a:r>
              <a:rPr lang="pt-BR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Constituição Federal , art. 5º, LXXVIII (EC 45/04) – </a:t>
            </a:r>
            <a:r>
              <a:rPr lang="pt-BR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“a todos, no âmbito judicial e administrativo, são assegurados a razoável duração do processo e os meios que garantam a celeridade de sua tramitação”.  </a:t>
            </a:r>
          </a:p>
          <a:p>
            <a:pPr marL="800100" lvl="1" indent="-342900" algn="just">
              <a:buAutoNum type="arabicPeriod"/>
            </a:pPr>
            <a:r>
              <a:rPr lang="pt-BR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Novo CPC (art. 139) – </a:t>
            </a:r>
            <a:r>
              <a:rPr lang="pt-BR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“O juiz dirigirá o processo conforme as disposições deste Código, incumbindo-lhe: (...) II – velar pela duração razoável do processo”.</a:t>
            </a:r>
            <a:endParaRPr lang="pt-BR" i="1" dirty="0" smtClean="0"/>
          </a:p>
          <a:p>
            <a:endParaRPr lang="pt-BR" dirty="0"/>
          </a:p>
        </p:txBody>
      </p:sp>
      <p:sp>
        <p:nvSpPr>
          <p:cNvPr id="98" name="object 48"/>
          <p:cNvSpPr txBox="1"/>
          <p:nvPr/>
        </p:nvSpPr>
        <p:spPr>
          <a:xfrm>
            <a:off x="7674991" y="4359131"/>
            <a:ext cx="1111250" cy="26289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eg</a:t>
            </a: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ss</a:t>
            </a:r>
            <a:r>
              <a:rPr sz="1700" b="1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700" dirty="0">
              <a:latin typeface="Verdana"/>
              <a:cs typeface="Verdana"/>
            </a:endParaRPr>
          </a:p>
        </p:txBody>
      </p:sp>
      <p:sp>
        <p:nvSpPr>
          <p:cNvPr id="101" name="object 48"/>
          <p:cNvSpPr txBox="1"/>
          <p:nvPr/>
        </p:nvSpPr>
        <p:spPr>
          <a:xfrm>
            <a:off x="7674991" y="6416531"/>
            <a:ext cx="1111250" cy="26289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eg</a:t>
            </a: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ss</a:t>
            </a:r>
            <a:r>
              <a:rPr sz="1700" b="1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102" name="object 70"/>
          <p:cNvSpPr/>
          <p:nvPr/>
        </p:nvSpPr>
        <p:spPr>
          <a:xfrm>
            <a:off x="228600" y="3048000"/>
            <a:ext cx="11734800" cy="3581400"/>
          </a:xfrm>
          <a:custGeom>
            <a:avLst/>
            <a:gdLst/>
            <a:ahLst/>
            <a:cxnLst/>
            <a:rect l="l" t="t" r="r" b="b"/>
            <a:pathLst>
              <a:path w="9664700" h="2002155">
                <a:moveTo>
                  <a:pt x="0" y="2001774"/>
                </a:moveTo>
                <a:lnTo>
                  <a:pt x="9664700" y="2001774"/>
                </a:lnTo>
                <a:lnTo>
                  <a:pt x="9664700" y="0"/>
                </a:lnTo>
                <a:lnTo>
                  <a:pt x="0" y="0"/>
                </a:lnTo>
                <a:lnTo>
                  <a:pt x="0" y="2001774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CaixaDeTexto 102"/>
          <p:cNvSpPr txBox="1"/>
          <p:nvPr/>
        </p:nvSpPr>
        <p:spPr>
          <a:xfrm>
            <a:off x="381000" y="2971800"/>
            <a:ext cx="11430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Entendimento Jurisprudencial 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“Não há na legislação brasileira determinação expressa indicando qual seria a duração razoável do processo. A doutrina, há tempos, exige que os códigos de processo definam o que vem a ser razoabilidade, para maior clareza, sem prejuízo da aplicação imediata do princípio” (CARVALHO, 2009, pg. 237).</a:t>
            </a:r>
          </a:p>
          <a:p>
            <a:pPr algn="just">
              <a:buFont typeface="Arial" pitchFamily="34" charset="0"/>
              <a:buChar char="•"/>
            </a:pPr>
            <a:r>
              <a:rPr lang="pt-BR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STF – </a:t>
            </a:r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STF – “A jurisprudência do Supremo Tribunal Federal é no sentido de que a demora para conclusão da instrução criminal, como circunstância apta a ensejar constrangimento ilegal, somente se dá em hipóteses excepcionais, nas quais a mora seja decorrência de (a) evidente desídia do órgão judicial; (b) exclusiva atuação da parte acusadora, ou (c) outra situação incompatível com o princípio da razoável duração do processo, previsto no art. 5º. LXXVIII, da CF/88. 3. No caso, transcorridos mais de 3 anos sem que se quer a sentença de pronúncia tenha sido proferida, é de se concluir que a manutenção da segregação cautelar representa situação de constrangimento ilegal. (STF – HC 111801 ES, P. 22.11.2013).</a:t>
            </a:r>
          </a:p>
          <a:p>
            <a:pPr algn="just">
              <a:buFont typeface="Arial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466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25475"/>
          </a:xfrm>
          <a:custGeom>
            <a:avLst/>
            <a:gdLst/>
            <a:ahLst/>
            <a:cxnLst/>
            <a:rect l="l" t="t" r="r" b="b"/>
            <a:pathLst>
              <a:path h="625475">
                <a:moveTo>
                  <a:pt x="0" y="0"/>
                </a:moveTo>
                <a:lnTo>
                  <a:pt x="0" y="62541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48000" y="5888037"/>
            <a:ext cx="0" cy="970280"/>
          </a:xfrm>
          <a:custGeom>
            <a:avLst/>
            <a:gdLst/>
            <a:ahLst/>
            <a:cxnLst/>
            <a:rect l="l" t="t" r="r" b="b"/>
            <a:pathLst>
              <a:path h="970279">
                <a:moveTo>
                  <a:pt x="0" y="0"/>
                </a:moveTo>
                <a:lnTo>
                  <a:pt x="0" y="9699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67200" y="0"/>
            <a:ext cx="0" cy="625475"/>
          </a:xfrm>
          <a:custGeom>
            <a:avLst/>
            <a:gdLst/>
            <a:ahLst/>
            <a:cxnLst/>
            <a:rect l="l" t="t" r="r" b="b"/>
            <a:pathLst>
              <a:path h="625475">
                <a:moveTo>
                  <a:pt x="0" y="0"/>
                </a:moveTo>
                <a:lnTo>
                  <a:pt x="0" y="62541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67200" y="5888037"/>
            <a:ext cx="0" cy="970280"/>
          </a:xfrm>
          <a:custGeom>
            <a:avLst/>
            <a:gdLst/>
            <a:ahLst/>
            <a:cxnLst/>
            <a:rect l="l" t="t" r="r" b="b"/>
            <a:pathLst>
              <a:path h="970279">
                <a:moveTo>
                  <a:pt x="0" y="0"/>
                </a:moveTo>
                <a:lnTo>
                  <a:pt x="0" y="9699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86400" y="0"/>
            <a:ext cx="0" cy="625475"/>
          </a:xfrm>
          <a:custGeom>
            <a:avLst/>
            <a:gdLst/>
            <a:ahLst/>
            <a:cxnLst/>
            <a:rect l="l" t="t" r="r" b="b"/>
            <a:pathLst>
              <a:path h="625475">
                <a:moveTo>
                  <a:pt x="0" y="0"/>
                </a:moveTo>
                <a:lnTo>
                  <a:pt x="0" y="62541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0" y="5888037"/>
            <a:ext cx="0" cy="970280"/>
          </a:xfrm>
          <a:custGeom>
            <a:avLst/>
            <a:gdLst/>
            <a:ahLst/>
            <a:cxnLst/>
            <a:rect l="l" t="t" r="r" b="b"/>
            <a:pathLst>
              <a:path h="970279">
                <a:moveTo>
                  <a:pt x="0" y="0"/>
                </a:moveTo>
                <a:lnTo>
                  <a:pt x="0" y="9699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5600" y="0"/>
            <a:ext cx="0" cy="625475"/>
          </a:xfrm>
          <a:custGeom>
            <a:avLst/>
            <a:gdLst/>
            <a:ahLst/>
            <a:cxnLst/>
            <a:rect l="l" t="t" r="r" b="b"/>
            <a:pathLst>
              <a:path h="625475">
                <a:moveTo>
                  <a:pt x="0" y="0"/>
                </a:moveTo>
                <a:lnTo>
                  <a:pt x="0" y="62541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05600" y="5888037"/>
            <a:ext cx="0" cy="970280"/>
          </a:xfrm>
          <a:custGeom>
            <a:avLst/>
            <a:gdLst/>
            <a:ahLst/>
            <a:cxnLst/>
            <a:rect l="l" t="t" r="r" b="b"/>
            <a:pathLst>
              <a:path h="970279">
                <a:moveTo>
                  <a:pt x="0" y="0"/>
                </a:moveTo>
                <a:lnTo>
                  <a:pt x="0" y="9699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24800" y="0"/>
            <a:ext cx="0" cy="625475"/>
          </a:xfrm>
          <a:custGeom>
            <a:avLst/>
            <a:gdLst/>
            <a:ahLst/>
            <a:cxnLst/>
            <a:rect l="l" t="t" r="r" b="b"/>
            <a:pathLst>
              <a:path h="625475">
                <a:moveTo>
                  <a:pt x="0" y="0"/>
                </a:moveTo>
                <a:lnTo>
                  <a:pt x="0" y="62541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924800" y="5888037"/>
            <a:ext cx="0" cy="970280"/>
          </a:xfrm>
          <a:custGeom>
            <a:avLst/>
            <a:gdLst/>
            <a:ahLst/>
            <a:cxnLst/>
            <a:rect l="l" t="t" r="r" b="b"/>
            <a:pathLst>
              <a:path h="970279">
                <a:moveTo>
                  <a:pt x="0" y="0"/>
                </a:moveTo>
                <a:lnTo>
                  <a:pt x="0" y="9699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144000" y="0"/>
            <a:ext cx="0" cy="625475"/>
          </a:xfrm>
          <a:custGeom>
            <a:avLst/>
            <a:gdLst/>
            <a:ahLst/>
            <a:cxnLst/>
            <a:rect l="l" t="t" r="r" b="b"/>
            <a:pathLst>
              <a:path h="625475">
                <a:moveTo>
                  <a:pt x="0" y="0"/>
                </a:moveTo>
                <a:lnTo>
                  <a:pt x="0" y="62541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44000" y="5888037"/>
            <a:ext cx="0" cy="970280"/>
          </a:xfrm>
          <a:custGeom>
            <a:avLst/>
            <a:gdLst/>
            <a:ahLst/>
            <a:cxnLst/>
            <a:rect l="l" t="t" r="r" b="b"/>
            <a:pathLst>
              <a:path h="970279">
                <a:moveTo>
                  <a:pt x="0" y="0"/>
                </a:moveTo>
                <a:lnTo>
                  <a:pt x="0" y="9699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363200" y="0"/>
            <a:ext cx="0" cy="625475"/>
          </a:xfrm>
          <a:custGeom>
            <a:avLst/>
            <a:gdLst/>
            <a:ahLst/>
            <a:cxnLst/>
            <a:rect l="l" t="t" r="r" b="b"/>
            <a:pathLst>
              <a:path h="625475">
                <a:moveTo>
                  <a:pt x="0" y="0"/>
                </a:moveTo>
                <a:lnTo>
                  <a:pt x="0" y="62541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363200" y="5888037"/>
            <a:ext cx="0" cy="970280"/>
          </a:xfrm>
          <a:custGeom>
            <a:avLst/>
            <a:gdLst/>
            <a:ahLst/>
            <a:cxnLst/>
            <a:rect l="l" t="t" r="r" b="b"/>
            <a:pathLst>
              <a:path h="970279">
                <a:moveTo>
                  <a:pt x="0" y="0"/>
                </a:moveTo>
                <a:lnTo>
                  <a:pt x="0" y="9699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582400" y="0"/>
            <a:ext cx="0" cy="625475"/>
          </a:xfrm>
          <a:custGeom>
            <a:avLst/>
            <a:gdLst/>
            <a:ahLst/>
            <a:cxnLst/>
            <a:rect l="l" t="t" r="r" b="b"/>
            <a:pathLst>
              <a:path h="625475">
                <a:moveTo>
                  <a:pt x="0" y="0"/>
                </a:moveTo>
                <a:lnTo>
                  <a:pt x="0" y="62541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582400" y="5888037"/>
            <a:ext cx="0" cy="970280"/>
          </a:xfrm>
          <a:custGeom>
            <a:avLst/>
            <a:gdLst/>
            <a:ahLst/>
            <a:cxnLst/>
            <a:rect l="l" t="t" r="r" b="b"/>
            <a:pathLst>
              <a:path h="970279">
                <a:moveTo>
                  <a:pt x="0" y="0"/>
                </a:moveTo>
                <a:lnTo>
                  <a:pt x="0" y="9699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076176" y="1611375"/>
            <a:ext cx="116205" cy="0"/>
          </a:xfrm>
          <a:custGeom>
            <a:avLst/>
            <a:gdLst/>
            <a:ahLst/>
            <a:cxnLst/>
            <a:rect l="l" t="t" r="r" b="b"/>
            <a:pathLst>
              <a:path w="116204">
                <a:moveTo>
                  <a:pt x="0" y="0"/>
                </a:moveTo>
                <a:lnTo>
                  <a:pt x="11582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75" y="1611375"/>
            <a:ext cx="2945130" cy="0"/>
          </a:xfrm>
          <a:custGeom>
            <a:avLst/>
            <a:gdLst/>
            <a:ahLst/>
            <a:cxnLst/>
            <a:rect l="l" t="t" r="r" b="b"/>
            <a:pathLst>
              <a:path w="2945130">
                <a:moveTo>
                  <a:pt x="0" y="0"/>
                </a:moveTo>
                <a:lnTo>
                  <a:pt x="294487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076176" y="2835275"/>
            <a:ext cx="116205" cy="0"/>
          </a:xfrm>
          <a:custGeom>
            <a:avLst/>
            <a:gdLst/>
            <a:ahLst/>
            <a:cxnLst/>
            <a:rect l="l" t="t" r="r" b="b"/>
            <a:pathLst>
              <a:path w="116204">
                <a:moveTo>
                  <a:pt x="0" y="0"/>
                </a:moveTo>
                <a:lnTo>
                  <a:pt x="11582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75" y="2835275"/>
            <a:ext cx="2945130" cy="0"/>
          </a:xfrm>
          <a:custGeom>
            <a:avLst/>
            <a:gdLst/>
            <a:ahLst/>
            <a:cxnLst/>
            <a:rect l="l" t="t" r="r" b="b"/>
            <a:pathLst>
              <a:path w="2945130">
                <a:moveTo>
                  <a:pt x="0" y="0"/>
                </a:moveTo>
                <a:lnTo>
                  <a:pt x="294487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076176" y="4060825"/>
            <a:ext cx="116205" cy="0"/>
          </a:xfrm>
          <a:custGeom>
            <a:avLst/>
            <a:gdLst/>
            <a:ahLst/>
            <a:cxnLst/>
            <a:rect l="l" t="t" r="r" b="b"/>
            <a:pathLst>
              <a:path w="116204">
                <a:moveTo>
                  <a:pt x="0" y="0"/>
                </a:moveTo>
                <a:lnTo>
                  <a:pt x="11582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75" y="4060825"/>
            <a:ext cx="2945130" cy="0"/>
          </a:xfrm>
          <a:custGeom>
            <a:avLst/>
            <a:gdLst/>
            <a:ahLst/>
            <a:cxnLst/>
            <a:rect l="l" t="t" r="r" b="b"/>
            <a:pathLst>
              <a:path w="2945130">
                <a:moveTo>
                  <a:pt x="0" y="0"/>
                </a:moveTo>
                <a:lnTo>
                  <a:pt x="294487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076176" y="5284851"/>
            <a:ext cx="116205" cy="0"/>
          </a:xfrm>
          <a:custGeom>
            <a:avLst/>
            <a:gdLst/>
            <a:ahLst/>
            <a:cxnLst/>
            <a:rect l="l" t="t" r="r" b="b"/>
            <a:pathLst>
              <a:path w="116204">
                <a:moveTo>
                  <a:pt x="0" y="0"/>
                </a:moveTo>
                <a:lnTo>
                  <a:pt x="11582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75" y="5284851"/>
            <a:ext cx="2945130" cy="0"/>
          </a:xfrm>
          <a:custGeom>
            <a:avLst/>
            <a:gdLst/>
            <a:ahLst/>
            <a:cxnLst/>
            <a:rect l="l" t="t" r="r" b="b"/>
            <a:pathLst>
              <a:path w="2945130">
                <a:moveTo>
                  <a:pt x="0" y="0"/>
                </a:moveTo>
                <a:lnTo>
                  <a:pt x="294487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 flipV="1">
            <a:off x="3175" y="5638800"/>
            <a:ext cx="12188825" cy="871537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7751191" y="4435331"/>
            <a:ext cx="1111250" cy="26289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eg</a:t>
            </a: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ss</a:t>
            </a:r>
            <a:r>
              <a:rPr sz="1700" b="1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149225" y="588963"/>
            <a:ext cx="2822575" cy="50498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>
            <a:spLocks noGrp="1"/>
          </p:cNvSpPr>
          <p:nvPr>
            <p:ph type="title"/>
          </p:nvPr>
        </p:nvSpPr>
        <p:spPr>
          <a:xfrm>
            <a:off x="304800" y="1811179"/>
            <a:ext cx="1978343" cy="24750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solidFill>
                  <a:schemeClr val="bg1"/>
                </a:solidFill>
              </a:rPr>
              <a:t>Duração</a:t>
            </a:r>
          </a:p>
          <a:p>
            <a:pPr marL="17145" algn="ctr">
              <a:lnSpc>
                <a:spcPct val="100000"/>
              </a:lnSpc>
            </a:pPr>
            <a:r>
              <a:rPr lang="pt-BR" sz="4000" spc="-10" dirty="0" smtClean="0">
                <a:solidFill>
                  <a:schemeClr val="bg1"/>
                </a:solidFill>
              </a:rPr>
              <a:t>R</a:t>
            </a:r>
            <a:r>
              <a:rPr sz="4000" spc="-10" dirty="0" err="1" smtClean="0">
                <a:solidFill>
                  <a:schemeClr val="bg1"/>
                </a:solidFill>
              </a:rPr>
              <a:t>azoável</a:t>
            </a:r>
            <a:r>
              <a:rPr lang="pt-BR" sz="4000" spc="-10" dirty="0" smtClean="0">
                <a:solidFill>
                  <a:schemeClr val="bg1"/>
                </a:solidFill>
              </a:rPr>
              <a:t> do Processo </a:t>
            </a:r>
            <a:endParaRPr sz="4000" spc="-10" dirty="0">
              <a:solidFill>
                <a:schemeClr val="bg1"/>
              </a:solidFill>
            </a:endParaRPr>
          </a:p>
        </p:txBody>
      </p:sp>
      <p:sp>
        <p:nvSpPr>
          <p:cNvPr id="69" name="object 70"/>
          <p:cNvSpPr/>
          <p:nvPr/>
        </p:nvSpPr>
        <p:spPr>
          <a:xfrm>
            <a:off x="2895600" y="914400"/>
            <a:ext cx="9220200" cy="4495800"/>
          </a:xfrm>
          <a:custGeom>
            <a:avLst/>
            <a:gdLst/>
            <a:ahLst/>
            <a:cxnLst/>
            <a:rect l="l" t="t" r="r" b="b"/>
            <a:pathLst>
              <a:path w="9664700" h="2002155">
                <a:moveTo>
                  <a:pt x="0" y="2001774"/>
                </a:moveTo>
                <a:lnTo>
                  <a:pt x="9664700" y="2001774"/>
                </a:lnTo>
                <a:lnTo>
                  <a:pt x="9664700" y="0"/>
                </a:lnTo>
                <a:lnTo>
                  <a:pt x="0" y="0"/>
                </a:lnTo>
                <a:lnTo>
                  <a:pt x="0" y="2001774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3103626" y="1541810"/>
            <a:ext cx="8972550" cy="3411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spcBef>
                <a:spcPts val="100"/>
              </a:spcBef>
            </a:pPr>
            <a:r>
              <a:rPr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 Estado </a:t>
            </a:r>
            <a:r>
              <a:rPr sz="2000" spc="-5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é responsável </a:t>
            </a:r>
            <a:r>
              <a:rPr sz="2000" i="1" spc="-5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objetivamente </a:t>
            </a:r>
            <a:r>
              <a:rPr sz="2000" spc="-5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pela </a:t>
            </a:r>
            <a:r>
              <a:rPr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exagerada  duração do processo, </a:t>
            </a:r>
            <a:r>
              <a:rPr sz="2000" spc="-1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seja </a:t>
            </a:r>
            <a:r>
              <a:rPr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ela oriunda de dolo ou culpa  </a:t>
            </a:r>
            <a:r>
              <a:rPr sz="2000" spc="-5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 juiz, ou mesmo da ineficiência </a:t>
            </a:r>
            <a:r>
              <a:rPr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estrutural </a:t>
            </a:r>
            <a:r>
              <a:rPr sz="2000" spc="-5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 Poder  </a:t>
            </a:r>
            <a:r>
              <a:rPr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Judiciário, devendo haver a </a:t>
            </a:r>
            <a:r>
              <a:rPr sz="2000" spc="-5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indenização </a:t>
            </a:r>
            <a:r>
              <a:rPr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 qualquer  </a:t>
            </a:r>
            <a:r>
              <a:rPr sz="2000" spc="-5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das </a:t>
            </a:r>
            <a:r>
              <a:rPr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hipóteses. Portanto, </a:t>
            </a:r>
            <a:r>
              <a:rPr sz="2000" spc="-5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responsabilização </a:t>
            </a:r>
            <a:r>
              <a:rPr sz="2000" spc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 </a:t>
            </a:r>
            <a:r>
              <a:rPr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Estado  pela duração anormal do </a:t>
            </a:r>
            <a:r>
              <a:rPr sz="2000" spc="-5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processo </a:t>
            </a:r>
            <a:r>
              <a:rPr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enquadra-se nas  </a:t>
            </a:r>
            <a:r>
              <a:rPr sz="2000" spc="-5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prescrições do § 6º do artigo 37 da Constituição da  </a:t>
            </a:r>
            <a:r>
              <a:rPr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República, ou seja, a prestação </a:t>
            </a:r>
            <a:r>
              <a:rPr sz="2000" spc="-5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jurisdicional </a:t>
            </a:r>
            <a:r>
              <a:rPr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sz="2000" spc="325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20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destempo</a:t>
            </a:r>
            <a:r>
              <a:rPr lang="pt-BR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000" dirty="0" smtClean="0">
                <a:solidFill>
                  <a:schemeClr val="bg1"/>
                </a:solidFill>
                <a:latin typeface="Arial"/>
                <a:cs typeface="Arial"/>
              </a:rPr>
              <a:t>caracteriza hipótese </a:t>
            </a:r>
            <a:r>
              <a:rPr lang="pt-BR" sz="2000" spc="-5" dirty="0" smtClean="0">
                <a:solidFill>
                  <a:schemeClr val="bg1"/>
                </a:solidFill>
                <a:latin typeface="Arial"/>
                <a:cs typeface="Arial"/>
              </a:rPr>
              <a:t>de </a:t>
            </a:r>
            <a:r>
              <a:rPr lang="pt-BR" sz="2000" dirty="0" smtClean="0">
                <a:solidFill>
                  <a:schemeClr val="bg1"/>
                </a:solidFill>
                <a:latin typeface="Arial"/>
                <a:cs typeface="Arial"/>
              </a:rPr>
              <a:t>responsabilidade </a:t>
            </a:r>
            <a:r>
              <a:rPr lang="pt-BR" sz="2000" spc="-5" dirty="0" smtClean="0">
                <a:solidFill>
                  <a:schemeClr val="bg1"/>
                </a:solidFill>
                <a:latin typeface="Arial"/>
                <a:cs typeface="Arial"/>
              </a:rPr>
              <a:t>objetiva,  </a:t>
            </a:r>
            <a:r>
              <a:rPr lang="pt-BR" sz="2000" dirty="0" smtClean="0">
                <a:solidFill>
                  <a:schemeClr val="bg1"/>
                </a:solidFill>
                <a:latin typeface="Arial"/>
                <a:cs typeface="Arial"/>
              </a:rPr>
              <a:t>independentemente da aferição de culpa do servidor  </a:t>
            </a:r>
            <a:r>
              <a:rPr lang="pt-BR" sz="2000" spc="-5" dirty="0" smtClean="0">
                <a:solidFill>
                  <a:schemeClr val="bg1"/>
                </a:solidFill>
                <a:latin typeface="Arial"/>
                <a:cs typeface="Arial"/>
              </a:rPr>
              <a:t>causador do </a:t>
            </a:r>
            <a:r>
              <a:rPr lang="pt-BR" sz="2000" dirty="0" smtClean="0">
                <a:solidFill>
                  <a:schemeClr val="bg1"/>
                </a:solidFill>
                <a:latin typeface="Arial"/>
                <a:cs typeface="Arial"/>
              </a:rPr>
              <a:t>dano </a:t>
            </a:r>
            <a:r>
              <a:rPr lang="pt-BR" sz="2000" spc="-5" dirty="0" smtClean="0">
                <a:solidFill>
                  <a:schemeClr val="bg1"/>
                </a:solidFill>
                <a:latin typeface="Arial"/>
                <a:cs typeface="Arial"/>
              </a:rPr>
              <a:t>ou do ente público a que </a:t>
            </a:r>
            <a:r>
              <a:rPr lang="pt-BR" sz="2000" dirty="0" smtClean="0">
                <a:solidFill>
                  <a:schemeClr val="bg1"/>
                </a:solidFill>
                <a:latin typeface="Arial"/>
                <a:cs typeface="Arial"/>
              </a:rPr>
              <a:t>pertença.  </a:t>
            </a:r>
            <a:r>
              <a:rPr lang="pt-BR" sz="2000" spc="-5" dirty="0" smtClean="0">
                <a:solidFill>
                  <a:schemeClr val="bg1"/>
                </a:solidFill>
                <a:latin typeface="Arial"/>
                <a:cs typeface="Arial"/>
              </a:rPr>
              <a:t>(Hoffman, </a:t>
            </a:r>
            <a:r>
              <a:rPr lang="pt-BR" sz="2000" dirty="0" smtClean="0">
                <a:solidFill>
                  <a:schemeClr val="bg1"/>
                </a:solidFill>
                <a:latin typeface="Arial"/>
                <a:cs typeface="Arial"/>
              </a:rPr>
              <a:t>2006, apud </a:t>
            </a:r>
            <a:r>
              <a:rPr lang="pt-BR" sz="2000" spc="-20" dirty="0" err="1" smtClean="0">
                <a:solidFill>
                  <a:schemeClr val="bg1"/>
                </a:solidFill>
                <a:latin typeface="Arial"/>
                <a:cs typeface="Arial"/>
              </a:rPr>
              <a:t>Koehler</a:t>
            </a:r>
            <a:r>
              <a:rPr lang="pt-BR" sz="2000" spc="-20" dirty="0" smtClean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pt-BR" sz="2000" dirty="0" smtClean="0">
                <a:solidFill>
                  <a:schemeClr val="bg1"/>
                </a:solidFill>
                <a:latin typeface="Arial"/>
                <a:cs typeface="Arial"/>
              </a:rPr>
              <a:t>2013, p.</a:t>
            </a:r>
            <a:r>
              <a:rPr lang="pt-BR" sz="2000" spc="5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pt-BR" sz="2000" dirty="0" smtClean="0">
                <a:solidFill>
                  <a:schemeClr val="bg1"/>
                </a:solidFill>
                <a:latin typeface="Arial"/>
                <a:cs typeface="Arial"/>
              </a:rPr>
              <a:t>121).</a:t>
            </a: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sz="2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0" name="object 58"/>
          <p:cNvSpPr/>
          <p:nvPr/>
        </p:nvSpPr>
        <p:spPr>
          <a:xfrm>
            <a:off x="0" y="0"/>
            <a:ext cx="12192000" cy="454025"/>
          </a:xfrm>
          <a:custGeom>
            <a:avLst/>
            <a:gdLst/>
            <a:ahLst/>
            <a:cxnLst/>
            <a:rect l="l" t="t" r="r" b="b"/>
            <a:pathLst>
              <a:path w="12192000" h="454025">
                <a:moveTo>
                  <a:pt x="0" y="454025"/>
                </a:moveTo>
                <a:lnTo>
                  <a:pt x="12192000" y="454025"/>
                </a:lnTo>
                <a:lnTo>
                  <a:pt x="12192000" y="0"/>
                </a:lnTo>
                <a:lnTo>
                  <a:pt x="0" y="0"/>
                </a:lnTo>
                <a:lnTo>
                  <a:pt x="0" y="454025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61"/>
          <p:cNvSpPr txBox="1">
            <a:spLocks/>
          </p:cNvSpPr>
          <p:nvPr/>
        </p:nvSpPr>
        <p:spPr>
          <a:xfrm>
            <a:off x="304800" y="22605"/>
            <a:ext cx="109245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8005" algn="l"/>
              </a:tabLst>
              <a:defRPr/>
            </a:pPr>
            <a:r>
              <a:rPr kumimoji="0" lang="pt-BR" sz="2400" b="1" i="0" u="none" strike="noStrike" kern="0" cap="none" spc="-5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3.	Demora na prestação</a:t>
            </a:r>
            <a:r>
              <a:rPr kumimoji="0" lang="pt-BR" sz="2400" b="1" i="0" u="none" strike="noStrike" kern="0" cap="none" spc="35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 </a:t>
            </a:r>
            <a:r>
              <a:rPr kumimoji="0" lang="pt-BR" sz="2400" b="1" i="0" u="none" strike="noStrike" kern="0" cap="none" spc="-5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jurisdicional</a:t>
            </a:r>
            <a:endParaRPr kumimoji="0" lang="pt-BR" sz="2400" b="1" i="0" u="none" strike="noStrike" kern="0" cap="none" spc="0" normalizeH="0" baseline="0" noProof="0" dirty="0">
              <a:ln>
                <a:noFill/>
              </a:ln>
              <a:solidFill>
                <a:srgbClr val="2C2D2C"/>
              </a:solidFill>
              <a:effectLst/>
              <a:uLnTx/>
              <a:uFillTx/>
              <a:latin typeface="Verdana"/>
              <a:ea typeface="+mj-ea"/>
              <a:cs typeface="Verdana"/>
            </a:endParaRPr>
          </a:p>
        </p:txBody>
      </p:sp>
      <p:sp>
        <p:nvSpPr>
          <p:cNvPr id="73" name="object 28"/>
          <p:cNvSpPr/>
          <p:nvPr/>
        </p:nvSpPr>
        <p:spPr>
          <a:xfrm>
            <a:off x="0" y="5867400"/>
            <a:ext cx="12192000" cy="76200"/>
          </a:xfrm>
          <a:custGeom>
            <a:avLst/>
            <a:gdLst/>
            <a:ahLst/>
            <a:cxnLst/>
            <a:rect l="l" t="t" r="r" b="b"/>
            <a:pathLst>
              <a:path w="2945130">
                <a:moveTo>
                  <a:pt x="0" y="0"/>
                </a:moveTo>
                <a:lnTo>
                  <a:pt x="294487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606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454025"/>
            <a:ext cx="0" cy="176530"/>
          </a:xfrm>
          <a:custGeom>
            <a:avLst/>
            <a:gdLst/>
            <a:ahLst/>
            <a:cxnLst/>
            <a:rect l="l" t="t" r="r" b="b"/>
            <a:pathLst>
              <a:path h="176529">
                <a:moveTo>
                  <a:pt x="0" y="0"/>
                </a:moveTo>
                <a:lnTo>
                  <a:pt x="0" y="1762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6746873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454025"/>
            <a:ext cx="0" cy="176530"/>
          </a:xfrm>
          <a:custGeom>
            <a:avLst/>
            <a:gdLst/>
            <a:ahLst/>
            <a:cxnLst/>
            <a:rect l="l" t="t" r="r" b="b"/>
            <a:pathLst>
              <a:path h="176529">
                <a:moveTo>
                  <a:pt x="0" y="0"/>
                </a:moveTo>
                <a:lnTo>
                  <a:pt x="0" y="1762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6746873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454025"/>
            <a:ext cx="0" cy="176530"/>
          </a:xfrm>
          <a:custGeom>
            <a:avLst/>
            <a:gdLst/>
            <a:ahLst/>
            <a:cxnLst/>
            <a:rect l="l" t="t" r="r" b="b"/>
            <a:pathLst>
              <a:path h="176529">
                <a:moveTo>
                  <a:pt x="0" y="0"/>
                </a:moveTo>
                <a:lnTo>
                  <a:pt x="0" y="1762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6746873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454025"/>
            <a:ext cx="0" cy="176530"/>
          </a:xfrm>
          <a:custGeom>
            <a:avLst/>
            <a:gdLst/>
            <a:ahLst/>
            <a:cxnLst/>
            <a:rect l="l" t="t" r="r" b="b"/>
            <a:pathLst>
              <a:path h="176529">
                <a:moveTo>
                  <a:pt x="0" y="0"/>
                </a:moveTo>
                <a:lnTo>
                  <a:pt x="0" y="1762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6746873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0" y="454025"/>
            <a:ext cx="0" cy="176530"/>
          </a:xfrm>
          <a:custGeom>
            <a:avLst/>
            <a:gdLst/>
            <a:ahLst/>
            <a:cxnLst/>
            <a:rect l="l" t="t" r="r" b="b"/>
            <a:pathLst>
              <a:path h="176529">
                <a:moveTo>
                  <a:pt x="0" y="0"/>
                </a:moveTo>
                <a:lnTo>
                  <a:pt x="0" y="1762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6746873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05600" y="454025"/>
            <a:ext cx="0" cy="176530"/>
          </a:xfrm>
          <a:custGeom>
            <a:avLst/>
            <a:gdLst/>
            <a:ahLst/>
            <a:cxnLst/>
            <a:rect l="l" t="t" r="r" b="b"/>
            <a:pathLst>
              <a:path h="176529">
                <a:moveTo>
                  <a:pt x="0" y="0"/>
                </a:moveTo>
                <a:lnTo>
                  <a:pt x="0" y="1762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6746873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24800" y="454025"/>
            <a:ext cx="0" cy="176530"/>
          </a:xfrm>
          <a:custGeom>
            <a:avLst/>
            <a:gdLst/>
            <a:ahLst/>
            <a:cxnLst/>
            <a:rect l="l" t="t" r="r" b="b"/>
            <a:pathLst>
              <a:path h="176529">
                <a:moveTo>
                  <a:pt x="0" y="0"/>
                </a:moveTo>
                <a:lnTo>
                  <a:pt x="0" y="1762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4800" y="6746873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44000" y="454025"/>
            <a:ext cx="0" cy="176530"/>
          </a:xfrm>
          <a:custGeom>
            <a:avLst/>
            <a:gdLst/>
            <a:ahLst/>
            <a:cxnLst/>
            <a:rect l="l" t="t" r="r" b="b"/>
            <a:pathLst>
              <a:path h="176529">
                <a:moveTo>
                  <a:pt x="0" y="0"/>
                </a:moveTo>
                <a:lnTo>
                  <a:pt x="0" y="1762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0" y="6746873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363200" y="454025"/>
            <a:ext cx="0" cy="176530"/>
          </a:xfrm>
          <a:custGeom>
            <a:avLst/>
            <a:gdLst/>
            <a:ahLst/>
            <a:cxnLst/>
            <a:rect l="l" t="t" r="r" b="b"/>
            <a:pathLst>
              <a:path h="176529">
                <a:moveTo>
                  <a:pt x="0" y="0"/>
                </a:moveTo>
                <a:lnTo>
                  <a:pt x="0" y="1762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363200" y="6746873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582400" y="454025"/>
            <a:ext cx="0" cy="176530"/>
          </a:xfrm>
          <a:custGeom>
            <a:avLst/>
            <a:gdLst/>
            <a:ahLst/>
            <a:cxnLst/>
            <a:rect l="l" t="t" r="r" b="b"/>
            <a:pathLst>
              <a:path h="176529">
                <a:moveTo>
                  <a:pt x="0" y="0"/>
                </a:moveTo>
                <a:lnTo>
                  <a:pt x="0" y="1762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582400" y="6746873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950700" y="1611375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950700" y="2835275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1950700" y="4060825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950700" y="5284851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950700" y="6510337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7674991" y="4359131"/>
            <a:ext cx="1111250" cy="26289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eg</a:t>
            </a: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ss</a:t>
            </a:r>
            <a:r>
              <a:rPr sz="1700" b="1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0" y="0"/>
            <a:ext cx="12192000" cy="454025"/>
          </a:xfrm>
          <a:custGeom>
            <a:avLst/>
            <a:gdLst/>
            <a:ahLst/>
            <a:cxnLst/>
            <a:rect l="l" t="t" r="r" b="b"/>
            <a:pathLst>
              <a:path w="12192000" h="454025">
                <a:moveTo>
                  <a:pt x="0" y="454025"/>
                </a:moveTo>
                <a:lnTo>
                  <a:pt x="12192000" y="454025"/>
                </a:lnTo>
                <a:lnTo>
                  <a:pt x="12192000" y="0"/>
                </a:lnTo>
                <a:lnTo>
                  <a:pt x="0" y="0"/>
                </a:lnTo>
                <a:lnTo>
                  <a:pt x="0" y="454025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0"/>
            <a:ext cx="12192000" cy="454025"/>
          </a:xfrm>
          <a:custGeom>
            <a:avLst/>
            <a:gdLst/>
            <a:ahLst/>
            <a:cxnLst/>
            <a:rect l="l" t="t" r="r" b="b"/>
            <a:pathLst>
              <a:path w="12192000" h="454025">
                <a:moveTo>
                  <a:pt x="0" y="454025"/>
                </a:moveTo>
                <a:lnTo>
                  <a:pt x="12192000" y="454025"/>
                </a:lnTo>
                <a:lnTo>
                  <a:pt x="12192000" y="0"/>
                </a:lnTo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0"/>
            <a:ext cx="0" cy="454025"/>
          </a:xfrm>
          <a:custGeom>
            <a:avLst/>
            <a:gdLst/>
            <a:ahLst/>
            <a:cxnLst/>
            <a:rect l="l" t="t" r="r" b="b"/>
            <a:pathLst>
              <a:path h="454025">
                <a:moveTo>
                  <a:pt x="0" y="0"/>
                </a:moveTo>
                <a:lnTo>
                  <a:pt x="0" y="454025"/>
                </a:lnTo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78739" y="22605"/>
            <a:ext cx="108718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2400" b="1" spc="-5" dirty="0" smtClean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r>
              <a:rPr sz="2400" b="1" spc="-5" dirty="0" smtClean="0">
                <a:solidFill>
                  <a:srgbClr val="FFFFFF"/>
                </a:solidFill>
                <a:latin typeface="Verdana"/>
                <a:cs typeface="Verdana"/>
              </a:rPr>
              <a:t>. R</a:t>
            </a:r>
            <a:r>
              <a:rPr lang="pt-BR" sz="2400" b="1" spc="-5" dirty="0" smtClean="0">
                <a:solidFill>
                  <a:srgbClr val="FFFFFF"/>
                </a:solidFill>
                <a:latin typeface="Verdana"/>
                <a:cs typeface="Verdana"/>
              </a:rPr>
              <a:t>CE</a:t>
            </a:r>
            <a:r>
              <a:rPr sz="2400" b="1" spc="-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por </a:t>
            </a:r>
            <a:r>
              <a:rPr sz="2400" b="1" dirty="0">
                <a:solidFill>
                  <a:srgbClr val="FFFFFF"/>
                </a:solidFill>
                <a:latin typeface="Verdana"/>
                <a:cs typeface="Verdana"/>
              </a:rPr>
              <a:t>ato </a:t>
            </a: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judicial </a:t>
            </a:r>
            <a:r>
              <a:rPr sz="2400" b="1" dirty="0">
                <a:solidFill>
                  <a:srgbClr val="FFFFFF"/>
                </a:solidFill>
                <a:latin typeface="Verdana"/>
                <a:cs typeface="Verdana"/>
              </a:rPr>
              <a:t>– PL </a:t>
            </a:r>
            <a:r>
              <a:rPr sz="2400" b="1" spc="-10" dirty="0">
                <a:solidFill>
                  <a:srgbClr val="FFFFFF"/>
                </a:solidFill>
                <a:latin typeface="Verdana"/>
                <a:cs typeface="Verdana"/>
              </a:rPr>
              <a:t>412/2011 </a:t>
            </a:r>
            <a:r>
              <a:rPr sz="2400" b="1" dirty="0">
                <a:solidFill>
                  <a:srgbClr val="FFFFFF"/>
                </a:solidFill>
                <a:latin typeface="Verdana"/>
                <a:cs typeface="Verdana"/>
              </a:rPr>
              <a:t>– Câmara </a:t>
            </a: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dos</a:t>
            </a:r>
            <a:r>
              <a:rPr sz="2400" b="1" spc="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Deputados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66" name="object 70"/>
          <p:cNvSpPr/>
          <p:nvPr/>
        </p:nvSpPr>
        <p:spPr>
          <a:xfrm>
            <a:off x="152400" y="533400"/>
            <a:ext cx="11963400" cy="6019800"/>
          </a:xfrm>
          <a:custGeom>
            <a:avLst/>
            <a:gdLst/>
            <a:ahLst/>
            <a:cxnLst/>
            <a:rect l="l" t="t" r="r" b="b"/>
            <a:pathLst>
              <a:path w="9664700" h="2002155">
                <a:moveTo>
                  <a:pt x="0" y="2001774"/>
                </a:moveTo>
                <a:lnTo>
                  <a:pt x="9664700" y="2001774"/>
                </a:lnTo>
                <a:lnTo>
                  <a:pt x="9664700" y="0"/>
                </a:lnTo>
                <a:lnTo>
                  <a:pt x="0" y="0"/>
                </a:lnTo>
                <a:lnTo>
                  <a:pt x="0" y="2001774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404495" y="1676400"/>
            <a:ext cx="11558905" cy="47192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Art. </a:t>
            </a:r>
            <a:r>
              <a:rPr sz="20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pt-BR" sz="20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5. O Estado indenizará o condenado por erro judiciário e aquele que ficar preso além do tempo fixado na sentença. 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endParaRPr lang="pt-BR" sz="2000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pt-BR" sz="20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Parágrafo único. A indenização não será devida, se o erro ou a injustiça da </a:t>
            </a:r>
            <a:r>
              <a:rPr lang="pt-BR" sz="2000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condeancao</a:t>
            </a:r>
            <a:r>
              <a:rPr lang="pt-BR" sz="20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decorrer de ato ou falta imputável ao próprio interessado, como a confissão ou a ocultação de prova em seu poder. 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endParaRPr lang="pt-BR" sz="2000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pt-BR" sz="20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Art. 16. Pelos danos decorrentes do exercício da função jurisdicional, o Estado é civilmente responsável, sem prejuízo do direito de regresso, quando o juiz: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pt-BR" sz="20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 – proceder com dolo ou fraude, ou;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pt-BR" sz="20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II – recusar, omitir ou retardar, sem justo motivo, providência que deva ordenar de ofício ou a requerimento da parte.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pt-BR" sz="20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Parágrafo único. Enquanto não se esgotarem previamente os recursos previstos no ordenamento processual, descabe a caracterização de dano oriundo da </a:t>
            </a:r>
            <a:r>
              <a:rPr lang="pt-BR" sz="200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função jurisdicional.</a:t>
            </a:r>
            <a:endParaRPr lang="pt-BR" sz="2000" dirty="0" smtClean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4" name="object 64"/>
          <p:cNvSpPr txBox="1">
            <a:spLocks noGrp="1"/>
          </p:cNvSpPr>
          <p:nvPr>
            <p:ph type="title"/>
          </p:nvPr>
        </p:nvSpPr>
        <p:spPr>
          <a:xfrm>
            <a:off x="548640" y="644525"/>
            <a:ext cx="1126236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pt-BR" sz="2400" b="0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Capítulo IX – Da Responsabilidade Civil do Estado quanto ao exercício da Função Jurisdicional </a:t>
            </a:r>
            <a:endParaRPr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08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4612" y="19050"/>
            <a:ext cx="12117387" cy="4032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4612" y="422275"/>
            <a:ext cx="12117705" cy="0"/>
          </a:xfrm>
          <a:custGeom>
            <a:avLst/>
            <a:gdLst/>
            <a:ahLst/>
            <a:cxnLst/>
            <a:rect l="l" t="t" r="r" b="b"/>
            <a:pathLst>
              <a:path w="12117705">
                <a:moveTo>
                  <a:pt x="0" y="0"/>
                </a:moveTo>
                <a:lnTo>
                  <a:pt x="12117387" y="0"/>
                </a:lnTo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4612" y="19050"/>
            <a:ext cx="12117705" cy="403225"/>
          </a:xfrm>
          <a:custGeom>
            <a:avLst/>
            <a:gdLst/>
            <a:ahLst/>
            <a:cxnLst/>
            <a:rect l="l" t="t" r="r" b="b"/>
            <a:pathLst>
              <a:path w="12117705" h="403225">
                <a:moveTo>
                  <a:pt x="12117387" y="0"/>
                </a:moveTo>
                <a:lnTo>
                  <a:pt x="0" y="0"/>
                </a:lnTo>
                <a:lnTo>
                  <a:pt x="0" y="403225"/>
                </a:lnTo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>
            <a:spLocks noGrp="1"/>
          </p:cNvSpPr>
          <p:nvPr>
            <p:ph type="title"/>
          </p:nvPr>
        </p:nvSpPr>
        <p:spPr>
          <a:xfrm>
            <a:off x="153352" y="49530"/>
            <a:ext cx="16967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Referências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66052" y="347979"/>
            <a:ext cx="1671320" cy="0"/>
          </a:xfrm>
          <a:custGeom>
            <a:avLst/>
            <a:gdLst/>
            <a:ahLst/>
            <a:cxnLst/>
            <a:rect l="l" t="t" r="r" b="b"/>
            <a:pathLst>
              <a:path w="1671320">
                <a:moveTo>
                  <a:pt x="0" y="0"/>
                </a:moveTo>
                <a:lnTo>
                  <a:pt x="167132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725415" y="707008"/>
            <a:ext cx="3977640" cy="0"/>
          </a:xfrm>
          <a:custGeom>
            <a:avLst/>
            <a:gdLst/>
            <a:ahLst/>
            <a:cxnLst/>
            <a:rect l="l" t="t" r="r" b="b"/>
            <a:pathLst>
              <a:path w="3977640">
                <a:moveTo>
                  <a:pt x="0" y="0"/>
                </a:moveTo>
                <a:lnTo>
                  <a:pt x="3977640" y="0"/>
                </a:lnTo>
              </a:path>
            </a:pathLst>
          </a:custGeom>
          <a:ln w="7620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446275" y="85686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560" y="0"/>
                </a:lnTo>
              </a:path>
            </a:pathLst>
          </a:custGeom>
          <a:ln w="7620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382775" y="2906648"/>
            <a:ext cx="6939280" cy="0"/>
          </a:xfrm>
          <a:custGeom>
            <a:avLst/>
            <a:gdLst/>
            <a:ahLst/>
            <a:cxnLst/>
            <a:rect l="l" t="t" r="r" b="b"/>
            <a:pathLst>
              <a:path w="6939280">
                <a:moveTo>
                  <a:pt x="0" y="0"/>
                </a:moveTo>
                <a:lnTo>
                  <a:pt x="6939280" y="0"/>
                </a:lnTo>
              </a:path>
            </a:pathLst>
          </a:custGeom>
          <a:ln w="7620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212725" y="457200"/>
            <a:ext cx="11826875" cy="608115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3500" algn="l"/>
              </a:tabLst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BOZOLA, Túlio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Arantes;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GAUDINO,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Kaue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Eduardo Figueiredo. </a:t>
            </a:r>
            <a:r>
              <a:rPr sz="1100" spc="-5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STJ </a:t>
            </a:r>
            <a:r>
              <a:rPr sz="1100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e </a:t>
            </a:r>
            <a:r>
              <a:rPr sz="1100" spc="-5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princípio da </a:t>
            </a:r>
            <a:r>
              <a:rPr sz="1100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duração </a:t>
            </a:r>
            <a:r>
              <a:rPr sz="1100" spc="-5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razoável do processo penal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Revista Jus</a:t>
            </a:r>
            <a:r>
              <a:rPr sz="1100" b="1" spc="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Navigandi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ISSN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1518-4862,</a:t>
            </a:r>
            <a:endParaRPr sz="1100" dirty="0">
              <a:latin typeface="Verdana"/>
              <a:cs typeface="Verdana"/>
            </a:endParaRPr>
          </a:p>
          <a:p>
            <a:pPr marL="12700" algn="just">
              <a:lnSpc>
                <a:spcPts val="2000"/>
              </a:lnSpc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Teresina, </a:t>
            </a:r>
            <a:r>
              <a:rPr sz="1100" u="sng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ano 16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100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n. 2868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100" u="sng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9</a:t>
            </a:r>
            <a:r>
              <a:rPr sz="1100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 </a:t>
            </a:r>
            <a:r>
              <a:rPr sz="1100" u="sng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maio</a:t>
            </a:r>
            <a:r>
              <a:rPr sz="1100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 </a:t>
            </a:r>
            <a:r>
              <a:rPr sz="1100" u="sng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2011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Disponível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em: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&lt;https://jus.com.br/artigos/19060&gt;.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Acesso em: 9 maio</a:t>
            </a:r>
            <a:r>
              <a:rPr sz="1100" spc="-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2017</a:t>
            </a:r>
            <a:r>
              <a:rPr sz="11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450" dirty="0">
              <a:latin typeface="Times New Roman"/>
              <a:cs typeface="Times New Roman"/>
            </a:endParaRPr>
          </a:p>
          <a:p>
            <a:pPr marL="62230" indent="-49530" algn="just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CAHALI,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Yussef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Said.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Civil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do Estado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. 5ed.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São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Paulo: Revista </a:t>
            </a: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Tribunais,</a:t>
            </a:r>
            <a:r>
              <a:rPr sz="1100" spc="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2014</a:t>
            </a:r>
            <a:r>
              <a:rPr sz="11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400" dirty="0">
              <a:latin typeface="Times New Roman"/>
              <a:cs typeface="Times New Roman"/>
            </a:endParaRPr>
          </a:p>
          <a:p>
            <a:pPr marL="62230" indent="-49530" algn="just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CARVALHO FILHO, José </a:t>
            </a: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Santos.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Manual de Direito administrativo.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14.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ed. Rio de Janeiro: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Lumen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Juris,</a:t>
            </a:r>
            <a:r>
              <a:rPr sz="11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2009</a:t>
            </a:r>
            <a:r>
              <a:rPr sz="11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450" dirty="0">
              <a:latin typeface="Times New Roman"/>
              <a:cs typeface="Times New Roman"/>
            </a:endParaRPr>
          </a:p>
          <a:p>
            <a:pPr marL="62230" indent="-49530" algn="just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CRUZ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TUCCI,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José </a:t>
            </a: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Rogério. </a:t>
            </a:r>
            <a:r>
              <a:rPr sz="1100" i="1" spc="-5" dirty="0">
                <a:solidFill>
                  <a:srgbClr val="2C2D2C"/>
                </a:solidFill>
                <a:latin typeface="Verdana"/>
                <a:cs typeface="Verdana"/>
              </a:rPr>
              <a:t>Tempo </a:t>
            </a:r>
            <a:r>
              <a:rPr sz="1100" i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100" i="1" spc="-5" dirty="0">
                <a:solidFill>
                  <a:srgbClr val="2C2D2C"/>
                </a:solidFill>
                <a:latin typeface="Verdana"/>
                <a:cs typeface="Verdana"/>
              </a:rPr>
              <a:t>processo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São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Paulo: RT,</a:t>
            </a:r>
            <a:r>
              <a:rPr sz="11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1998</a:t>
            </a:r>
            <a:r>
              <a:rPr sz="11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400" dirty="0">
              <a:latin typeface="Times New Roman"/>
              <a:cs typeface="Times New Roman"/>
            </a:endParaRPr>
          </a:p>
          <a:p>
            <a:pPr marL="62230" indent="-49530" algn="just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DI PIETRO, </a:t>
            </a: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Maria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Sylvia Zanella.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Direito Administrativo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26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ed.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São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Paulo: Editora Atlas,</a:t>
            </a:r>
            <a:r>
              <a:rPr sz="1100" spc="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2013</a:t>
            </a:r>
            <a:r>
              <a:rPr sz="11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550" dirty="0">
              <a:latin typeface="Times New Roman"/>
              <a:cs typeface="Times New Roman"/>
            </a:endParaRPr>
          </a:p>
          <a:p>
            <a:pPr marL="12700" marR="7620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FREDERICO, Alencar. Responsabilidade do Estado pela demora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prestação jurisdicional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direito brasileiro. In: 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Âmbito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Jurídico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, Rio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Grande, X, n. 47,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nov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2007. 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Disponível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em: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&lt;</a:t>
            </a:r>
            <a:r>
              <a:rPr sz="1100" spc="-5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http://www.ambito-juridico.com.br/site/index.php?n_link=revista_artigos_leitura&amp;artigo_id=2350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&gt;.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Acesso em maio</a:t>
            </a:r>
            <a:r>
              <a:rPr sz="1100" spc="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2017</a:t>
            </a:r>
            <a:r>
              <a:rPr sz="11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550" dirty="0">
              <a:latin typeface="Times New Roman"/>
              <a:cs typeface="Times New Roman"/>
            </a:endParaRPr>
          </a:p>
          <a:p>
            <a:pPr marL="12700" marR="5715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GREGÓRIO, Rita de Cássia Zuffo. 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responsabilidade civil do Estado-Juiz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. Dissertação (mestrado)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–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Universidade de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São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Paulo, Programa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Pós-Graduação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em 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Direito do Estado,</a:t>
            </a:r>
            <a:r>
              <a:rPr sz="1100" spc="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2009</a:t>
            </a:r>
            <a:r>
              <a:rPr sz="11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5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HAMILTON, Sergio Demoro. 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razoável </a:t>
            </a:r>
            <a:r>
              <a:rPr sz="1100" b="1" spc="-10" dirty="0">
                <a:solidFill>
                  <a:srgbClr val="2C2D2C"/>
                </a:solidFill>
                <a:latin typeface="Verdana"/>
                <a:cs typeface="Verdana"/>
              </a:rPr>
              <a:t>duração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100" b="1" spc="-10" dirty="0">
                <a:solidFill>
                  <a:srgbClr val="2C2D2C"/>
                </a:solidFill>
                <a:latin typeface="Verdana"/>
                <a:cs typeface="Verdana"/>
              </a:rPr>
              <a:t>processo 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100" b="1" spc="-10" dirty="0">
                <a:solidFill>
                  <a:srgbClr val="2C2D2C"/>
                </a:solidFill>
                <a:latin typeface="Verdana"/>
                <a:cs typeface="Verdana"/>
              </a:rPr>
              <a:t>seus reflexos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100" b="1" spc="-10" dirty="0">
                <a:solidFill>
                  <a:srgbClr val="2C2D2C"/>
                </a:solidFill>
                <a:latin typeface="Verdana"/>
                <a:cs typeface="Verdana"/>
              </a:rPr>
              <a:t>processo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penal. </a:t>
            </a: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In: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LIMA, Marcellus Polastri; SANTIAGO, Nestor Eduardo  Araruna Santiago (coord.). </a:t>
            </a:r>
            <a:r>
              <a:rPr sz="1100" i="1" spc="-5" dirty="0">
                <a:solidFill>
                  <a:srgbClr val="2C2D2C"/>
                </a:solidFill>
                <a:latin typeface="Verdana"/>
                <a:cs typeface="Verdana"/>
              </a:rPr>
              <a:t>Renovação processual penal após </a:t>
            </a:r>
            <a:r>
              <a:rPr sz="1100" i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100" i="1" spc="-5" dirty="0">
                <a:solidFill>
                  <a:srgbClr val="2C2D2C"/>
                </a:solidFill>
                <a:latin typeface="Verdana"/>
                <a:cs typeface="Verdana"/>
              </a:rPr>
              <a:t>Constituição de 1988: estudos </a:t>
            </a:r>
            <a:r>
              <a:rPr sz="1100" i="1" dirty="0">
                <a:solidFill>
                  <a:srgbClr val="2C2D2C"/>
                </a:solidFill>
                <a:latin typeface="Verdana"/>
                <a:cs typeface="Verdana"/>
              </a:rPr>
              <a:t>em homenagem </a:t>
            </a:r>
            <a:r>
              <a:rPr sz="1100" i="1" spc="-5" dirty="0">
                <a:solidFill>
                  <a:srgbClr val="2C2D2C"/>
                </a:solidFill>
                <a:latin typeface="Verdana"/>
                <a:cs typeface="Verdana"/>
              </a:rPr>
              <a:t>ao Professor José Barcelos de </a:t>
            </a:r>
            <a:r>
              <a:rPr sz="1100" i="1" dirty="0">
                <a:solidFill>
                  <a:srgbClr val="2C2D2C"/>
                </a:solidFill>
                <a:latin typeface="Verdana"/>
                <a:cs typeface="Verdana"/>
              </a:rPr>
              <a:t>Souza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Rio de janeiro: 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Lumen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Juris,</a:t>
            </a: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2009</a:t>
            </a:r>
            <a:r>
              <a:rPr sz="11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550" dirty="0">
              <a:latin typeface="Times New Roman"/>
              <a:cs typeface="Times New Roman"/>
            </a:endParaRPr>
          </a:p>
          <a:p>
            <a:pPr marL="12700" marR="7620" algn="just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JUNIOR,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Cretella.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Responsabilidade do Estado por 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Ato </a:t>
            </a:r>
            <a:r>
              <a:rPr sz="1100" b="1" spc="-10" dirty="0">
                <a:solidFill>
                  <a:srgbClr val="2C2D2C"/>
                </a:solidFill>
                <a:latin typeface="Verdana"/>
                <a:cs typeface="Verdana"/>
              </a:rPr>
              <a:t>Legislativo</a:t>
            </a: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Revista de Direito Administrativo, Rio de Janeiro,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v. 153,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p.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15-34, jan. 2015. ISSN 2238-  5177.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Disponível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em: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  <a:hlinkClick r:id="rId3"/>
              </a:rPr>
              <a:t>&lt;h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  <a:hlinkClick r:id="rId3"/>
              </a:rPr>
              <a:t>tp://bibliotecadigital.fgv.br/ojs/index.php/rda/article/view/43882/42779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&gt;. Acesso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em: 10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Mai.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2017. 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doi: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  <a:hlinkClick r:id="rId3"/>
              </a:rPr>
              <a:t>http://dx.doi.org/10.12660/rda.v153.1983.43882</a:t>
            </a:r>
            <a:r>
              <a:rPr sz="1100" spc="-5" dirty="0" smtClean="0">
                <a:solidFill>
                  <a:srgbClr val="2C2D2C"/>
                </a:solidFill>
                <a:latin typeface="Verdana"/>
                <a:cs typeface="Verdana"/>
                <a:hlinkClick r:id="rId3"/>
              </a:rPr>
              <a:t>.</a:t>
            </a:r>
            <a:endParaRPr sz="1400" dirty="0">
              <a:latin typeface="Times New Roman"/>
              <a:cs typeface="Times New Roman"/>
            </a:endParaRPr>
          </a:p>
          <a:p>
            <a:pPr marL="62230" indent="-49530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KOEHLER, Frederico Augusto Leopoldino. 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razoável </a:t>
            </a:r>
            <a:r>
              <a:rPr sz="1100" b="1" spc="-10" dirty="0">
                <a:solidFill>
                  <a:srgbClr val="2C2D2C"/>
                </a:solidFill>
                <a:latin typeface="Verdana"/>
                <a:cs typeface="Verdana"/>
              </a:rPr>
              <a:t>duração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do processo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. Salvador: JusPodivm,</a:t>
            </a:r>
            <a:r>
              <a:rPr sz="11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2013</a:t>
            </a:r>
            <a:r>
              <a:rPr sz="11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450" dirty="0">
              <a:latin typeface="Times New Roman"/>
              <a:cs typeface="Times New Roman"/>
            </a:endParaRPr>
          </a:p>
          <a:p>
            <a:pPr marL="62230" indent="-49530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LENZ,</a:t>
            </a:r>
            <a:r>
              <a:rPr sz="1100" spc="1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Carlos</a:t>
            </a:r>
            <a:r>
              <a:rPr sz="1100" spc="2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Eduardo</a:t>
            </a:r>
            <a:r>
              <a:rPr sz="1100" spc="1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Thompson</a:t>
            </a:r>
            <a:r>
              <a:rPr sz="1100" spc="1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Flores.</a:t>
            </a:r>
            <a:r>
              <a:rPr sz="1100" spc="1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Responsabilidade</a:t>
            </a:r>
            <a:r>
              <a:rPr sz="1100" spc="1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100" spc="1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Estado</a:t>
            </a:r>
            <a:r>
              <a:rPr sz="1100" spc="1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por</a:t>
            </a:r>
            <a:r>
              <a:rPr sz="1100" spc="1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atos</a:t>
            </a:r>
            <a:r>
              <a:rPr sz="1100" spc="1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judiciais.</a:t>
            </a:r>
            <a:r>
              <a:rPr sz="1100" spc="1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Revista</a:t>
            </a:r>
            <a:r>
              <a:rPr sz="1100" b="1" spc="1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100" b="1" spc="2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b="1" spc="-10" dirty="0">
                <a:solidFill>
                  <a:srgbClr val="2C2D2C"/>
                </a:solidFill>
                <a:latin typeface="Verdana"/>
                <a:cs typeface="Verdana"/>
              </a:rPr>
              <a:t>Informação</a:t>
            </a:r>
            <a:r>
              <a:rPr sz="1100" b="1" spc="2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Legislativa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,</a:t>
            </a:r>
            <a:r>
              <a:rPr sz="1100" spc="1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Brasília,</a:t>
            </a:r>
            <a:r>
              <a:rPr sz="1100" spc="1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ano</a:t>
            </a:r>
            <a:r>
              <a:rPr sz="1100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0" dirty="0">
                <a:solidFill>
                  <a:srgbClr val="2C2D2C"/>
                </a:solidFill>
                <a:latin typeface="Verdana"/>
                <a:cs typeface="Verdana"/>
              </a:rPr>
              <a:t>35,</a:t>
            </a:r>
            <a:r>
              <a:rPr sz="1100" spc="1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n.</a:t>
            </a:r>
            <a:r>
              <a:rPr sz="1100" spc="1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138,</a:t>
            </a:r>
            <a:r>
              <a:rPr sz="1100" spc="1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abr./jun.</a:t>
            </a:r>
            <a:endParaRPr sz="1100" dirty="0">
              <a:latin typeface="Verdana"/>
              <a:cs typeface="Verdana"/>
            </a:endParaRPr>
          </a:p>
          <a:p>
            <a:pPr marL="12700">
              <a:lnSpc>
                <a:spcPts val="2000"/>
              </a:lnSpc>
            </a:pPr>
            <a:r>
              <a:rPr sz="1100" spc="-5" dirty="0" smtClean="0">
                <a:solidFill>
                  <a:srgbClr val="2C2D2C"/>
                </a:solidFill>
                <a:latin typeface="Verdana"/>
                <a:cs typeface="Verdana"/>
              </a:rPr>
              <a:t>1998</a:t>
            </a:r>
            <a:endParaRPr sz="1550" dirty="0">
              <a:latin typeface="Times New Roman"/>
              <a:cs typeface="Times New Roman"/>
            </a:endParaRPr>
          </a:p>
          <a:p>
            <a:pPr marL="12700" marR="6985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MACERA, Paulo Henrique.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Responsabilidade do Estado por </a:t>
            </a:r>
            <a:r>
              <a:rPr sz="1100" b="1" spc="-10" dirty="0">
                <a:solidFill>
                  <a:srgbClr val="2C2D2C"/>
                </a:solidFill>
                <a:latin typeface="Verdana"/>
                <a:cs typeface="Verdana"/>
              </a:rPr>
              <a:t>omissão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judicial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. Dissertação (mestrado)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–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Universidade de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São Paulo, Programa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de Pós-Graduação 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Direito do Estado,</a:t>
            </a:r>
            <a:r>
              <a:rPr sz="1100" spc="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2015</a:t>
            </a:r>
            <a:r>
              <a:rPr sz="11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400" dirty="0">
              <a:latin typeface="Times New Roman"/>
              <a:cs typeface="Times New Roman"/>
            </a:endParaRPr>
          </a:p>
          <a:p>
            <a:pPr marL="62230" indent="-49530" algn="just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NANNI, Giovanni Ettore.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Responsabilidade civil do juiz.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São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Paulo: Max Limonad,</a:t>
            </a:r>
            <a:r>
              <a:rPr sz="11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1999</a:t>
            </a:r>
            <a:r>
              <a:rPr sz="11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lang="pt-BR" sz="1100" dirty="0" smtClean="0">
              <a:solidFill>
                <a:srgbClr val="2C2D2C"/>
              </a:solidFill>
              <a:latin typeface="Verdana"/>
              <a:cs typeface="Verdana"/>
            </a:endParaRPr>
          </a:p>
          <a:p>
            <a:pPr marL="62230" indent="-49530" algn="just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lang="pt-BR" sz="1100" dirty="0" smtClean="0">
                <a:solidFill>
                  <a:srgbClr val="2C2D2C"/>
                </a:solidFill>
                <a:latin typeface="Verdana"/>
                <a:cs typeface="Verdana"/>
              </a:rPr>
              <a:t>OLIVEIRA,  Rafael Carvalho Rezende. Curso de Direito Administrativo. 5 ed. Rio de Janeiro: Método, 2017.</a:t>
            </a:r>
          </a:p>
          <a:p>
            <a:pPr marL="62230" indent="-49530" algn="just">
              <a:lnSpc>
                <a:spcPct val="100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endParaRPr sz="11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64383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1648</Words>
  <Application>Microsoft Office PowerPoint</Application>
  <PresentationFormat>Widescreen</PresentationFormat>
  <Paragraphs>85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Verdana</vt:lpstr>
      <vt:lpstr>Tema do Office</vt:lpstr>
      <vt:lpstr>Responsabilidade Civil do</vt:lpstr>
      <vt:lpstr>Sumário de aula</vt:lpstr>
      <vt:lpstr>1. RCE por atos jurisdicionais - Evolução Constitucional - 1988</vt:lpstr>
      <vt:lpstr>2. Correntes sobre a RCE por ato jurisdicional</vt:lpstr>
      <vt:lpstr>3. Demora na prestação jurisdicional</vt:lpstr>
      <vt:lpstr>Duração Razoável do Processo </vt:lpstr>
      <vt:lpstr>Capítulo IX – Da Responsabilidade Civil do Estado quanto ao exercício da Função Jurisdicional </vt:lpstr>
      <vt:lpstr>Referências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Responsabilidade Civil do</dc:title>
  <dc:creator>Fabio Libonati</dc:creator>
  <cp:lastModifiedBy>Fabio Libonati</cp:lastModifiedBy>
  <cp:revision>2</cp:revision>
  <dcterms:created xsi:type="dcterms:W3CDTF">2020-04-01T15:20:51Z</dcterms:created>
  <dcterms:modified xsi:type="dcterms:W3CDTF">2020-04-05T21:44:39Z</dcterms:modified>
</cp:coreProperties>
</file>