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44F1-52CD-40F8-98AD-8D9F4873FEB7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4FA9-E6E1-4C25-864B-E92AAC8E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44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44F1-52CD-40F8-98AD-8D9F4873FEB7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4FA9-E6E1-4C25-864B-E92AAC8E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0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44F1-52CD-40F8-98AD-8D9F4873FEB7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4FA9-E6E1-4C25-864B-E92AAC8E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24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44F1-52CD-40F8-98AD-8D9F4873FEB7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4FA9-E6E1-4C25-864B-E92AAC8E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14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44F1-52CD-40F8-98AD-8D9F4873FEB7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4FA9-E6E1-4C25-864B-E92AAC8E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14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44F1-52CD-40F8-98AD-8D9F4873FEB7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4FA9-E6E1-4C25-864B-E92AAC8E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07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44F1-52CD-40F8-98AD-8D9F4873FEB7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4FA9-E6E1-4C25-864B-E92AAC8E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16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44F1-52CD-40F8-98AD-8D9F4873FEB7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4FA9-E6E1-4C25-864B-E92AAC8E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231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44F1-52CD-40F8-98AD-8D9F4873FEB7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4FA9-E6E1-4C25-864B-E92AAC8E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65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44F1-52CD-40F8-98AD-8D9F4873FEB7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4FA9-E6E1-4C25-864B-E92AAC8E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43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44F1-52CD-40F8-98AD-8D9F4873FEB7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4FA9-E6E1-4C25-864B-E92AAC8E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41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C44F1-52CD-40F8-98AD-8D9F4873FEB7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14FA9-E6E1-4C25-864B-E92AAC8EF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93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8136" y="4060825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08136" y="5284851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5284851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08136" y="5294376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>
                <a:moveTo>
                  <a:pt x="0" y="0"/>
                </a:moveTo>
                <a:lnTo>
                  <a:pt x="8788463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2036445" y="875982"/>
            <a:ext cx="87464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spc="-15" dirty="0">
                <a:latin typeface="Verdana"/>
                <a:cs typeface="Verdana"/>
              </a:rPr>
              <a:t>Responsabilidade </a:t>
            </a:r>
            <a:r>
              <a:rPr sz="5400" b="0" spc="-5" dirty="0">
                <a:latin typeface="Verdana"/>
                <a:cs typeface="Verdana"/>
              </a:rPr>
              <a:t>Civil</a:t>
            </a:r>
            <a:r>
              <a:rPr sz="5400" b="0" spc="40" dirty="0">
                <a:latin typeface="Verdana"/>
                <a:cs typeface="Verdana"/>
              </a:rPr>
              <a:t> </a:t>
            </a:r>
            <a:r>
              <a:rPr sz="5400" b="0" spc="-5" dirty="0">
                <a:latin typeface="Verdana"/>
                <a:cs typeface="Verdana"/>
              </a:rPr>
              <a:t>do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64664" y="1503362"/>
            <a:ext cx="9288145" cy="18697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Estado:</a:t>
            </a:r>
            <a:endParaRPr sz="5400" dirty="0">
              <a:latin typeface="Verdana"/>
              <a:cs typeface="Verdana"/>
            </a:endParaRPr>
          </a:p>
          <a:p>
            <a:pPr algn="ctr">
              <a:lnSpc>
                <a:spcPts val="4220"/>
              </a:lnSpc>
              <a:spcBef>
                <a:spcPts val="3779"/>
              </a:spcBef>
            </a:pPr>
            <a:r>
              <a:rPr sz="4000" b="1" dirty="0">
                <a:solidFill>
                  <a:srgbClr val="2C2D2C"/>
                </a:solidFill>
                <a:latin typeface="Verdana"/>
                <a:cs typeface="Verdana"/>
              </a:rPr>
              <a:t>Tema: </a:t>
            </a:r>
            <a:r>
              <a:rPr sz="4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RCE por </a:t>
            </a:r>
            <a:r>
              <a:rPr sz="4000" dirty="0" err="1">
                <a:solidFill>
                  <a:srgbClr val="2C2D2C"/>
                </a:solidFill>
                <a:latin typeface="Verdana"/>
                <a:cs typeface="Verdana"/>
              </a:rPr>
              <a:t>atos</a:t>
            </a:r>
            <a:r>
              <a:rPr sz="40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000" spc="-15" dirty="0" err="1" smtClean="0">
                <a:solidFill>
                  <a:srgbClr val="2C2D2C"/>
                </a:solidFill>
                <a:latin typeface="Verdana"/>
                <a:cs typeface="Verdana"/>
              </a:rPr>
              <a:t>legislativos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97882" y="5635307"/>
            <a:ext cx="6635750" cy="57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de Direito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Universidade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Paulo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60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lang="pt-BR" sz="1800" spc="-10" dirty="0" smtClean="0">
                <a:solidFill>
                  <a:srgbClr val="FF0000"/>
                </a:solidFill>
                <a:latin typeface="Verdana"/>
                <a:cs typeface="Verdana"/>
              </a:rPr>
              <a:t>primeiro semestre de 2020</a:t>
            </a:r>
            <a:r>
              <a:rPr lang="pt-BR"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75684" y="4475416"/>
            <a:ext cx="746188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00" b="1" spc="10" dirty="0">
                <a:solidFill>
                  <a:srgbClr val="2C2D2C"/>
                </a:solidFill>
                <a:latin typeface="Verdana"/>
                <a:cs typeface="Verdana"/>
              </a:rPr>
              <a:t>ROF</a:t>
            </a: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00" b="1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2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USTINO 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200" b="1" spc="50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LIVEIRA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64846" y="4329811"/>
            <a:ext cx="1973199" cy="1992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37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4612" y="19050"/>
            <a:ext cx="12117387" cy="403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4612" y="422275"/>
            <a:ext cx="12117705" cy="0"/>
          </a:xfrm>
          <a:custGeom>
            <a:avLst/>
            <a:gdLst/>
            <a:ahLst/>
            <a:cxnLst/>
            <a:rect l="l" t="t" r="r" b="b"/>
            <a:pathLst>
              <a:path w="12117705">
                <a:moveTo>
                  <a:pt x="0" y="0"/>
                </a:moveTo>
                <a:lnTo>
                  <a:pt x="12117387" y="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4612" y="19050"/>
            <a:ext cx="12117705" cy="403225"/>
          </a:xfrm>
          <a:custGeom>
            <a:avLst/>
            <a:gdLst/>
            <a:ahLst/>
            <a:cxnLst/>
            <a:rect l="l" t="t" r="r" b="b"/>
            <a:pathLst>
              <a:path w="12117705" h="403225">
                <a:moveTo>
                  <a:pt x="12117387" y="0"/>
                </a:moveTo>
                <a:lnTo>
                  <a:pt x="0" y="0"/>
                </a:lnTo>
                <a:lnTo>
                  <a:pt x="0" y="403225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153352" y="49530"/>
            <a:ext cx="16967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Referências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66052" y="347979"/>
            <a:ext cx="1671320" cy="0"/>
          </a:xfrm>
          <a:custGeom>
            <a:avLst/>
            <a:gdLst/>
            <a:ahLst/>
            <a:cxnLst/>
            <a:rect l="l" t="t" r="r" b="b"/>
            <a:pathLst>
              <a:path w="1671320">
                <a:moveTo>
                  <a:pt x="0" y="0"/>
                </a:moveTo>
                <a:lnTo>
                  <a:pt x="16713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25415" y="707008"/>
            <a:ext cx="3977640" cy="0"/>
          </a:xfrm>
          <a:custGeom>
            <a:avLst/>
            <a:gdLst/>
            <a:ahLst/>
            <a:cxnLst/>
            <a:rect l="l" t="t" r="r" b="b"/>
            <a:pathLst>
              <a:path w="3977640">
                <a:moveTo>
                  <a:pt x="0" y="0"/>
                </a:moveTo>
                <a:lnTo>
                  <a:pt x="3977640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46275" y="85686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560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82775" y="2906648"/>
            <a:ext cx="6939280" cy="0"/>
          </a:xfrm>
          <a:custGeom>
            <a:avLst/>
            <a:gdLst/>
            <a:ahLst/>
            <a:cxnLst/>
            <a:rect l="l" t="t" r="r" b="b"/>
            <a:pathLst>
              <a:path w="6939280">
                <a:moveTo>
                  <a:pt x="0" y="0"/>
                </a:moveTo>
                <a:lnTo>
                  <a:pt x="6939280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12725" y="457200"/>
            <a:ext cx="11826875" cy="608115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3500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BOZOLA, Túlio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Arantes;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GAUDINO,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Kaue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Eduardo Figueiredo. 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STJ 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e 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princípio da 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duração 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razoável do processo penal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Revista Jus</a:t>
            </a:r>
            <a:r>
              <a:rPr sz="1100" b="1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Navigandi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ISSN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1518-4862,</a:t>
            </a:r>
            <a:endParaRPr sz="1100" dirty="0">
              <a:latin typeface="Verdana"/>
              <a:cs typeface="Verdana"/>
            </a:endParaRPr>
          </a:p>
          <a:p>
            <a:pPr marL="12700" algn="just">
              <a:lnSpc>
                <a:spcPts val="2000"/>
              </a:lnSpc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Teresina,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ano 16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n. 2868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9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maio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2011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Disponível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&lt;https://jus.com.br/artigos/19060&gt;.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Acesso em: 9 maio</a:t>
            </a:r>
            <a:r>
              <a:rPr sz="1100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2017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5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CAHALI,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Yussef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Said.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do Estado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5ed.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Revista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Tribunais,</a:t>
            </a:r>
            <a:r>
              <a:rPr sz="110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2014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CARVALHO FILHO, José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Santos.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Manual de Direito administrativo.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14.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ed. Rio de Janeiro: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Lumen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Juris,</a:t>
            </a:r>
            <a:r>
              <a:rPr sz="11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5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CRUZ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TUCCI,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José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Rogério.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Tempo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RT,</a:t>
            </a:r>
            <a:r>
              <a:rPr sz="11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1998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 PIETRO,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Maria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Sylvia Zanella.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Direito Administrativo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26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Editora Atlas,</a:t>
            </a:r>
            <a:r>
              <a:rPr sz="11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2013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12700" marR="7620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FREDERICO, Alencar. Responsabilidade do Estado pela demora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prestação jurisdicional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direito brasileiro. In: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Âmbito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Jurídico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, Rio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Grande, X, n. 47,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nov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2007. 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Disponível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&lt;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http://www.ambito-juridico.com.br/site/index.php?n_link=revista_artigos_leitura&amp;artigo_id=2350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&gt;.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Acesso em maio</a:t>
            </a:r>
            <a:r>
              <a:rPr sz="11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2017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12700" marR="5715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GREGÓRIO, Rita de Cássia Zuffo.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do Estado-Juiz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Dissertação (mestrado)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Universidade de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Paulo, Programa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Pós-Graduação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Direito do Estado,</a:t>
            </a:r>
            <a:r>
              <a:rPr sz="11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HAMILTON, Sergio Demoro.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razoável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duração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seus reflexos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penal.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In: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LIMA, Marcellus Polastri; SANTIAGO, Nestor Eduardo  Araruna Santiago (coord.).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Renovação processual penal após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Constituição de 1988: estudos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em homenagem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ao Professor José Barcelos de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Souza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Rio de janeiro: 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Lumen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Juris,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JUNIOR,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Cretella.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do Estado por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Legislativo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Revista de Direito Administrativo, Rio de Janeiro,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v. 153,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15-34, jan. 2015. ISSN 2238-  5177.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Disponível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&lt;h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tp://bibliotecadigital.fgv.br/ojs/index.php/rda/article/view/43882/42779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&gt;. Acesso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10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Mai.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2017. 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doi: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http://dx.doi.org/10.12660/rda.v153.1983.43882</a:t>
            </a:r>
            <a:r>
              <a:rPr sz="1100" spc="-5" dirty="0" smtClean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KOEHLER, Frederico Augusto Leopoldino.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razoável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duração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do processo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Salvador: JusPodivm,</a:t>
            </a:r>
            <a:r>
              <a:rPr sz="11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2013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50" dirty="0">
              <a:latin typeface="Times New Roman"/>
              <a:cs typeface="Times New Roman"/>
            </a:endParaRPr>
          </a:p>
          <a:p>
            <a:pPr marL="62230" indent="-49530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LENZ,</a:t>
            </a:r>
            <a:r>
              <a:rPr sz="11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Carlos</a:t>
            </a:r>
            <a:r>
              <a:rPr sz="11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Eduardo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Thompson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Flores.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Responsabilidade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atos</a:t>
            </a:r>
            <a:r>
              <a:rPr sz="11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judiciais.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Revista</a:t>
            </a:r>
            <a:r>
              <a:rPr sz="1100" b="1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1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Informação</a:t>
            </a:r>
            <a:r>
              <a:rPr sz="11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Legislativa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Brasília,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ano</a:t>
            </a:r>
            <a:r>
              <a:rPr sz="11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2C2D2C"/>
                </a:solidFill>
                <a:latin typeface="Verdana"/>
                <a:cs typeface="Verdana"/>
              </a:rPr>
              <a:t>35,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n.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138,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abr./jun.</a:t>
            </a:r>
            <a:endParaRPr sz="1100" dirty="0">
              <a:latin typeface="Verdana"/>
              <a:cs typeface="Verdana"/>
            </a:endParaRPr>
          </a:p>
          <a:p>
            <a:pPr marL="12700">
              <a:lnSpc>
                <a:spcPts val="2000"/>
              </a:lnSpc>
            </a:pPr>
            <a:r>
              <a:rPr sz="1100" spc="-5" dirty="0" smtClean="0">
                <a:solidFill>
                  <a:srgbClr val="2C2D2C"/>
                </a:solidFill>
                <a:latin typeface="Verdana"/>
                <a:cs typeface="Verdana"/>
              </a:rPr>
              <a:t>1998</a:t>
            </a:r>
            <a:endParaRPr sz="1550" dirty="0">
              <a:latin typeface="Times New Roman"/>
              <a:cs typeface="Times New Roman"/>
            </a:endParaRPr>
          </a:p>
          <a:p>
            <a:pPr marL="12700" marR="6985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MACERA, Paulo Henrique.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do Estado por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omissão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judicial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Dissertação (mestrado)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Universidade de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Paulo, Programa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de Pós-Graduação 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Direito do Estado,</a:t>
            </a:r>
            <a:r>
              <a:rPr sz="11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2015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NANNI, Giovanni Ettore.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do juiz.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Max Limonad,</a:t>
            </a:r>
            <a:r>
              <a:rPr sz="11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1999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lang="pt-BR" sz="1100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lang="pt-BR" sz="1100" dirty="0" smtClean="0">
                <a:solidFill>
                  <a:srgbClr val="2C2D2C"/>
                </a:solidFill>
                <a:latin typeface="Verdana"/>
                <a:cs typeface="Verdana"/>
              </a:rPr>
              <a:t>OLIVEIRA,  Rafael Carvalho Rezende. Curso de Direito Administrativo. 5 ed. Rio de Janeiro: Método, 2017.</a:t>
            </a:r>
          </a:p>
          <a:p>
            <a:pPr marL="62230" indent="-49530" algn="just">
              <a:lnSpc>
                <a:spcPct val="100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endParaRPr sz="11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432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3649661" y="770506"/>
            <a:ext cx="483387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pc="-8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1490599" y="2092360"/>
            <a:ext cx="9293860" cy="175112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2000" b="1" spc="-10" dirty="0">
                <a:solidFill>
                  <a:srgbClr val="FF0000"/>
                </a:solidFill>
                <a:latin typeface="Verdana"/>
                <a:cs typeface="Verdana"/>
              </a:rPr>
              <a:t>RCE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por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atos</a:t>
            </a:r>
            <a:r>
              <a:rPr sz="2000" b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legislativos:</a:t>
            </a:r>
            <a:endParaRPr sz="2000" dirty="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955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RCE por atos legislativos - </a:t>
            </a:r>
            <a:r>
              <a:rPr sz="2000" b="1" spc="-5" dirty="0" err="1" smtClean="0">
                <a:solidFill>
                  <a:srgbClr val="2C2D2C"/>
                </a:solidFill>
                <a:latin typeface="Verdana"/>
                <a:cs typeface="Verdana"/>
              </a:rPr>
              <a:t>Algumas</a:t>
            </a:r>
            <a:r>
              <a:rPr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premissas</a:t>
            </a:r>
            <a:r>
              <a:rPr sz="2000" b="1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necessárias;</a:t>
            </a:r>
            <a:endParaRPr sz="2000" dirty="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955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Argumentos Favoráveis e Contrários</a:t>
            </a:r>
          </a:p>
          <a:p>
            <a:pPr marL="469900" indent="-457200">
              <a:spcBef>
                <a:spcPts val="955"/>
              </a:spcBef>
              <a:buClr>
                <a:srgbClr val="D15A3D"/>
              </a:buClr>
              <a:buFontTx/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Requisitos </a:t>
            </a:r>
            <a:r>
              <a:rPr lang="pt-BR" sz="2000" b="1" dirty="0" smtClean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lang="pt-BR" sz="20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hipóteses </a:t>
            </a:r>
            <a:r>
              <a:rPr lang="pt-BR"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admissíveis </a:t>
            </a:r>
            <a:r>
              <a:rPr lang="pt-BR" sz="2000" b="1" dirty="0" smtClean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lang="pt-BR" sz="20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RCE </a:t>
            </a:r>
            <a:r>
              <a:rPr lang="pt-BR"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lang="pt-BR" sz="2000" b="1" dirty="0" smtClean="0">
                <a:solidFill>
                  <a:srgbClr val="2C2D2C"/>
                </a:solidFill>
                <a:latin typeface="Verdana"/>
                <a:cs typeface="Verdana"/>
              </a:rPr>
              <a:t>ato</a:t>
            </a:r>
            <a:r>
              <a:rPr lang="pt-BR" sz="2000" b="1" spc="21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legislativo</a:t>
            </a:r>
            <a:r>
              <a:rPr lang="pt-BR"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lang="pt-BR" sz="2000" dirty="0" smtClean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885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440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3632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632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5824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5824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824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936476" y="2835275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2835275"/>
            <a:ext cx="3300729" cy="0"/>
          </a:xfrm>
          <a:custGeom>
            <a:avLst/>
            <a:gdLst/>
            <a:ahLst/>
            <a:cxnLst/>
            <a:rect l="l" t="t" r="r" b="b"/>
            <a:pathLst>
              <a:path w="3300729">
                <a:moveTo>
                  <a:pt x="0" y="0"/>
                </a:moveTo>
                <a:lnTo>
                  <a:pt x="33004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36476" y="4060825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3300729" cy="0"/>
          </a:xfrm>
          <a:custGeom>
            <a:avLst/>
            <a:gdLst/>
            <a:ahLst/>
            <a:cxnLst/>
            <a:rect l="l" t="t" r="r" b="b"/>
            <a:pathLst>
              <a:path w="3300729">
                <a:moveTo>
                  <a:pt x="0" y="0"/>
                </a:moveTo>
                <a:lnTo>
                  <a:pt x="33004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936476" y="5284851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75" y="5284851"/>
            <a:ext cx="3300729" cy="0"/>
          </a:xfrm>
          <a:custGeom>
            <a:avLst/>
            <a:gdLst/>
            <a:ahLst/>
            <a:cxnLst/>
            <a:rect l="l" t="t" r="r" b="b"/>
            <a:pathLst>
              <a:path w="3300729">
                <a:moveTo>
                  <a:pt x="0" y="0"/>
                </a:moveTo>
                <a:lnTo>
                  <a:pt x="33004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936476" y="6510337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5" y="6510337"/>
            <a:ext cx="3300729" cy="0"/>
          </a:xfrm>
          <a:custGeom>
            <a:avLst/>
            <a:gdLst/>
            <a:ahLst/>
            <a:cxnLst/>
            <a:rect l="l" t="t" r="r" b="b"/>
            <a:pathLst>
              <a:path w="3300729">
                <a:moveTo>
                  <a:pt x="0" y="0"/>
                </a:moveTo>
                <a:lnTo>
                  <a:pt x="33004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09600" y="6172200"/>
            <a:ext cx="2694305" cy="0"/>
          </a:xfrm>
          <a:custGeom>
            <a:avLst/>
            <a:gdLst/>
            <a:ahLst/>
            <a:cxnLst/>
            <a:rect l="l" t="t" r="r" b="b"/>
            <a:pathLst>
              <a:path w="2694304">
                <a:moveTo>
                  <a:pt x="0" y="0"/>
                </a:moveTo>
                <a:lnTo>
                  <a:pt x="2694051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0" y="93662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93662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>
            <a:spLocks noGrp="1"/>
          </p:cNvSpPr>
          <p:nvPr>
            <p:ph type="title"/>
          </p:nvPr>
        </p:nvSpPr>
        <p:spPr>
          <a:xfrm>
            <a:off x="78738" y="124142"/>
            <a:ext cx="115798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1. </a:t>
            </a:r>
            <a:r>
              <a:rPr lang="pt-BR"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RCE por atos legislativos - Algumas premissas necessárias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96850" y="669925"/>
            <a:ext cx="11812524" cy="1754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96850" y="669925"/>
            <a:ext cx="11812905" cy="1754505"/>
          </a:xfrm>
          <a:custGeom>
            <a:avLst/>
            <a:gdLst/>
            <a:ahLst/>
            <a:cxnLst/>
            <a:rect l="l" t="t" r="r" b="b"/>
            <a:pathLst>
              <a:path w="11812905" h="1754505">
                <a:moveTo>
                  <a:pt x="0" y="1754251"/>
                </a:moveTo>
                <a:lnTo>
                  <a:pt x="11812524" y="1754251"/>
                </a:lnTo>
                <a:lnTo>
                  <a:pt x="11812524" y="0"/>
                </a:lnTo>
                <a:lnTo>
                  <a:pt x="0" y="0"/>
                </a:lnTo>
                <a:lnTo>
                  <a:pt x="0" y="1754251"/>
                </a:lnTo>
                <a:close/>
              </a:path>
            </a:pathLst>
          </a:custGeom>
          <a:ln w="635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347970" y="970914"/>
            <a:ext cx="1506220" cy="0"/>
          </a:xfrm>
          <a:custGeom>
            <a:avLst/>
            <a:gdLst/>
            <a:ahLst/>
            <a:cxnLst/>
            <a:rect l="l" t="t" r="r" b="b"/>
            <a:pathLst>
              <a:path w="1506220">
                <a:moveTo>
                  <a:pt x="0" y="0"/>
                </a:moveTo>
                <a:lnTo>
                  <a:pt x="150622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46075" y="3125851"/>
            <a:ext cx="2449576" cy="17541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6075" y="3125851"/>
            <a:ext cx="2449830" cy="1754505"/>
          </a:xfrm>
          <a:custGeom>
            <a:avLst/>
            <a:gdLst/>
            <a:ahLst/>
            <a:cxnLst/>
            <a:rect l="l" t="t" r="r" b="b"/>
            <a:pathLst>
              <a:path w="2449830" h="1754504">
                <a:moveTo>
                  <a:pt x="0" y="1754124"/>
                </a:moveTo>
                <a:lnTo>
                  <a:pt x="2449576" y="1754124"/>
                </a:lnTo>
                <a:lnTo>
                  <a:pt x="2449576" y="0"/>
                </a:lnTo>
                <a:lnTo>
                  <a:pt x="0" y="0"/>
                </a:lnTo>
                <a:lnTo>
                  <a:pt x="0" y="1754124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84530" y="3157473"/>
            <a:ext cx="1770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Todavia,</a:t>
            </a:r>
            <a:r>
              <a:rPr sz="1800" b="1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caso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96290" y="3431921"/>
            <a:ext cx="1545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aprovado,</a:t>
            </a:r>
            <a:r>
              <a:rPr sz="1800" b="1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88950" y="3706495"/>
            <a:ext cx="2160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PL412-2011</a:t>
            </a:r>
            <a:r>
              <a:rPr sz="1800" b="1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(Lei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50289" y="3980815"/>
            <a:ext cx="10388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b="1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RCE)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59130" y="4255134"/>
            <a:ext cx="18230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normatizará</a:t>
            </a:r>
            <a:r>
              <a:rPr sz="1800" b="1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questão: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303651" y="2641600"/>
            <a:ext cx="8632825" cy="2722880"/>
          </a:xfrm>
          <a:custGeom>
            <a:avLst/>
            <a:gdLst/>
            <a:ahLst/>
            <a:cxnLst/>
            <a:rect l="l" t="t" r="r" b="b"/>
            <a:pathLst>
              <a:path w="8632825" h="2722879">
                <a:moveTo>
                  <a:pt x="0" y="2722626"/>
                </a:moveTo>
                <a:lnTo>
                  <a:pt x="8632825" y="2722626"/>
                </a:lnTo>
                <a:lnTo>
                  <a:pt x="8632825" y="0"/>
                </a:lnTo>
                <a:lnTo>
                  <a:pt x="0" y="0"/>
                </a:lnTo>
                <a:lnTo>
                  <a:pt x="0" y="2722626"/>
                </a:lnTo>
                <a:close/>
              </a:path>
            </a:pathLst>
          </a:custGeom>
          <a:solidFill>
            <a:srgbClr val="9262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303651" y="2641600"/>
            <a:ext cx="8632825" cy="2722880"/>
          </a:xfrm>
          <a:custGeom>
            <a:avLst/>
            <a:gdLst/>
            <a:ahLst/>
            <a:cxnLst/>
            <a:rect l="l" t="t" r="r" b="b"/>
            <a:pathLst>
              <a:path w="8632825" h="2722879">
                <a:moveTo>
                  <a:pt x="0" y="2722626"/>
                </a:moveTo>
                <a:lnTo>
                  <a:pt x="8632825" y="2722626"/>
                </a:lnTo>
                <a:lnTo>
                  <a:pt x="8632825" y="0"/>
                </a:lnTo>
                <a:lnTo>
                  <a:pt x="0" y="0"/>
                </a:lnTo>
                <a:lnTo>
                  <a:pt x="0" y="2722626"/>
                </a:lnTo>
                <a:close/>
              </a:path>
            </a:pathLst>
          </a:custGeom>
          <a:ln w="12699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275590" y="700658"/>
            <a:ext cx="11654790" cy="2287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7301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PREMISSAS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Times New Roman"/>
              <a:cs typeface="Times New Roman"/>
            </a:endParaRPr>
          </a:p>
          <a:p>
            <a:pPr marL="299720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Modalidade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(ou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tipo)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RCE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não expressa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implicitamente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contida no</a:t>
            </a:r>
            <a:r>
              <a:rPr sz="1800" spc="-5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6º 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37 da</a:t>
            </a:r>
            <a:r>
              <a:rPr sz="1800" spc="2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CF;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C2D2C"/>
              </a:buClr>
              <a:buFont typeface="Wingdings"/>
              <a:buChar char=""/>
            </a:pPr>
            <a:endParaRPr sz="1850">
              <a:latin typeface="Times New Roman"/>
              <a:cs typeface="Times New Roman"/>
            </a:endParaRPr>
          </a:p>
          <a:p>
            <a:pPr marL="299720" marR="5080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  <a:tab pos="2014220" algn="l"/>
                <a:tab pos="3724275" algn="l"/>
                <a:tab pos="5746115" algn="l"/>
                <a:tab pos="7298690" algn="l"/>
                <a:tab pos="8045450" algn="l"/>
                <a:tab pos="9943465" algn="l"/>
                <a:tab pos="10614025" algn="l"/>
              </a:tabLst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Con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trução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800" b="1" spc="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tr</a:t>
            </a:r>
            <a:r>
              <a:rPr sz="1800" b="1" spc="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nár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ia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me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c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ada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ju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sp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ênc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	</a:t>
            </a:r>
            <a:r>
              <a:rPr sz="1800" spc="-19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bun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Superiores.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Times New Roman"/>
              <a:cs typeface="Times New Roman"/>
            </a:endParaRPr>
          </a:p>
          <a:p>
            <a:pPr marL="3119755">
              <a:lnSpc>
                <a:spcPct val="100000"/>
              </a:lnSpc>
            </a:pP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Art. 1º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(...).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383026" y="2965450"/>
            <a:ext cx="8474710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8945" algn="l"/>
                <a:tab pos="1018540" algn="l"/>
                <a:tab pos="1559560" algn="l"/>
                <a:tab pos="3002280" algn="l"/>
                <a:tab pos="3940175" algn="l"/>
                <a:tab pos="4534535" algn="l"/>
                <a:tab pos="6200775" algn="l"/>
                <a:tab pos="6864350" algn="l"/>
                <a:tab pos="7984490" algn="l"/>
              </a:tabLst>
            </a:pPr>
            <a:r>
              <a:rPr sz="1900" dirty="0">
                <a:solidFill>
                  <a:srgbClr val="FFFFFF"/>
                </a:solidFill>
                <a:latin typeface="MS PGothic"/>
                <a:cs typeface="MS PGothic"/>
              </a:rPr>
              <a:t>§	</a:t>
            </a:r>
            <a:r>
              <a:rPr lang="pt-BR" sz="1900" spc="-5" dirty="0">
                <a:solidFill>
                  <a:srgbClr val="FFFFFF"/>
                </a:solidFill>
                <a:latin typeface="Verdana"/>
                <a:cs typeface="MS PGothic"/>
              </a:rPr>
              <a:t>5</a:t>
            </a:r>
            <a:r>
              <a:rPr sz="1900" dirty="0" smtClean="0">
                <a:solidFill>
                  <a:srgbClr val="FFFFFF"/>
                </a:solidFill>
                <a:latin typeface="Verdana"/>
                <a:cs typeface="Verdana"/>
              </a:rPr>
              <a:t>º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.	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Os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ce</a:t>
            </a:r>
            <a:r>
              <a:rPr sz="1900" b="1" spc="-1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b="1" spc="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os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900" b="1" spc="1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a	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i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900" b="1" spc="1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e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900" b="1" spc="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s	</a:t>
            </a:r>
            <a:r>
              <a:rPr sz="1900" b="1" spc="5" dirty="0">
                <a:solidFill>
                  <a:srgbClr val="FFFFFF"/>
                </a:solidFill>
                <a:latin typeface="Verdana"/>
                <a:cs typeface="Verdana"/>
              </a:rPr>
              <a:t>ó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gã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os	</a:t>
            </a:r>
            <a:r>
              <a:rPr sz="19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900" b="1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lang="pt-BR" sz="1900" b="1" dirty="0" smtClean="0">
                <a:solidFill>
                  <a:srgbClr val="FFFFFF"/>
                </a:solidFill>
                <a:latin typeface="Verdana"/>
                <a:cs typeface="Verdana"/>
              </a:rPr>
              <a:t> Poderes Legislativo e Judiciário da União e dos Estados e às Câmaras Municipais, quando no desempenho de função administrativa, observado o disposto no Capítulo IX desta Lei, bem como aos Tribunais e Conselhos de Contas e ao Ministério Público, como previsto nos Capítulos  VIII e X.</a:t>
            </a:r>
            <a:endParaRPr sz="1900" dirty="0">
              <a:latin typeface="Verdana"/>
              <a:cs typeface="Verdana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868297" y="5706871"/>
            <a:ext cx="1153795" cy="539115"/>
          </a:xfrm>
          <a:custGeom>
            <a:avLst/>
            <a:gdLst/>
            <a:ahLst/>
            <a:cxnLst/>
            <a:rect l="l" t="t" r="r" b="b"/>
            <a:pathLst>
              <a:path w="1153795" h="539114">
                <a:moveTo>
                  <a:pt x="0" y="340398"/>
                </a:moveTo>
                <a:lnTo>
                  <a:pt x="186435" y="463473"/>
                </a:lnTo>
                <a:lnTo>
                  <a:pt x="221205" y="484189"/>
                </a:lnTo>
                <a:lnTo>
                  <a:pt x="257497" y="501537"/>
                </a:lnTo>
                <a:lnTo>
                  <a:pt x="295179" y="515553"/>
                </a:lnTo>
                <a:lnTo>
                  <a:pt x="334120" y="526271"/>
                </a:lnTo>
                <a:lnTo>
                  <a:pt x="374188" y="533726"/>
                </a:lnTo>
                <a:lnTo>
                  <a:pt x="415249" y="537950"/>
                </a:lnTo>
                <a:lnTo>
                  <a:pt x="457171" y="538980"/>
                </a:lnTo>
                <a:lnTo>
                  <a:pt x="499823" y="536849"/>
                </a:lnTo>
                <a:lnTo>
                  <a:pt x="543071" y="531591"/>
                </a:lnTo>
                <a:lnTo>
                  <a:pt x="586785" y="523241"/>
                </a:lnTo>
                <a:lnTo>
                  <a:pt x="630830" y="511832"/>
                </a:lnTo>
                <a:lnTo>
                  <a:pt x="675075" y="497401"/>
                </a:lnTo>
                <a:lnTo>
                  <a:pt x="719388" y="479979"/>
                </a:lnTo>
                <a:lnTo>
                  <a:pt x="763636" y="459603"/>
                </a:lnTo>
                <a:lnTo>
                  <a:pt x="807688" y="436306"/>
                </a:lnTo>
                <a:lnTo>
                  <a:pt x="841755" y="415904"/>
                </a:lnTo>
                <a:lnTo>
                  <a:pt x="270674" y="415904"/>
                </a:lnTo>
                <a:lnTo>
                  <a:pt x="228754" y="414875"/>
                </a:lnTo>
                <a:lnTo>
                  <a:pt x="187697" y="410650"/>
                </a:lnTo>
                <a:lnTo>
                  <a:pt x="147636" y="403196"/>
                </a:lnTo>
                <a:lnTo>
                  <a:pt x="108703" y="392478"/>
                </a:lnTo>
                <a:lnTo>
                  <a:pt x="71031" y="378461"/>
                </a:lnTo>
                <a:lnTo>
                  <a:pt x="34752" y="361113"/>
                </a:lnTo>
                <a:lnTo>
                  <a:pt x="0" y="340398"/>
                </a:lnTo>
                <a:close/>
              </a:path>
              <a:path w="1153795" h="539114">
                <a:moveTo>
                  <a:pt x="1106804" y="0"/>
                </a:moveTo>
                <a:lnTo>
                  <a:pt x="780669" y="52489"/>
                </a:lnTo>
                <a:lnTo>
                  <a:pt x="873886" y="114033"/>
                </a:lnTo>
                <a:lnTo>
                  <a:pt x="833812" y="154134"/>
                </a:lnTo>
                <a:lnTo>
                  <a:pt x="792744" y="191520"/>
                </a:lnTo>
                <a:lnTo>
                  <a:pt x="750814" y="226158"/>
                </a:lnTo>
                <a:lnTo>
                  <a:pt x="708155" y="258011"/>
                </a:lnTo>
                <a:lnTo>
                  <a:pt x="664901" y="287047"/>
                </a:lnTo>
                <a:lnTo>
                  <a:pt x="621183" y="313230"/>
                </a:lnTo>
                <a:lnTo>
                  <a:pt x="577135" y="336527"/>
                </a:lnTo>
                <a:lnTo>
                  <a:pt x="532888" y="356904"/>
                </a:lnTo>
                <a:lnTo>
                  <a:pt x="488576" y="374325"/>
                </a:lnTo>
                <a:lnTo>
                  <a:pt x="444330" y="388757"/>
                </a:lnTo>
                <a:lnTo>
                  <a:pt x="400285" y="400165"/>
                </a:lnTo>
                <a:lnTo>
                  <a:pt x="356572" y="408515"/>
                </a:lnTo>
                <a:lnTo>
                  <a:pt x="313324" y="413773"/>
                </a:lnTo>
                <a:lnTo>
                  <a:pt x="270674" y="415904"/>
                </a:lnTo>
                <a:lnTo>
                  <a:pt x="841755" y="415904"/>
                </a:lnTo>
                <a:lnTo>
                  <a:pt x="894670" y="381087"/>
                </a:lnTo>
                <a:lnTo>
                  <a:pt x="937337" y="349233"/>
                </a:lnTo>
                <a:lnTo>
                  <a:pt x="979277" y="314596"/>
                </a:lnTo>
                <a:lnTo>
                  <a:pt x="1020359" y="277210"/>
                </a:lnTo>
                <a:lnTo>
                  <a:pt x="1060450" y="237108"/>
                </a:lnTo>
                <a:lnTo>
                  <a:pt x="1144012" y="237108"/>
                </a:lnTo>
                <a:lnTo>
                  <a:pt x="1106804" y="0"/>
                </a:lnTo>
                <a:close/>
              </a:path>
              <a:path w="1153795" h="539114">
                <a:moveTo>
                  <a:pt x="1144012" y="237108"/>
                </a:moveTo>
                <a:lnTo>
                  <a:pt x="1060450" y="237108"/>
                </a:lnTo>
                <a:lnTo>
                  <a:pt x="1153667" y="298640"/>
                </a:lnTo>
                <a:lnTo>
                  <a:pt x="1144012" y="237108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643694" y="4957317"/>
            <a:ext cx="382270" cy="1139825"/>
          </a:xfrm>
          <a:custGeom>
            <a:avLst/>
            <a:gdLst/>
            <a:ahLst/>
            <a:cxnLst/>
            <a:rect l="l" t="t" r="r" b="b"/>
            <a:pathLst>
              <a:path w="382269" h="1139825">
                <a:moveTo>
                  <a:pt x="195519" y="0"/>
                </a:moveTo>
                <a:lnTo>
                  <a:pt x="173951" y="33853"/>
                </a:lnTo>
                <a:lnTo>
                  <a:pt x="153466" y="68325"/>
                </a:lnTo>
                <a:lnTo>
                  <a:pt x="134100" y="103370"/>
                </a:lnTo>
                <a:lnTo>
                  <a:pt x="115890" y="138937"/>
                </a:lnTo>
                <a:lnTo>
                  <a:pt x="92335" y="189644"/>
                </a:lnTo>
                <a:lnTo>
                  <a:pt x="71508" y="240311"/>
                </a:lnTo>
                <a:lnTo>
                  <a:pt x="53382" y="290820"/>
                </a:lnTo>
                <a:lnTo>
                  <a:pt x="37935" y="341054"/>
                </a:lnTo>
                <a:lnTo>
                  <a:pt x="25140" y="390897"/>
                </a:lnTo>
                <a:lnTo>
                  <a:pt x="14974" y="440231"/>
                </a:lnTo>
                <a:lnTo>
                  <a:pt x="7411" y="488938"/>
                </a:lnTo>
                <a:lnTo>
                  <a:pt x="2428" y="536902"/>
                </a:lnTo>
                <a:lnTo>
                  <a:pt x="0" y="584005"/>
                </a:lnTo>
                <a:lnTo>
                  <a:pt x="101" y="630130"/>
                </a:lnTo>
                <a:lnTo>
                  <a:pt x="2707" y="675160"/>
                </a:lnTo>
                <a:lnTo>
                  <a:pt x="7794" y="718977"/>
                </a:lnTo>
                <a:lnTo>
                  <a:pt x="15338" y="761465"/>
                </a:lnTo>
                <a:lnTo>
                  <a:pt x="25312" y="802505"/>
                </a:lnTo>
                <a:lnTo>
                  <a:pt x="37694" y="841982"/>
                </a:lnTo>
                <a:lnTo>
                  <a:pt x="52457" y="879776"/>
                </a:lnTo>
                <a:lnTo>
                  <a:pt x="69578" y="915773"/>
                </a:lnTo>
                <a:lnTo>
                  <a:pt x="89032" y="949853"/>
                </a:lnTo>
                <a:lnTo>
                  <a:pt x="110794" y="981901"/>
                </a:lnTo>
                <a:lnTo>
                  <a:pt x="134840" y="1011797"/>
                </a:lnTo>
                <a:lnTo>
                  <a:pt x="161145" y="1039427"/>
                </a:lnTo>
                <a:lnTo>
                  <a:pt x="189685" y="1064671"/>
                </a:lnTo>
                <a:lnTo>
                  <a:pt x="220434" y="1087414"/>
                </a:lnTo>
                <a:lnTo>
                  <a:pt x="253368" y="1107537"/>
                </a:lnTo>
                <a:lnTo>
                  <a:pt x="288463" y="1124923"/>
                </a:lnTo>
                <a:lnTo>
                  <a:pt x="325694" y="1139456"/>
                </a:lnTo>
                <a:lnTo>
                  <a:pt x="300221" y="1108598"/>
                </a:lnTo>
                <a:lnTo>
                  <a:pt x="277337" y="1075606"/>
                </a:lnTo>
                <a:lnTo>
                  <a:pt x="257034" y="1040612"/>
                </a:lnTo>
                <a:lnTo>
                  <a:pt x="239306" y="1003748"/>
                </a:lnTo>
                <a:lnTo>
                  <a:pt x="224144" y="965146"/>
                </a:lnTo>
                <a:lnTo>
                  <a:pt x="211543" y="924936"/>
                </a:lnTo>
                <a:lnTo>
                  <a:pt x="201494" y="883251"/>
                </a:lnTo>
                <a:lnTo>
                  <a:pt x="193992" y="840223"/>
                </a:lnTo>
                <a:lnTo>
                  <a:pt x="189028" y="795982"/>
                </a:lnTo>
                <a:lnTo>
                  <a:pt x="186595" y="750661"/>
                </a:lnTo>
                <a:lnTo>
                  <a:pt x="186686" y="704391"/>
                </a:lnTo>
                <a:lnTo>
                  <a:pt x="189295" y="657304"/>
                </a:lnTo>
                <a:lnTo>
                  <a:pt x="194414" y="609532"/>
                </a:lnTo>
                <a:lnTo>
                  <a:pt x="202035" y="561206"/>
                </a:lnTo>
                <a:lnTo>
                  <a:pt x="212153" y="512457"/>
                </a:lnTo>
                <a:lnTo>
                  <a:pt x="224759" y="463418"/>
                </a:lnTo>
                <a:lnTo>
                  <a:pt x="239846" y="414219"/>
                </a:lnTo>
                <a:lnTo>
                  <a:pt x="257408" y="364994"/>
                </a:lnTo>
                <a:lnTo>
                  <a:pt x="277437" y="315872"/>
                </a:lnTo>
                <a:lnTo>
                  <a:pt x="299926" y="266987"/>
                </a:lnTo>
                <a:lnTo>
                  <a:pt x="324868" y="218469"/>
                </a:lnTo>
                <a:lnTo>
                  <a:pt x="352256" y="170450"/>
                </a:lnTo>
                <a:lnTo>
                  <a:pt x="382082" y="123062"/>
                </a:lnTo>
                <a:lnTo>
                  <a:pt x="195519" y="0"/>
                </a:lnTo>
                <a:close/>
              </a:path>
            </a:pathLst>
          </a:custGeom>
          <a:solidFill>
            <a:srgbClr val="A84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643824" y="4957317"/>
            <a:ext cx="1378585" cy="1289050"/>
          </a:xfrm>
          <a:custGeom>
            <a:avLst/>
            <a:gdLst/>
            <a:ahLst/>
            <a:cxnLst/>
            <a:rect l="l" t="t" r="r" b="b"/>
            <a:pathLst>
              <a:path w="1378585" h="1289050">
                <a:moveTo>
                  <a:pt x="224472" y="1089952"/>
                </a:moveTo>
                <a:lnTo>
                  <a:pt x="259225" y="1110667"/>
                </a:lnTo>
                <a:lnTo>
                  <a:pt x="295503" y="1128015"/>
                </a:lnTo>
                <a:lnTo>
                  <a:pt x="333175" y="1142032"/>
                </a:lnTo>
                <a:lnTo>
                  <a:pt x="372109" y="1152750"/>
                </a:lnTo>
                <a:lnTo>
                  <a:pt x="412170" y="1160204"/>
                </a:lnTo>
                <a:lnTo>
                  <a:pt x="453227" y="1164429"/>
                </a:lnTo>
                <a:lnTo>
                  <a:pt x="495147" y="1165458"/>
                </a:lnTo>
                <a:lnTo>
                  <a:pt x="537797" y="1163327"/>
                </a:lnTo>
                <a:lnTo>
                  <a:pt x="581045" y="1158069"/>
                </a:lnTo>
                <a:lnTo>
                  <a:pt x="624758" y="1149719"/>
                </a:lnTo>
                <a:lnTo>
                  <a:pt x="668803" y="1138311"/>
                </a:lnTo>
                <a:lnTo>
                  <a:pt x="713048" y="1123879"/>
                </a:lnTo>
                <a:lnTo>
                  <a:pt x="757360" y="1106458"/>
                </a:lnTo>
                <a:lnTo>
                  <a:pt x="801607" y="1086081"/>
                </a:lnTo>
                <a:lnTo>
                  <a:pt x="845656" y="1062784"/>
                </a:lnTo>
                <a:lnTo>
                  <a:pt x="889374" y="1036601"/>
                </a:lnTo>
                <a:lnTo>
                  <a:pt x="932628" y="1007565"/>
                </a:lnTo>
                <a:lnTo>
                  <a:pt x="975286" y="975712"/>
                </a:lnTo>
                <a:lnTo>
                  <a:pt x="1017216" y="941074"/>
                </a:lnTo>
                <a:lnTo>
                  <a:pt x="1058285" y="903688"/>
                </a:lnTo>
                <a:lnTo>
                  <a:pt x="1098359" y="863587"/>
                </a:lnTo>
                <a:lnTo>
                  <a:pt x="1005141" y="802043"/>
                </a:lnTo>
                <a:lnTo>
                  <a:pt x="1331277" y="749553"/>
                </a:lnTo>
                <a:lnTo>
                  <a:pt x="1378140" y="1048194"/>
                </a:lnTo>
                <a:lnTo>
                  <a:pt x="1284922" y="986662"/>
                </a:lnTo>
                <a:lnTo>
                  <a:pt x="1244831" y="1026764"/>
                </a:lnTo>
                <a:lnTo>
                  <a:pt x="1203749" y="1064150"/>
                </a:lnTo>
                <a:lnTo>
                  <a:pt x="1161809" y="1098787"/>
                </a:lnTo>
                <a:lnTo>
                  <a:pt x="1119143" y="1130641"/>
                </a:lnTo>
                <a:lnTo>
                  <a:pt x="1075882" y="1159677"/>
                </a:lnTo>
                <a:lnTo>
                  <a:pt x="1032160" y="1185860"/>
                </a:lnTo>
                <a:lnTo>
                  <a:pt x="988109" y="1209157"/>
                </a:lnTo>
                <a:lnTo>
                  <a:pt x="943861" y="1229533"/>
                </a:lnTo>
                <a:lnTo>
                  <a:pt x="899548" y="1246955"/>
                </a:lnTo>
                <a:lnTo>
                  <a:pt x="855302" y="1261386"/>
                </a:lnTo>
                <a:lnTo>
                  <a:pt x="811257" y="1272795"/>
                </a:lnTo>
                <a:lnTo>
                  <a:pt x="767544" y="1281145"/>
                </a:lnTo>
                <a:lnTo>
                  <a:pt x="724295" y="1286403"/>
                </a:lnTo>
                <a:lnTo>
                  <a:pt x="681644" y="1288534"/>
                </a:lnTo>
                <a:lnTo>
                  <a:pt x="639721" y="1287504"/>
                </a:lnTo>
                <a:lnTo>
                  <a:pt x="598660" y="1283280"/>
                </a:lnTo>
                <a:lnTo>
                  <a:pt x="558593" y="1275825"/>
                </a:lnTo>
                <a:lnTo>
                  <a:pt x="519652" y="1265107"/>
                </a:lnTo>
                <a:lnTo>
                  <a:pt x="481969" y="1251091"/>
                </a:lnTo>
                <a:lnTo>
                  <a:pt x="445677" y="1233743"/>
                </a:lnTo>
                <a:lnTo>
                  <a:pt x="410908" y="1213027"/>
                </a:lnTo>
                <a:lnTo>
                  <a:pt x="224472" y="1089952"/>
                </a:lnTo>
                <a:lnTo>
                  <a:pt x="192472" y="1066727"/>
                </a:lnTo>
                <a:lnTo>
                  <a:pt x="162915" y="1040985"/>
                </a:lnTo>
                <a:lnTo>
                  <a:pt x="135804" y="1012855"/>
                </a:lnTo>
                <a:lnTo>
                  <a:pt x="111142" y="982462"/>
                </a:lnTo>
                <a:lnTo>
                  <a:pt x="88934" y="949936"/>
                </a:lnTo>
                <a:lnTo>
                  <a:pt x="69183" y="915403"/>
                </a:lnTo>
                <a:lnTo>
                  <a:pt x="51891" y="878992"/>
                </a:lnTo>
                <a:lnTo>
                  <a:pt x="37063" y="840829"/>
                </a:lnTo>
                <a:lnTo>
                  <a:pt x="24703" y="801043"/>
                </a:lnTo>
                <a:lnTo>
                  <a:pt x="14812" y="759762"/>
                </a:lnTo>
                <a:lnTo>
                  <a:pt x="7396" y="717112"/>
                </a:lnTo>
                <a:lnTo>
                  <a:pt x="2457" y="673222"/>
                </a:lnTo>
                <a:lnTo>
                  <a:pt x="0" y="628219"/>
                </a:lnTo>
                <a:lnTo>
                  <a:pt x="26" y="582231"/>
                </a:lnTo>
                <a:lnTo>
                  <a:pt x="2540" y="535386"/>
                </a:lnTo>
                <a:lnTo>
                  <a:pt x="7546" y="487811"/>
                </a:lnTo>
                <a:lnTo>
                  <a:pt x="15047" y="439633"/>
                </a:lnTo>
                <a:lnTo>
                  <a:pt x="25045" y="390981"/>
                </a:lnTo>
                <a:lnTo>
                  <a:pt x="37546" y="341982"/>
                </a:lnTo>
                <a:lnTo>
                  <a:pt x="52551" y="292764"/>
                </a:lnTo>
                <a:lnTo>
                  <a:pt x="70066" y="243454"/>
                </a:lnTo>
                <a:lnTo>
                  <a:pt x="90092" y="194181"/>
                </a:lnTo>
                <a:lnTo>
                  <a:pt x="112634" y="145071"/>
                </a:lnTo>
                <a:lnTo>
                  <a:pt x="137696" y="96252"/>
                </a:lnTo>
                <a:lnTo>
                  <a:pt x="165279" y="47852"/>
                </a:lnTo>
                <a:lnTo>
                  <a:pt x="195389" y="0"/>
                </a:lnTo>
                <a:lnTo>
                  <a:pt x="381952" y="123062"/>
                </a:lnTo>
                <a:lnTo>
                  <a:pt x="352126" y="170450"/>
                </a:lnTo>
                <a:lnTo>
                  <a:pt x="324738" y="218469"/>
                </a:lnTo>
                <a:lnTo>
                  <a:pt x="299796" y="266987"/>
                </a:lnTo>
                <a:lnTo>
                  <a:pt x="277307" y="315872"/>
                </a:lnTo>
                <a:lnTo>
                  <a:pt x="257278" y="364994"/>
                </a:lnTo>
                <a:lnTo>
                  <a:pt x="239716" y="414219"/>
                </a:lnTo>
                <a:lnTo>
                  <a:pt x="224629" y="463418"/>
                </a:lnTo>
                <a:lnTo>
                  <a:pt x="212023" y="512457"/>
                </a:lnTo>
                <a:lnTo>
                  <a:pt x="201906" y="561206"/>
                </a:lnTo>
                <a:lnTo>
                  <a:pt x="194284" y="609532"/>
                </a:lnTo>
                <a:lnTo>
                  <a:pt x="189165" y="657304"/>
                </a:lnTo>
                <a:lnTo>
                  <a:pt x="186557" y="704391"/>
                </a:lnTo>
                <a:lnTo>
                  <a:pt x="186465" y="750661"/>
                </a:lnTo>
                <a:lnTo>
                  <a:pt x="188898" y="795982"/>
                </a:lnTo>
                <a:lnTo>
                  <a:pt x="193862" y="840223"/>
                </a:lnTo>
                <a:lnTo>
                  <a:pt x="201365" y="883251"/>
                </a:lnTo>
                <a:lnTo>
                  <a:pt x="211413" y="924936"/>
                </a:lnTo>
                <a:lnTo>
                  <a:pt x="224015" y="965146"/>
                </a:lnTo>
                <a:lnTo>
                  <a:pt x="239176" y="1003748"/>
                </a:lnTo>
                <a:lnTo>
                  <a:pt x="256904" y="1040612"/>
                </a:lnTo>
                <a:lnTo>
                  <a:pt x="277207" y="1075606"/>
                </a:lnTo>
                <a:lnTo>
                  <a:pt x="300091" y="1108598"/>
                </a:lnTo>
                <a:lnTo>
                  <a:pt x="325564" y="1139456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303651" y="5576887"/>
            <a:ext cx="8632825" cy="970280"/>
          </a:xfrm>
          <a:custGeom>
            <a:avLst/>
            <a:gdLst/>
            <a:ahLst/>
            <a:cxnLst/>
            <a:rect l="l" t="t" r="r" b="b"/>
            <a:pathLst>
              <a:path w="8632825" h="970279">
                <a:moveTo>
                  <a:pt x="0" y="969962"/>
                </a:moveTo>
                <a:lnTo>
                  <a:pt x="8632825" y="969962"/>
                </a:lnTo>
                <a:lnTo>
                  <a:pt x="8632825" y="0"/>
                </a:lnTo>
                <a:lnTo>
                  <a:pt x="0" y="0"/>
                </a:lnTo>
                <a:lnTo>
                  <a:pt x="0" y="969962"/>
                </a:lnTo>
                <a:close/>
              </a:path>
            </a:pathLst>
          </a:custGeom>
          <a:solidFill>
            <a:srgbClr val="4F91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303651" y="5576887"/>
            <a:ext cx="8632825" cy="970280"/>
          </a:xfrm>
          <a:custGeom>
            <a:avLst/>
            <a:gdLst/>
            <a:ahLst/>
            <a:cxnLst/>
            <a:rect l="l" t="t" r="r" b="b"/>
            <a:pathLst>
              <a:path w="8632825" h="970279">
                <a:moveTo>
                  <a:pt x="0" y="969962"/>
                </a:moveTo>
                <a:lnTo>
                  <a:pt x="8632825" y="969962"/>
                </a:lnTo>
                <a:lnTo>
                  <a:pt x="8632825" y="0"/>
                </a:lnTo>
                <a:lnTo>
                  <a:pt x="0" y="0"/>
                </a:lnTo>
                <a:lnTo>
                  <a:pt x="0" y="969962"/>
                </a:lnTo>
                <a:close/>
              </a:path>
            </a:pathLst>
          </a:custGeom>
          <a:ln w="12700">
            <a:solidFill>
              <a:srgbClr val="3869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3383026" y="5609590"/>
            <a:ext cx="847661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Art. </a:t>
            </a:r>
            <a:r>
              <a:rPr lang="pt-BR" sz="1900" spc="-10" dirty="0" smtClean="0">
                <a:solidFill>
                  <a:srgbClr val="FFFFFF"/>
                </a:solidFill>
                <a:latin typeface="Verdana"/>
                <a:cs typeface="Verdana"/>
              </a:rPr>
              <a:t>15. O Estado indenizará o condenado por erro judiciário e aquele que ficar preso além do tempo fixado na sentença.</a:t>
            </a:r>
            <a:endParaRPr sz="19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6592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48200" y="3041650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1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6380162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8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05600" y="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67400" y="3041650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1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6380162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8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86600" y="3041650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1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6380162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8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05800" y="3041650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1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6380162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8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25000" y="3041650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1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6380162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8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744200" y="3041650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1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582400" y="6380162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8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918950" y="161137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1611375"/>
            <a:ext cx="4441825" cy="0"/>
          </a:xfrm>
          <a:custGeom>
            <a:avLst/>
            <a:gdLst/>
            <a:ahLst/>
            <a:cxnLst/>
            <a:rect l="l" t="t" r="r" b="b"/>
            <a:pathLst>
              <a:path w="4441825">
                <a:moveTo>
                  <a:pt x="0" y="0"/>
                </a:moveTo>
                <a:lnTo>
                  <a:pt x="4441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918950" y="283527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2835275"/>
            <a:ext cx="4441825" cy="0"/>
          </a:xfrm>
          <a:custGeom>
            <a:avLst/>
            <a:gdLst/>
            <a:ahLst/>
            <a:cxnLst/>
            <a:rect l="l" t="t" r="r" b="b"/>
            <a:pathLst>
              <a:path w="4441825">
                <a:moveTo>
                  <a:pt x="0" y="0"/>
                </a:moveTo>
                <a:lnTo>
                  <a:pt x="4441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112625" y="4060825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4060825"/>
            <a:ext cx="4441825" cy="0"/>
          </a:xfrm>
          <a:custGeom>
            <a:avLst/>
            <a:gdLst/>
            <a:ahLst/>
            <a:cxnLst/>
            <a:rect l="l" t="t" r="r" b="b"/>
            <a:pathLst>
              <a:path w="4441825">
                <a:moveTo>
                  <a:pt x="0" y="0"/>
                </a:moveTo>
                <a:lnTo>
                  <a:pt x="4441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112625" y="5284851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5284851"/>
            <a:ext cx="4441825" cy="0"/>
          </a:xfrm>
          <a:custGeom>
            <a:avLst/>
            <a:gdLst/>
            <a:ahLst/>
            <a:cxnLst/>
            <a:rect l="l" t="t" r="r" b="b"/>
            <a:pathLst>
              <a:path w="4441825">
                <a:moveTo>
                  <a:pt x="0" y="0"/>
                </a:moveTo>
                <a:lnTo>
                  <a:pt x="4441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09600" y="6172200"/>
            <a:ext cx="3835400" cy="0"/>
          </a:xfrm>
          <a:custGeom>
            <a:avLst/>
            <a:gdLst/>
            <a:ahLst/>
            <a:cxnLst/>
            <a:rect l="l" t="t" r="r" b="b"/>
            <a:pathLst>
              <a:path w="3835400">
                <a:moveTo>
                  <a:pt x="0" y="0"/>
                </a:moveTo>
                <a:lnTo>
                  <a:pt x="38354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8367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0" y="93662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93662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>
            <a:spLocks noGrp="1"/>
          </p:cNvSpPr>
          <p:nvPr>
            <p:ph type="title"/>
          </p:nvPr>
        </p:nvSpPr>
        <p:spPr>
          <a:xfrm>
            <a:off x="231139" y="124142"/>
            <a:ext cx="115036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2. Argumentos Favoráveis e Contrários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28600" y="1416050"/>
            <a:ext cx="2451100" cy="1200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28600" y="1416050"/>
            <a:ext cx="2451100" cy="1200150"/>
          </a:xfrm>
          <a:custGeom>
            <a:avLst/>
            <a:gdLst/>
            <a:ahLst/>
            <a:cxnLst/>
            <a:rect l="l" t="t" r="r" b="b"/>
            <a:pathLst>
              <a:path w="2451100" h="1200150">
                <a:moveTo>
                  <a:pt x="0" y="1200150"/>
                </a:moveTo>
                <a:lnTo>
                  <a:pt x="2451100" y="1200150"/>
                </a:lnTo>
                <a:lnTo>
                  <a:pt x="24511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635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58812" y="1447164"/>
            <a:ext cx="1593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Argumentos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81952" y="1721485"/>
            <a:ext cx="21443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contrários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r>
              <a:rPr sz="1800" b="1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RCE  por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ato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legislativo: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52400" y="4330700"/>
            <a:ext cx="2451100" cy="1200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2400" y="4330700"/>
            <a:ext cx="2451100" cy="1200150"/>
          </a:xfrm>
          <a:custGeom>
            <a:avLst/>
            <a:gdLst/>
            <a:ahLst/>
            <a:cxnLst/>
            <a:rect l="l" t="t" r="r" b="b"/>
            <a:pathLst>
              <a:path w="2451100" h="1200150">
                <a:moveTo>
                  <a:pt x="0" y="1200150"/>
                </a:moveTo>
                <a:lnTo>
                  <a:pt x="2451100" y="1200150"/>
                </a:lnTo>
                <a:lnTo>
                  <a:pt x="24511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635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93052" y="4362767"/>
            <a:ext cx="217043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Argumentos  favoráveis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r>
              <a:rPr sz="1800" b="1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RCE  por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ato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legislativo: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743200" y="871600"/>
            <a:ext cx="1637030" cy="2289175"/>
          </a:xfrm>
          <a:custGeom>
            <a:avLst/>
            <a:gdLst/>
            <a:ahLst/>
            <a:cxnLst/>
            <a:rect l="l" t="t" r="r" b="b"/>
            <a:pathLst>
              <a:path w="1637029" h="2289175">
                <a:moveTo>
                  <a:pt x="1636776" y="2289048"/>
                </a:moveTo>
                <a:lnTo>
                  <a:pt x="1562284" y="2288491"/>
                </a:lnTo>
                <a:lnTo>
                  <a:pt x="1489667" y="2286854"/>
                </a:lnTo>
                <a:lnTo>
                  <a:pt x="1419212" y="2284183"/>
                </a:lnTo>
                <a:lnTo>
                  <a:pt x="1351209" y="2280528"/>
                </a:lnTo>
                <a:lnTo>
                  <a:pt x="1285947" y="2275935"/>
                </a:lnTo>
                <a:lnTo>
                  <a:pt x="1223715" y="2270454"/>
                </a:lnTo>
                <a:lnTo>
                  <a:pt x="1164801" y="2264131"/>
                </a:lnTo>
                <a:lnTo>
                  <a:pt x="1109494" y="2257015"/>
                </a:lnTo>
                <a:lnTo>
                  <a:pt x="1058084" y="2249154"/>
                </a:lnTo>
                <a:lnTo>
                  <a:pt x="1010859" y="2240595"/>
                </a:lnTo>
                <a:lnTo>
                  <a:pt x="968108" y="2231387"/>
                </a:lnTo>
                <a:lnTo>
                  <a:pt x="930119" y="2221578"/>
                </a:lnTo>
                <a:lnTo>
                  <a:pt x="869587" y="2200346"/>
                </a:lnTo>
                <a:lnTo>
                  <a:pt x="831573" y="2177285"/>
                </a:lnTo>
                <a:lnTo>
                  <a:pt x="818388" y="2152777"/>
                </a:lnTo>
                <a:lnTo>
                  <a:pt x="818388" y="1280922"/>
                </a:lnTo>
                <a:lnTo>
                  <a:pt x="815043" y="1268509"/>
                </a:lnTo>
                <a:lnTo>
                  <a:pt x="767188" y="1233336"/>
                </a:lnTo>
                <a:lnTo>
                  <a:pt x="706656" y="1212088"/>
                </a:lnTo>
                <a:lnTo>
                  <a:pt x="668667" y="1202268"/>
                </a:lnTo>
                <a:lnTo>
                  <a:pt x="625916" y="1193050"/>
                </a:lnTo>
                <a:lnTo>
                  <a:pt x="578691" y="1184481"/>
                </a:lnTo>
                <a:lnTo>
                  <a:pt x="527281" y="1176609"/>
                </a:lnTo>
                <a:lnTo>
                  <a:pt x="471974" y="1169483"/>
                </a:lnTo>
                <a:lnTo>
                  <a:pt x="413060" y="1163150"/>
                </a:lnTo>
                <a:lnTo>
                  <a:pt x="350828" y="1157660"/>
                </a:lnTo>
                <a:lnTo>
                  <a:pt x="285566" y="1153059"/>
                </a:lnTo>
                <a:lnTo>
                  <a:pt x="217563" y="1149397"/>
                </a:lnTo>
                <a:lnTo>
                  <a:pt x="147108" y="1146722"/>
                </a:lnTo>
                <a:lnTo>
                  <a:pt x="74491" y="1145081"/>
                </a:lnTo>
                <a:lnTo>
                  <a:pt x="0" y="1144524"/>
                </a:lnTo>
                <a:lnTo>
                  <a:pt x="74491" y="1143966"/>
                </a:lnTo>
                <a:lnTo>
                  <a:pt x="147108" y="1142325"/>
                </a:lnTo>
                <a:lnTo>
                  <a:pt x="217563" y="1139650"/>
                </a:lnTo>
                <a:lnTo>
                  <a:pt x="285566" y="1135988"/>
                </a:lnTo>
                <a:lnTo>
                  <a:pt x="350828" y="1131387"/>
                </a:lnTo>
                <a:lnTo>
                  <a:pt x="413060" y="1125897"/>
                </a:lnTo>
                <a:lnTo>
                  <a:pt x="471974" y="1119564"/>
                </a:lnTo>
                <a:lnTo>
                  <a:pt x="527281" y="1112438"/>
                </a:lnTo>
                <a:lnTo>
                  <a:pt x="578691" y="1104566"/>
                </a:lnTo>
                <a:lnTo>
                  <a:pt x="625916" y="1095997"/>
                </a:lnTo>
                <a:lnTo>
                  <a:pt x="668667" y="1086779"/>
                </a:lnTo>
                <a:lnTo>
                  <a:pt x="706656" y="1076960"/>
                </a:lnTo>
                <a:lnTo>
                  <a:pt x="767188" y="1055711"/>
                </a:lnTo>
                <a:lnTo>
                  <a:pt x="805202" y="1032638"/>
                </a:lnTo>
                <a:lnTo>
                  <a:pt x="818388" y="1008126"/>
                </a:lnTo>
                <a:lnTo>
                  <a:pt x="818388" y="136271"/>
                </a:lnTo>
                <a:lnTo>
                  <a:pt x="821732" y="123860"/>
                </a:lnTo>
                <a:lnTo>
                  <a:pt x="869587" y="88701"/>
                </a:lnTo>
                <a:lnTo>
                  <a:pt x="930119" y="67469"/>
                </a:lnTo>
                <a:lnTo>
                  <a:pt x="968108" y="57660"/>
                </a:lnTo>
                <a:lnTo>
                  <a:pt x="1010859" y="48452"/>
                </a:lnTo>
                <a:lnTo>
                  <a:pt x="1058084" y="39893"/>
                </a:lnTo>
                <a:lnTo>
                  <a:pt x="1109494" y="32032"/>
                </a:lnTo>
                <a:lnTo>
                  <a:pt x="1164801" y="24916"/>
                </a:lnTo>
                <a:lnTo>
                  <a:pt x="1223715" y="18593"/>
                </a:lnTo>
                <a:lnTo>
                  <a:pt x="1285947" y="13112"/>
                </a:lnTo>
                <a:lnTo>
                  <a:pt x="1351209" y="8519"/>
                </a:lnTo>
                <a:lnTo>
                  <a:pt x="1419212" y="4864"/>
                </a:lnTo>
                <a:lnTo>
                  <a:pt x="1489667" y="2193"/>
                </a:lnTo>
                <a:lnTo>
                  <a:pt x="1562284" y="556"/>
                </a:lnTo>
                <a:lnTo>
                  <a:pt x="1636776" y="0"/>
                </a:lnTo>
              </a:path>
            </a:pathLst>
          </a:custGeom>
          <a:ln w="38099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43200" y="3424300"/>
            <a:ext cx="1637030" cy="3281299"/>
          </a:xfrm>
          <a:custGeom>
            <a:avLst/>
            <a:gdLst/>
            <a:ahLst/>
            <a:cxnLst/>
            <a:rect l="l" t="t" r="r" b="b"/>
            <a:pathLst>
              <a:path w="1637029" h="3040379">
                <a:moveTo>
                  <a:pt x="1636776" y="3039999"/>
                </a:moveTo>
                <a:lnTo>
                  <a:pt x="1562284" y="3039441"/>
                </a:lnTo>
                <a:lnTo>
                  <a:pt x="1489667" y="3037801"/>
                </a:lnTo>
                <a:lnTo>
                  <a:pt x="1419212" y="3035127"/>
                </a:lnTo>
                <a:lnTo>
                  <a:pt x="1351209" y="3031466"/>
                </a:lnTo>
                <a:lnTo>
                  <a:pt x="1285947" y="3026867"/>
                </a:lnTo>
                <a:lnTo>
                  <a:pt x="1223715" y="3021378"/>
                </a:lnTo>
                <a:lnTo>
                  <a:pt x="1164801" y="3015047"/>
                </a:lnTo>
                <a:lnTo>
                  <a:pt x="1109494" y="3007922"/>
                </a:lnTo>
                <a:lnTo>
                  <a:pt x="1058084" y="3000052"/>
                </a:lnTo>
                <a:lnTo>
                  <a:pt x="1010859" y="2991485"/>
                </a:lnTo>
                <a:lnTo>
                  <a:pt x="968108" y="2982268"/>
                </a:lnTo>
                <a:lnTo>
                  <a:pt x="930119" y="2972450"/>
                </a:lnTo>
                <a:lnTo>
                  <a:pt x="869587" y="2951203"/>
                </a:lnTo>
                <a:lnTo>
                  <a:pt x="831573" y="2928129"/>
                </a:lnTo>
                <a:lnTo>
                  <a:pt x="818388" y="2903613"/>
                </a:lnTo>
                <a:lnTo>
                  <a:pt x="818388" y="1656334"/>
                </a:lnTo>
                <a:lnTo>
                  <a:pt x="815043" y="1643921"/>
                </a:lnTo>
                <a:lnTo>
                  <a:pt x="767188" y="1608748"/>
                </a:lnTo>
                <a:lnTo>
                  <a:pt x="706656" y="1587500"/>
                </a:lnTo>
                <a:lnTo>
                  <a:pt x="668667" y="1577680"/>
                </a:lnTo>
                <a:lnTo>
                  <a:pt x="625916" y="1568462"/>
                </a:lnTo>
                <a:lnTo>
                  <a:pt x="578691" y="1559893"/>
                </a:lnTo>
                <a:lnTo>
                  <a:pt x="527281" y="1552021"/>
                </a:lnTo>
                <a:lnTo>
                  <a:pt x="471974" y="1544895"/>
                </a:lnTo>
                <a:lnTo>
                  <a:pt x="413060" y="1538562"/>
                </a:lnTo>
                <a:lnTo>
                  <a:pt x="350828" y="1533072"/>
                </a:lnTo>
                <a:lnTo>
                  <a:pt x="285566" y="1528471"/>
                </a:lnTo>
                <a:lnTo>
                  <a:pt x="217563" y="1524809"/>
                </a:lnTo>
                <a:lnTo>
                  <a:pt x="147108" y="1522134"/>
                </a:lnTo>
                <a:lnTo>
                  <a:pt x="74491" y="1520493"/>
                </a:lnTo>
                <a:lnTo>
                  <a:pt x="0" y="1519936"/>
                </a:lnTo>
                <a:lnTo>
                  <a:pt x="74491" y="1519378"/>
                </a:lnTo>
                <a:lnTo>
                  <a:pt x="147108" y="1517737"/>
                </a:lnTo>
                <a:lnTo>
                  <a:pt x="217563" y="1515062"/>
                </a:lnTo>
                <a:lnTo>
                  <a:pt x="285566" y="1511400"/>
                </a:lnTo>
                <a:lnTo>
                  <a:pt x="350828" y="1506799"/>
                </a:lnTo>
                <a:lnTo>
                  <a:pt x="413060" y="1501309"/>
                </a:lnTo>
                <a:lnTo>
                  <a:pt x="471974" y="1494976"/>
                </a:lnTo>
                <a:lnTo>
                  <a:pt x="527281" y="1487850"/>
                </a:lnTo>
                <a:lnTo>
                  <a:pt x="578691" y="1479978"/>
                </a:lnTo>
                <a:lnTo>
                  <a:pt x="625916" y="1471409"/>
                </a:lnTo>
                <a:lnTo>
                  <a:pt x="668667" y="1462191"/>
                </a:lnTo>
                <a:lnTo>
                  <a:pt x="706656" y="1452372"/>
                </a:lnTo>
                <a:lnTo>
                  <a:pt x="767188" y="1431123"/>
                </a:lnTo>
                <a:lnTo>
                  <a:pt x="805202" y="1408050"/>
                </a:lnTo>
                <a:lnTo>
                  <a:pt x="818388" y="1383538"/>
                </a:lnTo>
                <a:lnTo>
                  <a:pt x="818388" y="136271"/>
                </a:lnTo>
                <a:lnTo>
                  <a:pt x="821732" y="123860"/>
                </a:lnTo>
                <a:lnTo>
                  <a:pt x="869587" y="88701"/>
                </a:lnTo>
                <a:lnTo>
                  <a:pt x="930119" y="67469"/>
                </a:lnTo>
                <a:lnTo>
                  <a:pt x="968108" y="57660"/>
                </a:lnTo>
                <a:lnTo>
                  <a:pt x="1010859" y="48452"/>
                </a:lnTo>
                <a:lnTo>
                  <a:pt x="1058084" y="39893"/>
                </a:lnTo>
                <a:lnTo>
                  <a:pt x="1109494" y="32032"/>
                </a:lnTo>
                <a:lnTo>
                  <a:pt x="1164801" y="24916"/>
                </a:lnTo>
                <a:lnTo>
                  <a:pt x="1223715" y="18593"/>
                </a:lnTo>
                <a:lnTo>
                  <a:pt x="1285947" y="13112"/>
                </a:lnTo>
                <a:lnTo>
                  <a:pt x="1351209" y="8519"/>
                </a:lnTo>
                <a:lnTo>
                  <a:pt x="1419212" y="4864"/>
                </a:lnTo>
                <a:lnTo>
                  <a:pt x="1489667" y="2193"/>
                </a:lnTo>
                <a:lnTo>
                  <a:pt x="1562284" y="556"/>
                </a:lnTo>
                <a:lnTo>
                  <a:pt x="1636776" y="0"/>
                </a:lnTo>
              </a:path>
            </a:pathLst>
          </a:custGeom>
          <a:ln w="38099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445000" y="1009650"/>
            <a:ext cx="7473950" cy="2032000"/>
          </a:xfrm>
          <a:custGeom>
            <a:avLst/>
            <a:gdLst/>
            <a:ahLst/>
            <a:cxnLst/>
            <a:rect l="l" t="t" r="r" b="b"/>
            <a:pathLst>
              <a:path w="7473950" h="2032000">
                <a:moveTo>
                  <a:pt x="0" y="2032000"/>
                </a:moveTo>
                <a:lnTo>
                  <a:pt x="7473950" y="2032000"/>
                </a:lnTo>
                <a:lnTo>
                  <a:pt x="7473950" y="0"/>
                </a:lnTo>
                <a:lnTo>
                  <a:pt x="0" y="0"/>
                </a:lnTo>
                <a:lnTo>
                  <a:pt x="0" y="203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445000" y="1009650"/>
            <a:ext cx="7473950" cy="2032000"/>
          </a:xfrm>
          <a:custGeom>
            <a:avLst/>
            <a:gdLst/>
            <a:ahLst/>
            <a:cxnLst/>
            <a:rect l="l" t="t" r="r" b="b"/>
            <a:pathLst>
              <a:path w="7473950" h="2032000">
                <a:moveTo>
                  <a:pt x="0" y="2032000"/>
                </a:moveTo>
                <a:lnTo>
                  <a:pt x="7473950" y="2032000"/>
                </a:lnTo>
                <a:lnTo>
                  <a:pt x="7473950" y="0"/>
                </a:lnTo>
                <a:lnTo>
                  <a:pt x="0" y="0"/>
                </a:lnTo>
                <a:lnTo>
                  <a:pt x="0" y="2032000"/>
                </a:lnTo>
                <a:close/>
              </a:path>
            </a:pathLst>
          </a:custGeom>
          <a:ln w="1270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524628" y="1040447"/>
            <a:ext cx="7319009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00355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Soberania</a:t>
            </a:r>
            <a:r>
              <a:rPr sz="1800" b="1" spc="25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800" b="1" spc="2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Poder</a:t>
            </a:r>
            <a:r>
              <a:rPr sz="1800" b="1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Legislativo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8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sem</a:t>
            </a:r>
            <a:r>
              <a:rPr sz="18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qualquer</a:t>
            </a:r>
            <a:r>
              <a:rPr sz="18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limitação</a:t>
            </a:r>
            <a:endParaRPr sz="1800">
              <a:latin typeface="Verdana"/>
              <a:cs typeface="Verdana"/>
            </a:endParaRPr>
          </a:p>
          <a:p>
            <a:pPr marL="299720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senão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advinda da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própria</a:t>
            </a:r>
            <a:r>
              <a:rPr sz="18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CF;</a:t>
            </a:r>
            <a:endParaRPr sz="1800">
              <a:latin typeface="Verdana"/>
              <a:cs typeface="Verdana"/>
            </a:endParaRPr>
          </a:p>
          <a:p>
            <a:pPr marL="299720" marR="5080" indent="-287020" algn="just">
              <a:lnSpc>
                <a:spcPct val="100000"/>
              </a:lnSpc>
              <a:buFont typeface="Wingdings"/>
              <a:buChar char=""/>
              <a:tabLst>
                <a:tab pos="300355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normas editadas pelo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Legislativo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gerais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abstratas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possuindo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mesma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eficácia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contra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todos,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não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ofendendo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isto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8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igualdade;</a:t>
            </a:r>
            <a:endParaRPr sz="1800">
              <a:latin typeface="Verdana"/>
              <a:cs typeface="Verdana"/>
            </a:endParaRPr>
          </a:p>
          <a:p>
            <a:pPr marL="299720" indent="-287020">
              <a:lnSpc>
                <a:spcPct val="100000"/>
              </a:lnSpc>
              <a:buFont typeface="Wingdings"/>
              <a:buChar char=""/>
              <a:tabLst>
                <a:tab pos="300355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cidadãos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podem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responsabilizar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 por atos</a:t>
            </a:r>
            <a:r>
              <a:rPr sz="18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800">
              <a:latin typeface="Verdana"/>
              <a:cs typeface="Verdana"/>
            </a:endParaRPr>
          </a:p>
          <a:p>
            <a:pPr marL="29972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parlamentares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eles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mesmos eleitos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606800" y="3517835"/>
            <a:ext cx="8505444" cy="3044889"/>
          </a:xfrm>
          <a:custGeom>
            <a:avLst/>
            <a:gdLst/>
            <a:ahLst/>
            <a:cxnLst/>
            <a:rect l="l" t="t" r="r" b="b"/>
            <a:pathLst>
              <a:path w="7667625" h="2862579">
                <a:moveTo>
                  <a:pt x="0" y="2862326"/>
                </a:moveTo>
                <a:lnTo>
                  <a:pt x="7667625" y="2862326"/>
                </a:lnTo>
                <a:lnTo>
                  <a:pt x="7667625" y="0"/>
                </a:lnTo>
                <a:lnTo>
                  <a:pt x="0" y="0"/>
                </a:lnTo>
                <a:lnTo>
                  <a:pt x="0" y="28623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581400" y="3517836"/>
            <a:ext cx="8530844" cy="3088070"/>
          </a:xfrm>
          <a:custGeom>
            <a:avLst/>
            <a:gdLst/>
            <a:ahLst/>
            <a:cxnLst/>
            <a:rect l="l" t="t" r="r" b="b"/>
            <a:pathLst>
              <a:path w="7667625" h="2862579">
                <a:moveTo>
                  <a:pt x="0" y="2862326"/>
                </a:moveTo>
                <a:lnTo>
                  <a:pt x="7667625" y="2862326"/>
                </a:lnTo>
                <a:lnTo>
                  <a:pt x="7667625" y="0"/>
                </a:lnTo>
                <a:lnTo>
                  <a:pt x="0" y="0"/>
                </a:lnTo>
                <a:lnTo>
                  <a:pt x="0" y="2862326"/>
                </a:lnTo>
                <a:close/>
              </a:path>
            </a:pathLst>
          </a:custGeom>
          <a:ln w="1270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3686427" y="3549586"/>
            <a:ext cx="8381109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00355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Ainda que responsável por realizar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parte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Poder Soberano, </a:t>
            </a:r>
            <a:r>
              <a:rPr sz="1800" spc="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Poder Legislativo está submetido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b="1" spc="-15" dirty="0" smtClean="0">
                <a:solidFill>
                  <a:srgbClr val="2C2D2C"/>
                </a:solidFill>
                <a:latin typeface="Verdana"/>
                <a:cs typeface="Verdana"/>
              </a:rPr>
              <a:t>CF</a:t>
            </a:r>
            <a:r>
              <a:rPr lang="pt-BR" sz="1800" b="1" spc="-15" dirty="0" smtClean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lang="pt-BR" spc="-15" dirty="0" smtClean="0">
                <a:solidFill>
                  <a:srgbClr val="2C2D2C"/>
                </a:solidFill>
                <a:latin typeface="Verdana"/>
                <a:cs typeface="Verdana"/>
              </a:rPr>
              <a:t>O argumento da soberania para afastar a responsabilização do Estado não é sustentável, uma vez que se considerarmos esse argumento, deveríamos aplicá-lo a todos os demais poderes constituídos, pois todos são representações do mesmo Estado (OLIVEIRA, 2017, p.  772-773);</a:t>
            </a:r>
            <a:endParaRPr sz="1800" dirty="0">
              <a:latin typeface="Verdana"/>
              <a:cs typeface="Verdana"/>
            </a:endParaRPr>
          </a:p>
          <a:p>
            <a:pPr marL="299720" marR="5080" indent="-287020" algn="just">
              <a:lnSpc>
                <a:spcPct val="100000"/>
              </a:lnSpc>
              <a:buFont typeface="Wingdings"/>
              <a:buChar char=""/>
              <a:tabLst>
                <a:tab pos="300355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regra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efeitos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gerais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abstratos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certa para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todas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 normas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havendo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possibilidade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atingir  pessoas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determinadas;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686428" y="5986378"/>
            <a:ext cx="838110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00355" algn="l"/>
              </a:tabLst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Embora escolhido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povo,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Parlamentar torna-se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agente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delegado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devendo por isso criar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editar leis  constitucionais.</a:t>
            </a:r>
            <a:endParaRPr sz="1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0970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862830"/>
          </a:xfrm>
          <a:custGeom>
            <a:avLst/>
            <a:gdLst/>
            <a:ahLst/>
            <a:cxnLst/>
            <a:rect l="l" t="t" r="r" b="b"/>
            <a:pathLst>
              <a:path h="4862830">
                <a:moveTo>
                  <a:pt x="0" y="0"/>
                </a:moveTo>
                <a:lnTo>
                  <a:pt x="0" y="48625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508625"/>
            <a:ext cx="0" cy="1349375"/>
          </a:xfrm>
          <a:custGeom>
            <a:avLst/>
            <a:gdLst/>
            <a:ahLst/>
            <a:cxnLst/>
            <a:rect l="l" t="t" r="r" b="b"/>
            <a:pathLst>
              <a:path h="1349375">
                <a:moveTo>
                  <a:pt x="0" y="0"/>
                </a:moveTo>
                <a:lnTo>
                  <a:pt x="0" y="1349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4862830"/>
          </a:xfrm>
          <a:custGeom>
            <a:avLst/>
            <a:gdLst/>
            <a:ahLst/>
            <a:cxnLst/>
            <a:rect l="l" t="t" r="r" b="b"/>
            <a:pathLst>
              <a:path h="4862830">
                <a:moveTo>
                  <a:pt x="0" y="0"/>
                </a:moveTo>
                <a:lnTo>
                  <a:pt x="0" y="48625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508625"/>
            <a:ext cx="0" cy="1349375"/>
          </a:xfrm>
          <a:custGeom>
            <a:avLst/>
            <a:gdLst/>
            <a:ahLst/>
            <a:cxnLst/>
            <a:rect l="l" t="t" r="r" b="b"/>
            <a:pathLst>
              <a:path h="1349375">
                <a:moveTo>
                  <a:pt x="0" y="0"/>
                </a:moveTo>
                <a:lnTo>
                  <a:pt x="0" y="1349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397375"/>
            <a:ext cx="0" cy="939800"/>
          </a:xfrm>
          <a:custGeom>
            <a:avLst/>
            <a:gdLst/>
            <a:ahLst/>
            <a:cxnLst/>
            <a:rect l="l" t="t" r="r" b="b"/>
            <a:pathLst>
              <a:path h="939800">
                <a:moveTo>
                  <a:pt x="0" y="0"/>
                </a:moveTo>
                <a:lnTo>
                  <a:pt x="0" y="9398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6537325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0"/>
                </a:moveTo>
                <a:lnTo>
                  <a:pt x="0" y="320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4397375"/>
            <a:ext cx="0" cy="939800"/>
          </a:xfrm>
          <a:custGeom>
            <a:avLst/>
            <a:gdLst/>
            <a:ahLst/>
            <a:cxnLst/>
            <a:rect l="l" t="t" r="r" b="b"/>
            <a:pathLst>
              <a:path h="939800">
                <a:moveTo>
                  <a:pt x="0" y="0"/>
                </a:moveTo>
                <a:lnTo>
                  <a:pt x="0" y="9398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6537325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0"/>
                </a:moveTo>
                <a:lnTo>
                  <a:pt x="0" y="320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4397375"/>
            <a:ext cx="0" cy="2460625"/>
          </a:xfrm>
          <a:custGeom>
            <a:avLst/>
            <a:gdLst/>
            <a:ahLst/>
            <a:cxnLst/>
            <a:rect l="l" t="t" r="r" b="b"/>
            <a:pathLst>
              <a:path h="2460625">
                <a:moveTo>
                  <a:pt x="0" y="0"/>
                </a:moveTo>
                <a:lnTo>
                  <a:pt x="0" y="246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5600" y="4397375"/>
            <a:ext cx="0" cy="2460625"/>
          </a:xfrm>
          <a:custGeom>
            <a:avLst/>
            <a:gdLst/>
            <a:ahLst/>
            <a:cxnLst/>
            <a:rect l="l" t="t" r="r" b="b"/>
            <a:pathLst>
              <a:path h="2460625">
                <a:moveTo>
                  <a:pt x="0" y="0"/>
                </a:moveTo>
                <a:lnTo>
                  <a:pt x="0" y="246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4800" y="4397375"/>
            <a:ext cx="0" cy="939800"/>
          </a:xfrm>
          <a:custGeom>
            <a:avLst/>
            <a:gdLst/>
            <a:ahLst/>
            <a:cxnLst/>
            <a:rect l="l" t="t" r="r" b="b"/>
            <a:pathLst>
              <a:path h="939800">
                <a:moveTo>
                  <a:pt x="0" y="0"/>
                </a:moveTo>
                <a:lnTo>
                  <a:pt x="0" y="9398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24800" y="6537325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0"/>
                </a:moveTo>
                <a:lnTo>
                  <a:pt x="0" y="320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440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4000" y="4397375"/>
            <a:ext cx="0" cy="939800"/>
          </a:xfrm>
          <a:custGeom>
            <a:avLst/>
            <a:gdLst/>
            <a:ahLst/>
            <a:cxnLst/>
            <a:rect l="l" t="t" r="r" b="b"/>
            <a:pathLst>
              <a:path h="939800">
                <a:moveTo>
                  <a:pt x="0" y="0"/>
                </a:moveTo>
                <a:lnTo>
                  <a:pt x="0" y="9398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44000" y="6537325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0"/>
                </a:moveTo>
                <a:lnTo>
                  <a:pt x="0" y="320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632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363200" y="4397375"/>
            <a:ext cx="0" cy="201930"/>
          </a:xfrm>
          <a:custGeom>
            <a:avLst/>
            <a:gdLst/>
            <a:ahLst/>
            <a:cxnLst/>
            <a:rect l="l" t="t" r="r" b="b"/>
            <a:pathLst>
              <a:path h="201929">
                <a:moveTo>
                  <a:pt x="0" y="0"/>
                </a:moveTo>
                <a:lnTo>
                  <a:pt x="0" y="2016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363200" y="6075362"/>
            <a:ext cx="0" cy="782955"/>
          </a:xfrm>
          <a:custGeom>
            <a:avLst/>
            <a:gdLst/>
            <a:ahLst/>
            <a:cxnLst/>
            <a:rect l="l" t="t" r="r" b="b"/>
            <a:pathLst>
              <a:path h="782954">
                <a:moveTo>
                  <a:pt x="0" y="0"/>
                </a:moveTo>
                <a:lnTo>
                  <a:pt x="0" y="7826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82400" y="0"/>
            <a:ext cx="0" cy="4599305"/>
          </a:xfrm>
          <a:custGeom>
            <a:avLst/>
            <a:gdLst/>
            <a:ahLst/>
            <a:cxnLst/>
            <a:rect l="l" t="t" r="r" b="b"/>
            <a:pathLst>
              <a:path h="4599305">
                <a:moveTo>
                  <a:pt x="0" y="0"/>
                </a:moveTo>
                <a:lnTo>
                  <a:pt x="0" y="45989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82400" y="6075362"/>
            <a:ext cx="0" cy="782955"/>
          </a:xfrm>
          <a:custGeom>
            <a:avLst/>
            <a:gdLst/>
            <a:ahLst/>
            <a:cxnLst/>
            <a:rect l="l" t="t" r="r" b="b"/>
            <a:pathLst>
              <a:path h="782954">
                <a:moveTo>
                  <a:pt x="0" y="0"/>
                </a:moveTo>
                <a:lnTo>
                  <a:pt x="0" y="7826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393426" y="4060825"/>
            <a:ext cx="1798955" cy="0"/>
          </a:xfrm>
          <a:custGeom>
            <a:avLst/>
            <a:gdLst/>
            <a:ahLst/>
            <a:cxnLst/>
            <a:rect l="l" t="t" r="r" b="b"/>
            <a:pathLst>
              <a:path w="1798954">
                <a:moveTo>
                  <a:pt x="0" y="0"/>
                </a:moveTo>
                <a:lnTo>
                  <a:pt x="17985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2479675" cy="0"/>
          </a:xfrm>
          <a:custGeom>
            <a:avLst/>
            <a:gdLst/>
            <a:ahLst/>
            <a:cxnLst/>
            <a:rect l="l" t="t" r="r" b="b"/>
            <a:pathLst>
              <a:path w="2479675">
                <a:moveTo>
                  <a:pt x="0" y="0"/>
                </a:moveTo>
                <a:lnTo>
                  <a:pt x="24796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972925" y="5284851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90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82850" y="5284851"/>
            <a:ext cx="7451725" cy="0"/>
          </a:xfrm>
          <a:custGeom>
            <a:avLst/>
            <a:gdLst/>
            <a:ahLst/>
            <a:cxnLst/>
            <a:rect l="l" t="t" r="r" b="b"/>
            <a:pathLst>
              <a:path w="7451725">
                <a:moveTo>
                  <a:pt x="0" y="0"/>
                </a:moveTo>
                <a:lnTo>
                  <a:pt x="74517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5284851"/>
            <a:ext cx="555625" cy="0"/>
          </a:xfrm>
          <a:custGeom>
            <a:avLst/>
            <a:gdLst/>
            <a:ahLst/>
            <a:cxnLst/>
            <a:rect l="l" t="t" r="r" b="b"/>
            <a:pathLst>
              <a:path w="555625">
                <a:moveTo>
                  <a:pt x="0" y="0"/>
                </a:moveTo>
                <a:lnTo>
                  <a:pt x="5556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574276" y="6510337"/>
            <a:ext cx="2618105" cy="0"/>
          </a:xfrm>
          <a:custGeom>
            <a:avLst/>
            <a:gdLst/>
            <a:ahLst/>
            <a:cxnLst/>
            <a:rect l="l" t="t" r="r" b="b"/>
            <a:pathLst>
              <a:path w="2618104">
                <a:moveTo>
                  <a:pt x="0" y="0"/>
                </a:moveTo>
                <a:lnTo>
                  <a:pt x="26177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2301" y="6510337"/>
            <a:ext cx="2051050" cy="0"/>
          </a:xfrm>
          <a:custGeom>
            <a:avLst/>
            <a:gdLst/>
            <a:ahLst/>
            <a:cxnLst/>
            <a:rect l="l" t="t" r="r" b="b"/>
            <a:pathLst>
              <a:path w="2051050">
                <a:moveTo>
                  <a:pt x="0" y="0"/>
                </a:moveTo>
                <a:lnTo>
                  <a:pt x="20510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5" y="6510337"/>
            <a:ext cx="2878455" cy="0"/>
          </a:xfrm>
          <a:custGeom>
            <a:avLst/>
            <a:gdLst/>
            <a:ahLst/>
            <a:cxnLst/>
            <a:rect l="l" t="t" r="r" b="b"/>
            <a:pathLst>
              <a:path w="2878455">
                <a:moveTo>
                  <a:pt x="0" y="0"/>
                </a:moveTo>
                <a:lnTo>
                  <a:pt x="287820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574276" y="6172200"/>
            <a:ext cx="2008505" cy="0"/>
          </a:xfrm>
          <a:custGeom>
            <a:avLst/>
            <a:gdLst/>
            <a:ahLst/>
            <a:cxnLst/>
            <a:rect l="l" t="t" r="r" b="b"/>
            <a:pathLst>
              <a:path w="2008504">
                <a:moveTo>
                  <a:pt x="0" y="0"/>
                </a:moveTo>
                <a:lnTo>
                  <a:pt x="2008124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2301" y="6172200"/>
            <a:ext cx="2051050" cy="0"/>
          </a:xfrm>
          <a:custGeom>
            <a:avLst/>
            <a:gdLst/>
            <a:ahLst/>
            <a:cxnLst/>
            <a:rect l="l" t="t" r="r" b="b"/>
            <a:pathLst>
              <a:path w="2051050">
                <a:moveTo>
                  <a:pt x="0" y="0"/>
                </a:moveTo>
                <a:lnTo>
                  <a:pt x="205105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9600" y="6172200"/>
            <a:ext cx="2272030" cy="0"/>
          </a:xfrm>
          <a:custGeom>
            <a:avLst/>
            <a:gdLst/>
            <a:ahLst/>
            <a:cxnLst/>
            <a:rect l="l" t="t" r="r" b="b"/>
            <a:pathLst>
              <a:path w="2272030">
                <a:moveTo>
                  <a:pt x="0" y="0"/>
                </a:moveTo>
                <a:lnTo>
                  <a:pt x="2271776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63588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263588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>
            <a:spLocks noGrp="1"/>
          </p:cNvSpPr>
          <p:nvPr>
            <p:ph type="title"/>
          </p:nvPr>
        </p:nvSpPr>
        <p:spPr>
          <a:xfrm>
            <a:off x="78739" y="293941"/>
            <a:ext cx="10910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spc="-5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Requisitos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hipóteses admissíveis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de RCE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ato</a:t>
            </a:r>
            <a:r>
              <a:rPr sz="2400" spc="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74612" y="2308225"/>
            <a:ext cx="2254250" cy="923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4612" y="2308225"/>
            <a:ext cx="2254250" cy="923925"/>
          </a:xfrm>
          <a:custGeom>
            <a:avLst/>
            <a:gdLst/>
            <a:ahLst/>
            <a:cxnLst/>
            <a:rect l="l" t="t" r="r" b="b"/>
            <a:pathLst>
              <a:path w="2254250" h="923925">
                <a:moveTo>
                  <a:pt x="0" y="923925"/>
                </a:moveTo>
                <a:lnTo>
                  <a:pt x="2254250" y="923925"/>
                </a:lnTo>
                <a:lnTo>
                  <a:pt x="2254250" y="0"/>
                </a:lnTo>
                <a:lnTo>
                  <a:pt x="0" y="0"/>
                </a:lnTo>
                <a:lnTo>
                  <a:pt x="0" y="923925"/>
                </a:lnTo>
                <a:close/>
              </a:path>
            </a:pathLst>
          </a:custGeom>
          <a:ln w="635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69887" y="2339720"/>
            <a:ext cx="1663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marR="5080" indent="-254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1800" b="1" spc="0" dirty="0">
                <a:solidFill>
                  <a:srgbClr val="FFFFFF"/>
                </a:solidFill>
                <a:latin typeface="Verdana"/>
                <a:cs typeface="Verdana"/>
              </a:rPr>
              <a:t>Q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UISI</a:t>
            </a:r>
            <a:r>
              <a:rPr sz="1800" b="1" spc="-1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S  </a:t>
            </a:r>
            <a:r>
              <a:rPr sz="1800" b="1" spc="-10" dirty="0">
                <a:solidFill>
                  <a:srgbClr val="FFFFFF"/>
                </a:solidFill>
                <a:latin typeface="Verdana"/>
                <a:cs typeface="Verdana"/>
              </a:rPr>
              <a:t>GERAIS</a:t>
            </a:r>
            <a:r>
              <a:rPr sz="1800" b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NÃO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99707" y="2888614"/>
            <a:ext cx="20040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CUMULATIVOS: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482850" y="2582926"/>
            <a:ext cx="1052830" cy="466725"/>
          </a:xfrm>
          <a:custGeom>
            <a:avLst/>
            <a:gdLst/>
            <a:ahLst/>
            <a:cxnLst/>
            <a:rect l="l" t="t" r="r" b="b"/>
            <a:pathLst>
              <a:path w="1052829" h="466725">
                <a:moveTo>
                  <a:pt x="819150" y="0"/>
                </a:moveTo>
                <a:lnTo>
                  <a:pt x="819150" y="116586"/>
                </a:lnTo>
                <a:lnTo>
                  <a:pt x="0" y="116586"/>
                </a:lnTo>
                <a:lnTo>
                  <a:pt x="0" y="350012"/>
                </a:lnTo>
                <a:lnTo>
                  <a:pt x="819150" y="350012"/>
                </a:lnTo>
                <a:lnTo>
                  <a:pt x="819150" y="466725"/>
                </a:lnTo>
                <a:lnTo>
                  <a:pt x="1052576" y="233299"/>
                </a:lnTo>
                <a:lnTo>
                  <a:pt x="81915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482850" y="2582926"/>
            <a:ext cx="1052830" cy="466725"/>
          </a:xfrm>
          <a:custGeom>
            <a:avLst/>
            <a:gdLst/>
            <a:ahLst/>
            <a:cxnLst/>
            <a:rect l="l" t="t" r="r" b="b"/>
            <a:pathLst>
              <a:path w="1052829" h="466725">
                <a:moveTo>
                  <a:pt x="0" y="116586"/>
                </a:moveTo>
                <a:lnTo>
                  <a:pt x="819150" y="116586"/>
                </a:lnTo>
                <a:lnTo>
                  <a:pt x="819150" y="0"/>
                </a:lnTo>
                <a:lnTo>
                  <a:pt x="1052576" y="233299"/>
                </a:lnTo>
                <a:lnTo>
                  <a:pt x="819150" y="466725"/>
                </a:lnTo>
                <a:lnTo>
                  <a:pt x="819150" y="350012"/>
                </a:lnTo>
                <a:lnTo>
                  <a:pt x="0" y="350012"/>
                </a:lnTo>
                <a:lnTo>
                  <a:pt x="0" y="116586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56025" y="1938401"/>
            <a:ext cx="8216900" cy="1755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756025" y="1938401"/>
            <a:ext cx="8216900" cy="1755775"/>
          </a:xfrm>
          <a:custGeom>
            <a:avLst/>
            <a:gdLst/>
            <a:ahLst/>
            <a:cxnLst/>
            <a:rect l="l" t="t" r="r" b="b"/>
            <a:pathLst>
              <a:path w="8216900" h="1755775">
                <a:moveTo>
                  <a:pt x="0" y="1755775"/>
                </a:moveTo>
                <a:lnTo>
                  <a:pt x="8216900" y="1755775"/>
                </a:lnTo>
                <a:lnTo>
                  <a:pt x="8216900" y="0"/>
                </a:lnTo>
                <a:lnTo>
                  <a:pt x="0" y="0"/>
                </a:lnTo>
                <a:lnTo>
                  <a:pt x="0" y="1755775"/>
                </a:lnTo>
                <a:close/>
              </a:path>
            </a:pathLst>
          </a:custGeom>
          <a:ln w="635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835653" y="1969452"/>
            <a:ext cx="40620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  <a:tab pos="300355" algn="l"/>
                <a:tab pos="267208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x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essam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ec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nh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482076" y="1969452"/>
            <a:ext cx="50545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9571990" y="1969452"/>
            <a:ext cx="10953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Jud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á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1251183" y="1969452"/>
            <a:ext cx="6464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122801" y="2244089"/>
            <a:ext cx="2162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inconstitucional;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835653" y="2518410"/>
            <a:ext cx="57873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  <a:tab pos="300355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Reconhecido pelo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Judiciário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como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ilícito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835653" y="2792666"/>
            <a:ext cx="80581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  <a:tab pos="300355" algn="l"/>
                <a:tab pos="1561465" algn="l"/>
                <a:tab pos="2024380" algn="l"/>
                <a:tab pos="2578100" algn="l"/>
                <a:tab pos="3394075" algn="l"/>
                <a:tab pos="4638675" algn="l"/>
                <a:tab pos="4976495" algn="l"/>
                <a:tab pos="6440170" algn="l"/>
                <a:tab pos="6770370" algn="l"/>
                <a:tab pos="779399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Causa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or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b="1" spc="-2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	a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or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al	e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b="1" spc="-2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ec</a:t>
            </a:r>
            <a:r>
              <a:rPr sz="1800" b="1" spc="0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fic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	me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se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0603865" y="3059810"/>
            <a:ext cx="1277620" cy="0"/>
          </a:xfrm>
          <a:custGeom>
            <a:avLst/>
            <a:gdLst/>
            <a:ahLst/>
            <a:cxnLst/>
            <a:rect l="l" t="t" r="r" b="b"/>
            <a:pathLst>
              <a:path w="1277620">
                <a:moveTo>
                  <a:pt x="0" y="0"/>
                </a:moveTo>
                <a:lnTo>
                  <a:pt x="127762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122801" y="3067304"/>
            <a:ext cx="6716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proveniente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lei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normativo lícito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constitucional.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134484" y="3334130"/>
            <a:ext cx="6606540" cy="0"/>
          </a:xfrm>
          <a:custGeom>
            <a:avLst/>
            <a:gdLst/>
            <a:ahLst/>
            <a:cxnLst/>
            <a:rect l="l" t="t" r="r" b="b"/>
            <a:pathLst>
              <a:path w="6606540">
                <a:moveTo>
                  <a:pt x="0" y="0"/>
                </a:moveTo>
                <a:lnTo>
                  <a:pt x="66065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3835653" y="3341623"/>
            <a:ext cx="7186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  <a:tab pos="300355" algn="l"/>
              </a:tabLst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Nexo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causal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normativo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dano</a:t>
            </a:r>
            <a:r>
              <a:rPr sz="18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sofrido.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046601" y="866838"/>
            <a:ext cx="7146925" cy="3698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46601" y="866838"/>
            <a:ext cx="7146925" cy="370205"/>
          </a:xfrm>
          <a:custGeom>
            <a:avLst/>
            <a:gdLst/>
            <a:ahLst/>
            <a:cxnLst/>
            <a:rect l="l" t="t" r="r" b="b"/>
            <a:pathLst>
              <a:path w="7146925" h="370205">
                <a:moveTo>
                  <a:pt x="0" y="369887"/>
                </a:moveTo>
                <a:lnTo>
                  <a:pt x="7146925" y="369887"/>
                </a:lnTo>
                <a:lnTo>
                  <a:pt x="7146925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ln w="635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167504" y="897508"/>
            <a:ext cx="6904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Produto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legislativo (leis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atos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normativos em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geral):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923151" y="1351025"/>
            <a:ext cx="1393825" cy="530225"/>
          </a:xfrm>
          <a:custGeom>
            <a:avLst/>
            <a:gdLst/>
            <a:ahLst/>
            <a:cxnLst/>
            <a:rect l="l" t="t" r="r" b="b"/>
            <a:pathLst>
              <a:path w="1393825" h="530225">
                <a:moveTo>
                  <a:pt x="1393825" y="265049"/>
                </a:moveTo>
                <a:lnTo>
                  <a:pt x="0" y="265049"/>
                </a:lnTo>
                <a:lnTo>
                  <a:pt x="696849" y="530225"/>
                </a:lnTo>
                <a:lnTo>
                  <a:pt x="1393825" y="265049"/>
                </a:lnTo>
                <a:close/>
              </a:path>
              <a:path w="1393825" h="530225">
                <a:moveTo>
                  <a:pt x="1045337" y="0"/>
                </a:moveTo>
                <a:lnTo>
                  <a:pt x="348360" y="0"/>
                </a:lnTo>
                <a:lnTo>
                  <a:pt x="348360" y="265049"/>
                </a:lnTo>
                <a:lnTo>
                  <a:pt x="1045337" y="265049"/>
                </a:lnTo>
                <a:lnTo>
                  <a:pt x="1045337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923151" y="1351025"/>
            <a:ext cx="1393825" cy="530225"/>
          </a:xfrm>
          <a:custGeom>
            <a:avLst/>
            <a:gdLst/>
            <a:ahLst/>
            <a:cxnLst/>
            <a:rect l="l" t="t" r="r" b="b"/>
            <a:pathLst>
              <a:path w="1393825" h="530225">
                <a:moveTo>
                  <a:pt x="0" y="265049"/>
                </a:moveTo>
                <a:lnTo>
                  <a:pt x="348360" y="265049"/>
                </a:lnTo>
                <a:lnTo>
                  <a:pt x="348360" y="0"/>
                </a:lnTo>
                <a:lnTo>
                  <a:pt x="1045337" y="0"/>
                </a:lnTo>
                <a:lnTo>
                  <a:pt x="1045337" y="265049"/>
                </a:lnTo>
                <a:lnTo>
                  <a:pt x="1393825" y="265049"/>
                </a:lnTo>
                <a:lnTo>
                  <a:pt x="696849" y="530225"/>
                </a:lnTo>
                <a:lnTo>
                  <a:pt x="0" y="265049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482850" y="4029075"/>
            <a:ext cx="7910830" cy="368300"/>
          </a:xfrm>
          <a:custGeom>
            <a:avLst/>
            <a:gdLst/>
            <a:ahLst/>
            <a:cxnLst/>
            <a:rect l="l" t="t" r="r" b="b"/>
            <a:pathLst>
              <a:path w="7910830" h="368300">
                <a:moveTo>
                  <a:pt x="0" y="368300"/>
                </a:moveTo>
                <a:lnTo>
                  <a:pt x="7910576" y="368300"/>
                </a:lnTo>
                <a:lnTo>
                  <a:pt x="7910576" y="0"/>
                </a:lnTo>
                <a:lnTo>
                  <a:pt x="0" y="0"/>
                </a:lnTo>
                <a:lnTo>
                  <a:pt x="0" y="368300"/>
                </a:lnTo>
                <a:close/>
              </a:path>
            </a:pathLst>
          </a:custGeom>
          <a:solidFill>
            <a:srgbClr val="EFB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482850" y="4029075"/>
            <a:ext cx="7910830" cy="368300"/>
          </a:xfrm>
          <a:custGeom>
            <a:avLst/>
            <a:gdLst/>
            <a:ahLst/>
            <a:cxnLst/>
            <a:rect l="l" t="t" r="r" b="b"/>
            <a:pathLst>
              <a:path w="7910830" h="368300">
                <a:moveTo>
                  <a:pt x="0" y="368300"/>
                </a:moveTo>
                <a:lnTo>
                  <a:pt x="7910576" y="368300"/>
                </a:lnTo>
                <a:lnTo>
                  <a:pt x="7910576" y="0"/>
                </a:lnTo>
                <a:lnTo>
                  <a:pt x="0" y="0"/>
                </a:lnTo>
                <a:lnTo>
                  <a:pt x="0" y="368300"/>
                </a:lnTo>
                <a:close/>
              </a:path>
            </a:pathLst>
          </a:custGeom>
          <a:ln w="12700">
            <a:solidFill>
              <a:srgbClr val="AF87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3319779" y="4061078"/>
            <a:ext cx="6233160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Hipóteses admissíveis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RCE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por ato</a:t>
            </a:r>
            <a:r>
              <a:rPr sz="1800" b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1800">
              <a:latin typeface="Verdana"/>
              <a:cs typeface="Verdana"/>
            </a:endParaRPr>
          </a:p>
          <a:p>
            <a:pPr marR="758825" algn="r">
              <a:lnSpc>
                <a:spcPct val="100000"/>
              </a:lnSpc>
              <a:spcBef>
                <a:spcPts val="95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636773" y="4494403"/>
            <a:ext cx="3345179" cy="549910"/>
          </a:xfrm>
          <a:custGeom>
            <a:avLst/>
            <a:gdLst/>
            <a:ahLst/>
            <a:cxnLst/>
            <a:rect l="l" t="t" r="r" b="b"/>
            <a:pathLst>
              <a:path w="3345179" h="549910">
                <a:moveTo>
                  <a:pt x="91312" y="433197"/>
                </a:moveTo>
                <a:lnTo>
                  <a:pt x="0" y="506222"/>
                </a:lnTo>
                <a:lnTo>
                  <a:pt x="102107" y="547116"/>
                </a:lnTo>
                <a:lnTo>
                  <a:pt x="108584" y="549783"/>
                </a:lnTo>
                <a:lnTo>
                  <a:pt x="115950" y="546608"/>
                </a:lnTo>
                <a:lnTo>
                  <a:pt x="118618" y="540131"/>
                </a:lnTo>
                <a:lnTo>
                  <a:pt x="121157" y="533654"/>
                </a:lnTo>
                <a:lnTo>
                  <a:pt x="118109" y="526161"/>
                </a:lnTo>
                <a:lnTo>
                  <a:pt x="111506" y="523621"/>
                </a:lnTo>
                <a:lnTo>
                  <a:pt x="90348" y="515112"/>
                </a:lnTo>
                <a:lnTo>
                  <a:pt x="26796" y="515112"/>
                </a:lnTo>
                <a:lnTo>
                  <a:pt x="23113" y="489966"/>
                </a:lnTo>
                <a:lnTo>
                  <a:pt x="69523" y="483113"/>
                </a:lnTo>
                <a:lnTo>
                  <a:pt x="101726" y="457327"/>
                </a:lnTo>
                <a:lnTo>
                  <a:pt x="107187" y="453009"/>
                </a:lnTo>
                <a:lnTo>
                  <a:pt x="108076" y="445008"/>
                </a:lnTo>
                <a:lnTo>
                  <a:pt x="103758" y="439547"/>
                </a:lnTo>
                <a:lnTo>
                  <a:pt x="99313" y="434086"/>
                </a:lnTo>
                <a:lnTo>
                  <a:pt x="91312" y="433197"/>
                </a:lnTo>
                <a:close/>
              </a:path>
              <a:path w="3345179" h="549910">
                <a:moveTo>
                  <a:pt x="69523" y="483113"/>
                </a:moveTo>
                <a:lnTo>
                  <a:pt x="23113" y="489966"/>
                </a:lnTo>
                <a:lnTo>
                  <a:pt x="26796" y="515112"/>
                </a:lnTo>
                <a:lnTo>
                  <a:pt x="44855" y="512445"/>
                </a:lnTo>
                <a:lnTo>
                  <a:pt x="32893" y="512445"/>
                </a:lnTo>
                <a:lnTo>
                  <a:pt x="29718" y="490728"/>
                </a:lnTo>
                <a:lnTo>
                  <a:pt x="60014" y="490728"/>
                </a:lnTo>
                <a:lnTo>
                  <a:pt x="69523" y="483113"/>
                </a:lnTo>
                <a:close/>
              </a:path>
              <a:path w="3345179" h="549910">
                <a:moveTo>
                  <a:pt x="73278" y="508247"/>
                </a:moveTo>
                <a:lnTo>
                  <a:pt x="26796" y="515112"/>
                </a:lnTo>
                <a:lnTo>
                  <a:pt x="90348" y="515112"/>
                </a:lnTo>
                <a:lnTo>
                  <a:pt x="73278" y="508247"/>
                </a:lnTo>
                <a:close/>
              </a:path>
              <a:path w="3345179" h="549910">
                <a:moveTo>
                  <a:pt x="29718" y="490728"/>
                </a:moveTo>
                <a:lnTo>
                  <a:pt x="32893" y="512445"/>
                </a:lnTo>
                <a:lnTo>
                  <a:pt x="49885" y="498838"/>
                </a:lnTo>
                <a:lnTo>
                  <a:pt x="29718" y="490728"/>
                </a:lnTo>
                <a:close/>
              </a:path>
              <a:path w="3345179" h="549910">
                <a:moveTo>
                  <a:pt x="49885" y="498838"/>
                </a:moveTo>
                <a:lnTo>
                  <a:pt x="32893" y="512445"/>
                </a:lnTo>
                <a:lnTo>
                  <a:pt x="44855" y="512445"/>
                </a:lnTo>
                <a:lnTo>
                  <a:pt x="73278" y="508247"/>
                </a:lnTo>
                <a:lnTo>
                  <a:pt x="49885" y="498838"/>
                </a:lnTo>
                <a:close/>
              </a:path>
              <a:path w="3345179" h="549910">
                <a:moveTo>
                  <a:pt x="3341497" y="0"/>
                </a:moveTo>
                <a:lnTo>
                  <a:pt x="69523" y="483113"/>
                </a:lnTo>
                <a:lnTo>
                  <a:pt x="49885" y="498838"/>
                </a:lnTo>
                <a:lnTo>
                  <a:pt x="73278" y="508247"/>
                </a:lnTo>
                <a:lnTo>
                  <a:pt x="3345179" y="25019"/>
                </a:lnTo>
                <a:lnTo>
                  <a:pt x="3341497" y="0"/>
                </a:lnTo>
                <a:close/>
              </a:path>
              <a:path w="3345179" h="549910">
                <a:moveTo>
                  <a:pt x="60014" y="490728"/>
                </a:moveTo>
                <a:lnTo>
                  <a:pt x="29718" y="490728"/>
                </a:lnTo>
                <a:lnTo>
                  <a:pt x="49885" y="498838"/>
                </a:lnTo>
                <a:lnTo>
                  <a:pt x="60014" y="490728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635500" y="4492497"/>
            <a:ext cx="1350645" cy="733425"/>
          </a:xfrm>
          <a:custGeom>
            <a:avLst/>
            <a:gdLst/>
            <a:ahLst/>
            <a:cxnLst/>
            <a:rect l="l" t="t" r="r" b="b"/>
            <a:pathLst>
              <a:path w="1350645" h="733425">
                <a:moveTo>
                  <a:pt x="69214" y="627379"/>
                </a:moveTo>
                <a:lnTo>
                  <a:pt x="61340" y="629284"/>
                </a:lnTo>
                <a:lnTo>
                  <a:pt x="0" y="728852"/>
                </a:lnTo>
                <a:lnTo>
                  <a:pt x="116839" y="733297"/>
                </a:lnTo>
                <a:lnTo>
                  <a:pt x="122392" y="728218"/>
                </a:lnTo>
                <a:lnTo>
                  <a:pt x="28194" y="728218"/>
                </a:lnTo>
                <a:lnTo>
                  <a:pt x="16255" y="705738"/>
                </a:lnTo>
                <a:lnTo>
                  <a:pt x="57606" y="683669"/>
                </a:lnTo>
                <a:lnTo>
                  <a:pt x="82930" y="642493"/>
                </a:lnTo>
                <a:lnTo>
                  <a:pt x="81152" y="634745"/>
                </a:lnTo>
                <a:lnTo>
                  <a:pt x="69214" y="627379"/>
                </a:lnTo>
                <a:close/>
              </a:path>
              <a:path w="1350645" h="733425">
                <a:moveTo>
                  <a:pt x="57606" y="683669"/>
                </a:moveTo>
                <a:lnTo>
                  <a:pt x="16255" y="705738"/>
                </a:lnTo>
                <a:lnTo>
                  <a:pt x="28194" y="728218"/>
                </a:lnTo>
                <a:lnTo>
                  <a:pt x="36761" y="723645"/>
                </a:lnTo>
                <a:lnTo>
                  <a:pt x="33020" y="723645"/>
                </a:lnTo>
                <a:lnTo>
                  <a:pt x="22605" y="704214"/>
                </a:lnTo>
                <a:lnTo>
                  <a:pt x="44970" y="704214"/>
                </a:lnTo>
                <a:lnTo>
                  <a:pt x="57606" y="683669"/>
                </a:lnTo>
                <a:close/>
              </a:path>
              <a:path w="1350645" h="733425">
                <a:moveTo>
                  <a:pt x="69740" y="706046"/>
                </a:moveTo>
                <a:lnTo>
                  <a:pt x="28194" y="728218"/>
                </a:lnTo>
                <a:lnTo>
                  <a:pt x="122392" y="728218"/>
                </a:lnTo>
                <a:lnTo>
                  <a:pt x="122809" y="727837"/>
                </a:lnTo>
                <a:lnTo>
                  <a:pt x="123316" y="713739"/>
                </a:lnTo>
                <a:lnTo>
                  <a:pt x="117855" y="707897"/>
                </a:lnTo>
                <a:lnTo>
                  <a:pt x="69740" y="706046"/>
                </a:lnTo>
                <a:close/>
              </a:path>
              <a:path w="1350645" h="733425">
                <a:moveTo>
                  <a:pt x="22605" y="704214"/>
                </a:moveTo>
                <a:lnTo>
                  <a:pt x="33020" y="723645"/>
                </a:lnTo>
                <a:lnTo>
                  <a:pt x="44448" y="705063"/>
                </a:lnTo>
                <a:lnTo>
                  <a:pt x="22605" y="704214"/>
                </a:lnTo>
                <a:close/>
              </a:path>
              <a:path w="1350645" h="733425">
                <a:moveTo>
                  <a:pt x="44448" y="705063"/>
                </a:moveTo>
                <a:lnTo>
                  <a:pt x="33020" y="723645"/>
                </a:lnTo>
                <a:lnTo>
                  <a:pt x="36761" y="723645"/>
                </a:lnTo>
                <a:lnTo>
                  <a:pt x="69740" y="706046"/>
                </a:lnTo>
                <a:lnTo>
                  <a:pt x="44448" y="705063"/>
                </a:lnTo>
                <a:close/>
              </a:path>
              <a:path w="1350645" h="733425">
                <a:moveTo>
                  <a:pt x="1338579" y="0"/>
                </a:moveTo>
                <a:lnTo>
                  <a:pt x="57606" y="683669"/>
                </a:lnTo>
                <a:lnTo>
                  <a:pt x="44448" y="705063"/>
                </a:lnTo>
                <a:lnTo>
                  <a:pt x="69740" y="706046"/>
                </a:lnTo>
                <a:lnTo>
                  <a:pt x="1350645" y="22478"/>
                </a:lnTo>
                <a:lnTo>
                  <a:pt x="1338579" y="0"/>
                </a:lnTo>
                <a:close/>
              </a:path>
              <a:path w="1350645" h="733425">
                <a:moveTo>
                  <a:pt x="44970" y="704214"/>
                </a:moveTo>
                <a:lnTo>
                  <a:pt x="22605" y="704214"/>
                </a:lnTo>
                <a:lnTo>
                  <a:pt x="44448" y="705063"/>
                </a:lnTo>
                <a:lnTo>
                  <a:pt x="44970" y="70421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977001" y="4495800"/>
            <a:ext cx="1276350" cy="730250"/>
          </a:xfrm>
          <a:custGeom>
            <a:avLst/>
            <a:gdLst/>
            <a:ahLst/>
            <a:cxnLst/>
            <a:rect l="l" t="t" r="r" b="b"/>
            <a:pathLst>
              <a:path w="1276350" h="730250">
                <a:moveTo>
                  <a:pt x="1207311" y="704255"/>
                </a:moveTo>
                <a:lnTo>
                  <a:pt x="1165987" y="704850"/>
                </a:lnTo>
                <a:lnTo>
                  <a:pt x="1159002" y="704850"/>
                </a:lnTo>
                <a:lnTo>
                  <a:pt x="1153414" y="710692"/>
                </a:lnTo>
                <a:lnTo>
                  <a:pt x="1153541" y="724662"/>
                </a:lnTo>
                <a:lnTo>
                  <a:pt x="1159382" y="730250"/>
                </a:lnTo>
                <a:lnTo>
                  <a:pt x="1166368" y="730250"/>
                </a:lnTo>
                <a:lnTo>
                  <a:pt x="1276350" y="728726"/>
                </a:lnTo>
                <a:lnTo>
                  <a:pt x="1275533" y="727329"/>
                </a:lnTo>
                <a:lnTo>
                  <a:pt x="1248155" y="727329"/>
                </a:lnTo>
                <a:lnTo>
                  <a:pt x="1207311" y="704255"/>
                </a:lnTo>
                <a:close/>
              </a:path>
              <a:path w="1276350" h="730250">
                <a:moveTo>
                  <a:pt x="1232453" y="703893"/>
                </a:moveTo>
                <a:lnTo>
                  <a:pt x="1207311" y="704255"/>
                </a:lnTo>
                <a:lnTo>
                  <a:pt x="1248155" y="727329"/>
                </a:lnTo>
                <a:lnTo>
                  <a:pt x="1250731" y="722757"/>
                </a:lnTo>
                <a:lnTo>
                  <a:pt x="1243456" y="722757"/>
                </a:lnTo>
                <a:lnTo>
                  <a:pt x="1232453" y="703893"/>
                </a:lnTo>
                <a:close/>
              </a:path>
              <a:path w="1276350" h="730250">
                <a:moveTo>
                  <a:pt x="1209548" y="625601"/>
                </a:moveTo>
                <a:lnTo>
                  <a:pt x="1203452" y="629157"/>
                </a:lnTo>
                <a:lnTo>
                  <a:pt x="1197482" y="632713"/>
                </a:lnTo>
                <a:lnTo>
                  <a:pt x="1195451" y="640461"/>
                </a:lnTo>
                <a:lnTo>
                  <a:pt x="1219776" y="682161"/>
                </a:lnTo>
                <a:lnTo>
                  <a:pt x="1260602" y="705231"/>
                </a:lnTo>
                <a:lnTo>
                  <a:pt x="1248155" y="727329"/>
                </a:lnTo>
                <a:lnTo>
                  <a:pt x="1275533" y="727329"/>
                </a:lnTo>
                <a:lnTo>
                  <a:pt x="1217295" y="627633"/>
                </a:lnTo>
                <a:lnTo>
                  <a:pt x="1209548" y="625601"/>
                </a:lnTo>
                <a:close/>
              </a:path>
              <a:path w="1276350" h="730250">
                <a:moveTo>
                  <a:pt x="1254252" y="703580"/>
                </a:moveTo>
                <a:lnTo>
                  <a:pt x="1232453" y="703893"/>
                </a:lnTo>
                <a:lnTo>
                  <a:pt x="1243456" y="722757"/>
                </a:lnTo>
                <a:lnTo>
                  <a:pt x="1254252" y="703580"/>
                </a:lnTo>
                <a:close/>
              </a:path>
              <a:path w="1276350" h="730250">
                <a:moveTo>
                  <a:pt x="1257680" y="703580"/>
                </a:moveTo>
                <a:lnTo>
                  <a:pt x="1254252" y="703580"/>
                </a:lnTo>
                <a:lnTo>
                  <a:pt x="1243456" y="722757"/>
                </a:lnTo>
                <a:lnTo>
                  <a:pt x="1250731" y="722757"/>
                </a:lnTo>
                <a:lnTo>
                  <a:pt x="1260602" y="705231"/>
                </a:lnTo>
                <a:lnTo>
                  <a:pt x="1257680" y="703580"/>
                </a:lnTo>
                <a:close/>
              </a:path>
              <a:path w="1276350" h="730250">
                <a:moveTo>
                  <a:pt x="12573" y="0"/>
                </a:moveTo>
                <a:lnTo>
                  <a:pt x="0" y="22225"/>
                </a:lnTo>
                <a:lnTo>
                  <a:pt x="1207311" y="704255"/>
                </a:lnTo>
                <a:lnTo>
                  <a:pt x="1232453" y="703893"/>
                </a:lnTo>
                <a:lnTo>
                  <a:pt x="1219776" y="682161"/>
                </a:lnTo>
                <a:lnTo>
                  <a:pt x="12573" y="0"/>
                </a:lnTo>
                <a:close/>
              </a:path>
              <a:path w="1276350" h="730250">
                <a:moveTo>
                  <a:pt x="1219776" y="682161"/>
                </a:moveTo>
                <a:lnTo>
                  <a:pt x="1232453" y="703893"/>
                </a:lnTo>
                <a:lnTo>
                  <a:pt x="1254252" y="703580"/>
                </a:lnTo>
                <a:lnTo>
                  <a:pt x="1257680" y="703580"/>
                </a:lnTo>
                <a:lnTo>
                  <a:pt x="1219776" y="682161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58800" y="4862512"/>
            <a:ext cx="1924050" cy="646430"/>
          </a:xfrm>
          <a:custGeom>
            <a:avLst/>
            <a:gdLst/>
            <a:ahLst/>
            <a:cxnLst/>
            <a:rect l="l" t="t" r="r" b="b"/>
            <a:pathLst>
              <a:path w="1924050" h="646429">
                <a:moveTo>
                  <a:pt x="0" y="646112"/>
                </a:moveTo>
                <a:lnTo>
                  <a:pt x="1924050" y="646112"/>
                </a:lnTo>
                <a:lnTo>
                  <a:pt x="1924050" y="0"/>
                </a:lnTo>
                <a:lnTo>
                  <a:pt x="0" y="0"/>
                </a:lnTo>
                <a:lnTo>
                  <a:pt x="0" y="646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8800" y="4862512"/>
            <a:ext cx="1924050" cy="646430"/>
          </a:xfrm>
          <a:custGeom>
            <a:avLst/>
            <a:gdLst/>
            <a:ahLst/>
            <a:cxnLst/>
            <a:rect l="l" t="t" r="r" b="b"/>
            <a:pathLst>
              <a:path w="1924050" h="646429">
                <a:moveTo>
                  <a:pt x="0" y="646112"/>
                </a:moveTo>
                <a:lnTo>
                  <a:pt x="1924050" y="646112"/>
                </a:lnTo>
                <a:lnTo>
                  <a:pt x="1924050" y="0"/>
                </a:lnTo>
                <a:lnTo>
                  <a:pt x="0" y="0"/>
                </a:lnTo>
                <a:lnTo>
                  <a:pt x="0" y="646112"/>
                </a:lnTo>
                <a:close/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668655" y="4892421"/>
            <a:ext cx="17049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Leis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inconstitucionais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2881376" y="5337175"/>
            <a:ext cx="2320925" cy="1200150"/>
          </a:xfrm>
          <a:custGeom>
            <a:avLst/>
            <a:gdLst/>
            <a:ahLst/>
            <a:cxnLst/>
            <a:rect l="l" t="t" r="r" b="b"/>
            <a:pathLst>
              <a:path w="2320925" h="1200150">
                <a:moveTo>
                  <a:pt x="0" y="1200150"/>
                </a:moveTo>
                <a:lnTo>
                  <a:pt x="2320925" y="1200150"/>
                </a:lnTo>
                <a:lnTo>
                  <a:pt x="2320925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881376" y="5337175"/>
            <a:ext cx="2320925" cy="1200150"/>
          </a:xfrm>
          <a:custGeom>
            <a:avLst/>
            <a:gdLst/>
            <a:ahLst/>
            <a:cxnLst/>
            <a:rect l="l" t="t" r="r" b="b"/>
            <a:pathLst>
              <a:path w="2320925" h="1200150">
                <a:moveTo>
                  <a:pt x="0" y="1200150"/>
                </a:moveTo>
                <a:lnTo>
                  <a:pt x="2320925" y="1200150"/>
                </a:lnTo>
                <a:lnTo>
                  <a:pt x="2320925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1270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2961385" y="5367337"/>
            <a:ext cx="21590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Atos normativos</a:t>
            </a:r>
            <a:r>
              <a:rPr sz="1800" spc="-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com 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vício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  inconstitucionalidade 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ou</a:t>
            </a:r>
            <a:r>
              <a:rPr sz="18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ilegalidade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7253351" y="5337175"/>
            <a:ext cx="2320925" cy="1200150"/>
          </a:xfrm>
          <a:custGeom>
            <a:avLst/>
            <a:gdLst/>
            <a:ahLst/>
            <a:cxnLst/>
            <a:rect l="l" t="t" r="r" b="b"/>
            <a:pathLst>
              <a:path w="2320925" h="1200150">
                <a:moveTo>
                  <a:pt x="0" y="1200150"/>
                </a:moveTo>
                <a:lnTo>
                  <a:pt x="2320925" y="1200150"/>
                </a:lnTo>
                <a:lnTo>
                  <a:pt x="2320925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253351" y="5337175"/>
            <a:ext cx="2320925" cy="1200150"/>
          </a:xfrm>
          <a:custGeom>
            <a:avLst/>
            <a:gdLst/>
            <a:ahLst/>
            <a:cxnLst/>
            <a:rect l="l" t="t" r="r" b="b"/>
            <a:pathLst>
              <a:path w="2320925" h="1200150">
                <a:moveTo>
                  <a:pt x="0" y="1200150"/>
                </a:moveTo>
                <a:lnTo>
                  <a:pt x="2320925" y="1200150"/>
                </a:lnTo>
                <a:lnTo>
                  <a:pt x="2320925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7456169" y="5367337"/>
            <a:ext cx="19189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Leis de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efeitos 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concretos  (constitucionais</a:t>
            </a:r>
            <a:r>
              <a:rPr sz="18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ou  inconstitucionais)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4" name="object 111"/>
          <p:cNvSpPr/>
          <p:nvPr/>
        </p:nvSpPr>
        <p:spPr>
          <a:xfrm>
            <a:off x="9636506" y="4612767"/>
            <a:ext cx="2320925" cy="1200150"/>
          </a:xfrm>
          <a:custGeom>
            <a:avLst/>
            <a:gdLst/>
            <a:ahLst/>
            <a:cxnLst/>
            <a:rect l="l" t="t" r="r" b="b"/>
            <a:pathLst>
              <a:path w="2320925" h="1200150">
                <a:moveTo>
                  <a:pt x="0" y="1200150"/>
                </a:moveTo>
                <a:lnTo>
                  <a:pt x="2320925" y="1200150"/>
                </a:lnTo>
                <a:lnTo>
                  <a:pt x="2320925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04"/>
          <p:cNvSpPr/>
          <p:nvPr/>
        </p:nvSpPr>
        <p:spPr>
          <a:xfrm>
            <a:off x="6019800" y="4495800"/>
            <a:ext cx="3395726" cy="689039"/>
          </a:xfrm>
          <a:custGeom>
            <a:avLst/>
            <a:gdLst/>
            <a:ahLst/>
            <a:cxnLst/>
            <a:rect l="l" t="t" r="r" b="b"/>
            <a:pathLst>
              <a:path w="1276350" h="730250">
                <a:moveTo>
                  <a:pt x="1207311" y="704255"/>
                </a:moveTo>
                <a:lnTo>
                  <a:pt x="1165987" y="704850"/>
                </a:lnTo>
                <a:lnTo>
                  <a:pt x="1159002" y="704850"/>
                </a:lnTo>
                <a:lnTo>
                  <a:pt x="1153414" y="710692"/>
                </a:lnTo>
                <a:lnTo>
                  <a:pt x="1153541" y="724662"/>
                </a:lnTo>
                <a:lnTo>
                  <a:pt x="1159382" y="730250"/>
                </a:lnTo>
                <a:lnTo>
                  <a:pt x="1166368" y="730250"/>
                </a:lnTo>
                <a:lnTo>
                  <a:pt x="1276350" y="728726"/>
                </a:lnTo>
                <a:lnTo>
                  <a:pt x="1275533" y="727329"/>
                </a:lnTo>
                <a:lnTo>
                  <a:pt x="1248155" y="727329"/>
                </a:lnTo>
                <a:lnTo>
                  <a:pt x="1207311" y="704255"/>
                </a:lnTo>
                <a:close/>
              </a:path>
              <a:path w="1276350" h="730250">
                <a:moveTo>
                  <a:pt x="1232453" y="703893"/>
                </a:moveTo>
                <a:lnTo>
                  <a:pt x="1207311" y="704255"/>
                </a:lnTo>
                <a:lnTo>
                  <a:pt x="1248155" y="727329"/>
                </a:lnTo>
                <a:lnTo>
                  <a:pt x="1250731" y="722757"/>
                </a:lnTo>
                <a:lnTo>
                  <a:pt x="1243456" y="722757"/>
                </a:lnTo>
                <a:lnTo>
                  <a:pt x="1232453" y="703893"/>
                </a:lnTo>
                <a:close/>
              </a:path>
              <a:path w="1276350" h="730250">
                <a:moveTo>
                  <a:pt x="1209548" y="625601"/>
                </a:moveTo>
                <a:lnTo>
                  <a:pt x="1203452" y="629157"/>
                </a:lnTo>
                <a:lnTo>
                  <a:pt x="1197482" y="632713"/>
                </a:lnTo>
                <a:lnTo>
                  <a:pt x="1195451" y="640461"/>
                </a:lnTo>
                <a:lnTo>
                  <a:pt x="1219776" y="682161"/>
                </a:lnTo>
                <a:lnTo>
                  <a:pt x="1260602" y="705231"/>
                </a:lnTo>
                <a:lnTo>
                  <a:pt x="1248155" y="727329"/>
                </a:lnTo>
                <a:lnTo>
                  <a:pt x="1275533" y="727329"/>
                </a:lnTo>
                <a:lnTo>
                  <a:pt x="1217295" y="627633"/>
                </a:lnTo>
                <a:lnTo>
                  <a:pt x="1209548" y="625601"/>
                </a:lnTo>
                <a:close/>
              </a:path>
              <a:path w="1276350" h="730250">
                <a:moveTo>
                  <a:pt x="1254252" y="703580"/>
                </a:moveTo>
                <a:lnTo>
                  <a:pt x="1232453" y="703893"/>
                </a:lnTo>
                <a:lnTo>
                  <a:pt x="1243456" y="722757"/>
                </a:lnTo>
                <a:lnTo>
                  <a:pt x="1254252" y="703580"/>
                </a:lnTo>
                <a:close/>
              </a:path>
              <a:path w="1276350" h="730250">
                <a:moveTo>
                  <a:pt x="1257680" y="703580"/>
                </a:moveTo>
                <a:lnTo>
                  <a:pt x="1254252" y="703580"/>
                </a:lnTo>
                <a:lnTo>
                  <a:pt x="1243456" y="722757"/>
                </a:lnTo>
                <a:lnTo>
                  <a:pt x="1250731" y="722757"/>
                </a:lnTo>
                <a:lnTo>
                  <a:pt x="1260602" y="705231"/>
                </a:lnTo>
                <a:lnTo>
                  <a:pt x="1257680" y="703580"/>
                </a:lnTo>
                <a:close/>
              </a:path>
              <a:path w="1276350" h="730250">
                <a:moveTo>
                  <a:pt x="12573" y="0"/>
                </a:moveTo>
                <a:lnTo>
                  <a:pt x="0" y="22225"/>
                </a:lnTo>
                <a:lnTo>
                  <a:pt x="1207311" y="704255"/>
                </a:lnTo>
                <a:lnTo>
                  <a:pt x="1232453" y="703893"/>
                </a:lnTo>
                <a:lnTo>
                  <a:pt x="1219776" y="682161"/>
                </a:lnTo>
                <a:lnTo>
                  <a:pt x="12573" y="0"/>
                </a:lnTo>
                <a:close/>
              </a:path>
              <a:path w="1276350" h="730250">
                <a:moveTo>
                  <a:pt x="1219776" y="682161"/>
                </a:moveTo>
                <a:lnTo>
                  <a:pt x="1232453" y="703893"/>
                </a:lnTo>
                <a:lnTo>
                  <a:pt x="1254252" y="703580"/>
                </a:lnTo>
                <a:lnTo>
                  <a:pt x="1257680" y="703580"/>
                </a:lnTo>
                <a:lnTo>
                  <a:pt x="1219776" y="682161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2"/>
          <p:cNvSpPr/>
          <p:nvPr/>
        </p:nvSpPr>
        <p:spPr>
          <a:xfrm>
            <a:off x="9642475" y="4648200"/>
            <a:ext cx="2320925" cy="1200150"/>
          </a:xfrm>
          <a:custGeom>
            <a:avLst/>
            <a:gdLst/>
            <a:ahLst/>
            <a:cxnLst/>
            <a:rect l="l" t="t" r="r" b="b"/>
            <a:pathLst>
              <a:path w="2320925" h="1200150">
                <a:moveTo>
                  <a:pt x="0" y="1200150"/>
                </a:moveTo>
                <a:lnTo>
                  <a:pt x="2320925" y="1200150"/>
                </a:lnTo>
                <a:lnTo>
                  <a:pt x="2320925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3"/>
          <p:cNvSpPr txBox="1"/>
          <p:nvPr/>
        </p:nvSpPr>
        <p:spPr>
          <a:xfrm>
            <a:off x="9829800" y="4919578"/>
            <a:ext cx="19189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lang="pt-BR" sz="1800" spc="-5" dirty="0" smtClean="0">
                <a:solidFill>
                  <a:srgbClr val="2C2D2C"/>
                </a:solidFill>
                <a:latin typeface="Arial"/>
                <a:cs typeface="Arial"/>
              </a:rPr>
              <a:t>Omissões Legislativas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89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946525"/>
          </a:xfrm>
          <a:custGeom>
            <a:avLst/>
            <a:gdLst/>
            <a:ahLst/>
            <a:cxnLst/>
            <a:rect l="l" t="t" r="r" b="b"/>
            <a:pathLst>
              <a:path h="3946525">
                <a:moveTo>
                  <a:pt x="0" y="0"/>
                </a:moveTo>
                <a:lnTo>
                  <a:pt x="0" y="39465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056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248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632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5824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5824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5824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04675" y="2835275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3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2835275"/>
            <a:ext cx="974725" cy="0"/>
          </a:xfrm>
          <a:custGeom>
            <a:avLst/>
            <a:gdLst/>
            <a:ahLst/>
            <a:cxnLst/>
            <a:rect l="l" t="t" r="r" b="b"/>
            <a:pathLst>
              <a:path w="974725">
                <a:moveTo>
                  <a:pt x="0" y="0"/>
                </a:moveTo>
                <a:lnTo>
                  <a:pt x="9747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099925" y="4060825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5" y="4060825"/>
            <a:ext cx="581025" cy="0"/>
          </a:xfrm>
          <a:custGeom>
            <a:avLst/>
            <a:gdLst/>
            <a:ahLst/>
            <a:cxnLst/>
            <a:rect l="l" t="t" r="r" b="b"/>
            <a:pathLst>
              <a:path w="581025">
                <a:moveTo>
                  <a:pt x="0" y="0"/>
                </a:moveTo>
                <a:lnTo>
                  <a:pt x="5810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099925" y="5284851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5" y="5284851"/>
            <a:ext cx="581025" cy="0"/>
          </a:xfrm>
          <a:custGeom>
            <a:avLst/>
            <a:gdLst/>
            <a:ahLst/>
            <a:cxnLst/>
            <a:rect l="l" t="t" r="r" b="b"/>
            <a:pathLst>
              <a:path w="581025">
                <a:moveTo>
                  <a:pt x="0" y="0"/>
                </a:moveTo>
                <a:lnTo>
                  <a:pt x="5810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99925" y="6510337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5" y="6510337"/>
            <a:ext cx="581025" cy="0"/>
          </a:xfrm>
          <a:custGeom>
            <a:avLst/>
            <a:gdLst/>
            <a:ahLst/>
            <a:cxnLst/>
            <a:rect l="l" t="t" r="r" b="b"/>
            <a:pathLst>
              <a:path w="581025">
                <a:moveTo>
                  <a:pt x="0" y="0"/>
                </a:moveTo>
                <a:lnTo>
                  <a:pt x="5810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0" y="263588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263588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title"/>
          </p:nvPr>
        </p:nvSpPr>
        <p:spPr>
          <a:xfrm>
            <a:off x="78739" y="293941"/>
            <a:ext cx="10910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spc="-5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Requisitos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hipóteses admissíveis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de RCE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ato</a:t>
            </a:r>
            <a:r>
              <a:rPr sz="2400" spc="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8259" y="825500"/>
            <a:ext cx="12095480" cy="10439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07340" y="802640"/>
            <a:ext cx="11650980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09537" y="866838"/>
            <a:ext cx="11972925" cy="9223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77900" y="1935226"/>
            <a:ext cx="11026775" cy="1816100"/>
          </a:xfrm>
          <a:custGeom>
            <a:avLst/>
            <a:gdLst/>
            <a:ahLst/>
            <a:cxnLst/>
            <a:rect l="l" t="t" r="r" b="b"/>
            <a:pathLst>
              <a:path w="11026775" h="1816100">
                <a:moveTo>
                  <a:pt x="0" y="1816100"/>
                </a:moveTo>
                <a:lnTo>
                  <a:pt x="11026775" y="1816100"/>
                </a:lnTo>
                <a:lnTo>
                  <a:pt x="11026775" y="0"/>
                </a:lnTo>
                <a:lnTo>
                  <a:pt x="0" y="0"/>
                </a:lnTo>
                <a:lnTo>
                  <a:pt x="0" y="1816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7900" y="1935226"/>
            <a:ext cx="11026775" cy="1816100"/>
          </a:xfrm>
          <a:custGeom>
            <a:avLst/>
            <a:gdLst/>
            <a:ahLst/>
            <a:cxnLst/>
            <a:rect l="l" t="t" r="r" b="b"/>
            <a:pathLst>
              <a:path w="11026775" h="1816100">
                <a:moveTo>
                  <a:pt x="0" y="1816100"/>
                </a:moveTo>
                <a:lnTo>
                  <a:pt x="11026775" y="1816100"/>
                </a:lnTo>
                <a:lnTo>
                  <a:pt x="11026775" y="0"/>
                </a:lnTo>
                <a:lnTo>
                  <a:pt x="0" y="0"/>
                </a:lnTo>
                <a:lnTo>
                  <a:pt x="0" y="1816100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323840" y="2693416"/>
            <a:ext cx="6588759" cy="0"/>
          </a:xfrm>
          <a:custGeom>
            <a:avLst/>
            <a:gdLst/>
            <a:ahLst/>
            <a:cxnLst/>
            <a:rect l="l" t="t" r="r" b="b"/>
            <a:pathLst>
              <a:path w="6588759">
                <a:moveTo>
                  <a:pt x="0" y="0"/>
                </a:moveTo>
                <a:lnTo>
                  <a:pt x="658875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2522601"/>
            <a:ext cx="903287" cy="6889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84200" y="3946525"/>
            <a:ext cx="11515725" cy="2800350"/>
          </a:xfrm>
          <a:custGeom>
            <a:avLst/>
            <a:gdLst/>
            <a:ahLst/>
            <a:cxnLst/>
            <a:rect l="l" t="t" r="r" b="b"/>
            <a:pathLst>
              <a:path w="11515725" h="2800350">
                <a:moveTo>
                  <a:pt x="0" y="2800350"/>
                </a:moveTo>
                <a:lnTo>
                  <a:pt x="11515725" y="2800350"/>
                </a:lnTo>
                <a:lnTo>
                  <a:pt x="11515725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84200" y="3946525"/>
            <a:ext cx="11515725" cy="2800350"/>
          </a:xfrm>
          <a:custGeom>
            <a:avLst/>
            <a:gdLst/>
            <a:ahLst/>
            <a:cxnLst/>
            <a:rect l="l" t="t" r="r" b="b"/>
            <a:pathLst>
              <a:path w="11515725" h="2800350">
                <a:moveTo>
                  <a:pt x="0" y="2800350"/>
                </a:moveTo>
                <a:lnTo>
                  <a:pt x="11515725" y="2800350"/>
                </a:lnTo>
                <a:lnTo>
                  <a:pt x="11515725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493712" y="897508"/>
            <a:ext cx="11529695" cy="3594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1686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Leis</a:t>
            </a:r>
            <a:r>
              <a:rPr sz="1800" b="1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inconstitucionais</a:t>
            </a:r>
            <a:endParaRPr sz="1800">
              <a:latin typeface="Verdana"/>
              <a:cs typeface="Verdana"/>
            </a:endParaRPr>
          </a:p>
          <a:p>
            <a:pPr marR="316865" algn="ctr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+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Atos normativos do Poder Executivo com vícios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inconstitucionalidade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ou</a:t>
            </a:r>
            <a:r>
              <a:rPr sz="1800" b="1" spc="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ilegalidade</a:t>
            </a:r>
            <a:endParaRPr sz="1800">
              <a:latin typeface="Verdana"/>
              <a:cs typeface="Verdana"/>
            </a:endParaRPr>
          </a:p>
          <a:p>
            <a:pPr marL="575310" marR="99695" algn="just">
              <a:lnSpc>
                <a:spcPct val="100000"/>
              </a:lnSpc>
              <a:spcBef>
                <a:spcPts val="1935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 lei inconstitucional resulta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algum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aos particulares,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caberá 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do  Estado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desde que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inconstitucionalidade tenha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sido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declarada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Poder Judiciário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Sendo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lei,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regra, comando genérico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abstrato,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particulares emergirá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atos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praticados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decorrência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lei inconstitucional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exceto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caso excepcional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leis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determinam situações  jurídicas individuais,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sorte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que 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será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diretamente imputável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à lei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inconstitucional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 Isso,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entretanto,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altera,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absoluto,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termos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questão.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imprescindível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600" u="sng" spc="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u="sng" spc="-1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verifique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nexo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causal entre a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inconstitucional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dano ocorrido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." (JUNIOR,</a:t>
            </a:r>
            <a:r>
              <a:rPr sz="16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Cretella).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marL="181610" marR="5080">
              <a:lnSpc>
                <a:spcPct val="100000"/>
              </a:lnSpc>
              <a:tabLst>
                <a:tab pos="560070" algn="l"/>
                <a:tab pos="1975485" algn="l"/>
                <a:tab pos="2927985" algn="l"/>
                <a:tab pos="3406140" algn="l"/>
                <a:tab pos="4091940" algn="l"/>
                <a:tab pos="4498340" algn="l"/>
                <a:tab pos="6367780" algn="l"/>
                <a:tab pos="6918959" algn="l"/>
                <a:tab pos="7327900" algn="l"/>
                <a:tab pos="8176895" algn="l"/>
                <a:tab pos="8672195" algn="l"/>
                <a:tab pos="9264015" algn="l"/>
                <a:tab pos="11113135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u="heavy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u="heavy" spc="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çã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eó</a:t>
            </a:r>
            <a:r>
              <a:rPr sz="1600" b="1" u="heavy" spc="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tom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r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600" spc="2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l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Est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	a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nconst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tuc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tem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reconhecido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16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indivíduo,</a:t>
            </a:r>
            <a:r>
              <a:rPr sz="16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prejudicado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pela</a:t>
            </a:r>
            <a:r>
              <a:rPr sz="16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ação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normativa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danosa</a:t>
            </a:r>
            <a:r>
              <a:rPr sz="16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poder</a:t>
            </a:r>
            <a:r>
              <a:rPr sz="16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público,</a:t>
            </a:r>
            <a:r>
              <a:rPr sz="16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pleitear,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62940" y="4466272"/>
            <a:ext cx="1136205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próprio,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devida indenização patrimonial.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jurisprudência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tribunais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 tem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revelado insensível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orientação fixada pela doutrina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notadamente porque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civil do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por ato do poder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declarado incompatível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com a Carta </a:t>
            </a:r>
            <a:r>
              <a:rPr sz="1600" u="sng" spc="-15" dirty="0">
                <a:solidFill>
                  <a:srgbClr val="2C2D2C"/>
                </a:solidFill>
                <a:latin typeface="Verdana"/>
                <a:cs typeface="Verdana"/>
              </a:rPr>
              <a:t>Política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traduz,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em nosso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sistema jurídico, </a:t>
            </a:r>
            <a:r>
              <a:rPr sz="1600" u="sng" spc="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extração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constitucional.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 Supremo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consagrou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esse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entendimento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prestigiou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essa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orientação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pronunciamentos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quais deixou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consignado que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"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responde  civilmente pelo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causado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em virtude 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praticado com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fundamento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em lei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declarada </a:t>
            </a:r>
            <a:r>
              <a:rPr sz="1600" b="1" spc="5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inconstitucional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" (RDA 20/42,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ReI.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Min.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Castro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Nunes).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"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Uma vez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praticado pelo poder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público um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ato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prejudicial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baseou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em lei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lei,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responde ele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suas consequências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"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(RTJ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2/121,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ReI. Min.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Cândido Mota 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Filho).” </a:t>
            </a:r>
            <a:r>
              <a:rPr sz="1300" spc="-50" dirty="0">
                <a:solidFill>
                  <a:srgbClr val="2C2D2C"/>
                </a:solidFill>
                <a:latin typeface="Verdana"/>
                <a:cs typeface="Verdana"/>
              </a:rPr>
              <a:t>(STF.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RE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153.464. 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Min. Celso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Mello.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Julg. em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02.09.1992.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DJE</a:t>
            </a:r>
            <a:r>
              <a:rPr sz="13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08.12.1992).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09537" y="4675187"/>
            <a:ext cx="339725" cy="9223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9537" y="4675187"/>
            <a:ext cx="339725" cy="922655"/>
          </a:xfrm>
          <a:custGeom>
            <a:avLst/>
            <a:gdLst/>
            <a:ahLst/>
            <a:cxnLst/>
            <a:rect l="l" t="t" r="r" b="b"/>
            <a:pathLst>
              <a:path w="339725" h="922654">
                <a:moveTo>
                  <a:pt x="0" y="922337"/>
                </a:moveTo>
                <a:lnTo>
                  <a:pt x="339725" y="922337"/>
                </a:lnTo>
                <a:lnTo>
                  <a:pt x="339725" y="0"/>
                </a:lnTo>
                <a:lnTo>
                  <a:pt x="0" y="0"/>
                </a:lnTo>
                <a:lnTo>
                  <a:pt x="0" y="922337"/>
                </a:lnTo>
                <a:close/>
              </a:path>
            </a:pathLst>
          </a:custGeom>
          <a:ln w="635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88277" y="4705096"/>
            <a:ext cx="178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S  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88277" y="5253672"/>
            <a:ext cx="1657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717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64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056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056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248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248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248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440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440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440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3632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3632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3632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632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5824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5824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5824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5824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920537" y="161137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4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5" y="1611375"/>
            <a:ext cx="1049655" cy="0"/>
          </a:xfrm>
          <a:custGeom>
            <a:avLst/>
            <a:gdLst/>
            <a:ahLst/>
            <a:cxnLst/>
            <a:rect l="l" t="t" r="r" b="b"/>
            <a:pathLst>
              <a:path w="1049655">
                <a:moveTo>
                  <a:pt x="0" y="0"/>
                </a:moveTo>
                <a:lnTo>
                  <a:pt x="10493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920537" y="283527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4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75" y="2835275"/>
            <a:ext cx="1049655" cy="0"/>
          </a:xfrm>
          <a:custGeom>
            <a:avLst/>
            <a:gdLst/>
            <a:ahLst/>
            <a:cxnLst/>
            <a:rect l="l" t="t" r="r" b="b"/>
            <a:pathLst>
              <a:path w="1049655">
                <a:moveTo>
                  <a:pt x="0" y="0"/>
                </a:moveTo>
                <a:lnTo>
                  <a:pt x="10493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920601" y="5284851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3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75" y="5284851"/>
            <a:ext cx="1624330" cy="0"/>
          </a:xfrm>
          <a:custGeom>
            <a:avLst/>
            <a:gdLst/>
            <a:ahLst/>
            <a:cxnLst/>
            <a:rect l="l" t="t" r="r" b="b"/>
            <a:pathLst>
              <a:path w="1624330">
                <a:moveTo>
                  <a:pt x="0" y="0"/>
                </a:moveTo>
                <a:lnTo>
                  <a:pt x="16240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920601" y="6510337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3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5" y="6510337"/>
            <a:ext cx="1624330" cy="0"/>
          </a:xfrm>
          <a:custGeom>
            <a:avLst/>
            <a:gdLst/>
            <a:ahLst/>
            <a:cxnLst/>
            <a:rect l="l" t="t" r="r" b="b"/>
            <a:pathLst>
              <a:path w="1624330">
                <a:moveTo>
                  <a:pt x="0" y="0"/>
                </a:moveTo>
                <a:lnTo>
                  <a:pt x="16240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09600" y="6172200"/>
            <a:ext cx="1017905" cy="0"/>
          </a:xfrm>
          <a:custGeom>
            <a:avLst/>
            <a:gdLst/>
            <a:ahLst/>
            <a:cxnLst/>
            <a:rect l="l" t="t" r="r" b="b"/>
            <a:pathLst>
              <a:path w="1017905">
                <a:moveTo>
                  <a:pt x="0" y="0"/>
                </a:moveTo>
                <a:lnTo>
                  <a:pt x="1017651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263588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263588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>
            <a:spLocks noGrp="1"/>
          </p:cNvSpPr>
          <p:nvPr>
            <p:ph type="title"/>
          </p:nvPr>
        </p:nvSpPr>
        <p:spPr>
          <a:xfrm>
            <a:off x="78739" y="293941"/>
            <a:ext cx="10910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spc="-5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Requisitos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hipóteses admissíveis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de RCE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ato</a:t>
            </a:r>
            <a:r>
              <a:rPr sz="2400" spc="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052512" y="927163"/>
            <a:ext cx="10868025" cy="830580"/>
          </a:xfrm>
          <a:custGeom>
            <a:avLst/>
            <a:gdLst/>
            <a:ahLst/>
            <a:cxnLst/>
            <a:rect l="l" t="t" r="r" b="b"/>
            <a:pathLst>
              <a:path w="10868025" h="830580">
                <a:moveTo>
                  <a:pt x="0" y="830262"/>
                </a:moveTo>
                <a:lnTo>
                  <a:pt x="10868025" y="830262"/>
                </a:lnTo>
                <a:lnTo>
                  <a:pt x="10868025" y="0"/>
                </a:lnTo>
                <a:lnTo>
                  <a:pt x="0" y="0"/>
                </a:lnTo>
                <a:lnTo>
                  <a:pt x="0" y="830262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1131569" y="914400"/>
            <a:ext cx="10708005" cy="9669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Apenas se 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admite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legislativo 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hipótese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de haver 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sido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declarada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inconstitucionalidade de lei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Supremo Tribunal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em sede de controle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spc="-20" dirty="0">
                <a:solidFill>
                  <a:srgbClr val="2C2D2C"/>
                </a:solidFill>
                <a:latin typeface="Verdana"/>
                <a:cs typeface="Verdana"/>
              </a:rPr>
              <a:t>concentrado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.”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(STJ. REsp n.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571645.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Julg.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21.09.2006.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DJE em</a:t>
            </a:r>
            <a:r>
              <a:rPr sz="1400" spc="-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30.10.2006</a:t>
            </a:r>
            <a:r>
              <a:rPr sz="1400" spc="-5" dirty="0" smtClean="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r>
              <a:rPr lang="pt-BR" sz="1400" spc="-5" dirty="0" smtClean="0">
                <a:solidFill>
                  <a:srgbClr val="2C2D2C"/>
                </a:solidFill>
                <a:latin typeface="Verdana"/>
                <a:cs typeface="Verdana"/>
              </a:rPr>
              <a:t> – PRINCÍPIO DA PRESUNÇÃO DE CONSTITUCIONALIDADE DAS LEIS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49262" y="927163"/>
            <a:ext cx="341312" cy="9223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49262" y="927163"/>
            <a:ext cx="341630" cy="922655"/>
          </a:xfrm>
          <a:custGeom>
            <a:avLst/>
            <a:gdLst/>
            <a:ahLst/>
            <a:cxnLst/>
            <a:rect l="l" t="t" r="r" b="b"/>
            <a:pathLst>
              <a:path w="341630" h="922655">
                <a:moveTo>
                  <a:pt x="0" y="922337"/>
                </a:moveTo>
                <a:lnTo>
                  <a:pt x="341312" y="922337"/>
                </a:lnTo>
                <a:lnTo>
                  <a:pt x="341312" y="0"/>
                </a:lnTo>
                <a:lnTo>
                  <a:pt x="0" y="0"/>
                </a:lnTo>
                <a:lnTo>
                  <a:pt x="0" y="922337"/>
                </a:lnTo>
                <a:close/>
              </a:path>
            </a:pathLst>
          </a:custGeom>
          <a:ln w="635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528002" y="955421"/>
            <a:ext cx="1784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S  T 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J</a:t>
            </a:r>
            <a:endParaRPr sz="18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052512" y="2136775"/>
            <a:ext cx="10868025" cy="1568450"/>
          </a:xfrm>
          <a:custGeom>
            <a:avLst/>
            <a:gdLst/>
            <a:ahLst/>
            <a:cxnLst/>
            <a:rect l="l" t="t" r="r" b="b"/>
            <a:pathLst>
              <a:path w="10868025" h="1568450">
                <a:moveTo>
                  <a:pt x="0" y="1568450"/>
                </a:moveTo>
                <a:lnTo>
                  <a:pt x="10868025" y="1568450"/>
                </a:lnTo>
                <a:lnTo>
                  <a:pt x="10868025" y="0"/>
                </a:lnTo>
                <a:lnTo>
                  <a:pt x="0" y="0"/>
                </a:lnTo>
                <a:lnTo>
                  <a:pt x="0" y="1568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52512" y="2136775"/>
            <a:ext cx="10868025" cy="1568450"/>
          </a:xfrm>
          <a:custGeom>
            <a:avLst/>
            <a:gdLst/>
            <a:ahLst/>
            <a:cxnLst/>
            <a:rect l="l" t="t" r="r" b="b"/>
            <a:pathLst>
              <a:path w="10868025" h="1568450">
                <a:moveTo>
                  <a:pt x="0" y="1568450"/>
                </a:moveTo>
                <a:lnTo>
                  <a:pt x="10868025" y="1568450"/>
                </a:lnTo>
                <a:lnTo>
                  <a:pt x="10868025" y="0"/>
                </a:lnTo>
                <a:lnTo>
                  <a:pt x="0" y="0"/>
                </a:lnTo>
                <a:lnTo>
                  <a:pt x="0" y="1568450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1131569" y="2168270"/>
            <a:ext cx="1071181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Estado, por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ato legislativo,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só se consuma 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situações excepcionais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 particularmente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quando viciado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desvio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finalidade, maculado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por não observar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quaisquer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postulados constitucionais dirigidos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preservação 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sistema democrático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ou,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ainda, quando diretamente violem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texto constitucional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sobretudo</a:t>
            </a:r>
            <a:r>
              <a:rPr sz="1600" b="1" u="heavy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nas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1212194" y="3169285"/>
            <a:ext cx="6343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500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AP	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131569" y="3143885"/>
            <a:ext cx="99040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10640" algn="l"/>
                <a:tab pos="1808480" algn="l"/>
                <a:tab pos="2773680" algn="l"/>
                <a:tab pos="4150360" algn="l"/>
                <a:tab pos="4732655" algn="l"/>
                <a:tab pos="5814695" algn="l"/>
                <a:tab pos="6929755" algn="l"/>
                <a:tab pos="7277734" algn="l"/>
                <a:tab pos="8078470" algn="l"/>
                <a:tab pos="9295130" algn="l"/>
              </a:tabLst>
            </a:pP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ver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en</a:t>
            </a:r>
            <a:r>
              <a:rPr sz="1600" b="1" u="heavy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s	do	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u="heavy" spc="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it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dq</a:t>
            </a:r>
            <a:r>
              <a:rPr sz="1600" b="1" u="heavy" spc="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rido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	jur</a:t>
            </a:r>
            <a:r>
              <a:rPr sz="1600" b="1" u="heavy" spc="5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per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	e	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co</a:t>
            </a:r>
            <a:r>
              <a:rPr sz="1600" b="1" u="heavy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a	j</a:t>
            </a:r>
            <a:r>
              <a:rPr sz="1600" b="1" u="heavy" spc="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b="1" u="heavy" spc="10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u="heavy" spc="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16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”	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400" spc="0" dirty="0">
                <a:solidFill>
                  <a:srgbClr val="2C2D2C"/>
                </a:solidFill>
                <a:latin typeface="Verdana"/>
                <a:cs typeface="Verdana"/>
              </a:rPr>
              <a:t>3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. 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2001.03.99.003957-4. Julg.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25.05.11.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DJE em</a:t>
            </a:r>
            <a:r>
              <a:rPr sz="1400" spc="-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12.06.11).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49262" y="2320925"/>
            <a:ext cx="341312" cy="1200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49262" y="2320925"/>
            <a:ext cx="341630" cy="1200150"/>
          </a:xfrm>
          <a:custGeom>
            <a:avLst/>
            <a:gdLst/>
            <a:ahLst/>
            <a:cxnLst/>
            <a:rect l="l" t="t" r="r" b="b"/>
            <a:pathLst>
              <a:path w="341630" h="1200150">
                <a:moveTo>
                  <a:pt x="0" y="1200150"/>
                </a:moveTo>
                <a:lnTo>
                  <a:pt x="341312" y="1200150"/>
                </a:lnTo>
                <a:lnTo>
                  <a:pt x="341312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6350">
            <a:solidFill>
              <a:srgbClr val="926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528002" y="2349754"/>
            <a:ext cx="190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T 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28002" y="2898775"/>
            <a:ext cx="1651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F 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627251" y="4865751"/>
            <a:ext cx="10293350" cy="1662430"/>
          </a:xfrm>
          <a:custGeom>
            <a:avLst/>
            <a:gdLst/>
            <a:ahLst/>
            <a:cxnLst/>
            <a:rect l="l" t="t" r="r" b="b"/>
            <a:pathLst>
              <a:path w="10293350" h="1662429">
                <a:moveTo>
                  <a:pt x="0" y="1662049"/>
                </a:moveTo>
                <a:lnTo>
                  <a:pt x="10293350" y="1662049"/>
                </a:lnTo>
                <a:lnTo>
                  <a:pt x="10293350" y="0"/>
                </a:lnTo>
                <a:lnTo>
                  <a:pt x="0" y="0"/>
                </a:lnTo>
                <a:lnTo>
                  <a:pt x="0" y="16620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627251" y="4865751"/>
            <a:ext cx="10293350" cy="1662430"/>
          </a:xfrm>
          <a:custGeom>
            <a:avLst/>
            <a:gdLst/>
            <a:ahLst/>
            <a:cxnLst/>
            <a:rect l="l" t="t" r="r" b="b"/>
            <a:pathLst>
              <a:path w="10293350" h="1662429">
                <a:moveTo>
                  <a:pt x="0" y="1662049"/>
                </a:moveTo>
                <a:lnTo>
                  <a:pt x="10293350" y="1662049"/>
                </a:lnTo>
                <a:lnTo>
                  <a:pt x="10293350" y="0"/>
                </a:lnTo>
                <a:lnTo>
                  <a:pt x="0" y="0"/>
                </a:lnTo>
                <a:lnTo>
                  <a:pt x="0" y="1662049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27025" y="5594350"/>
            <a:ext cx="1171575" cy="8921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66700" y="3947159"/>
            <a:ext cx="10203180" cy="4749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8600" y="3926840"/>
            <a:ext cx="10332720" cy="5740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27025" y="3987863"/>
            <a:ext cx="10082276" cy="3540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405765" y="3951097"/>
            <a:ext cx="11439525" cy="252793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Mesmo entendimento das leis inconstitucionais para os atos normativos</a:t>
            </a:r>
            <a:r>
              <a:rPr sz="1700" b="1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viciados:</a:t>
            </a:r>
            <a:endParaRPr sz="1700">
              <a:latin typeface="Verdana"/>
              <a:cs typeface="Verdana"/>
            </a:endParaRPr>
          </a:p>
          <a:p>
            <a:pPr marL="7268845">
              <a:lnSpc>
                <a:spcPct val="100000"/>
              </a:lnSpc>
              <a:spcBef>
                <a:spcPts val="540"/>
              </a:spcBef>
            </a:pP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Regresso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marL="1312545" marR="5080" algn="just">
              <a:lnSpc>
                <a:spcPct val="100000"/>
              </a:lnSpc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mesmo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entendimento adotado em relação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às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leis inconstitucionais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pode ser 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adotado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pelos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menos fundamentos,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para os regulamentos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do Poder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Executivo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e para 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os atos normativos das agências reguladoras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de outros entes que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exerçam 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competência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normativa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âmbito da Administração Pública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700" u="sng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só quando sejam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inconstitucionais, </a:t>
            </a:r>
            <a:r>
              <a:rPr sz="1700" u="sng" dirty="0">
                <a:solidFill>
                  <a:srgbClr val="2C2D2C"/>
                </a:solidFill>
                <a:latin typeface="Verdana"/>
                <a:cs typeface="Verdana"/>
              </a:rPr>
              <a:t>mas também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sejam ilegais, por exorbitarem dos limites </a:t>
            </a:r>
            <a:r>
              <a:rPr sz="1700" u="sng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competência </a:t>
            </a:r>
            <a:r>
              <a:rPr sz="1700" u="sng" spc="-20" dirty="0">
                <a:solidFill>
                  <a:srgbClr val="2C2D2C"/>
                </a:solidFill>
                <a:latin typeface="Verdana"/>
                <a:cs typeface="Verdana"/>
              </a:rPr>
              <a:t>regulamentar,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contrariando </a:t>
            </a:r>
            <a:r>
              <a:rPr sz="1700" u="sng" dirty="0">
                <a:solidFill>
                  <a:srgbClr val="2C2D2C"/>
                </a:solidFill>
                <a:latin typeface="Verdana"/>
                <a:cs typeface="Verdana"/>
              </a:rPr>
              <a:t>normas de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hierarquia </a:t>
            </a:r>
            <a:r>
              <a:rPr sz="1700" u="sng" spc="-20" dirty="0">
                <a:solidFill>
                  <a:srgbClr val="2C2D2C"/>
                </a:solidFill>
                <a:latin typeface="Verdana"/>
                <a:cs typeface="Verdana"/>
              </a:rPr>
              <a:t>superior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”.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(DI </a:t>
            </a:r>
            <a:r>
              <a:rPr sz="1500" spc="-15" dirty="0">
                <a:solidFill>
                  <a:srgbClr val="2C2D2C"/>
                </a:solidFill>
                <a:latin typeface="Verdana"/>
                <a:cs typeface="Verdana"/>
              </a:rPr>
              <a:t>PIETRO,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5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720).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596988" y="4840223"/>
            <a:ext cx="815975" cy="364490"/>
          </a:xfrm>
          <a:custGeom>
            <a:avLst/>
            <a:gdLst/>
            <a:ahLst/>
            <a:cxnLst/>
            <a:rect l="l" t="t" r="r" b="b"/>
            <a:pathLst>
              <a:path w="815975" h="364489">
                <a:moveTo>
                  <a:pt x="735517" y="273176"/>
                </a:moveTo>
                <a:lnTo>
                  <a:pt x="655929" y="273176"/>
                </a:lnTo>
                <a:lnTo>
                  <a:pt x="680250" y="364236"/>
                </a:lnTo>
                <a:lnTo>
                  <a:pt x="735517" y="273176"/>
                </a:lnTo>
                <a:close/>
              </a:path>
              <a:path w="815975" h="364489">
                <a:moveTo>
                  <a:pt x="0" y="9270"/>
                </a:moveTo>
                <a:lnTo>
                  <a:pt x="48666" y="191388"/>
                </a:lnTo>
                <a:lnTo>
                  <a:pt x="74078" y="232815"/>
                </a:lnTo>
                <a:lnTo>
                  <a:pt x="124078" y="264886"/>
                </a:lnTo>
                <a:lnTo>
                  <a:pt x="196182" y="287267"/>
                </a:lnTo>
                <a:lnTo>
                  <a:pt x="239745" y="294719"/>
                </a:lnTo>
                <a:lnTo>
                  <a:pt x="287903" y="299622"/>
                </a:lnTo>
                <a:lnTo>
                  <a:pt x="340344" y="301935"/>
                </a:lnTo>
                <a:lnTo>
                  <a:pt x="396758" y="301616"/>
                </a:lnTo>
                <a:lnTo>
                  <a:pt x="456834" y="298622"/>
                </a:lnTo>
                <a:lnTo>
                  <a:pt x="520262" y="292912"/>
                </a:lnTo>
                <a:lnTo>
                  <a:pt x="586730" y="284444"/>
                </a:lnTo>
                <a:lnTo>
                  <a:pt x="655929" y="273176"/>
                </a:lnTo>
                <a:lnTo>
                  <a:pt x="735517" y="273176"/>
                </a:lnTo>
                <a:lnTo>
                  <a:pt x="815759" y="140969"/>
                </a:lnTo>
                <a:lnTo>
                  <a:pt x="780823" y="119817"/>
                </a:lnTo>
                <a:lnTo>
                  <a:pt x="291678" y="119817"/>
                </a:lnTo>
                <a:lnTo>
                  <a:pt x="239237" y="117504"/>
                </a:lnTo>
                <a:lnTo>
                  <a:pt x="191079" y="112601"/>
                </a:lnTo>
                <a:lnTo>
                  <a:pt x="147515" y="105149"/>
                </a:lnTo>
                <a:lnTo>
                  <a:pt x="108856" y="95191"/>
                </a:lnTo>
                <a:lnTo>
                  <a:pt x="47494" y="67923"/>
                </a:lnTo>
                <a:lnTo>
                  <a:pt x="9477" y="31132"/>
                </a:lnTo>
                <a:lnTo>
                  <a:pt x="0" y="9270"/>
                </a:lnTo>
                <a:close/>
              </a:path>
              <a:path w="815975" h="364489">
                <a:moveTo>
                  <a:pt x="582930" y="0"/>
                </a:moveTo>
                <a:lnTo>
                  <a:pt x="607263" y="91058"/>
                </a:lnTo>
                <a:lnTo>
                  <a:pt x="538064" y="102326"/>
                </a:lnTo>
                <a:lnTo>
                  <a:pt x="471595" y="110794"/>
                </a:lnTo>
                <a:lnTo>
                  <a:pt x="408168" y="116504"/>
                </a:lnTo>
                <a:lnTo>
                  <a:pt x="348092" y="119498"/>
                </a:lnTo>
                <a:lnTo>
                  <a:pt x="291678" y="119817"/>
                </a:lnTo>
                <a:lnTo>
                  <a:pt x="780823" y="119817"/>
                </a:lnTo>
                <a:lnTo>
                  <a:pt x="582930" y="0"/>
                </a:lnTo>
                <a:close/>
              </a:path>
            </a:pathLst>
          </a:custGeom>
          <a:solidFill>
            <a:srgbClr val="EFB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94212" y="4419472"/>
            <a:ext cx="717550" cy="506095"/>
          </a:xfrm>
          <a:custGeom>
            <a:avLst/>
            <a:gdLst/>
            <a:ahLst/>
            <a:cxnLst/>
            <a:rect l="l" t="t" r="r" b="b"/>
            <a:pathLst>
              <a:path w="717550" h="506095">
                <a:moveTo>
                  <a:pt x="668409" y="0"/>
                </a:moveTo>
                <a:lnTo>
                  <a:pt x="620248" y="13433"/>
                </a:lnTo>
                <a:lnTo>
                  <a:pt x="572681" y="27794"/>
                </a:lnTo>
                <a:lnTo>
                  <a:pt x="525859" y="43037"/>
                </a:lnTo>
                <a:lnTo>
                  <a:pt x="479936" y="59116"/>
                </a:lnTo>
                <a:lnTo>
                  <a:pt x="435064" y="75985"/>
                </a:lnTo>
                <a:lnTo>
                  <a:pt x="391396" y="93599"/>
                </a:lnTo>
                <a:lnTo>
                  <a:pt x="326957" y="122002"/>
                </a:lnTo>
                <a:lnTo>
                  <a:pt x="267825" y="151020"/>
                </a:lnTo>
                <a:lnTo>
                  <a:pt x="214157" y="180446"/>
                </a:lnTo>
                <a:lnTo>
                  <a:pt x="166105" y="210071"/>
                </a:lnTo>
                <a:lnTo>
                  <a:pt x="123824" y="239691"/>
                </a:lnTo>
                <a:lnTo>
                  <a:pt x="87470" y="269096"/>
                </a:lnTo>
                <a:lnTo>
                  <a:pt x="57196" y="298080"/>
                </a:lnTo>
                <a:lnTo>
                  <a:pt x="15509" y="353959"/>
                </a:lnTo>
                <a:lnTo>
                  <a:pt x="0" y="405669"/>
                </a:lnTo>
                <a:lnTo>
                  <a:pt x="2448" y="429444"/>
                </a:lnTo>
                <a:lnTo>
                  <a:pt x="11904" y="451556"/>
                </a:lnTo>
                <a:lnTo>
                  <a:pt x="28522" y="471797"/>
                </a:lnTo>
                <a:lnTo>
                  <a:pt x="52458" y="489961"/>
                </a:lnTo>
                <a:lnTo>
                  <a:pt x="83866" y="505840"/>
                </a:lnTo>
                <a:lnTo>
                  <a:pt x="105591" y="480483"/>
                </a:lnTo>
                <a:lnTo>
                  <a:pt x="131942" y="454951"/>
                </a:lnTo>
                <a:lnTo>
                  <a:pt x="162668" y="429375"/>
                </a:lnTo>
                <a:lnTo>
                  <a:pt x="197514" y="403884"/>
                </a:lnTo>
                <a:lnTo>
                  <a:pt x="236229" y="378608"/>
                </a:lnTo>
                <a:lnTo>
                  <a:pt x="278560" y="353675"/>
                </a:lnTo>
                <a:lnTo>
                  <a:pt x="324254" y="329215"/>
                </a:lnTo>
                <a:lnTo>
                  <a:pt x="373059" y="305358"/>
                </a:lnTo>
                <a:lnTo>
                  <a:pt x="424722" y="282233"/>
                </a:lnTo>
                <a:lnTo>
                  <a:pt x="478990" y="259970"/>
                </a:lnTo>
                <a:lnTo>
                  <a:pt x="535611" y="238697"/>
                </a:lnTo>
                <a:lnTo>
                  <a:pt x="594331" y="218544"/>
                </a:lnTo>
                <a:lnTo>
                  <a:pt x="654900" y="199641"/>
                </a:lnTo>
                <a:lnTo>
                  <a:pt x="717062" y="182118"/>
                </a:lnTo>
                <a:lnTo>
                  <a:pt x="668409" y="0"/>
                </a:lnTo>
                <a:close/>
              </a:path>
            </a:pathLst>
          </a:custGeom>
          <a:solidFill>
            <a:srgbClr val="C19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94243" y="4419472"/>
            <a:ext cx="818515" cy="785495"/>
          </a:xfrm>
          <a:custGeom>
            <a:avLst/>
            <a:gdLst/>
            <a:ahLst/>
            <a:cxnLst/>
            <a:rect l="l" t="t" r="r" b="b"/>
            <a:pathLst>
              <a:path w="818515" h="785495">
                <a:moveTo>
                  <a:pt x="2745" y="430021"/>
                </a:moveTo>
                <a:lnTo>
                  <a:pt x="28157" y="471448"/>
                </a:lnTo>
                <a:lnTo>
                  <a:pt x="78157" y="503519"/>
                </a:lnTo>
                <a:lnTo>
                  <a:pt x="150260" y="525900"/>
                </a:lnTo>
                <a:lnTo>
                  <a:pt x="193824" y="533352"/>
                </a:lnTo>
                <a:lnTo>
                  <a:pt x="241982" y="538255"/>
                </a:lnTo>
                <a:lnTo>
                  <a:pt x="294423" y="540568"/>
                </a:lnTo>
                <a:lnTo>
                  <a:pt x="350837" y="540249"/>
                </a:lnTo>
                <a:lnTo>
                  <a:pt x="410913" y="537255"/>
                </a:lnTo>
                <a:lnTo>
                  <a:pt x="474341" y="531545"/>
                </a:lnTo>
                <a:lnTo>
                  <a:pt x="540809" y="523077"/>
                </a:lnTo>
                <a:lnTo>
                  <a:pt x="610008" y="511809"/>
                </a:lnTo>
                <a:lnTo>
                  <a:pt x="585675" y="420750"/>
                </a:lnTo>
                <a:lnTo>
                  <a:pt x="818504" y="561720"/>
                </a:lnTo>
                <a:lnTo>
                  <a:pt x="682995" y="784987"/>
                </a:lnTo>
                <a:lnTo>
                  <a:pt x="658674" y="693927"/>
                </a:lnTo>
                <a:lnTo>
                  <a:pt x="589476" y="705195"/>
                </a:lnTo>
                <a:lnTo>
                  <a:pt x="523007" y="713663"/>
                </a:lnTo>
                <a:lnTo>
                  <a:pt x="459579" y="719373"/>
                </a:lnTo>
                <a:lnTo>
                  <a:pt x="399503" y="722367"/>
                </a:lnTo>
                <a:lnTo>
                  <a:pt x="343090" y="722686"/>
                </a:lnTo>
                <a:lnTo>
                  <a:pt x="290648" y="720373"/>
                </a:lnTo>
                <a:lnTo>
                  <a:pt x="242491" y="715470"/>
                </a:lnTo>
                <a:lnTo>
                  <a:pt x="198927" y="708018"/>
                </a:lnTo>
                <a:lnTo>
                  <a:pt x="160268" y="698060"/>
                </a:lnTo>
                <a:lnTo>
                  <a:pt x="98905" y="670792"/>
                </a:lnTo>
                <a:lnTo>
                  <a:pt x="60889" y="634001"/>
                </a:lnTo>
                <a:lnTo>
                  <a:pt x="2745" y="430021"/>
                </a:lnTo>
                <a:lnTo>
                  <a:pt x="0" y="407794"/>
                </a:lnTo>
                <a:lnTo>
                  <a:pt x="3181" y="384560"/>
                </a:lnTo>
                <a:lnTo>
                  <a:pt x="26384" y="335685"/>
                </a:lnTo>
                <a:lnTo>
                  <a:pt x="70473" y="284611"/>
                </a:lnTo>
                <a:lnTo>
                  <a:pt x="99764" y="258629"/>
                </a:lnTo>
                <a:lnTo>
                  <a:pt x="133571" y="232552"/>
                </a:lnTo>
                <a:lnTo>
                  <a:pt x="171660" y="206533"/>
                </a:lnTo>
                <a:lnTo>
                  <a:pt x="213795" y="180723"/>
                </a:lnTo>
                <a:lnTo>
                  <a:pt x="259743" y="155275"/>
                </a:lnTo>
                <a:lnTo>
                  <a:pt x="309268" y="130339"/>
                </a:lnTo>
                <a:lnTo>
                  <a:pt x="362135" y="106068"/>
                </a:lnTo>
                <a:lnTo>
                  <a:pt x="418109" y="82614"/>
                </a:lnTo>
                <a:lnTo>
                  <a:pt x="476955" y="60128"/>
                </a:lnTo>
                <a:lnTo>
                  <a:pt x="538439" y="38763"/>
                </a:lnTo>
                <a:lnTo>
                  <a:pt x="602324" y="18669"/>
                </a:lnTo>
                <a:lnTo>
                  <a:pt x="668377" y="0"/>
                </a:lnTo>
                <a:lnTo>
                  <a:pt x="717031" y="182118"/>
                </a:lnTo>
                <a:lnTo>
                  <a:pt x="654868" y="199641"/>
                </a:lnTo>
                <a:lnTo>
                  <a:pt x="594300" y="218544"/>
                </a:lnTo>
                <a:lnTo>
                  <a:pt x="535579" y="238697"/>
                </a:lnTo>
                <a:lnTo>
                  <a:pt x="478959" y="259970"/>
                </a:lnTo>
                <a:lnTo>
                  <a:pt x="424691" y="282233"/>
                </a:lnTo>
                <a:lnTo>
                  <a:pt x="373028" y="305358"/>
                </a:lnTo>
                <a:lnTo>
                  <a:pt x="324223" y="329215"/>
                </a:lnTo>
                <a:lnTo>
                  <a:pt x="278529" y="353675"/>
                </a:lnTo>
                <a:lnTo>
                  <a:pt x="236198" y="378608"/>
                </a:lnTo>
                <a:lnTo>
                  <a:pt x="197483" y="403884"/>
                </a:lnTo>
                <a:lnTo>
                  <a:pt x="162636" y="429375"/>
                </a:lnTo>
                <a:lnTo>
                  <a:pt x="131911" y="454951"/>
                </a:lnTo>
                <a:lnTo>
                  <a:pt x="105559" y="480483"/>
                </a:lnTo>
                <a:lnTo>
                  <a:pt x="83834" y="505840"/>
                </a:lnTo>
              </a:path>
            </a:pathLst>
          </a:custGeom>
          <a:ln w="12700">
            <a:solidFill>
              <a:srgbClr val="AF87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957686" y="4086478"/>
            <a:ext cx="599440" cy="696595"/>
          </a:xfrm>
          <a:custGeom>
            <a:avLst/>
            <a:gdLst/>
            <a:ahLst/>
            <a:cxnLst/>
            <a:rect l="l" t="t" r="r" b="b"/>
            <a:pathLst>
              <a:path w="599440" h="696595">
                <a:moveTo>
                  <a:pt x="68834" y="354457"/>
                </a:moveTo>
                <a:lnTo>
                  <a:pt x="0" y="631317"/>
                </a:lnTo>
                <a:lnTo>
                  <a:pt x="263779" y="696595"/>
                </a:lnTo>
                <a:lnTo>
                  <a:pt x="215011" y="611124"/>
                </a:lnTo>
                <a:lnTo>
                  <a:pt x="227248" y="602337"/>
                </a:lnTo>
                <a:lnTo>
                  <a:pt x="263271" y="575691"/>
                </a:lnTo>
                <a:lnTo>
                  <a:pt x="316223" y="533857"/>
                </a:lnTo>
                <a:lnTo>
                  <a:pt x="364915" y="492099"/>
                </a:lnTo>
                <a:lnTo>
                  <a:pt x="409266" y="450620"/>
                </a:lnTo>
                <a:lnTo>
                  <a:pt x="419555" y="440055"/>
                </a:lnTo>
                <a:lnTo>
                  <a:pt x="117602" y="440055"/>
                </a:lnTo>
                <a:lnTo>
                  <a:pt x="68834" y="354457"/>
                </a:lnTo>
                <a:close/>
              </a:path>
              <a:path w="599440" h="696595">
                <a:moveTo>
                  <a:pt x="497205" y="0"/>
                </a:moveTo>
                <a:lnTo>
                  <a:pt x="474175" y="66004"/>
                </a:lnTo>
                <a:lnTo>
                  <a:pt x="455876" y="100976"/>
                </a:lnTo>
                <a:lnTo>
                  <a:pt x="433276" y="137004"/>
                </a:lnTo>
                <a:lnTo>
                  <a:pt x="406542" y="173895"/>
                </a:lnTo>
                <a:lnTo>
                  <a:pt x="375840" y="211455"/>
                </a:lnTo>
                <a:lnTo>
                  <a:pt x="341336" y="249491"/>
                </a:lnTo>
                <a:lnTo>
                  <a:pt x="303196" y="287810"/>
                </a:lnTo>
                <a:lnTo>
                  <a:pt x="261586" y="326219"/>
                </a:lnTo>
                <a:lnTo>
                  <a:pt x="216673" y="364525"/>
                </a:lnTo>
                <a:lnTo>
                  <a:pt x="168623" y="402534"/>
                </a:lnTo>
                <a:lnTo>
                  <a:pt x="117602" y="440055"/>
                </a:lnTo>
                <a:lnTo>
                  <a:pt x="419555" y="440055"/>
                </a:lnTo>
                <a:lnTo>
                  <a:pt x="449191" y="409624"/>
                </a:lnTo>
                <a:lnTo>
                  <a:pt x="484609" y="369312"/>
                </a:lnTo>
                <a:lnTo>
                  <a:pt x="515436" y="329889"/>
                </a:lnTo>
                <a:lnTo>
                  <a:pt x="541590" y="291557"/>
                </a:lnTo>
                <a:lnTo>
                  <a:pt x="562988" y="254520"/>
                </a:lnTo>
                <a:lnTo>
                  <a:pt x="579548" y="218979"/>
                </a:lnTo>
                <a:lnTo>
                  <a:pt x="597821" y="153203"/>
                </a:lnTo>
                <a:lnTo>
                  <a:pt x="599369" y="123373"/>
                </a:lnTo>
                <a:lnTo>
                  <a:pt x="595747" y="95852"/>
                </a:lnTo>
                <a:lnTo>
                  <a:pt x="586874" y="70845"/>
                </a:lnTo>
                <a:lnTo>
                  <a:pt x="572665" y="48552"/>
                </a:lnTo>
                <a:lnTo>
                  <a:pt x="553040" y="29179"/>
                </a:lnTo>
                <a:lnTo>
                  <a:pt x="527913" y="12927"/>
                </a:lnTo>
                <a:lnTo>
                  <a:pt x="497205" y="0"/>
                </a:lnTo>
                <a:close/>
              </a:path>
            </a:pathLst>
          </a:custGeom>
          <a:solidFill>
            <a:srgbClr val="EFB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609580" y="3899419"/>
            <a:ext cx="931544" cy="378460"/>
          </a:xfrm>
          <a:custGeom>
            <a:avLst/>
            <a:gdLst/>
            <a:ahLst/>
            <a:cxnLst/>
            <a:rect l="l" t="t" r="r" b="b"/>
            <a:pathLst>
              <a:path w="931545" h="378460">
                <a:moveTo>
                  <a:pt x="638354" y="0"/>
                </a:moveTo>
                <a:lnTo>
                  <a:pt x="596125" y="1197"/>
                </a:lnTo>
                <a:lnTo>
                  <a:pt x="551068" y="5447"/>
                </a:lnTo>
                <a:lnTo>
                  <a:pt x="503434" y="12709"/>
                </a:lnTo>
                <a:lnTo>
                  <a:pt x="453471" y="22947"/>
                </a:lnTo>
                <a:lnTo>
                  <a:pt x="401432" y="36121"/>
                </a:lnTo>
                <a:lnTo>
                  <a:pt x="347564" y="52195"/>
                </a:lnTo>
                <a:lnTo>
                  <a:pt x="292120" y="71129"/>
                </a:lnTo>
                <a:lnTo>
                  <a:pt x="235349" y="92886"/>
                </a:lnTo>
                <a:lnTo>
                  <a:pt x="177501" y="117428"/>
                </a:lnTo>
                <a:lnTo>
                  <a:pt x="118827" y="144716"/>
                </a:lnTo>
                <a:lnTo>
                  <a:pt x="59576" y="174712"/>
                </a:lnTo>
                <a:lnTo>
                  <a:pt x="0" y="207379"/>
                </a:lnTo>
                <a:lnTo>
                  <a:pt x="97409" y="378448"/>
                </a:lnTo>
                <a:lnTo>
                  <a:pt x="156986" y="345763"/>
                </a:lnTo>
                <a:lnTo>
                  <a:pt x="216240" y="315753"/>
                </a:lnTo>
                <a:lnTo>
                  <a:pt x="274919" y="288454"/>
                </a:lnTo>
                <a:lnTo>
                  <a:pt x="332773" y="263905"/>
                </a:lnTo>
                <a:lnTo>
                  <a:pt x="389551" y="242144"/>
                </a:lnTo>
                <a:lnTo>
                  <a:pt x="445003" y="223208"/>
                </a:lnTo>
                <a:lnTo>
                  <a:pt x="498880" y="207134"/>
                </a:lnTo>
                <a:lnTo>
                  <a:pt x="550929" y="193962"/>
                </a:lnTo>
                <a:lnTo>
                  <a:pt x="600901" y="183728"/>
                </a:lnTo>
                <a:lnTo>
                  <a:pt x="648546" y="176471"/>
                </a:lnTo>
                <a:lnTo>
                  <a:pt x="693612" y="172227"/>
                </a:lnTo>
                <a:lnTo>
                  <a:pt x="735851" y="171036"/>
                </a:lnTo>
                <a:lnTo>
                  <a:pt x="885515" y="171036"/>
                </a:lnTo>
                <a:lnTo>
                  <a:pt x="833754" y="80252"/>
                </a:lnTo>
                <a:lnTo>
                  <a:pt x="798321" y="41114"/>
                </a:lnTo>
                <a:lnTo>
                  <a:pt x="745570" y="15095"/>
                </a:lnTo>
                <a:lnTo>
                  <a:pt x="677504" y="1891"/>
                </a:lnTo>
                <a:lnTo>
                  <a:pt x="638354" y="0"/>
                </a:lnTo>
                <a:close/>
              </a:path>
              <a:path w="931545" h="378460">
                <a:moveTo>
                  <a:pt x="885515" y="171036"/>
                </a:moveTo>
                <a:lnTo>
                  <a:pt x="735851" y="171036"/>
                </a:lnTo>
                <a:lnTo>
                  <a:pt x="775010" y="172934"/>
                </a:lnTo>
                <a:lnTo>
                  <a:pt x="810841" y="177960"/>
                </a:lnTo>
                <a:lnTo>
                  <a:pt x="871512" y="197544"/>
                </a:lnTo>
                <a:lnTo>
                  <a:pt x="915862" y="230092"/>
                </a:lnTo>
                <a:lnTo>
                  <a:pt x="931291" y="251321"/>
                </a:lnTo>
                <a:lnTo>
                  <a:pt x="885515" y="171036"/>
                </a:lnTo>
                <a:close/>
              </a:path>
            </a:pathLst>
          </a:custGeom>
          <a:solidFill>
            <a:srgbClr val="C19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609580" y="3899419"/>
            <a:ext cx="947419" cy="883919"/>
          </a:xfrm>
          <a:custGeom>
            <a:avLst/>
            <a:gdLst/>
            <a:ahLst/>
            <a:cxnLst/>
            <a:rect l="l" t="t" r="r" b="b"/>
            <a:pathLst>
              <a:path w="947420" h="883920">
                <a:moveTo>
                  <a:pt x="931291" y="251321"/>
                </a:moveTo>
                <a:lnTo>
                  <a:pt x="895853" y="212179"/>
                </a:lnTo>
                <a:lnTo>
                  <a:pt x="843091" y="186150"/>
                </a:lnTo>
                <a:lnTo>
                  <a:pt x="775010" y="172934"/>
                </a:lnTo>
                <a:lnTo>
                  <a:pt x="735851" y="171036"/>
                </a:lnTo>
                <a:lnTo>
                  <a:pt x="693612" y="172227"/>
                </a:lnTo>
                <a:lnTo>
                  <a:pt x="648546" y="176471"/>
                </a:lnTo>
                <a:lnTo>
                  <a:pt x="600901" y="183728"/>
                </a:lnTo>
                <a:lnTo>
                  <a:pt x="550929" y="193962"/>
                </a:lnTo>
                <a:lnTo>
                  <a:pt x="498880" y="207134"/>
                </a:lnTo>
                <a:lnTo>
                  <a:pt x="445003" y="223208"/>
                </a:lnTo>
                <a:lnTo>
                  <a:pt x="389551" y="242144"/>
                </a:lnTo>
                <a:lnTo>
                  <a:pt x="332773" y="263905"/>
                </a:lnTo>
                <a:lnTo>
                  <a:pt x="274919" y="288454"/>
                </a:lnTo>
                <a:lnTo>
                  <a:pt x="216240" y="315753"/>
                </a:lnTo>
                <a:lnTo>
                  <a:pt x="156986" y="345763"/>
                </a:lnTo>
                <a:lnTo>
                  <a:pt x="97409" y="378448"/>
                </a:lnTo>
                <a:lnTo>
                  <a:pt x="0" y="207379"/>
                </a:lnTo>
                <a:lnTo>
                  <a:pt x="59576" y="174712"/>
                </a:lnTo>
                <a:lnTo>
                  <a:pt x="118827" y="144716"/>
                </a:lnTo>
                <a:lnTo>
                  <a:pt x="177501" y="117428"/>
                </a:lnTo>
                <a:lnTo>
                  <a:pt x="235349" y="92886"/>
                </a:lnTo>
                <a:lnTo>
                  <a:pt x="292120" y="71129"/>
                </a:lnTo>
                <a:lnTo>
                  <a:pt x="347564" y="52195"/>
                </a:lnTo>
                <a:lnTo>
                  <a:pt x="401432" y="36121"/>
                </a:lnTo>
                <a:lnTo>
                  <a:pt x="453471" y="22947"/>
                </a:lnTo>
                <a:lnTo>
                  <a:pt x="503434" y="12709"/>
                </a:lnTo>
                <a:lnTo>
                  <a:pt x="551068" y="5447"/>
                </a:lnTo>
                <a:lnTo>
                  <a:pt x="596125" y="1197"/>
                </a:lnTo>
                <a:lnTo>
                  <a:pt x="638354" y="0"/>
                </a:lnTo>
                <a:lnTo>
                  <a:pt x="677504" y="1891"/>
                </a:lnTo>
                <a:lnTo>
                  <a:pt x="745570" y="15095"/>
                </a:lnTo>
                <a:lnTo>
                  <a:pt x="798321" y="41114"/>
                </a:lnTo>
                <a:lnTo>
                  <a:pt x="833754" y="80252"/>
                </a:lnTo>
                <a:lnTo>
                  <a:pt x="931291" y="251321"/>
                </a:lnTo>
                <a:lnTo>
                  <a:pt x="947063" y="304569"/>
                </a:lnTo>
                <a:lnTo>
                  <a:pt x="946548" y="334822"/>
                </a:lnTo>
                <a:lnTo>
                  <a:pt x="929480" y="401454"/>
                </a:lnTo>
                <a:lnTo>
                  <a:pt x="913232" y="437379"/>
                </a:lnTo>
                <a:lnTo>
                  <a:pt x="892046" y="474742"/>
                </a:lnTo>
                <a:lnTo>
                  <a:pt x="866075" y="513315"/>
                </a:lnTo>
                <a:lnTo>
                  <a:pt x="835471" y="552872"/>
                </a:lnTo>
                <a:lnTo>
                  <a:pt x="800386" y="593186"/>
                </a:lnTo>
                <a:lnTo>
                  <a:pt x="760975" y="634031"/>
                </a:lnTo>
                <a:lnTo>
                  <a:pt x="717390" y="675180"/>
                </a:lnTo>
                <a:lnTo>
                  <a:pt x="669783" y="716406"/>
                </a:lnTo>
                <a:lnTo>
                  <a:pt x="618308" y="757483"/>
                </a:lnTo>
                <a:lnTo>
                  <a:pt x="563118" y="798183"/>
                </a:lnTo>
                <a:lnTo>
                  <a:pt x="611886" y="883654"/>
                </a:lnTo>
                <a:lnTo>
                  <a:pt x="348106" y="818376"/>
                </a:lnTo>
                <a:lnTo>
                  <a:pt x="416941" y="541516"/>
                </a:lnTo>
                <a:lnTo>
                  <a:pt x="465709" y="627114"/>
                </a:lnTo>
                <a:lnTo>
                  <a:pt x="516730" y="589594"/>
                </a:lnTo>
                <a:lnTo>
                  <a:pt x="564780" y="551585"/>
                </a:lnTo>
                <a:lnTo>
                  <a:pt x="609693" y="513279"/>
                </a:lnTo>
                <a:lnTo>
                  <a:pt x="651303" y="474869"/>
                </a:lnTo>
                <a:lnTo>
                  <a:pt x="689443" y="436550"/>
                </a:lnTo>
                <a:lnTo>
                  <a:pt x="723947" y="398514"/>
                </a:lnTo>
                <a:lnTo>
                  <a:pt x="754649" y="360954"/>
                </a:lnTo>
                <a:lnTo>
                  <a:pt x="781383" y="324064"/>
                </a:lnTo>
                <a:lnTo>
                  <a:pt x="803983" y="288036"/>
                </a:lnTo>
                <a:lnTo>
                  <a:pt x="822282" y="253064"/>
                </a:lnTo>
                <a:lnTo>
                  <a:pt x="836113" y="219341"/>
                </a:lnTo>
                <a:lnTo>
                  <a:pt x="845312" y="187059"/>
                </a:lnTo>
              </a:path>
            </a:pathLst>
          </a:custGeom>
          <a:ln w="12700">
            <a:solidFill>
              <a:srgbClr val="AF87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7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292475"/>
          </a:xfrm>
          <a:custGeom>
            <a:avLst/>
            <a:gdLst/>
            <a:ahLst/>
            <a:cxnLst/>
            <a:rect l="l" t="t" r="r" b="b"/>
            <a:pathLst>
              <a:path h="3292475">
                <a:moveTo>
                  <a:pt x="0" y="0"/>
                </a:moveTo>
                <a:lnTo>
                  <a:pt x="0" y="32924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770501"/>
            <a:ext cx="0" cy="2087880"/>
          </a:xfrm>
          <a:custGeom>
            <a:avLst/>
            <a:gdLst/>
            <a:ahLst/>
            <a:cxnLst/>
            <a:rect l="l" t="t" r="r" b="b"/>
            <a:pathLst>
              <a:path h="2087879">
                <a:moveTo>
                  <a:pt x="0" y="0"/>
                </a:moveTo>
                <a:lnTo>
                  <a:pt x="0" y="20874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3292475"/>
          </a:xfrm>
          <a:custGeom>
            <a:avLst/>
            <a:gdLst/>
            <a:ahLst/>
            <a:cxnLst/>
            <a:rect l="l" t="t" r="r" b="b"/>
            <a:pathLst>
              <a:path h="3292475">
                <a:moveTo>
                  <a:pt x="0" y="0"/>
                </a:moveTo>
                <a:lnTo>
                  <a:pt x="0" y="32924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770501"/>
            <a:ext cx="0" cy="2087880"/>
          </a:xfrm>
          <a:custGeom>
            <a:avLst/>
            <a:gdLst/>
            <a:ahLst/>
            <a:cxnLst/>
            <a:rect l="l" t="t" r="r" b="b"/>
            <a:pathLst>
              <a:path h="2087879">
                <a:moveTo>
                  <a:pt x="0" y="0"/>
                </a:moveTo>
                <a:lnTo>
                  <a:pt x="0" y="20874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48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632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5824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685651" y="2835275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>
                <a:moveTo>
                  <a:pt x="0" y="0"/>
                </a:moveTo>
                <a:lnTo>
                  <a:pt x="5063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2835275"/>
            <a:ext cx="3303904" cy="0"/>
          </a:xfrm>
          <a:custGeom>
            <a:avLst/>
            <a:gdLst/>
            <a:ahLst/>
            <a:cxnLst/>
            <a:rect l="l" t="t" r="r" b="b"/>
            <a:pathLst>
              <a:path w="3303904">
                <a:moveTo>
                  <a:pt x="0" y="0"/>
                </a:moveTo>
                <a:lnTo>
                  <a:pt x="330365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685651" y="4060825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>
                <a:moveTo>
                  <a:pt x="0" y="0"/>
                </a:moveTo>
                <a:lnTo>
                  <a:pt x="5063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84500" y="4060825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3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4060825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>
                <a:moveTo>
                  <a:pt x="0" y="0"/>
                </a:moveTo>
                <a:lnTo>
                  <a:pt x="2381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685651" y="5284851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>
                <a:moveTo>
                  <a:pt x="0" y="0"/>
                </a:moveTo>
                <a:lnTo>
                  <a:pt x="5063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5284851"/>
            <a:ext cx="3303904" cy="0"/>
          </a:xfrm>
          <a:custGeom>
            <a:avLst/>
            <a:gdLst/>
            <a:ahLst/>
            <a:cxnLst/>
            <a:rect l="l" t="t" r="r" b="b"/>
            <a:pathLst>
              <a:path w="3303904">
                <a:moveTo>
                  <a:pt x="0" y="0"/>
                </a:moveTo>
                <a:lnTo>
                  <a:pt x="330365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0" y="263588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263588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>
            <a:spLocks noGrp="1"/>
          </p:cNvSpPr>
          <p:nvPr>
            <p:ph type="title"/>
          </p:nvPr>
        </p:nvSpPr>
        <p:spPr>
          <a:xfrm>
            <a:off x="78739" y="293941"/>
            <a:ext cx="10910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spc="-5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Requisitos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hipóteses admissíveis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de RCE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ato</a:t>
            </a:r>
            <a:r>
              <a:rPr sz="2400" spc="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93981" y="924560"/>
            <a:ext cx="12004040" cy="800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1920" y="899160"/>
            <a:ext cx="12034520" cy="916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53987" y="966787"/>
            <a:ext cx="11884025" cy="6778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14642" y="997648"/>
            <a:ext cx="1155636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Leis de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efeitos concretos, constitucionais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ou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inconstitucionais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(ou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leis</a:t>
            </a:r>
            <a:r>
              <a:rPr sz="1900" b="1" spc="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materialmente</a:t>
            </a:r>
            <a:endParaRPr sz="1900">
              <a:latin typeface="Verdana"/>
              <a:cs typeface="Verdana"/>
            </a:endParaRPr>
          </a:p>
          <a:p>
            <a:pPr marL="3810" algn="ctr">
              <a:lnSpc>
                <a:spcPct val="100000"/>
              </a:lnSpc>
            </a:pP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administrativas)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41300" y="3292475"/>
            <a:ext cx="2743200" cy="1478280"/>
          </a:xfrm>
          <a:custGeom>
            <a:avLst/>
            <a:gdLst/>
            <a:ahLst/>
            <a:cxnLst/>
            <a:rect l="l" t="t" r="r" b="b"/>
            <a:pathLst>
              <a:path w="2743200" h="1478279">
                <a:moveTo>
                  <a:pt x="0" y="1478026"/>
                </a:moveTo>
                <a:lnTo>
                  <a:pt x="2743200" y="1478026"/>
                </a:lnTo>
                <a:lnTo>
                  <a:pt x="2743200" y="0"/>
                </a:lnTo>
                <a:lnTo>
                  <a:pt x="0" y="0"/>
                </a:lnTo>
                <a:lnTo>
                  <a:pt x="0" y="14780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41300" y="3292475"/>
            <a:ext cx="2743200" cy="1478280"/>
          </a:xfrm>
          <a:custGeom>
            <a:avLst/>
            <a:gdLst/>
            <a:ahLst/>
            <a:cxnLst/>
            <a:rect l="l" t="t" r="r" b="b"/>
            <a:pathLst>
              <a:path w="2743200" h="1478279">
                <a:moveTo>
                  <a:pt x="0" y="1478026"/>
                </a:moveTo>
                <a:lnTo>
                  <a:pt x="2743200" y="1478026"/>
                </a:lnTo>
                <a:lnTo>
                  <a:pt x="2743200" y="0"/>
                </a:lnTo>
                <a:lnTo>
                  <a:pt x="0" y="0"/>
                </a:lnTo>
                <a:lnTo>
                  <a:pt x="0" y="1478026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03555" y="3324225"/>
            <a:ext cx="2216150" cy="139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BREVE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COMPREENSÃO  SOBRE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 LEIS</a:t>
            </a:r>
            <a:r>
              <a:rPr sz="1800" spc="-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EFEITOS  CONCRETOS: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06826" y="2046351"/>
            <a:ext cx="8378825" cy="3970654"/>
          </a:xfrm>
          <a:custGeom>
            <a:avLst/>
            <a:gdLst/>
            <a:ahLst/>
            <a:cxnLst/>
            <a:rect l="l" t="t" r="r" b="b"/>
            <a:pathLst>
              <a:path w="8378825" h="3970654">
                <a:moveTo>
                  <a:pt x="0" y="3970274"/>
                </a:moveTo>
                <a:lnTo>
                  <a:pt x="8378825" y="3970274"/>
                </a:lnTo>
                <a:lnTo>
                  <a:pt x="8378825" y="0"/>
                </a:lnTo>
                <a:lnTo>
                  <a:pt x="0" y="0"/>
                </a:lnTo>
                <a:lnTo>
                  <a:pt x="0" y="39702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06826" y="2046351"/>
            <a:ext cx="8378825" cy="3970654"/>
          </a:xfrm>
          <a:custGeom>
            <a:avLst/>
            <a:gdLst/>
            <a:ahLst/>
            <a:cxnLst/>
            <a:rect l="l" t="t" r="r" b="b"/>
            <a:pathLst>
              <a:path w="8378825" h="3970654">
                <a:moveTo>
                  <a:pt x="0" y="3970274"/>
                </a:moveTo>
                <a:lnTo>
                  <a:pt x="8378825" y="3970274"/>
                </a:lnTo>
                <a:lnTo>
                  <a:pt x="8378825" y="0"/>
                </a:lnTo>
                <a:lnTo>
                  <a:pt x="0" y="0"/>
                </a:lnTo>
                <a:lnTo>
                  <a:pt x="0" y="3970274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386201" y="2072639"/>
            <a:ext cx="8223884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Um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ato </a:t>
            </a:r>
            <a:r>
              <a:rPr sz="2100" b="1" spc="-10" dirty="0">
                <a:solidFill>
                  <a:srgbClr val="2C2D2C"/>
                </a:solidFill>
                <a:latin typeface="Arial"/>
                <a:cs typeface="Arial"/>
              </a:rPr>
              <a:t>administrativo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por</a:t>
            </a:r>
            <a:r>
              <a:rPr sz="2100" spc="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analogia;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C2D2C"/>
              </a:buClr>
              <a:buFont typeface="Wingdings"/>
              <a:buChar char=""/>
            </a:pPr>
            <a:endParaRPr sz="2150">
              <a:latin typeface="Times New Roman"/>
              <a:cs typeface="Times New Roman"/>
            </a:endParaRPr>
          </a:p>
          <a:p>
            <a:pPr marL="299720" indent="-287020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299720" algn="l"/>
              </a:tabLst>
            </a:pP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Atingem</a:t>
            </a:r>
            <a:r>
              <a:rPr sz="21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pessoas</a:t>
            </a:r>
            <a:r>
              <a:rPr sz="2100" b="1" spc="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determinadas</a:t>
            </a:r>
            <a:r>
              <a:rPr sz="2100" b="1" spc="1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2C2D2C"/>
                </a:solidFill>
                <a:latin typeface="Arial"/>
                <a:cs typeface="Arial"/>
              </a:rPr>
              <a:t>–</a:t>
            </a:r>
            <a:r>
              <a:rPr sz="21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destoam</a:t>
            </a:r>
            <a:r>
              <a:rPr sz="2100" spc="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da</a:t>
            </a:r>
            <a:r>
              <a:rPr sz="21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generalidade</a:t>
            </a:r>
            <a:r>
              <a:rPr sz="2100" spc="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2100" spc="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da</a:t>
            </a:r>
            <a:endParaRPr sz="2100">
              <a:latin typeface="Arial"/>
              <a:cs typeface="Arial"/>
            </a:endParaRPr>
          </a:p>
          <a:p>
            <a:pPr marL="299720">
              <a:lnSpc>
                <a:spcPct val="100000"/>
              </a:lnSpc>
            </a:pP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abstração;</a:t>
            </a:r>
            <a:endParaRPr sz="21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386201" y="3673157"/>
            <a:ext cx="8223884" cy="98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Materializam </a:t>
            </a:r>
            <a:r>
              <a:rPr sz="21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princípio da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repartição dos encargos sociais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: 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ônus suportado por um cidadão ou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grupo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de pessoas específico 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em relação </a:t>
            </a:r>
            <a:r>
              <a:rPr sz="2100" dirty="0">
                <a:solidFill>
                  <a:srgbClr val="2C2D2C"/>
                </a:solidFill>
                <a:latin typeface="Arial"/>
                <a:cs typeface="Arial"/>
              </a:rPr>
              <a:t>à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sociedade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como um</a:t>
            </a:r>
            <a:r>
              <a:rPr sz="2100" spc="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todo;</a:t>
            </a:r>
            <a:endParaRPr sz="21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386201" y="4954015"/>
            <a:ext cx="8221345" cy="98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Por isso,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independe </a:t>
            </a:r>
            <a:r>
              <a:rPr sz="2100" b="1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fato da </a:t>
            </a:r>
            <a:r>
              <a:rPr sz="2100" b="1" spc="-10" dirty="0">
                <a:solidFill>
                  <a:srgbClr val="2C2D2C"/>
                </a:solidFill>
                <a:latin typeface="Arial"/>
                <a:cs typeface="Arial"/>
              </a:rPr>
              <a:t>lei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ser constitucional </a:t>
            </a:r>
            <a:r>
              <a:rPr sz="2100" b="1" spc="-10" dirty="0">
                <a:solidFill>
                  <a:srgbClr val="2C2D2C"/>
                </a:solidFill>
                <a:latin typeface="Arial"/>
                <a:cs typeface="Arial"/>
              </a:rPr>
              <a:t>ou 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inconstitucional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, </a:t>
            </a:r>
            <a:r>
              <a:rPr sz="21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Estado responderá civilmente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pelos danos por 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ela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causados (analogia dos atos lícitos ou</a:t>
            </a:r>
            <a:r>
              <a:rPr sz="2100" spc="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ilícitos).</a:t>
            </a:r>
            <a:endParaRPr sz="21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25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098338" y="1611375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>
                <a:moveTo>
                  <a:pt x="0" y="0"/>
                </a:moveTo>
                <a:lnTo>
                  <a:pt x="9366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50725" y="283527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2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50725" y="406082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2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150725" y="528485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2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150725" y="651033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2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1113" y="63500"/>
            <a:ext cx="12180886" cy="415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113" y="479425"/>
            <a:ext cx="12181205" cy="0"/>
          </a:xfrm>
          <a:custGeom>
            <a:avLst/>
            <a:gdLst/>
            <a:ahLst/>
            <a:cxnLst/>
            <a:rect l="l" t="t" r="r" b="b"/>
            <a:pathLst>
              <a:path w="12181205">
                <a:moveTo>
                  <a:pt x="0" y="0"/>
                </a:moveTo>
                <a:lnTo>
                  <a:pt x="12180886" y="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113" y="63500"/>
            <a:ext cx="12181205" cy="415925"/>
          </a:xfrm>
          <a:custGeom>
            <a:avLst/>
            <a:gdLst/>
            <a:ahLst/>
            <a:cxnLst/>
            <a:rect l="l" t="t" r="r" b="b"/>
            <a:pathLst>
              <a:path w="12181205" h="415925">
                <a:moveTo>
                  <a:pt x="12180886" y="0"/>
                </a:moveTo>
                <a:lnTo>
                  <a:pt x="0" y="0"/>
                </a:lnTo>
                <a:lnTo>
                  <a:pt x="0" y="415925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>
            <a:spLocks noGrp="1"/>
          </p:cNvSpPr>
          <p:nvPr>
            <p:ph type="title"/>
          </p:nvPr>
        </p:nvSpPr>
        <p:spPr>
          <a:xfrm>
            <a:off x="89852" y="93980"/>
            <a:ext cx="95351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100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100" dirty="0" smtClean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Requisitos </a:t>
            </a:r>
            <a:r>
              <a:rPr sz="21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hipóteses admissíveis de RCE por </a:t>
            </a:r>
            <a:r>
              <a:rPr sz="2100" dirty="0">
                <a:solidFill>
                  <a:srgbClr val="FFFFFF"/>
                </a:solidFill>
                <a:latin typeface="Verdana"/>
                <a:cs typeface="Verdana"/>
              </a:rPr>
              <a:t>ato</a:t>
            </a:r>
            <a:r>
              <a:rPr sz="21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2100" dirty="0">
              <a:latin typeface="Verdana"/>
              <a:cs typeface="Verdan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79780" y="523240"/>
            <a:ext cx="10327640" cy="50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87320" y="497840"/>
            <a:ext cx="6682740" cy="6273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39787" y="565213"/>
            <a:ext cx="10207625" cy="3857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113" y="1033525"/>
            <a:ext cx="12087225" cy="1538605"/>
          </a:xfrm>
          <a:custGeom>
            <a:avLst/>
            <a:gdLst/>
            <a:ahLst/>
            <a:cxnLst/>
            <a:rect l="l" t="t" r="r" b="b"/>
            <a:pathLst>
              <a:path w="12087225" h="1538605">
                <a:moveTo>
                  <a:pt x="0" y="1538224"/>
                </a:moveTo>
                <a:lnTo>
                  <a:pt x="12087225" y="1538224"/>
                </a:lnTo>
                <a:lnTo>
                  <a:pt x="12087225" y="0"/>
                </a:lnTo>
                <a:lnTo>
                  <a:pt x="0" y="0"/>
                </a:lnTo>
                <a:lnTo>
                  <a:pt x="0" y="15382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113" y="1033525"/>
            <a:ext cx="12087225" cy="1538605"/>
          </a:xfrm>
          <a:custGeom>
            <a:avLst/>
            <a:gdLst/>
            <a:ahLst/>
            <a:cxnLst/>
            <a:rect l="l" t="t" r="r" b="b"/>
            <a:pathLst>
              <a:path w="12087225" h="1538605">
                <a:moveTo>
                  <a:pt x="0" y="1538224"/>
                </a:moveTo>
                <a:lnTo>
                  <a:pt x="12087225" y="1538224"/>
                </a:lnTo>
                <a:lnTo>
                  <a:pt x="12087225" y="0"/>
                </a:lnTo>
                <a:lnTo>
                  <a:pt x="0" y="0"/>
                </a:lnTo>
                <a:lnTo>
                  <a:pt x="0" y="1538224"/>
                </a:lnTo>
                <a:close/>
              </a:path>
            </a:pathLst>
          </a:custGeom>
          <a:ln w="1270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2082925"/>
            <a:ext cx="12150725" cy="4775076"/>
          </a:xfrm>
          <a:custGeom>
            <a:avLst/>
            <a:gdLst/>
            <a:ahLst/>
            <a:cxnLst/>
            <a:rect l="l" t="t" r="r" b="b"/>
            <a:pathLst>
              <a:path w="12150725" h="4225925">
                <a:moveTo>
                  <a:pt x="12150725" y="4225922"/>
                </a:moveTo>
                <a:lnTo>
                  <a:pt x="12150725" y="0"/>
                </a:lnTo>
                <a:lnTo>
                  <a:pt x="0" y="0"/>
                </a:lnTo>
                <a:lnTo>
                  <a:pt x="0" y="4225922"/>
                </a:lnTo>
                <a:lnTo>
                  <a:pt x="12150725" y="42259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2632075"/>
            <a:ext cx="12150725" cy="4225925"/>
          </a:xfrm>
          <a:custGeom>
            <a:avLst/>
            <a:gdLst/>
            <a:ahLst/>
            <a:cxnLst/>
            <a:rect l="l" t="t" r="r" b="b"/>
            <a:pathLst>
              <a:path w="12150725" h="4225925">
                <a:moveTo>
                  <a:pt x="12150725" y="4225922"/>
                </a:moveTo>
                <a:lnTo>
                  <a:pt x="12150725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7465" y="595883"/>
            <a:ext cx="12039600" cy="58759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5595">
              <a:lnSpc>
                <a:spcPct val="100000"/>
              </a:lnSpc>
              <a:spcBef>
                <a:spcPts val="100"/>
              </a:spcBef>
            </a:pP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Omissão 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no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poder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legislar 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b="1" spc="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b="1" spc="-10" dirty="0" err="1" smtClean="0">
                <a:solidFill>
                  <a:srgbClr val="FFFFFF"/>
                </a:solidFill>
                <a:latin typeface="Verdana"/>
                <a:cs typeface="Verdana"/>
              </a:rPr>
              <a:t>regulamentar</a:t>
            </a:r>
            <a:endParaRPr lang="pt-BR" sz="1900" dirty="0">
              <a:latin typeface="Verdana"/>
              <a:cs typeface="Verdana"/>
            </a:endParaRPr>
          </a:p>
          <a:p>
            <a:pPr marL="2855595">
              <a:lnSpc>
                <a:spcPct val="100000"/>
              </a:lnSpc>
              <a:spcBef>
                <a:spcPts val="100"/>
              </a:spcBef>
            </a:pPr>
            <a:endParaRPr lang="pt-BR" sz="185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r>
              <a:rPr lang="pt-BR" sz="1850" dirty="0" smtClean="0">
                <a:latin typeface="Times New Roman"/>
                <a:cs typeface="Times New Roman"/>
              </a:rPr>
              <a:t>Comportamento omisso em termos legislativos (mora legislativa) também é possível de gerar responsabilização em razão da potencialidade danosa dele advindo.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pt-BR" sz="18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r>
              <a:rPr lang="pt-BR" sz="1850" b="1" dirty="0" smtClean="0">
                <a:latin typeface="Times New Roman"/>
                <a:cs typeface="Times New Roman"/>
              </a:rPr>
              <a:t>Hipóteses de Mora Legislativa</a:t>
            </a:r>
          </a:p>
          <a:p>
            <a:pPr marL="457200" indent="-457200">
              <a:lnSpc>
                <a:spcPct val="100000"/>
              </a:lnSpc>
              <a:spcBef>
                <a:spcPts val="50"/>
              </a:spcBef>
              <a:buAutoNum type="arabicParenR"/>
            </a:pPr>
            <a:r>
              <a:rPr lang="pt-BR" sz="1850" dirty="0" smtClean="0">
                <a:latin typeface="Times New Roman"/>
                <a:cs typeface="Times New Roman"/>
              </a:rPr>
              <a:t>Em situações que a própria Constituição Federal estabelece prazo para o exercício do dever de legislar, o descumprimento desse prazo, independentemente de decisão judicial prévia, é suficiente para a caracterização da mora inconstitucional, gerando a responsabilidade estatal (OLIVEIRA, 2017, p. 775).</a:t>
            </a:r>
          </a:p>
          <a:p>
            <a:pPr marL="457200" indent="-457200">
              <a:lnSpc>
                <a:spcPct val="100000"/>
              </a:lnSpc>
              <a:spcBef>
                <a:spcPts val="50"/>
              </a:spcBef>
              <a:buAutoNum type="arabicParenR"/>
            </a:pPr>
            <a:r>
              <a:rPr lang="pt-BR" sz="1850" dirty="0" smtClean="0">
                <a:latin typeface="Times New Roman"/>
                <a:cs typeface="Times New Roman"/>
              </a:rPr>
              <a:t>Em casos em que não há previamente a fixação de prazo para o dever de legislar, a configuração da mora legislativa se dá por reconhecimento judicial, em sede de Mandado de Injunção ou ADI por omissão. Após esse reconhecimento em sede judicial que se passa a poder falar em responsabilidade estatal (OLIVEIRA, 2017, p. 775).</a:t>
            </a:r>
            <a:endParaRPr sz="1850" dirty="0" smtClean="0">
              <a:latin typeface="Times New Roman"/>
              <a:cs typeface="Times New Roman"/>
            </a:endParaRPr>
          </a:p>
          <a:p>
            <a:pPr marL="808990" lvl="1" indent="-287020" algn="just">
              <a:lnSpc>
                <a:spcPts val="1789"/>
              </a:lnSpc>
              <a:buFont typeface="Wingdings"/>
              <a:buChar char=""/>
              <a:tabLst>
                <a:tab pos="352425" algn="l"/>
              </a:tabLst>
            </a:pP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Ação direta de inconstitucionalidade 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omissão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(art.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103, </a:t>
            </a:r>
            <a:r>
              <a:rPr sz="1500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2 da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CF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+ Lei</a:t>
            </a:r>
            <a:r>
              <a:rPr sz="15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12.063/09);</a:t>
            </a:r>
            <a:endParaRPr sz="1500" dirty="0">
              <a:latin typeface="Verdana"/>
              <a:cs typeface="Verdana"/>
            </a:endParaRPr>
          </a:p>
          <a:p>
            <a:pPr marL="808990" lvl="1" indent="-287020">
              <a:lnSpc>
                <a:spcPts val="1789"/>
              </a:lnSpc>
              <a:buFont typeface="Wingdings"/>
              <a:buChar char=""/>
              <a:tabLst>
                <a:tab pos="351790" algn="l"/>
                <a:tab pos="352425" algn="l"/>
              </a:tabLst>
            </a:pPr>
            <a:r>
              <a:rPr sz="1500" b="1" spc="-5" dirty="0" err="1" smtClean="0">
                <a:solidFill>
                  <a:srgbClr val="2C2D2C"/>
                </a:solidFill>
                <a:latin typeface="Verdana"/>
                <a:cs typeface="Verdana"/>
              </a:rPr>
              <a:t>Mandado</a:t>
            </a:r>
            <a:r>
              <a:rPr sz="1500" b="1" spc="12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500" b="1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Injunção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r>
              <a:rPr sz="1500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sempre</a:t>
            </a:r>
            <a:r>
              <a:rPr sz="15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5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500" u="sng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falta</a:t>
            </a:r>
            <a:r>
              <a:rPr sz="1500" u="sng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total</a:t>
            </a:r>
            <a:r>
              <a:rPr sz="1500" u="sng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500" u="sng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parcial</a:t>
            </a:r>
            <a:r>
              <a:rPr sz="1500" u="sng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500" u="sng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norma</a:t>
            </a:r>
            <a:r>
              <a:rPr sz="1500" u="sng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regulamentadora</a:t>
            </a:r>
            <a:r>
              <a:rPr sz="15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tornar</a:t>
            </a:r>
            <a:r>
              <a:rPr sz="15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inviável</a:t>
            </a:r>
            <a:r>
              <a:rPr sz="1500" u="sng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500" u="sng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exercício</a:t>
            </a:r>
            <a:r>
              <a:rPr sz="1500" u="sng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dos</a:t>
            </a:r>
            <a:endParaRPr sz="1500" dirty="0">
              <a:latin typeface="Verdana"/>
              <a:cs typeface="Verdana"/>
            </a:endParaRPr>
          </a:p>
          <a:p>
            <a:pPr marL="808990" marR="59690" lvl="1">
              <a:spcBef>
                <a:spcPts val="5"/>
              </a:spcBef>
            </a:pP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direitos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liberdades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constitucionais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e das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prerrogativas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inerentes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nacionalidade,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soberania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e à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cidadania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 (art.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2º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Lei 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13.300/16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+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5º,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LXXI,</a:t>
            </a:r>
            <a:r>
              <a:rPr sz="15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CF</a:t>
            </a:r>
            <a:r>
              <a:rPr sz="1500" spc="-5" dirty="0" smtClean="0">
                <a:solidFill>
                  <a:srgbClr val="2C2D2C"/>
                </a:solidFill>
                <a:latin typeface="Verdana"/>
                <a:cs typeface="Verdana"/>
              </a:rPr>
              <a:t>).</a:t>
            </a:r>
            <a:endParaRPr lang="pt-BR" sz="1500" spc="-5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808990" marR="59690" lvl="1">
              <a:spcBef>
                <a:spcPts val="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MANDADO DE INJUÇÃO. GARANTIA 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FUNDAMENTAL.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GREVE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DOS SERVIDORES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PÚBLICOS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CIVIS.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EVOLUÇÃO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DO TEMA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NA 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JURISPRUDÊNCIA DO SUPREMO TRIBUNAL FEDERAL (STF).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DEFINIÇÃO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PARÂMETROS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COMPETÊNCIA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CONSTITUCIONAL </a:t>
            </a:r>
            <a:r>
              <a:rPr sz="1300" spc="-20" dirty="0">
                <a:solidFill>
                  <a:srgbClr val="2C2D2C"/>
                </a:solidFill>
                <a:latin typeface="Verdana"/>
                <a:cs typeface="Verdana"/>
              </a:rPr>
              <a:t>PARA 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APRECIAÇÃO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ÂMBITO DA JUSTIÇA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JUSTIÇA </a:t>
            </a:r>
            <a:r>
              <a:rPr sz="1300" spc="-20" dirty="0">
                <a:solidFill>
                  <a:srgbClr val="2C2D2C"/>
                </a:solidFill>
                <a:latin typeface="Verdana"/>
                <a:cs typeface="Verdana"/>
              </a:rPr>
              <a:t>ESTADUAL </a:t>
            </a:r>
            <a:r>
              <a:rPr sz="1300" spc="-35" dirty="0">
                <a:solidFill>
                  <a:srgbClr val="2C2D2C"/>
                </a:solidFill>
                <a:latin typeface="Verdana"/>
                <a:cs typeface="Verdana"/>
              </a:rPr>
              <a:t>ATÉ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EDIÇÃO DA LEGISLAÇÃO ESPECÍFICA PERTINENTE, NOS  TERMOS</a:t>
            </a:r>
            <a:r>
              <a:rPr sz="13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3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2C2D2C"/>
                </a:solidFill>
                <a:latin typeface="Verdana"/>
                <a:cs typeface="Verdana"/>
              </a:rPr>
              <a:t>ART.</a:t>
            </a:r>
            <a:r>
              <a:rPr sz="1300" spc="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37,</a:t>
            </a:r>
            <a:r>
              <a:rPr sz="13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2C2D2C"/>
                </a:solidFill>
                <a:latin typeface="Verdana"/>
                <a:cs typeface="Verdana"/>
              </a:rPr>
              <a:t>VII,</a:t>
            </a:r>
            <a:r>
              <a:rPr sz="13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3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70" dirty="0">
                <a:solidFill>
                  <a:srgbClr val="2C2D2C"/>
                </a:solidFill>
                <a:latin typeface="Verdana"/>
                <a:cs typeface="Verdana"/>
              </a:rPr>
              <a:t>CF.</a:t>
            </a:r>
            <a:r>
              <a:rPr sz="13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r>
              <a:rPr sz="13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10" dirty="0">
                <a:solidFill>
                  <a:srgbClr val="2C2D2C"/>
                </a:solidFill>
                <a:latin typeface="Verdana"/>
                <a:cs typeface="Verdana"/>
              </a:rPr>
              <a:t>FIXAÇÃO</a:t>
            </a:r>
            <a:r>
              <a:rPr sz="1300" b="1" u="sng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300" b="1" u="sng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PRAZO</a:t>
            </a:r>
            <a:r>
              <a:rPr sz="1300" b="1" u="sng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300" b="1" u="sng" spc="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0" dirty="0">
                <a:solidFill>
                  <a:srgbClr val="2C2D2C"/>
                </a:solidFill>
                <a:latin typeface="Verdana"/>
                <a:cs typeface="Verdana"/>
              </a:rPr>
              <a:t>60</a:t>
            </a:r>
            <a:r>
              <a:rPr sz="1300" b="1" u="sng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(SESSENTA)</a:t>
            </a:r>
            <a:r>
              <a:rPr sz="1300" b="1" u="sng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DIAS</a:t>
            </a:r>
            <a:r>
              <a:rPr sz="1300" b="1" u="sng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PARA</a:t>
            </a:r>
            <a:r>
              <a:rPr sz="1300" b="1" u="sng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300" b="1" u="sng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300" b="1" u="sng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CONGRESSO</a:t>
            </a:r>
            <a:r>
              <a:rPr sz="1300" b="1" u="sng" spc="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10" dirty="0">
                <a:solidFill>
                  <a:srgbClr val="2C2D2C"/>
                </a:solidFill>
                <a:latin typeface="Verdana"/>
                <a:cs typeface="Verdana"/>
              </a:rPr>
              <a:t>LEGISLE</a:t>
            </a:r>
            <a:r>
              <a:rPr sz="1300" b="1" u="sng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SOBRE</a:t>
            </a:r>
            <a:r>
              <a:rPr sz="1300" b="1" u="sng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300" dirty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1300" b="1" u="sng" spc="-10" dirty="0">
                <a:solidFill>
                  <a:srgbClr val="2C2D2C"/>
                </a:solidFill>
                <a:latin typeface="Verdana"/>
                <a:cs typeface="Verdana"/>
              </a:rPr>
              <a:t>MATÉRIA.</a:t>
            </a:r>
            <a:r>
              <a:rPr sz="1300" b="1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2C2D2C"/>
                </a:solidFill>
                <a:latin typeface="Verdana"/>
                <a:cs typeface="Verdana"/>
              </a:rPr>
              <a:t>(STF.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MI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708. 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Min.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Gilmar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Mendes. Julg. em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25.10.07.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DJU em</a:t>
            </a:r>
            <a:r>
              <a:rPr sz="1300" spc="2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02.11.07</a:t>
            </a:r>
            <a:r>
              <a:rPr sz="1300" spc="-10" dirty="0" smtClean="0">
                <a:solidFill>
                  <a:srgbClr val="2C2D2C"/>
                </a:solidFill>
                <a:latin typeface="Verdana"/>
                <a:cs typeface="Verdana"/>
              </a:rPr>
              <a:t>).</a:t>
            </a:r>
            <a:endParaRPr sz="13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993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1874</Words>
  <Application>Microsoft Office PowerPoint</Application>
  <PresentationFormat>Widescreen</PresentationFormat>
  <Paragraphs>127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Times New Roman</vt:lpstr>
      <vt:lpstr>Verdana</vt:lpstr>
      <vt:lpstr>Wingdings</vt:lpstr>
      <vt:lpstr>Tema do Office</vt:lpstr>
      <vt:lpstr>Responsabilidade Civil do</vt:lpstr>
      <vt:lpstr>Sumário de aula</vt:lpstr>
      <vt:lpstr>1. RCE por atos legislativos - Algumas premissas necessárias</vt:lpstr>
      <vt:lpstr>2. Argumentos Favoráveis e Contrários</vt:lpstr>
      <vt:lpstr>3. Requisitos e hipóteses admissíveis de RCE por ato legislativo</vt:lpstr>
      <vt:lpstr>3. Requisitos e hipóteses admissíveis de RCE por ato legislativo</vt:lpstr>
      <vt:lpstr>3. Requisitos e hipóteses admissíveis de RCE por ato legislativo</vt:lpstr>
      <vt:lpstr>3. Requisitos e hipóteses admissíveis de RCE por ato legislativo</vt:lpstr>
      <vt:lpstr>3. Requisitos e hipóteses admissíveis de RCE por ato legislativo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Responsabilidade Civil do</dc:title>
  <dc:creator>Fabio Libonati</dc:creator>
  <cp:lastModifiedBy>Fabio Libonati</cp:lastModifiedBy>
  <cp:revision>1</cp:revision>
  <dcterms:created xsi:type="dcterms:W3CDTF">2020-04-01T15:12:34Z</dcterms:created>
  <dcterms:modified xsi:type="dcterms:W3CDTF">2020-04-01T15:18:21Z</dcterms:modified>
</cp:coreProperties>
</file>