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1" r:id="rId5"/>
    <p:sldId id="260" r:id="rId6"/>
    <p:sldId id="262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2D59-C012-4F7E-8DDB-2B0308430DC4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A1BF0AD-36AB-49EF-B928-BD950B72533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1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2D59-C012-4F7E-8DDB-2B0308430DC4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F0AD-36AB-49EF-B928-BD950B725338}" type="slidenum">
              <a:rPr lang="en-US" smtClean="0"/>
              <a:t>‹nº›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46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2D59-C012-4F7E-8DDB-2B0308430DC4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F0AD-36AB-49EF-B928-BD950B72533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75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2D59-C012-4F7E-8DDB-2B0308430DC4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F0AD-36AB-49EF-B928-BD950B725338}" type="slidenum">
              <a:rPr lang="en-US" smtClean="0"/>
              <a:t>‹nº›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67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2D59-C012-4F7E-8DDB-2B0308430DC4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F0AD-36AB-49EF-B928-BD950B72533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50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2D59-C012-4F7E-8DDB-2B0308430DC4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F0AD-36AB-49EF-B928-BD950B725338}" type="slidenum">
              <a:rPr lang="en-US" smtClean="0"/>
              <a:t>‹nº›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19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2D59-C012-4F7E-8DDB-2B0308430DC4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F0AD-36AB-49EF-B928-BD950B725338}" type="slidenum">
              <a:rPr lang="en-US" smtClean="0"/>
              <a:t>‹nº›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5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2D59-C012-4F7E-8DDB-2B0308430DC4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F0AD-36AB-49EF-B928-BD950B725338}" type="slidenum">
              <a:rPr lang="en-US" smtClean="0"/>
              <a:t>‹nº›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96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2D59-C012-4F7E-8DDB-2B0308430DC4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F0AD-36AB-49EF-B928-BD950B7253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8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2D59-C012-4F7E-8DDB-2B0308430DC4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F0AD-36AB-49EF-B928-BD950B72533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61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D192D59-C012-4F7E-8DDB-2B0308430DC4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F0AD-36AB-49EF-B928-BD950B725338}" type="slidenum">
              <a:rPr lang="en-US" smtClean="0"/>
              <a:t>‹nº›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2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92D59-C012-4F7E-8DDB-2B0308430DC4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A1BF0AD-36AB-49EF-B928-BD950B72533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3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6665DD-92FE-4FC1-8E9E-D709D4B54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0" y="1278460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pt-BR" sz="7200" dirty="0">
                <a:solidFill>
                  <a:srgbClr val="454545"/>
                </a:solidFill>
              </a:rPr>
              <a:t>U.E Bernardo  sabino</a:t>
            </a:r>
            <a:br>
              <a:rPr lang="pt-BR" sz="7200" dirty="0">
                <a:solidFill>
                  <a:srgbClr val="454545"/>
                </a:solidFill>
              </a:rPr>
            </a:br>
            <a:r>
              <a:rPr lang="pt-BR" sz="1800" dirty="0">
                <a:solidFill>
                  <a:srgbClr val="454545"/>
                </a:solidFill>
              </a:rPr>
              <a:t>Uma experiencia exitosa de escola do campo no Brasil! </a:t>
            </a:r>
            <a:endParaRPr lang="en-US" sz="1800" dirty="0">
              <a:solidFill>
                <a:srgbClr val="454545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E6BE597F-8CD8-4394-807B-5300E1BE6B5A}"/>
              </a:ext>
            </a:extLst>
          </p:cNvPr>
          <p:cNvSpPr txBox="1">
            <a:spLocks/>
          </p:cNvSpPr>
          <p:nvPr/>
        </p:nvSpPr>
        <p:spPr>
          <a:xfrm>
            <a:off x="1229864" y="4121804"/>
            <a:ext cx="9753668" cy="767748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pt-BR" sz="1800" dirty="0">
                <a:solidFill>
                  <a:srgbClr val="454545"/>
                </a:solidFill>
              </a:rPr>
              <a:t>Gabriela Dellangelica c. de oliveira</a:t>
            </a:r>
          </a:p>
          <a:p>
            <a:pPr algn="r">
              <a:lnSpc>
                <a:spcPct val="110000"/>
              </a:lnSpc>
            </a:pPr>
            <a:r>
              <a:rPr lang="pt-BR" sz="1800" dirty="0">
                <a:solidFill>
                  <a:srgbClr val="454545"/>
                </a:solidFill>
              </a:rPr>
              <a:t>Marta aparecida </a:t>
            </a:r>
            <a:r>
              <a:rPr lang="pt-BR" sz="1800" dirty="0" err="1">
                <a:solidFill>
                  <a:srgbClr val="454545"/>
                </a:solidFill>
              </a:rPr>
              <a:t>Bertrameli</a:t>
            </a:r>
            <a:r>
              <a:rPr lang="pt-BR" sz="1800" dirty="0">
                <a:solidFill>
                  <a:srgbClr val="454545"/>
                </a:solidFill>
              </a:rPr>
              <a:t> de Azevedo</a:t>
            </a:r>
          </a:p>
          <a:p>
            <a:pPr algn="r">
              <a:lnSpc>
                <a:spcPct val="110000"/>
              </a:lnSpc>
            </a:pPr>
            <a:r>
              <a:rPr lang="pt-BR" sz="1800" dirty="0">
                <a:solidFill>
                  <a:srgbClr val="454545"/>
                </a:solidFill>
              </a:rPr>
              <a:t>Wellington rosa soares</a:t>
            </a:r>
          </a:p>
          <a:p>
            <a:endParaRPr lang="pt-BR" sz="1800" dirty="0">
              <a:solidFill>
                <a:srgbClr val="454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44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E90B2C3-3C00-419E-9934-632A30C8061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r="19645"/>
          <a:stretch/>
        </p:blipFill>
        <p:spPr bwMode="auto">
          <a:xfrm>
            <a:off x="1271223" y="1116345"/>
            <a:ext cx="4825148" cy="3866172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7349C1-DC7C-4402-A296-2773A7EE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8" y="2015732"/>
            <a:ext cx="3520369" cy="345061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Escola Bernardo Sabino, no Assentamento Palmares, município de Luzilândia norte do Piauí, obteve no fundamental menor 4.8 e no fundamental maior 3.8, notas consideradas acima da média para modalidade</a:t>
            </a:r>
            <a:endParaRPr lang="en-US" sz="1800" dirty="0"/>
          </a:p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08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BBDD64-9B42-4B11-8AF0-DF4848CE1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Essas notas foram segundo o Índice de Desenvolvimento na Educação Básica (IDEB) que foi criado em 2007, pelo Instituto Nacional de Estudos e Pesquisas Educacionais Anísio Teixeira (Inep).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4AA12AEC-E5E9-4CEB-8559-705FCE51873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r="13956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2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5821FA-06EC-4009-B859-2131EDE0B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7" y="2015732"/>
            <a:ext cx="5018108" cy="38152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 Moradores contam que em 1997, quando se estabeleceu o acampamento, buscaram quem tinha maior nível de escolaridade entre os acampados e eram os que tinham ensino médio. Mesmo assim começaram  a alfabetizar as crianças e depois de três anos legalizaram a escola. Porém, professores da rede municipal se recusavam a dar aula no assentamento. E assim tiveram que se organizar e fazer curso superior em outro estado.  Depois voltaram pra escola que fica a 240 quilômetros da capital Teresina, com proposta de ensinar voltado mais para a educação do campo. 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m 12" descr="A imagem pode conter: 3 pessoas, pessoas em pé e atividades ao ar livre">
            <a:extLst>
              <a:ext uri="{FF2B5EF4-FFF2-40B4-BE49-F238E27FC236}">
                <a16:creationId xmlns:a16="http://schemas.microsoft.com/office/drawing/2014/main" id="{40256503-D866-4B12-8C5F-5E4FAA9C41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26" y="1241349"/>
            <a:ext cx="4821551" cy="3616163"/>
          </a:xfrm>
          <a:prstGeom prst="rect">
            <a:avLst/>
          </a:prstGeom>
          <a:noFill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73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0">
            <a:extLst>
              <a:ext uri="{FF2B5EF4-FFF2-40B4-BE49-F238E27FC236}">
                <a16:creationId xmlns:a16="http://schemas.microsoft.com/office/drawing/2014/main" id="{1669046F-5838-4C7A-BBE8-A77F40FD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2D5E6CDB-92ED-43A1-9491-C46E2C8E9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8" name="Group 14">
            <a:extLst>
              <a:ext uri="{FF2B5EF4-FFF2-40B4-BE49-F238E27FC236}">
                <a16:creationId xmlns:a16="http://schemas.microsoft.com/office/drawing/2014/main" id="{EBB966BC-DC49-4138-8DEF-B1CD13033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18">
            <a:extLst>
              <a:ext uri="{FF2B5EF4-FFF2-40B4-BE49-F238E27FC236}">
                <a16:creationId xmlns:a16="http://schemas.microsoft.com/office/drawing/2014/main" id="{23B9DAF8-7DB4-40CB-85F8-7E02F95C6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84450"/>
            <a:ext cx="5145580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20">
            <a:extLst>
              <a:ext uri="{FF2B5EF4-FFF2-40B4-BE49-F238E27FC236}">
                <a16:creationId xmlns:a16="http://schemas.microsoft.com/office/drawing/2014/main" id="{606AED2C-61BA-485C-9DD4-B23B628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69C42D1-E86F-4509-AE2B-9E23A14CD6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223" y="1240000"/>
            <a:ext cx="4824777" cy="3618861"/>
          </a:xfrm>
          <a:prstGeom prst="rect">
            <a:avLst/>
          </a:prstGeom>
          <a:noFill/>
        </p:spPr>
      </p:pic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6F2F624F-5DE4-4C3C-9289-4541C685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alfabetização das crianças começou a acontecer pelos próprios assentados em um barracão de palha e hoje, mais de 20 anos depois, se tornou uma referência na região pela qualidade de ensino.</a:t>
            </a:r>
            <a:endParaRPr lang="en-US" dirty="0"/>
          </a:p>
        </p:txBody>
      </p:sp>
      <p:pic>
        <p:nvPicPr>
          <p:cNvPr id="33" name="Picture 22">
            <a:extLst>
              <a:ext uri="{FF2B5EF4-FFF2-40B4-BE49-F238E27FC236}">
                <a16:creationId xmlns:a16="http://schemas.microsoft.com/office/drawing/2014/main" id="{7EFCF05C-6070-460B-8E60-12BE3EFD1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D731F1-726F-453E-9516-3058095DE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50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69046F-5838-4C7A-BBE8-A77F40FD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5E6CDB-92ED-43A1-9491-C46E2C8E9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B966BC-DC49-4138-8DEF-B1CD13033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3B9DAF8-7DB4-40CB-85F8-7E02F95C6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84450"/>
            <a:ext cx="5145580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6AED2C-61BA-485C-9DD4-B23B628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 descr="A imagem pode conter: 16 pessoas, pessoas sorrindo, pessoas em pé">
            <a:extLst>
              <a:ext uri="{FF2B5EF4-FFF2-40B4-BE49-F238E27FC236}">
                <a16:creationId xmlns:a16="http://schemas.microsoft.com/office/drawing/2014/main" id="{291E156E-1DAB-4B50-A2A7-CB2CCD6FFC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223" y="1692358"/>
            <a:ext cx="4825148" cy="2714145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2FFA19-349A-46CB-ACC8-F6FF7941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9613" y="2016059"/>
            <a:ext cx="4205345" cy="4481896"/>
          </a:xfrm>
        </p:spPr>
        <p:txBody>
          <a:bodyPr>
            <a:noAutofit/>
          </a:bodyPr>
          <a:lstStyle/>
          <a:p>
            <a:pPr algn="just"/>
            <a:r>
              <a:rPr lang="pt-BR" sz="1800" dirty="0"/>
              <a:t>Ao ocupar uma terra improdutiva, uma das principais preocupações do Movimento dos Trabalhadores Rurais Sem Terra (MST) é assegurar o direito à educação das famílias camponesas. </a:t>
            </a:r>
          </a:p>
          <a:p>
            <a:pPr algn="just"/>
            <a:r>
              <a:rPr lang="pt-BR" sz="1800" dirty="0"/>
              <a:t>A Escola Bernardo Sabino atende 205 alunos, que não são apenas assentados, mas também de comunidades rurais do entorno, desde o maternal até ensino de jovens e adultos. </a:t>
            </a:r>
            <a:endParaRPr lang="en-US" sz="1800" dirty="0"/>
          </a:p>
        </p:txBody>
      </p:sp>
      <p:pic>
        <p:nvPicPr>
          <p:cNvPr id="32" name="Picture 22">
            <a:extLst>
              <a:ext uri="{FF2B5EF4-FFF2-40B4-BE49-F238E27FC236}">
                <a16:creationId xmlns:a16="http://schemas.microsoft.com/office/drawing/2014/main" id="{7EFCF05C-6070-460B-8E60-12BE3EFD1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24">
            <a:extLst>
              <a:ext uri="{FF2B5EF4-FFF2-40B4-BE49-F238E27FC236}">
                <a16:creationId xmlns:a16="http://schemas.microsoft.com/office/drawing/2014/main" id="{CFD731F1-726F-453E-9516-3058095DE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4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D978CCD-9016-43CC-8818-44ECF312D795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r="-4" b="-4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8B5934-76A0-44DC-9A51-0273E4803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6" y="2015731"/>
            <a:ext cx="5806445" cy="45043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cs typeface="Arial" panose="020B0604020202020204" pitchFamily="34" charset="0"/>
              </a:rPr>
              <a:t>A educação é uma das principais bandeiras, e é </a:t>
            </a:r>
            <a:r>
              <a:rPr lang="pt-BR" dirty="0"/>
              <a:t>preciso muita luta para impedir a criminalização de movimentos sociais que são os que lutam por melhorias nas políticas públicas, sobretudo à educação no campo</a:t>
            </a:r>
            <a:r>
              <a:rPr lang="pt-BR" dirty="0">
                <a:cs typeface="Arial" panose="020B0604020202020204" pitchFamily="34" charset="0"/>
              </a:rPr>
              <a:t>, que busca formas pedagógicas de promover uma educação do campo com mais qualidade e mais participação. </a:t>
            </a:r>
          </a:p>
          <a:p>
            <a:pPr algn="just"/>
            <a:r>
              <a:rPr lang="pt-BR" dirty="0">
                <a:cs typeface="Arial" panose="020B0604020202020204" pitchFamily="34" charset="0"/>
              </a:rPr>
              <a:t>De acordo com a coordenação da escola Bernardo Sabino, o ensino precisa ser reflexo do mundo que queremos construir e esse processo faz toda diferença no aprendizado.</a:t>
            </a:r>
          </a:p>
          <a:p>
            <a:pPr marL="0" indent="0" algn="just">
              <a:buNone/>
            </a:pP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51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045E4-7786-4341-94E4-046F4779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bibliográficas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246402-7B8F-41D6-9305-428EC7FE7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ESPECIAL: SABERES DA TERRA. BRASIL DE FATO. Disponível em: https://www.brasildefato.com.br/especiais/especial-</a:t>
            </a:r>
            <a:r>
              <a:rPr lang="pt-BR" dirty="0" err="1"/>
              <a:t>or</a:t>
            </a:r>
            <a:r>
              <a:rPr lang="pt-BR" dirty="0"/>
              <a:t>-saberes-da-terra. Acesso em: 01 de abril de 2020.</a:t>
            </a:r>
          </a:p>
          <a:p>
            <a:r>
              <a:rPr lang="pt-BR" dirty="0"/>
              <a:t>COMO FUNCIONAM AS ESCOLAS DO CAMPO QUE ESTÃO NA MIRA DO GOVERNO BOLSONARO. BRASIL DE FATO. Disponível em: https://www.brasildefato.com.br/2019/03/25/como-funcionam-as-escolas-do-campo-que-estao-na-mira-do-governo-bolsonaro. Acesso em: 01 de abril de 2020.</a:t>
            </a:r>
            <a:endParaRPr lang="pt-BR" b="1" dirty="0"/>
          </a:p>
          <a:p>
            <a:r>
              <a:rPr lang="pt-BR" dirty="0"/>
              <a:t>SEGUNDO IDEB, DUAS ESCOLAS DO MST OBTÉM MAIORES ÍNDICES NA EDUCAÇÃO BÁSICA. MOVIMENTO DOS TRABALHADORES RURAIS SEM TERRA. Disponível em: https://mst.org.br/2018/09/10/segundo-ideb-duas-escolas-do-mst-obtem-maiores-indices-na-educacao-basica/. Acesso em: 01 de abril de 2020.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446540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505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Galeria</vt:lpstr>
      <vt:lpstr>U.E Bernardo  sabino Uma experiencia exitosa de escola do campo no Brasil!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U.E Bernardo  sabino Uma experiencia exitosa de escola do campo no Brasil!</dc:title>
  <dc:creator>wellington soares</dc:creator>
  <cp:lastModifiedBy>Gabriela Dellangelica</cp:lastModifiedBy>
  <cp:revision>6</cp:revision>
  <dcterms:created xsi:type="dcterms:W3CDTF">2020-04-03T13:36:26Z</dcterms:created>
  <dcterms:modified xsi:type="dcterms:W3CDTF">2020-04-05T20:50:21Z</dcterms:modified>
</cp:coreProperties>
</file>