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76" r:id="rId5"/>
    <p:sldId id="267" r:id="rId6"/>
    <p:sldId id="277" r:id="rId7"/>
    <p:sldId id="269" r:id="rId8"/>
    <p:sldId id="259" r:id="rId9"/>
    <p:sldId id="270" r:id="rId10"/>
    <p:sldId id="275" r:id="rId11"/>
    <p:sldId id="264" r:id="rId12"/>
    <p:sldId id="274" r:id="rId13"/>
    <p:sldId id="272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-30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Pasta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5"/>
    </mc:Choice>
    <mc:Fallback>
      <c:style val="25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pt-BR" sz="1600"/>
              <a:t>Número</a:t>
            </a:r>
            <a:r>
              <a:rPr lang="pt-BR" sz="1600" baseline="0"/>
              <a:t> de Cursos de Graduação em 2017 no Brasil</a:t>
            </a:r>
            <a:endParaRPr lang="pt-BR" sz="1600"/>
          </a:p>
        </c:rich>
      </c:tx>
      <c:layout>
        <c:manualLayout>
          <c:xMode val="edge"/>
          <c:yMode val="edge"/>
          <c:x val="0.20451365965995008"/>
          <c:y val="6.1164652032528674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7237930437397522"/>
          <c:y val="2.3270701221020523E-2"/>
          <c:w val="0.7550794643996972"/>
          <c:h val="0.9197795463362638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Plan2!$A$1:$A$7</c:f>
              <c:strCache>
                <c:ptCount val="7"/>
                <c:pt idx="0">
                  <c:v>Administração</c:v>
                </c:pt>
                <c:pt idx="1">
                  <c:v>Direito</c:v>
                </c:pt>
                <c:pt idx="2">
                  <c:v>História</c:v>
                </c:pt>
                <c:pt idx="3">
                  <c:v>Geografia</c:v>
                </c:pt>
                <c:pt idx="4">
                  <c:v>Economia</c:v>
                </c:pt>
                <c:pt idx="5">
                  <c:v>Ciências Sociais </c:v>
                </c:pt>
                <c:pt idx="6">
                  <c:v>Relações Internacionais</c:v>
                </c:pt>
              </c:strCache>
            </c:strRef>
          </c:cat>
          <c:val>
            <c:numRef>
              <c:f>Plan2!$B$1:$B$7</c:f>
              <c:numCache>
                <c:formatCode>General</c:formatCode>
                <c:ptCount val="7"/>
                <c:pt idx="0">
                  <c:v>5193</c:v>
                </c:pt>
                <c:pt idx="1">
                  <c:v>1203</c:v>
                </c:pt>
                <c:pt idx="2">
                  <c:v>515</c:v>
                </c:pt>
                <c:pt idx="3">
                  <c:v>398</c:v>
                </c:pt>
                <c:pt idx="4">
                  <c:v>234</c:v>
                </c:pt>
                <c:pt idx="5">
                  <c:v>211</c:v>
                </c:pt>
                <c:pt idx="6">
                  <c:v>132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037824"/>
        <c:axId val="113267200"/>
      </c:barChart>
      <c:catAx>
        <c:axId val="4103782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300"/>
            </a:pPr>
            <a:endParaRPr lang="pt-BR"/>
          </a:p>
        </c:txPr>
        <c:crossAx val="113267200"/>
        <c:crosses val="autoZero"/>
        <c:auto val="1"/>
        <c:lblAlgn val="ctr"/>
        <c:lblOffset val="100"/>
        <c:noMultiLvlLbl val="0"/>
      </c:catAx>
      <c:valAx>
        <c:axId val="113267200"/>
        <c:scaling>
          <c:orientation val="minMax"/>
          <c:max val="520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crossAx val="41037824"/>
        <c:crosses val="autoZero"/>
        <c:crossBetween val="between"/>
        <c:majorUnit val="50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pt-BR" sz="1600"/>
              <a:t>Evolução da oferta dos cursos de RI no Brasil</a:t>
            </a:r>
          </a:p>
        </c:rich>
      </c:tx>
      <c:layout>
        <c:manualLayout>
          <c:xMode val="edge"/>
          <c:yMode val="edge"/>
          <c:x val="8.4417940404508257E-2"/>
          <c:y val="0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noFill/>
            <a:ln>
              <a:solidFill>
                <a:sysClr val="windowText" lastClr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Plan1!$A$1:$A$6</c:f>
              <c:numCache>
                <c:formatCode>General</c:formatCode>
                <c:ptCount val="6"/>
                <c:pt idx="0">
                  <c:v>1970</c:v>
                </c:pt>
                <c:pt idx="1">
                  <c:v>1980</c:v>
                </c:pt>
                <c:pt idx="2">
                  <c:v>1990</c:v>
                </c:pt>
                <c:pt idx="3">
                  <c:v>2000</c:v>
                </c:pt>
                <c:pt idx="4">
                  <c:v>2014</c:v>
                </c:pt>
                <c:pt idx="5">
                  <c:v>2017</c:v>
                </c:pt>
              </c:numCache>
            </c:numRef>
          </c:cat>
          <c:val>
            <c:numRef>
              <c:f>Plan1!$B$1:$B$6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18</c:v>
                </c:pt>
                <c:pt idx="3">
                  <c:v>82</c:v>
                </c:pt>
                <c:pt idx="4">
                  <c:v>139</c:v>
                </c:pt>
                <c:pt idx="5">
                  <c:v>132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176128"/>
        <c:axId val="40992768"/>
      </c:barChart>
      <c:catAx>
        <c:axId val="40176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0992768"/>
        <c:crosses val="autoZero"/>
        <c:auto val="1"/>
        <c:lblAlgn val="ctr"/>
        <c:lblOffset val="100"/>
        <c:noMultiLvlLbl val="0"/>
      </c:catAx>
      <c:valAx>
        <c:axId val="40992768"/>
        <c:scaling>
          <c:orientation val="minMax"/>
          <c:max val="14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crossAx val="40176128"/>
        <c:crosses val="autoZero"/>
        <c:crossBetween val="between"/>
        <c:majorUnit val="2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sz="1600">
                <a:latin typeface="Times New Roman" pitchFamily="18" charset="0"/>
                <a:cs typeface="Times New Roman" pitchFamily="18" charset="0"/>
              </a:rPr>
              <a:t>Tipos de IES dos cursos de RI (2017)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spPr>
            <a:solidFill>
              <a:srgbClr val="C00000"/>
            </a:solidFill>
          </c:spPr>
          <c:dPt>
            <c:idx val="1"/>
            <c:bubble3D val="0"/>
            <c:spPr>
              <a:solidFill>
                <a:schemeClr val="accent1">
                  <a:lumMod val="50000"/>
                </a:schemeClr>
              </a:solidFill>
            </c:spPr>
          </c:dPt>
          <c:dLbls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Plan3!$A$2:$A$3</c:f>
              <c:strCache>
                <c:ptCount val="2"/>
                <c:pt idx="0">
                  <c:v>Pública </c:v>
                </c:pt>
                <c:pt idx="1">
                  <c:v>Privada</c:v>
                </c:pt>
              </c:strCache>
            </c:strRef>
          </c:cat>
          <c:val>
            <c:numRef>
              <c:f>Plan3!$B$2:$B$3</c:f>
              <c:numCache>
                <c:formatCode>_(* #,##0_);_(* \(#,##0\);_(* "-"_);_(@_)</c:formatCode>
                <c:ptCount val="2"/>
                <c:pt idx="0">
                  <c:v>1114</c:v>
                </c:pt>
                <c:pt idx="1">
                  <c:v>2492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pt-BR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sz="1600" baseline="0">
                <a:latin typeface="Times New Roman" pitchFamily="18" charset="0"/>
                <a:cs typeface="Times New Roman" pitchFamily="18" charset="0"/>
              </a:rPr>
              <a:t>Matrículas por tipo de IES (2017)</a:t>
            </a:r>
            <a:endParaRPr lang="pt-BR" sz="160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dPt>
            <c:idx val="0"/>
            <c:bubble3D val="0"/>
            <c:spPr>
              <a:solidFill>
                <a:srgbClr val="C000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 </a:t>
                    </a:r>
                    <a:r>
                      <a:rPr lang="en-US" smtClean="0"/>
                      <a:t>7606 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17201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Plan3!$A$2:$A$3</c:f>
              <c:strCache>
                <c:ptCount val="2"/>
                <c:pt idx="0">
                  <c:v>Pública </c:v>
                </c:pt>
                <c:pt idx="1">
                  <c:v>Privada</c:v>
                </c:pt>
              </c:strCache>
            </c:strRef>
          </c:cat>
          <c:val>
            <c:numRef>
              <c:f>Plan3!$B$2:$B$3</c:f>
              <c:numCache>
                <c:formatCode>_(* #,##0_);_(* \(#,##0\);_(* "-"_);_(@_)</c:formatCode>
                <c:ptCount val="2"/>
                <c:pt idx="0">
                  <c:v>1114</c:v>
                </c:pt>
                <c:pt idx="1">
                  <c:v>2492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/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pt-BR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sz="1600" baseline="0">
                <a:latin typeface="Times New Roman" pitchFamily="18" charset="0"/>
                <a:cs typeface="Times New Roman" pitchFamily="18" charset="0"/>
              </a:rPr>
              <a:t>Concluíntes por tipo de IES (2017)</a:t>
            </a:r>
            <a:endParaRPr lang="pt-BR" sz="160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spPr>
            <a:solidFill>
              <a:srgbClr val="C00000"/>
            </a:solidFill>
          </c:spPr>
          <c:dPt>
            <c:idx val="1"/>
            <c:bubble3D val="0"/>
            <c:spPr>
              <a:solidFill>
                <a:schemeClr val="accent1">
                  <a:lumMod val="50000"/>
                </a:schemeClr>
              </a:solidFill>
            </c:spPr>
          </c:dPt>
          <c:dLbls>
            <c:txPr>
              <a:bodyPr/>
              <a:lstStyle/>
              <a:p>
                <a:pPr>
                  <a:defRPr sz="200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Plan3!$A$2:$A$3</c:f>
              <c:strCache>
                <c:ptCount val="2"/>
                <c:pt idx="0">
                  <c:v>Pública </c:v>
                </c:pt>
                <c:pt idx="1">
                  <c:v>Privada</c:v>
                </c:pt>
              </c:strCache>
            </c:strRef>
          </c:cat>
          <c:val>
            <c:numRef>
              <c:f>Plan3!$B$2:$B$3</c:f>
              <c:numCache>
                <c:formatCode>_(* #,##0_);_(* \(#,##0\);_(* "-"_);_(@_)</c:formatCode>
                <c:ptCount val="2"/>
                <c:pt idx="0">
                  <c:v>1114</c:v>
                </c:pt>
                <c:pt idx="1">
                  <c:v>2492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/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pt-BR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/>
              <a:t>Distribuição</a:t>
            </a:r>
            <a:r>
              <a:rPr lang="pt-BR" baseline="0"/>
              <a:t> de Disciplinas Obrigatórias em % </a:t>
            </a:r>
            <a:endParaRPr lang="pt-BR"/>
          </a:p>
        </c:rich>
      </c:tx>
      <c:layout/>
      <c:overlay val="0"/>
    </c:title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'%'!$A$2</c:f>
              <c:strCache>
                <c:ptCount val="1"/>
                <c:pt idx="0">
                  <c:v>PUC-SP</c:v>
                </c:pt>
              </c:strCache>
            </c:strRef>
          </c:tx>
          <c:spPr>
            <a:ln w="28575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'%'!$B$1:$J$1</c:f>
              <c:strCache>
                <c:ptCount val="9"/>
                <c:pt idx="0">
                  <c:v>Ciência Política </c:v>
                </c:pt>
                <c:pt idx="1">
                  <c:v>História </c:v>
                </c:pt>
                <c:pt idx="2">
                  <c:v>Economia </c:v>
                </c:pt>
                <c:pt idx="3">
                  <c:v>Metodologia </c:v>
                </c:pt>
                <c:pt idx="4">
                  <c:v>Teoria de RI </c:v>
                </c:pt>
                <c:pt idx="5">
                  <c:v>Ciencias Sociais </c:v>
                </c:pt>
                <c:pt idx="6">
                  <c:v>Direito </c:v>
                </c:pt>
                <c:pt idx="7">
                  <c:v>PEB </c:v>
                </c:pt>
                <c:pt idx="8">
                  <c:v>ADM </c:v>
                </c:pt>
              </c:strCache>
            </c:strRef>
          </c:cat>
          <c:val>
            <c:numRef>
              <c:f>'%'!$B$2:$J$2</c:f>
              <c:numCache>
                <c:formatCode>0%</c:formatCode>
                <c:ptCount val="9"/>
                <c:pt idx="0">
                  <c:v>6.25E-2</c:v>
                </c:pt>
                <c:pt idx="1">
                  <c:v>6.25E-2</c:v>
                </c:pt>
                <c:pt idx="2">
                  <c:v>9.375E-2</c:v>
                </c:pt>
                <c:pt idx="3">
                  <c:v>3.125E-2</c:v>
                </c:pt>
                <c:pt idx="4">
                  <c:v>0.21875</c:v>
                </c:pt>
                <c:pt idx="5">
                  <c:v>0.375</c:v>
                </c:pt>
                <c:pt idx="6">
                  <c:v>6.25E-2</c:v>
                </c:pt>
                <c:pt idx="7">
                  <c:v>9.375E-2</c:v>
                </c:pt>
                <c:pt idx="8">
                  <c:v>0</c:v>
                </c:pt>
              </c:numCache>
            </c:numRef>
          </c:val>
        </c:ser>
        <c:ser>
          <c:idx val="1"/>
          <c:order val="1"/>
          <c:tx>
            <c:strRef>
              <c:f>'%'!$A$3</c:f>
              <c:strCache>
                <c:ptCount val="1"/>
                <c:pt idx="0">
                  <c:v>UnB</c:v>
                </c:pt>
              </c:strCache>
            </c:strRef>
          </c:tx>
          <c:spPr>
            <a:ln w="28575">
              <a:solidFill>
                <a:schemeClr val="accent1"/>
              </a:solidFill>
            </a:ln>
          </c:spPr>
          <c:marker>
            <c:symbol val="none"/>
          </c:marker>
          <c:cat>
            <c:strRef>
              <c:f>'%'!$B$1:$J$1</c:f>
              <c:strCache>
                <c:ptCount val="9"/>
                <c:pt idx="0">
                  <c:v>Ciência Política </c:v>
                </c:pt>
                <c:pt idx="1">
                  <c:v>História </c:v>
                </c:pt>
                <c:pt idx="2">
                  <c:v>Economia </c:v>
                </c:pt>
                <c:pt idx="3">
                  <c:v>Metodologia </c:v>
                </c:pt>
                <c:pt idx="4">
                  <c:v>Teoria de RI </c:v>
                </c:pt>
                <c:pt idx="5">
                  <c:v>Ciencias Sociais </c:v>
                </c:pt>
                <c:pt idx="6">
                  <c:v>Direito </c:v>
                </c:pt>
                <c:pt idx="7">
                  <c:v>PEB </c:v>
                </c:pt>
                <c:pt idx="8">
                  <c:v>ADM </c:v>
                </c:pt>
              </c:strCache>
            </c:strRef>
          </c:cat>
          <c:val>
            <c:numRef>
              <c:f>'%'!$B$3:$J$3</c:f>
              <c:numCache>
                <c:formatCode>0%</c:formatCode>
                <c:ptCount val="9"/>
                <c:pt idx="0">
                  <c:v>0.14285714285714285</c:v>
                </c:pt>
                <c:pt idx="1">
                  <c:v>0.10714285714285714</c:v>
                </c:pt>
                <c:pt idx="2">
                  <c:v>0.25</c:v>
                </c:pt>
                <c:pt idx="3">
                  <c:v>7.1428571428571425E-2</c:v>
                </c:pt>
                <c:pt idx="4">
                  <c:v>0.21428571428571427</c:v>
                </c:pt>
                <c:pt idx="5">
                  <c:v>3.5714285714285712E-2</c:v>
                </c:pt>
                <c:pt idx="6">
                  <c:v>0.14285714285714285</c:v>
                </c:pt>
                <c:pt idx="7">
                  <c:v>3.5714285714285712E-2</c:v>
                </c:pt>
                <c:pt idx="8">
                  <c:v>0</c:v>
                </c:pt>
              </c:numCache>
            </c:numRef>
          </c:val>
        </c:ser>
        <c:ser>
          <c:idx val="2"/>
          <c:order val="2"/>
          <c:tx>
            <c:strRef>
              <c:f>'%'!$A$4</c:f>
              <c:strCache>
                <c:ptCount val="1"/>
                <c:pt idx="0">
                  <c:v>FAAP</c:v>
                </c:pt>
              </c:strCache>
            </c:strRef>
          </c:tx>
          <c:spPr>
            <a:ln w="28575">
              <a:solidFill>
                <a:srgbClr val="00B050"/>
              </a:solidFill>
            </a:ln>
          </c:spPr>
          <c:marker>
            <c:symbol val="none"/>
          </c:marker>
          <c:cat>
            <c:strRef>
              <c:f>'%'!$B$1:$J$1</c:f>
              <c:strCache>
                <c:ptCount val="9"/>
                <c:pt idx="0">
                  <c:v>Ciência Política </c:v>
                </c:pt>
                <c:pt idx="1">
                  <c:v>História </c:v>
                </c:pt>
                <c:pt idx="2">
                  <c:v>Economia </c:v>
                </c:pt>
                <c:pt idx="3">
                  <c:v>Metodologia </c:v>
                </c:pt>
                <c:pt idx="4">
                  <c:v>Teoria de RI </c:v>
                </c:pt>
                <c:pt idx="5">
                  <c:v>Ciencias Sociais </c:v>
                </c:pt>
                <c:pt idx="6">
                  <c:v>Direito </c:v>
                </c:pt>
                <c:pt idx="7">
                  <c:v>PEB </c:v>
                </c:pt>
                <c:pt idx="8">
                  <c:v>ADM </c:v>
                </c:pt>
              </c:strCache>
            </c:strRef>
          </c:cat>
          <c:val>
            <c:numRef>
              <c:f>'%'!$B$4:$J$4</c:f>
              <c:numCache>
                <c:formatCode>0%</c:formatCode>
                <c:ptCount val="9"/>
                <c:pt idx="0">
                  <c:v>4.5454545454545456E-2</c:v>
                </c:pt>
                <c:pt idx="1">
                  <c:v>4.5454545454545456E-2</c:v>
                </c:pt>
                <c:pt idx="2">
                  <c:v>0.15909090909090909</c:v>
                </c:pt>
                <c:pt idx="3">
                  <c:v>9.0909090909090912E-2</c:v>
                </c:pt>
                <c:pt idx="4">
                  <c:v>0.20454545454545456</c:v>
                </c:pt>
                <c:pt idx="5">
                  <c:v>4.5454545454545456E-2</c:v>
                </c:pt>
                <c:pt idx="6">
                  <c:v>0.11363636363636363</c:v>
                </c:pt>
                <c:pt idx="7">
                  <c:v>6.8181818181818177E-2</c:v>
                </c:pt>
                <c:pt idx="8">
                  <c:v>0.22727272727272727</c:v>
                </c:pt>
              </c:numCache>
            </c:numRef>
          </c:val>
        </c:ser>
        <c:ser>
          <c:idx val="3"/>
          <c:order val="3"/>
          <c:tx>
            <c:strRef>
              <c:f>'%'!$A$5</c:f>
              <c:strCache>
                <c:ptCount val="1"/>
                <c:pt idx="0">
                  <c:v>USP</c:v>
                </c:pt>
              </c:strCache>
            </c:strRef>
          </c:tx>
          <c:spPr>
            <a:ln w="28575">
              <a:solidFill>
                <a:schemeClr val="tx1"/>
              </a:solidFill>
            </a:ln>
          </c:spPr>
          <c:marker>
            <c:symbol val="none"/>
          </c:marker>
          <c:cat>
            <c:strRef>
              <c:f>'%'!$B$1:$J$1</c:f>
              <c:strCache>
                <c:ptCount val="9"/>
                <c:pt idx="0">
                  <c:v>Ciência Política </c:v>
                </c:pt>
                <c:pt idx="1">
                  <c:v>História </c:v>
                </c:pt>
                <c:pt idx="2">
                  <c:v>Economia </c:v>
                </c:pt>
                <c:pt idx="3">
                  <c:v>Metodologia </c:v>
                </c:pt>
                <c:pt idx="4">
                  <c:v>Teoria de RI </c:v>
                </c:pt>
                <c:pt idx="5">
                  <c:v>Ciencias Sociais </c:v>
                </c:pt>
                <c:pt idx="6">
                  <c:v>Direito </c:v>
                </c:pt>
                <c:pt idx="7">
                  <c:v>PEB </c:v>
                </c:pt>
                <c:pt idx="8">
                  <c:v>ADM </c:v>
                </c:pt>
              </c:strCache>
            </c:strRef>
          </c:cat>
          <c:val>
            <c:numRef>
              <c:f>'%'!$B$5:$J$5</c:f>
              <c:numCache>
                <c:formatCode>0%</c:formatCode>
                <c:ptCount val="9"/>
                <c:pt idx="0">
                  <c:v>4.7619047619047616E-2</c:v>
                </c:pt>
                <c:pt idx="1">
                  <c:v>0.14285714285714285</c:v>
                </c:pt>
                <c:pt idx="2">
                  <c:v>0.19047619047619047</c:v>
                </c:pt>
                <c:pt idx="3">
                  <c:v>9.5238095238095233E-2</c:v>
                </c:pt>
                <c:pt idx="4">
                  <c:v>0.14285714285714285</c:v>
                </c:pt>
                <c:pt idx="5">
                  <c:v>9.5238095238095233E-2</c:v>
                </c:pt>
                <c:pt idx="6">
                  <c:v>0.19047619047619047</c:v>
                </c:pt>
                <c:pt idx="7">
                  <c:v>9.5238095238095233E-2</c:v>
                </c:pt>
                <c:pt idx="8">
                  <c:v>0</c:v>
                </c:pt>
              </c:numCache>
            </c:numRef>
          </c:val>
        </c:ser>
        <c:ser>
          <c:idx val="4"/>
          <c:order val="4"/>
          <c:tx>
            <c:strRef>
              <c:f>'%'!$A$6</c:f>
              <c:strCache>
                <c:ptCount val="1"/>
                <c:pt idx="0">
                  <c:v>UNESP</c:v>
                </c:pt>
              </c:strCache>
            </c:strRef>
          </c:tx>
          <c:spPr>
            <a:ln w="28575">
              <a:solidFill>
                <a:srgbClr val="FFC000"/>
              </a:solidFill>
            </a:ln>
          </c:spPr>
          <c:marker>
            <c:symbol val="none"/>
          </c:marker>
          <c:cat>
            <c:strRef>
              <c:f>'%'!$B$1:$J$1</c:f>
              <c:strCache>
                <c:ptCount val="9"/>
                <c:pt idx="0">
                  <c:v>Ciência Política </c:v>
                </c:pt>
                <c:pt idx="1">
                  <c:v>História </c:v>
                </c:pt>
                <c:pt idx="2">
                  <c:v>Economia </c:v>
                </c:pt>
                <c:pt idx="3">
                  <c:v>Metodologia </c:v>
                </c:pt>
                <c:pt idx="4">
                  <c:v>Teoria de RI </c:v>
                </c:pt>
                <c:pt idx="5">
                  <c:v>Ciencias Sociais </c:v>
                </c:pt>
                <c:pt idx="6">
                  <c:v>Direito </c:v>
                </c:pt>
                <c:pt idx="7">
                  <c:v>PEB </c:v>
                </c:pt>
                <c:pt idx="8">
                  <c:v>ADM </c:v>
                </c:pt>
              </c:strCache>
            </c:strRef>
          </c:cat>
          <c:val>
            <c:numRef>
              <c:f>'%'!$B$6:$J$6</c:f>
              <c:numCache>
                <c:formatCode>0%</c:formatCode>
                <c:ptCount val="9"/>
                <c:pt idx="0">
                  <c:v>8.3333333333333329E-2</c:v>
                </c:pt>
                <c:pt idx="1">
                  <c:v>0.1388888888888889</c:v>
                </c:pt>
                <c:pt idx="2">
                  <c:v>0.16666666666666666</c:v>
                </c:pt>
                <c:pt idx="3">
                  <c:v>5.5555555555555552E-2</c:v>
                </c:pt>
                <c:pt idx="4">
                  <c:v>0.27777777777777779</c:v>
                </c:pt>
                <c:pt idx="5">
                  <c:v>0.1388888888888889</c:v>
                </c:pt>
                <c:pt idx="6">
                  <c:v>8.3333333333333329E-2</c:v>
                </c:pt>
                <c:pt idx="7">
                  <c:v>5.5555555555555552E-2</c:v>
                </c:pt>
                <c:pt idx="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040896"/>
        <c:axId val="40999104"/>
      </c:radarChart>
      <c:catAx>
        <c:axId val="41040896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crossAx val="40999104"/>
        <c:crosses val="autoZero"/>
        <c:auto val="1"/>
        <c:lblAlgn val="ctr"/>
        <c:lblOffset val="100"/>
        <c:noMultiLvlLbl val="0"/>
      </c:catAx>
      <c:valAx>
        <c:axId val="40999104"/>
        <c:scaling>
          <c:orientation val="minMax"/>
          <c:max val="0.4"/>
          <c:min val="0"/>
        </c:scaling>
        <c:delete val="0"/>
        <c:axPos val="l"/>
        <c:majorGridlines/>
        <c:numFmt formatCode="0%" sourceLinked="1"/>
        <c:majorTickMark val="cross"/>
        <c:minorTickMark val="none"/>
        <c:tickLblPos val="nextTo"/>
        <c:crossAx val="41040896"/>
        <c:crosses val="autoZero"/>
        <c:crossBetween val="between"/>
        <c:majorUnit val="5.000000000000001E-2"/>
        <c:minorUnit val="1.0000000000000002E-2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pt-BR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0.5728</cdr:x>
      <cdr:y>0.95228</cdr:y>
    </cdr:from>
    <cdr:to>
      <cdr:x>0.91215</cdr:x>
      <cdr:y>1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5529146" y="5729867"/>
          <a:ext cx="3275670" cy="2871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t-BR" sz="1000">
              <a:latin typeface="Times New Roman" panose="02020603050405020304" pitchFamily="18" charset="0"/>
              <a:cs typeface="Times New Roman" panose="02020603050405020304" pitchFamily="18" charset="0"/>
            </a:rPr>
            <a:t>Fonte: Elaboração Própria a partir dos sitios</a:t>
          </a:r>
          <a:r>
            <a:rPr lang="pt-BR" sz="1000" baseline="0">
              <a:latin typeface="Times New Roman" panose="02020603050405020304" pitchFamily="18" charset="0"/>
              <a:cs typeface="Times New Roman" panose="02020603050405020304" pitchFamily="18" charset="0"/>
            </a:rPr>
            <a:t> web das Universidades</a:t>
          </a:r>
          <a:r>
            <a:rPr lang="pt-BR" sz="1000">
              <a:latin typeface="Times New Roman" panose="02020603050405020304" pitchFamily="18" charset="0"/>
              <a:cs typeface="Times New Roman" panose="02020603050405020304" pitchFamily="18" charset="0"/>
            </a:rPr>
            <a:t>  (2015)</a:t>
          </a:r>
        </a:p>
        <a:p xmlns:a="http://schemas.openxmlformats.org/drawingml/2006/main">
          <a:endParaRPr lang="pt-BR" sz="100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1182D-5E9A-4BBE-A4DB-4BC4D0CF998B}" type="datetimeFigureOut">
              <a:rPr lang="pt-BR" smtClean="0"/>
              <a:t>30/03/2020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2EC5-C2B6-462E-8376-FE204AC4D37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4341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1182D-5E9A-4BBE-A4DB-4BC4D0CF998B}" type="datetimeFigureOut">
              <a:rPr lang="pt-BR" smtClean="0"/>
              <a:t>30/03/2020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2EC5-C2B6-462E-8376-FE204AC4D37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15553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1182D-5E9A-4BBE-A4DB-4BC4D0CF998B}" type="datetimeFigureOut">
              <a:rPr lang="pt-BR" smtClean="0"/>
              <a:t>30/03/2020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2EC5-C2B6-462E-8376-FE204AC4D37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7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1182D-5E9A-4BBE-A4DB-4BC4D0CF998B}" type="datetimeFigureOut">
              <a:rPr lang="pt-BR" smtClean="0"/>
              <a:t>30/03/2020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2EC5-C2B6-462E-8376-FE204AC4D37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54329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1182D-5E9A-4BBE-A4DB-4BC4D0CF998B}" type="datetimeFigureOut">
              <a:rPr lang="pt-BR" smtClean="0"/>
              <a:t>30/03/2020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2EC5-C2B6-462E-8376-FE204AC4D37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5857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1182D-5E9A-4BBE-A4DB-4BC4D0CF998B}" type="datetimeFigureOut">
              <a:rPr lang="pt-BR" smtClean="0"/>
              <a:t>30/03/2020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2EC5-C2B6-462E-8376-FE204AC4D37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9362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1182D-5E9A-4BBE-A4DB-4BC4D0CF998B}" type="datetimeFigureOut">
              <a:rPr lang="pt-BR" smtClean="0"/>
              <a:t>30/03/2020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2EC5-C2B6-462E-8376-FE204AC4D37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82997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1182D-5E9A-4BBE-A4DB-4BC4D0CF998B}" type="datetimeFigureOut">
              <a:rPr lang="pt-BR" smtClean="0"/>
              <a:t>30/03/2020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2EC5-C2B6-462E-8376-FE204AC4D37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7174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1182D-5E9A-4BBE-A4DB-4BC4D0CF998B}" type="datetimeFigureOut">
              <a:rPr lang="pt-BR" smtClean="0"/>
              <a:t>30/03/2020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2EC5-C2B6-462E-8376-FE204AC4D37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52113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1182D-5E9A-4BBE-A4DB-4BC4D0CF998B}" type="datetimeFigureOut">
              <a:rPr lang="pt-BR" smtClean="0"/>
              <a:t>30/03/2020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2EC5-C2B6-462E-8376-FE204AC4D37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78612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1182D-5E9A-4BBE-A4DB-4BC4D0CF998B}" type="datetimeFigureOut">
              <a:rPr lang="pt-BR" smtClean="0"/>
              <a:t>30/03/2020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2EC5-C2B6-462E-8376-FE204AC4D37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6817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1182D-5E9A-4BBE-A4DB-4BC4D0CF998B}" type="datetimeFigureOut">
              <a:rPr lang="pt-BR" smtClean="0"/>
              <a:t>30/03/2020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82EC5-C2B6-462E-8376-FE204AC4D37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0130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br.linkedin.com/jobs/view/professor-de-rela%C3%A7%C3%B5es-internacionais-at-espm-1038004150" TargetMode="External"/><Relationship Id="rId2" Type="http://schemas.openxmlformats.org/officeDocument/2006/relationships/hyperlink" Target="https://ri.fgv.br/en/node/504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ienciapolitica.org.br/sites/default/files/documentos/2019/01/concurso-ufgd-relacoes-internacionaisjaneiro-2019-1472.pdf" TargetMode="External"/><Relationship Id="rId4" Type="http://schemas.openxmlformats.org/officeDocument/2006/relationships/hyperlink" Target="http://concurso.unifesp.br/editais/edital624-2018.ht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Ensino e Relações Internacionais no Brasil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934793"/>
          </a:xfrm>
        </p:spPr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Carreira Docente, Estrutura Curricular, Aulas Expositivas e Aprendizagem Baseada em Problemas 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872714" y="5134708"/>
            <a:ext cx="64465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Palestra preparada para o programa PAE I do IRI (USP)</a:t>
            </a:r>
          </a:p>
        </p:txBody>
      </p:sp>
    </p:spTree>
    <p:extLst>
      <p:ext uri="{BB962C8B-B14F-4D97-AF65-F5344CB8AC3E}">
        <p14:creationId xmlns:p14="http://schemas.microsoft.com/office/powerpoint/2010/main" val="93734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Conector de seta reta 15"/>
          <p:cNvCxnSpPr/>
          <p:nvPr/>
        </p:nvCxnSpPr>
        <p:spPr>
          <a:xfrm flipV="1">
            <a:off x="2180492" y="2473569"/>
            <a:ext cx="0" cy="318867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832339" y="1"/>
            <a:ext cx="10515600" cy="738554"/>
          </a:xfrm>
        </p:spPr>
        <p:txBody>
          <a:bodyPr>
            <a:normAutofit/>
          </a:bodyPr>
          <a:lstStyle/>
          <a:p>
            <a:pPr algn="ctr"/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strutura curricular semestral: PBL x LBL</a:t>
            </a: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426677" y="2778369"/>
            <a:ext cx="914400" cy="2772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3786554" y="2778369"/>
            <a:ext cx="914400" cy="2766646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4994031" y="2778369"/>
            <a:ext cx="914400" cy="2766646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6307016" y="2778369"/>
            <a:ext cx="914400" cy="2766646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1992923" y="3212121"/>
            <a:ext cx="5474946" cy="3399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1992923" y="3821722"/>
            <a:ext cx="5474946" cy="3399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1992923" y="4407875"/>
            <a:ext cx="5474946" cy="3399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1992923" y="5064367"/>
            <a:ext cx="5474946" cy="3399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832339" y="5070227"/>
            <a:ext cx="907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Simples</a:t>
            </a:r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624013" y="2778369"/>
            <a:ext cx="1115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Complexo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3683708" y="2285941"/>
            <a:ext cx="1184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Conceito 2</a:t>
            </a:r>
            <a:endParaRPr lang="pt-BR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4994031" y="2285941"/>
            <a:ext cx="1184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Conceito 3</a:t>
            </a:r>
            <a:endParaRPr lang="pt-BR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6283570" y="2285941"/>
            <a:ext cx="1184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Conceito 4</a:t>
            </a:r>
            <a:endParaRPr lang="pt-BR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2291727" y="2288903"/>
            <a:ext cx="1184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Conceito 1</a:t>
            </a:r>
            <a:endParaRPr lang="pt-BR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2083318" y="5653427"/>
            <a:ext cx="16011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Cooperação Internacional</a:t>
            </a: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3683709" y="5676872"/>
            <a:ext cx="1017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Pesquisa</a:t>
            </a:r>
            <a:endParaRPr lang="pt-BR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4736391" y="5657781"/>
            <a:ext cx="14419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   Comércio Internacional</a:t>
            </a:r>
            <a:endParaRPr lang="pt-BR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6373145" y="5689321"/>
            <a:ext cx="10051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Sistemas</a:t>
            </a:r>
          </a:p>
          <a:p>
            <a:r>
              <a:rPr lang="pt-BR" dirty="0" smtClean="0"/>
              <a:t>Políticos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3820120" y="5049686"/>
            <a:ext cx="1392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Problema 1</a:t>
            </a:r>
            <a:endParaRPr lang="pt-BR" dirty="0"/>
          </a:p>
        </p:txBody>
      </p:sp>
      <p:sp>
        <p:nvSpPr>
          <p:cNvPr id="30" name="CaixaDeTexto 29"/>
          <p:cNvSpPr txBox="1"/>
          <p:nvPr/>
        </p:nvSpPr>
        <p:spPr>
          <a:xfrm>
            <a:off x="3786554" y="4393194"/>
            <a:ext cx="1392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Problema 2</a:t>
            </a:r>
            <a:endParaRPr lang="pt-BR" dirty="0"/>
          </a:p>
        </p:txBody>
      </p:sp>
      <p:sp>
        <p:nvSpPr>
          <p:cNvPr id="31" name="CaixaDeTexto 30"/>
          <p:cNvSpPr txBox="1"/>
          <p:nvPr/>
        </p:nvSpPr>
        <p:spPr>
          <a:xfrm>
            <a:off x="3786554" y="3830485"/>
            <a:ext cx="1392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Problema 3</a:t>
            </a:r>
            <a:endParaRPr lang="pt-BR" dirty="0"/>
          </a:p>
        </p:txBody>
      </p:sp>
      <p:sp>
        <p:nvSpPr>
          <p:cNvPr id="32" name="CaixaDeTexto 31"/>
          <p:cNvSpPr txBox="1"/>
          <p:nvPr/>
        </p:nvSpPr>
        <p:spPr>
          <a:xfrm>
            <a:off x="3786554" y="3220883"/>
            <a:ext cx="1392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Problema 4</a:t>
            </a:r>
            <a:endParaRPr lang="pt-BR" dirty="0"/>
          </a:p>
        </p:txBody>
      </p:sp>
      <p:sp>
        <p:nvSpPr>
          <p:cNvPr id="33" name="CaixaDeTexto 32"/>
          <p:cNvSpPr txBox="1"/>
          <p:nvPr/>
        </p:nvSpPr>
        <p:spPr>
          <a:xfrm>
            <a:off x="832339" y="6345088"/>
            <a:ext cx="50901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Fonte: Elaborado pelo autor baseado em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Conway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Little (2000). 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1344396" y="1138475"/>
            <a:ext cx="60338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Exemplo de Estrutura PBL em um semestre </a:t>
            </a:r>
          </a:p>
          <a:p>
            <a:pPr algn="ctr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Relações Internacionais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tângulo 34"/>
          <p:cNvSpPr/>
          <p:nvPr/>
        </p:nvSpPr>
        <p:spPr>
          <a:xfrm>
            <a:off x="9090328" y="2963035"/>
            <a:ext cx="1582616" cy="32534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Retângulo 35"/>
          <p:cNvSpPr/>
          <p:nvPr/>
        </p:nvSpPr>
        <p:spPr>
          <a:xfrm>
            <a:off x="9090328" y="3427543"/>
            <a:ext cx="1582616" cy="32534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Retângulo 36"/>
          <p:cNvSpPr/>
          <p:nvPr/>
        </p:nvSpPr>
        <p:spPr>
          <a:xfrm>
            <a:off x="9090328" y="3928680"/>
            <a:ext cx="1582616" cy="32534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Retângulo 37"/>
          <p:cNvSpPr/>
          <p:nvPr/>
        </p:nvSpPr>
        <p:spPr>
          <a:xfrm>
            <a:off x="9090328" y="4433323"/>
            <a:ext cx="1582616" cy="32534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9" name="Conector de seta reta 38"/>
          <p:cNvCxnSpPr/>
          <p:nvPr/>
        </p:nvCxnSpPr>
        <p:spPr>
          <a:xfrm>
            <a:off x="8979877" y="5041591"/>
            <a:ext cx="1693067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aixaDeTexto 44"/>
          <p:cNvSpPr txBox="1"/>
          <p:nvPr/>
        </p:nvSpPr>
        <p:spPr>
          <a:xfrm>
            <a:off x="7925539" y="4885342"/>
            <a:ext cx="907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Simples</a:t>
            </a:r>
            <a:endParaRPr lang="pt-BR" dirty="0"/>
          </a:p>
        </p:txBody>
      </p:sp>
      <p:sp>
        <p:nvSpPr>
          <p:cNvPr id="46" name="CaixaDeTexto 45"/>
          <p:cNvSpPr txBox="1"/>
          <p:nvPr/>
        </p:nvSpPr>
        <p:spPr>
          <a:xfrm>
            <a:off x="10808676" y="4885561"/>
            <a:ext cx="1115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Complexo</a:t>
            </a:r>
            <a:endParaRPr lang="pt-BR" dirty="0"/>
          </a:p>
        </p:txBody>
      </p:sp>
      <p:sp>
        <p:nvSpPr>
          <p:cNvPr id="47" name="CaixaDeTexto 46"/>
          <p:cNvSpPr txBox="1"/>
          <p:nvPr/>
        </p:nvSpPr>
        <p:spPr>
          <a:xfrm>
            <a:off x="7643934" y="2939590"/>
            <a:ext cx="133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Teoria de RI </a:t>
            </a:r>
            <a:endParaRPr lang="pt-BR" dirty="0"/>
          </a:p>
        </p:txBody>
      </p:sp>
      <p:sp>
        <p:nvSpPr>
          <p:cNvPr id="49" name="CaixaDeTexto 48"/>
          <p:cNvSpPr txBox="1"/>
          <p:nvPr/>
        </p:nvSpPr>
        <p:spPr>
          <a:xfrm>
            <a:off x="10729198" y="2919047"/>
            <a:ext cx="1274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Conteúdo 1</a:t>
            </a:r>
            <a:endParaRPr lang="pt-BR" dirty="0"/>
          </a:p>
        </p:txBody>
      </p:sp>
      <p:sp>
        <p:nvSpPr>
          <p:cNvPr id="51" name="CaixaDeTexto 50"/>
          <p:cNvSpPr txBox="1"/>
          <p:nvPr/>
        </p:nvSpPr>
        <p:spPr>
          <a:xfrm>
            <a:off x="7593727" y="3427543"/>
            <a:ext cx="1436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Metodologia </a:t>
            </a:r>
            <a:endParaRPr lang="pt-BR" dirty="0"/>
          </a:p>
        </p:txBody>
      </p:sp>
      <p:sp>
        <p:nvSpPr>
          <p:cNvPr id="52" name="CaixaDeTexto 51"/>
          <p:cNvSpPr txBox="1"/>
          <p:nvPr/>
        </p:nvSpPr>
        <p:spPr>
          <a:xfrm>
            <a:off x="10729198" y="3367425"/>
            <a:ext cx="1274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Conteúdo 2</a:t>
            </a:r>
            <a:endParaRPr lang="pt-BR" dirty="0"/>
          </a:p>
        </p:txBody>
      </p:sp>
      <p:sp>
        <p:nvSpPr>
          <p:cNvPr id="53" name="CaixaDeTexto 52"/>
          <p:cNvSpPr txBox="1"/>
          <p:nvPr/>
        </p:nvSpPr>
        <p:spPr>
          <a:xfrm>
            <a:off x="7730229" y="3843657"/>
            <a:ext cx="1102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Economia</a:t>
            </a:r>
            <a:endParaRPr lang="pt-BR" dirty="0"/>
          </a:p>
        </p:txBody>
      </p:sp>
      <p:sp>
        <p:nvSpPr>
          <p:cNvPr id="54" name="CaixaDeTexto 53"/>
          <p:cNvSpPr txBox="1"/>
          <p:nvPr/>
        </p:nvSpPr>
        <p:spPr>
          <a:xfrm>
            <a:off x="10738546" y="3858283"/>
            <a:ext cx="1274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Conteúdo 3</a:t>
            </a:r>
            <a:endParaRPr lang="pt-BR" dirty="0"/>
          </a:p>
        </p:txBody>
      </p:sp>
      <p:sp>
        <p:nvSpPr>
          <p:cNvPr id="55" name="CaixaDeTexto 54"/>
          <p:cNvSpPr txBox="1"/>
          <p:nvPr/>
        </p:nvSpPr>
        <p:spPr>
          <a:xfrm>
            <a:off x="10738546" y="4378513"/>
            <a:ext cx="1274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Conteúdo 4</a:t>
            </a:r>
            <a:endParaRPr lang="pt-BR" dirty="0"/>
          </a:p>
        </p:txBody>
      </p:sp>
      <p:sp>
        <p:nvSpPr>
          <p:cNvPr id="56" name="CaixaDeTexto 55"/>
          <p:cNvSpPr txBox="1"/>
          <p:nvPr/>
        </p:nvSpPr>
        <p:spPr>
          <a:xfrm>
            <a:off x="7730229" y="4378513"/>
            <a:ext cx="1096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C. Política</a:t>
            </a:r>
            <a:endParaRPr lang="pt-BR" dirty="0"/>
          </a:p>
        </p:txBody>
      </p:sp>
      <p:sp>
        <p:nvSpPr>
          <p:cNvPr id="57" name="CaixaDeTexto 56"/>
          <p:cNvSpPr txBox="1"/>
          <p:nvPr/>
        </p:nvSpPr>
        <p:spPr>
          <a:xfrm>
            <a:off x="7593727" y="1085612"/>
            <a:ext cx="4330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Exemplo de Estrutura LBL em um semestre </a:t>
            </a:r>
          </a:p>
          <a:p>
            <a:pPr algn="ctr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Relações Internacionais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40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Pedro\AppData\Local\Temp\x10sctmp14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28" t="27676" r="45785" b="18778"/>
          <a:stretch/>
        </p:blipFill>
        <p:spPr bwMode="auto">
          <a:xfrm>
            <a:off x="1007328" y="785446"/>
            <a:ext cx="9565590" cy="5861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359878" y="237254"/>
            <a:ext cx="101404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Notas Médias Exame Final Farmacologia Básica: G. Tratamento (PBL) x Controle (LBL)</a:t>
            </a:r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254369" y="6510662"/>
            <a:ext cx="23514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Fonte: </a:t>
            </a:r>
            <a:r>
              <a:rPr 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Antepohl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Herzig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(1999)</a:t>
            </a:r>
            <a:endParaRPr 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31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24448"/>
            <a:ext cx="10515600" cy="90096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Possibilidade </a:t>
            </a: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Aprendizagem ativa:</a:t>
            </a:r>
            <a:b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Jogo: Sobrevivência</a:t>
            </a:r>
            <a:endParaRPr lang="pt-B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Objetivo</a:t>
            </a:r>
            <a:r>
              <a:rPr lang="en-US" dirty="0" smtClean="0"/>
              <a:t>: </a:t>
            </a:r>
            <a:r>
              <a:rPr lang="en-US" dirty="0" err="1" smtClean="0"/>
              <a:t>sobreviver</a:t>
            </a:r>
            <a:r>
              <a:rPr lang="en-US" dirty="0" smtClean="0"/>
              <a:t>,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estudante</a:t>
            </a:r>
            <a:r>
              <a:rPr lang="en-US" dirty="0" smtClean="0"/>
              <a:t> tem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carta</a:t>
            </a:r>
            <a:r>
              <a:rPr lang="en-US" dirty="0" smtClean="0"/>
              <a:t> da </a:t>
            </a:r>
            <a:r>
              <a:rPr lang="en-US" dirty="0" err="1" smtClean="0"/>
              <a:t>vida</a:t>
            </a:r>
            <a:endParaRPr lang="en-US" dirty="0" smtClean="0"/>
          </a:p>
          <a:p>
            <a:r>
              <a:rPr lang="pt-BR" dirty="0"/>
              <a:t>Se alguém o desafia, você deve duelar jogando pedra, papel e </a:t>
            </a:r>
            <a:r>
              <a:rPr lang="pt-BR" dirty="0" smtClean="0"/>
              <a:t>tesoura</a:t>
            </a:r>
            <a:endParaRPr lang="pt-BR" dirty="0"/>
          </a:p>
          <a:p>
            <a:r>
              <a:rPr lang="pt-BR" dirty="0"/>
              <a:t>O perdedor está morto e o vencedor recebe todas as cartas da pessoa </a:t>
            </a:r>
            <a:r>
              <a:rPr lang="pt-BR" dirty="0" smtClean="0"/>
              <a:t>morta</a:t>
            </a:r>
            <a:endParaRPr lang="pt-BR" dirty="0"/>
          </a:p>
          <a:p>
            <a:r>
              <a:rPr lang="pt-BR" dirty="0"/>
              <a:t>Até os cartões acabarem, você pode obter um novo cartão de vida.</a:t>
            </a:r>
          </a:p>
          <a:p>
            <a:r>
              <a:rPr lang="pt-BR" dirty="0"/>
              <a:t>Quando você estiver morto e não houver novos cartões de vida, </a:t>
            </a:r>
            <a:r>
              <a:rPr lang="pt-BR" dirty="0" smtClean="0"/>
              <a:t>sente-se</a:t>
            </a:r>
            <a:endParaRPr lang="pt-BR" dirty="0"/>
          </a:p>
          <a:p>
            <a:r>
              <a:rPr lang="pt-BR" dirty="0"/>
              <a:t>Não são permitidas </a:t>
            </a:r>
            <a:r>
              <a:rPr lang="pt-BR" dirty="0" smtClean="0"/>
              <a:t>negociações</a:t>
            </a:r>
            <a:endParaRPr lang="pt-BR" dirty="0"/>
          </a:p>
          <a:p>
            <a:r>
              <a:rPr lang="en-US" dirty="0" err="1" smtClean="0"/>
              <a:t>Realismo</a:t>
            </a:r>
            <a:r>
              <a:rPr lang="en-US" dirty="0" smtClean="0"/>
              <a:t> </a:t>
            </a:r>
            <a:r>
              <a:rPr lang="en-US" dirty="0" err="1" smtClean="0"/>
              <a:t>Clássico</a:t>
            </a:r>
            <a:r>
              <a:rPr lang="en-US" dirty="0" smtClean="0"/>
              <a:t>: </a:t>
            </a:r>
            <a:r>
              <a:rPr lang="en-US" dirty="0" err="1" smtClean="0"/>
              <a:t>assimetria</a:t>
            </a:r>
            <a:r>
              <a:rPr lang="en-US" dirty="0" smtClean="0"/>
              <a:t> de </a:t>
            </a:r>
            <a:r>
              <a:rPr lang="en-US" dirty="0" err="1" smtClean="0"/>
              <a:t>poder</a:t>
            </a:r>
            <a:r>
              <a:rPr lang="en-US" dirty="0" smtClean="0"/>
              <a:t>, </a:t>
            </a:r>
            <a:r>
              <a:rPr lang="en-US" dirty="0" err="1"/>
              <a:t>n</a:t>
            </a:r>
            <a:r>
              <a:rPr lang="en-US" dirty="0" err="1" smtClean="0"/>
              <a:t>atureza</a:t>
            </a:r>
            <a:r>
              <a:rPr lang="en-US" dirty="0" smtClean="0"/>
              <a:t> </a:t>
            </a:r>
            <a:r>
              <a:rPr lang="en-US" dirty="0" err="1" smtClean="0"/>
              <a:t>humana</a:t>
            </a:r>
            <a:r>
              <a:rPr lang="en-US" dirty="0" smtClean="0"/>
              <a:t>, </a:t>
            </a:r>
            <a:r>
              <a:rPr lang="en-US" dirty="0" err="1" smtClean="0"/>
              <a:t>conflito</a:t>
            </a:r>
            <a:endParaRPr lang="en-US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27813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65833"/>
            <a:ext cx="10515600" cy="572722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Referências Bibliográficas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808892"/>
            <a:ext cx="10515600" cy="5368071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Ala, J., </a:t>
            </a:r>
            <a:r>
              <a:rPr lang="en-US" sz="22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sz="2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Hyde-Clarke, N. (2006). The utility of adopting Problem-Based Learning in an International Relations foundation course. </a:t>
            </a:r>
            <a:r>
              <a:rPr lang="en-US" sz="22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 as change</a:t>
            </a:r>
            <a:r>
              <a:rPr lang="en-US" sz="2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22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(1), 121-132</a:t>
            </a:r>
            <a:r>
              <a:rPr lang="en-US" sz="22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Antepohl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W., &amp;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Herzig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 (1999). Problem‐based learning versus lecture‐based learning in a course of basic pharmacology: a controlled, randomized study. 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Medical education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(2), 106-113.</a:t>
            </a:r>
            <a:endParaRPr lang="en-US" sz="2200" dirty="0" smtClean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Archetti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C. (2012). Friend or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Foe&amp;quest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Problem-Based Learning (PBL) in Political Communication. 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uropean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olitical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cience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(4), 551-566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Conway, J., &amp; Little, P. (2000). From practice to theory: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reconceptualising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curriculum development for PBL. 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Problem-based learning. Educational innovation across disciplines–a collection of selected papers. Singapore: </a:t>
            </a:r>
            <a:r>
              <a:rPr lang="en-US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Temasek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Centre for Problem-based Learning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169-179.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Edgar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(1969).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Audio-Visual Methods in 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Teaching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York: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Holt, Rinehart &amp;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Winston.</a:t>
            </a:r>
          </a:p>
          <a:p>
            <a:r>
              <a:rPr lang="en-US" sz="2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Ishiyama</a:t>
            </a:r>
            <a:r>
              <a:rPr lang="en-US" sz="2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J., Miller, W. J., &amp; Simon, E. (Eds.). (2015). </a:t>
            </a:r>
            <a:r>
              <a:rPr lang="en-US" sz="22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Handbook on Teaching and Learning in Political Science and International Relations</a:t>
            </a:r>
            <a:r>
              <a:rPr lang="en-US" sz="2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Edward Elgar Publishing</a:t>
            </a:r>
            <a:r>
              <a:rPr lang="en-US" sz="22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687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65834"/>
            <a:ext cx="10515600" cy="912690"/>
          </a:xfrm>
        </p:spPr>
        <p:txBody>
          <a:bodyPr>
            <a:noAutofit/>
          </a:bodyPr>
          <a:lstStyle/>
          <a:p>
            <a:pPr algn="ctr"/>
            <a:r>
              <a:rPr lang="pt-BR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  <a:endParaRPr lang="pt-BR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Parte 1</a:t>
            </a: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Caracterização do curso de graduação em relações internacionais no Brasil e Carreira Docente</a:t>
            </a:r>
          </a:p>
          <a:p>
            <a:pPr marL="0" indent="0">
              <a:buNone/>
            </a:pPr>
            <a:endParaRPr lang="pt-B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Parte 2</a:t>
            </a: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Aprendizagem baseada em problemas (PBL)</a:t>
            </a:r>
          </a:p>
          <a:p>
            <a:pPr marL="0" indent="0">
              <a:buNone/>
            </a:pPr>
            <a:endParaRPr lang="pt-B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Parte 3</a:t>
            </a: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Exemplo</a:t>
            </a: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sala de aula</a:t>
            </a: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79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6858762" y="6494211"/>
            <a:ext cx="1402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Fonte: INEP (2018)</a:t>
            </a:r>
            <a:endParaRPr 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32325112"/>
              </p:ext>
            </p:extLst>
          </p:nvPr>
        </p:nvGraphicFramePr>
        <p:xfrm>
          <a:off x="5332021" y="95003"/>
          <a:ext cx="6757060" cy="6264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Espaço Reservado para Conteúdo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13837266"/>
              </p:ext>
            </p:extLst>
          </p:nvPr>
        </p:nvGraphicFramePr>
        <p:xfrm>
          <a:off x="90055" y="142504"/>
          <a:ext cx="5181600" cy="6351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515359" y="6498942"/>
            <a:ext cx="1402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Fonte: INEP (2018)</a:t>
            </a:r>
            <a:endParaRPr 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47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561220683"/>
              </p:ext>
            </p:extLst>
          </p:nvPr>
        </p:nvGraphicFramePr>
        <p:xfrm>
          <a:off x="0" y="0"/>
          <a:ext cx="540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823437"/>
              </p:ext>
            </p:extLst>
          </p:nvPr>
        </p:nvGraphicFramePr>
        <p:xfrm>
          <a:off x="6792000" y="0"/>
          <a:ext cx="540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8923751"/>
              </p:ext>
            </p:extLst>
          </p:nvPr>
        </p:nvGraphicFramePr>
        <p:xfrm>
          <a:off x="3334988" y="3020494"/>
          <a:ext cx="540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5498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298158"/>
              </p:ext>
            </p:extLst>
          </p:nvPr>
        </p:nvGraphicFramePr>
        <p:xfrm>
          <a:off x="1117213" y="92247"/>
          <a:ext cx="9652774" cy="662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061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Contratação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IES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Pública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Privada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4200"/>
              </a:spcAft>
            </a:pPr>
            <a:r>
              <a:rPr lang="pt-BR" dirty="0">
                <a:latin typeface="Times New Roman" pitchFamily="18" charset="0"/>
                <a:cs typeface="Times New Roman" pitchFamily="18" charset="0"/>
                <a:hlinkClick r:id="rId2"/>
              </a:rPr>
              <a:t>https://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hlinkClick r:id="rId2"/>
              </a:rPr>
              <a:t>ri.fgv.br/en/node/5047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Aft>
                <a:spcPts val="4200"/>
              </a:spcAft>
            </a:pPr>
            <a:r>
              <a:rPr lang="pt-BR" dirty="0">
                <a:latin typeface="Times New Roman" pitchFamily="18" charset="0"/>
                <a:cs typeface="Times New Roman" pitchFamily="18" charset="0"/>
                <a:hlinkClick r:id="rId3"/>
              </a:rPr>
              <a:t>https://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hlinkClick r:id="rId3"/>
              </a:rPr>
              <a:t>br.linkedin.com/jobs/view/professor-de-rela%C3%A7%C3%B5es-internacionais-at-espm-1038004150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4200"/>
              </a:spcAft>
            </a:pPr>
            <a:r>
              <a:rPr lang="pt-BR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hlinkClick r:id="rId4"/>
              </a:rPr>
              <a:t>concurso.unifesp.br/editais/edital624-2018.htm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4200"/>
              </a:spcAft>
            </a:pPr>
            <a:r>
              <a:rPr lang="pt-BR" dirty="0">
                <a:latin typeface="Times New Roman" pitchFamily="18" charset="0"/>
                <a:cs typeface="Times New Roman" pitchFamily="18" charset="0"/>
                <a:hlinkClick r:id="rId5"/>
              </a:rPr>
              <a:t>https://</a:t>
            </a:r>
            <a:r>
              <a:rPr lang="pt-BR" dirty="0" smtClean="0">
                <a:latin typeface="Times New Roman" pitchFamily="18" charset="0"/>
                <a:cs typeface="Times New Roman" pitchFamily="18" charset="0"/>
                <a:hlinkClick r:id="rId5"/>
              </a:rPr>
              <a:t>cienciapolitica.org.br/sites/default/files/documentos/2019/01/concurso-ufgd-relacoes-internacionaisjaneiro-2019-1472.pdf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773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6477" y="165834"/>
            <a:ext cx="10515600" cy="818906"/>
          </a:xfrm>
        </p:spPr>
        <p:txBody>
          <a:bodyPr>
            <a:normAutofit/>
          </a:bodyPr>
          <a:lstStyle/>
          <a:p>
            <a:pPr algn="ctr"/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Características do Ensino Tradicional (LBL)</a:t>
            </a: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25415"/>
            <a:ext cx="10515600" cy="5051548"/>
          </a:xfrm>
        </p:spPr>
        <p:txBody>
          <a:bodyPr/>
          <a:lstStyle/>
          <a:p>
            <a:pPr algn="just"/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Centrado no Professor</a:t>
            </a:r>
          </a:p>
          <a:p>
            <a:pPr algn="just"/>
            <a:r>
              <a:rPr lang="pt-B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Aulas Expositivas</a:t>
            </a:r>
          </a:p>
          <a:p>
            <a:pPr algn="just"/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Privilegia a Reprodução de Conhecimento</a:t>
            </a:r>
          </a:p>
          <a:p>
            <a:pPr algn="just"/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Voltado a avaliações</a:t>
            </a:r>
          </a:p>
          <a:p>
            <a:pPr algn="just"/>
            <a:r>
              <a:rPr lang="pt-B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Motivação Externa</a:t>
            </a:r>
          </a:p>
          <a:p>
            <a:pPr algn="just"/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Estrutura Curricular calcada em Disciplinas / Departamentos</a:t>
            </a:r>
          </a:p>
          <a:p>
            <a:pPr algn="just"/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 possui grande autonomia, inclusive em relação ao conteúdo programático independente do programa da disciplina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58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/>
          <a:srcRect l="10948" t="1305" r="10634" b="11381"/>
          <a:stretch/>
        </p:blipFill>
        <p:spPr>
          <a:xfrm>
            <a:off x="3176954" y="187568"/>
            <a:ext cx="5861538" cy="6526431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8951052" y="6406223"/>
            <a:ext cx="1550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Fonte: Dale (1969)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05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0260"/>
          </a:xfrm>
        </p:spPr>
        <p:txBody>
          <a:bodyPr/>
          <a:lstStyle/>
          <a:p>
            <a:pPr algn="ctr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Características Centrais do PBL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00554"/>
            <a:ext cx="10515600" cy="4676409"/>
          </a:xfrm>
        </p:spPr>
        <p:txBody>
          <a:bodyPr>
            <a:normAutofit/>
          </a:bodyPr>
          <a:lstStyle/>
          <a:p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Centrado no Aluno</a:t>
            </a:r>
          </a:p>
          <a:p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Aprendizado Independente</a:t>
            </a:r>
          </a:p>
          <a:p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Calcado em problemas e situações reais / práticas</a:t>
            </a:r>
          </a:p>
          <a:p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Pequenos Grupos</a:t>
            </a:r>
          </a:p>
          <a:p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Utilização do conhecimento prévio do aluno</a:t>
            </a:r>
          </a:p>
          <a:p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Motivação Pessoal</a:t>
            </a:r>
          </a:p>
          <a:p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Currículo Temático e Interdisciplinar</a:t>
            </a:r>
          </a:p>
          <a:p>
            <a:r>
              <a:rPr lang="pt-B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Crítica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Nível de engajamento dos alunos (Archetti, 2012)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633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3744</TotalTime>
  <Words>479</Words>
  <Application>Microsoft Office PowerPoint</Application>
  <PresentationFormat>Personalizar</PresentationFormat>
  <Paragraphs>95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Ensino e Relações Internacionais no Brasil</vt:lpstr>
      <vt:lpstr>Introdução</vt:lpstr>
      <vt:lpstr>Apresentação do PowerPoint</vt:lpstr>
      <vt:lpstr>Apresentação do PowerPoint</vt:lpstr>
      <vt:lpstr>Apresentação do PowerPoint</vt:lpstr>
      <vt:lpstr>Contratação IES Pública e Privada</vt:lpstr>
      <vt:lpstr>Características do Ensino Tradicional (LBL)</vt:lpstr>
      <vt:lpstr>Apresentação do PowerPoint</vt:lpstr>
      <vt:lpstr>Características Centrais do PBL</vt:lpstr>
      <vt:lpstr>Estrutura curricular semestral: PBL x LBL</vt:lpstr>
      <vt:lpstr>Apresentação do PowerPoint</vt:lpstr>
      <vt:lpstr>Possibilidade de Aprendizagem ativa: Jogo: Sobrevivência</vt:lpstr>
      <vt:lpstr>Referências Bibliográficas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Pedro Feliu</dc:creator>
  <cp:lastModifiedBy>Paulo</cp:lastModifiedBy>
  <cp:revision>81</cp:revision>
  <dcterms:created xsi:type="dcterms:W3CDTF">2015-04-24T20:25:31Z</dcterms:created>
  <dcterms:modified xsi:type="dcterms:W3CDTF">2020-03-30T21:57:09Z</dcterms:modified>
</cp:coreProperties>
</file>