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6"/>
  </p:notesMasterIdLst>
  <p:sldIdLst>
    <p:sldId id="402" r:id="rId2"/>
    <p:sldId id="533" r:id="rId3"/>
    <p:sldId id="413" r:id="rId4"/>
    <p:sldId id="532" r:id="rId5"/>
  </p:sldIdLst>
  <p:sldSz cx="10287000" cy="6858000" type="35mm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2800" u="sng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2800" u="sng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2800" u="sng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2800" u="sng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99"/>
    <a:srgbClr val="FF9966"/>
    <a:srgbClr val="3366CC"/>
    <a:srgbClr val="0033CC"/>
    <a:srgbClr val="00FFFF"/>
    <a:srgbClr val="FFFF00"/>
    <a:srgbClr val="FFFFFF"/>
    <a:srgbClr val="FF0066"/>
    <a:srgbClr val="8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58" autoAdjust="0"/>
    <p:restoredTop sz="90957"/>
  </p:normalViewPr>
  <p:slideViewPr>
    <p:cSldViewPr>
      <p:cViewPr varScale="1">
        <p:scale>
          <a:sx n="61" d="100"/>
          <a:sy n="61" d="100"/>
        </p:scale>
        <p:origin x="772" y="52"/>
      </p:cViewPr>
      <p:guideLst>
        <p:guide orient="horz" pos="1104"/>
        <p:guide pos="32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696"/>
    </p:cViewPr>
  </p:sorterViewPr>
  <p:notesViewPr>
    <p:cSldViewPr>
      <p:cViewPr>
        <p:scale>
          <a:sx n="100" d="100"/>
          <a:sy n="100" d="100"/>
        </p:scale>
        <p:origin x="-192" y="50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555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3100" y="768350"/>
            <a:ext cx="5753100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9048" tIns="49524" rIns="99048" bIns="49524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ADC37F6-B6B2-4ADB-90CF-233426A6E3EE}" type="slidenum">
              <a:rPr lang="pt-BR" sz="1300">
                <a:solidFill>
                  <a:prstClr val="black"/>
                </a:solidFill>
                <a:latin typeface="Arial" charset="0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z="13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3100" y="768350"/>
            <a:ext cx="5753100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1003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9048" tIns="49524" rIns="99048" bIns="49524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F96F71-643B-4972-8958-55968C43FAFC}" type="slidenum">
              <a:rPr lang="pt-BR" sz="1300">
                <a:solidFill>
                  <a:prstClr val="black"/>
                </a:solidFill>
                <a:latin typeface="Arial" charset="0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z="13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8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3100" y="768350"/>
            <a:ext cx="5753100" cy="3836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1003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9048" tIns="49524" rIns="99048" bIns="49524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F96F71-643B-4972-8958-55968C43FAFC}" type="slidenum">
              <a:rPr lang="pt-BR" sz="1300">
                <a:solidFill>
                  <a:prstClr val="black"/>
                </a:solidFill>
                <a:latin typeface="Arial" charset="0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z="13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9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525" y="2130434"/>
            <a:ext cx="874395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72AC32-096A-4699-97AF-65BB78809716}" type="slidenum">
              <a:rPr 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771650E-9201-4AAA-8458-2519E85A9B9B}" type="slidenum">
              <a:rPr 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327A460-6BC9-48B8-ABA7-A4D067B89098}" type="slidenum">
              <a:rPr 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600204"/>
            <a:ext cx="4543425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229225" y="1600200"/>
            <a:ext cx="4543425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229225" y="3938589"/>
            <a:ext cx="4543425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1E0F2B6-DDB6-46EC-8AF6-548EFC654FB7}" type="slidenum">
              <a:rPr 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556AB05-DDDD-4537-94D7-5B5A0E87402C}" type="slidenum">
              <a:rPr 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602" y="440690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733A54E-54EF-42B4-9930-C4910982E587}" type="slidenum">
              <a:rPr 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600204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9225" y="1600204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26669A9-80FD-4ADB-9860-8B72B9B7E5EA}" type="slidenum">
              <a:rPr 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25658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25658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CDE0F6-754D-4583-8B25-8D76DA66E058}" type="slidenum">
              <a:rPr 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A06E004-0D29-4C5E-8D10-6FA6BD2BA82C}" type="slidenum">
              <a:rPr 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0A7B1BD-8883-4A4C-918D-81B01008F8C0}" type="slidenum">
              <a:rPr 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355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A4B0A1-BAAD-4993-9C54-31DBBB755FF6}" type="slidenum">
              <a:rPr 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12DDE94-FE5F-47F9-8190-026D977C41CF}" type="slidenum">
              <a:rPr 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4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 algn="l" rtl="0" fontAlgn="base">
              <a:spcAft>
                <a:spcPct val="0"/>
              </a:spcAft>
              <a:defRPr/>
            </a:pPr>
            <a:endParaRPr lang="en-US" kern="1200"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F450ED8F-D5AA-4D8B-94B7-1AFC40FE2497}" type="slidenum">
              <a:rPr lang="en-US" kern="1200">
                <a:latin typeface="Arial" charset="0"/>
                <a:ea typeface="+mn-ea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469" y="692696"/>
            <a:ext cx="9724430" cy="2907754"/>
          </a:xfrm>
          <a:effectLst>
            <a:outerShdw dist="35921" dir="2700000" algn="ctr" rotWithShape="0">
              <a:srgbClr val="FFFF66"/>
            </a:outerShdw>
          </a:effectLst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dirty="0"/>
              <a:t>SEMIOLOGIA NEUROLÓGICA</a:t>
            </a:r>
            <a:br>
              <a:rPr lang="pt-BR" dirty="0"/>
            </a:br>
            <a:r>
              <a:rPr lang="pt-BR" dirty="0"/>
              <a:t>PARTE 1</a:t>
            </a:r>
            <a:br>
              <a:rPr lang="pt-BR" dirty="0"/>
            </a:br>
            <a:r>
              <a:rPr lang="pt-BR" dirty="0"/>
              <a:t>técnica de exame 1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571750" y="3962400"/>
            <a:ext cx="51435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BR" kern="1200">
              <a:solidFill>
                <a:srgbClr val="00336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00700" y="4648200"/>
            <a:ext cx="30203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2000" b="1" kern="1200" dirty="0" err="1" smtClean="0">
                <a:solidFill>
                  <a:srgbClr val="00B000">
                    <a:lumMod val="50000"/>
                  </a:srgbClr>
                </a:solidFill>
                <a:latin typeface="Comic Sans MS"/>
                <a:ea typeface="+mn-ea"/>
                <a:cs typeface="Arial" charset="0"/>
              </a:rPr>
              <a:t>Perguntas</a:t>
            </a:r>
            <a:r>
              <a:rPr lang="en-US" sz="2000" b="1" kern="1200" dirty="0" smtClean="0">
                <a:solidFill>
                  <a:srgbClr val="00B000">
                    <a:lumMod val="50000"/>
                  </a:srgbClr>
                </a:solidFill>
                <a:latin typeface="Comic Sans MS"/>
                <a:ea typeface="+mn-ea"/>
                <a:cs typeface="Arial" charset="0"/>
              </a:rPr>
              <a:t> </a:t>
            </a:r>
            <a:r>
              <a:rPr lang="en-US" sz="2000" b="1" kern="1200" dirty="0" err="1" smtClean="0">
                <a:solidFill>
                  <a:srgbClr val="00B000">
                    <a:lumMod val="50000"/>
                  </a:srgbClr>
                </a:solidFill>
                <a:latin typeface="Comic Sans MS"/>
                <a:ea typeface="+mn-ea"/>
                <a:cs typeface="Arial" charset="0"/>
              </a:rPr>
              <a:t>sobre</a:t>
            </a:r>
            <a:r>
              <a:rPr lang="en-US" sz="2000" b="1" kern="1200" dirty="0" smtClean="0">
                <a:solidFill>
                  <a:srgbClr val="00B000">
                    <a:lumMod val="50000"/>
                  </a:srgbClr>
                </a:solidFill>
                <a:latin typeface="Comic Sans MS"/>
                <a:ea typeface="+mn-ea"/>
                <a:cs typeface="Arial" charset="0"/>
              </a:rPr>
              <a:t> a aula</a:t>
            </a:r>
            <a:endParaRPr lang="pt-BR" sz="2000" b="1" kern="1200" dirty="0">
              <a:solidFill>
                <a:srgbClr val="00B000">
                  <a:lumMod val="50000"/>
                </a:srgbClr>
              </a:solidFill>
              <a:latin typeface="Comic Sans MS"/>
              <a:ea typeface="+mn-ea"/>
              <a:cs typeface="Arial" charset="0"/>
            </a:endParaRPr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1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44"/>
    </mc:Choice>
    <mc:Fallback xmlns="">
      <p:transition spd="slow" advTm="33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Peço desculpas pela interrupção do vídeo-aula, pois fechou e não quis comprometer a gravação!</a:t>
            </a:r>
          </a:p>
          <a:p>
            <a:r>
              <a:rPr lang="pt-BR" dirty="0" smtClean="0"/>
              <a:t>O conteúdo terminou no último slide.</a:t>
            </a:r>
          </a:p>
          <a:p>
            <a:r>
              <a:rPr lang="pt-BR" dirty="0" smtClean="0"/>
              <a:t>Seguem as perguntas sobre </a:t>
            </a:r>
            <a:r>
              <a:rPr lang="pt-BR" smtClean="0"/>
              <a:t>a aula.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44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28625" y="560985"/>
            <a:ext cx="9686925" cy="337323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457200" tIns="274320" rIns="457200" bIns="274320" anchor="ctr">
            <a:spAutoFit/>
          </a:bodyPr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2800" b="1" kern="1200" dirty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ANAMNESE: Paciente com queixa </a:t>
            </a:r>
            <a:r>
              <a:rPr lang="pt-BR" sz="2800" b="1" kern="1200" dirty="0" smtClean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de </a:t>
            </a:r>
            <a:r>
              <a:rPr lang="pt-BR" sz="2800" b="1" kern="1200" dirty="0" err="1" smtClean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deficuldade</a:t>
            </a:r>
            <a:r>
              <a:rPr lang="pt-BR" sz="2800" b="1" kern="1200" dirty="0" smtClean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 de movimentar </a:t>
            </a:r>
            <a:r>
              <a:rPr lang="pt-BR" sz="2800" b="1" kern="1200" dirty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o braço e a perna esquerdos.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pt-BR" sz="2800" b="1" kern="1200" dirty="0">
              <a:solidFill>
                <a:srgbClr val="FFFFFF"/>
              </a:solidFill>
              <a:latin typeface="Comic Sans MS" pitchFamily="66" charset="0"/>
              <a:ea typeface="+mn-ea"/>
              <a:cs typeface="Arial" charset="0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2800" b="1" kern="1200" dirty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EXAME NEUROLÓGICO: hemiparesia completa desproporcionada à esquerda, com hipertonia e </a:t>
            </a:r>
            <a:r>
              <a:rPr lang="pt-BR" sz="2800" b="1" kern="1200" dirty="0" err="1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hiperreflexia</a:t>
            </a:r>
            <a:r>
              <a:rPr lang="pt-BR" sz="2800" b="1" kern="1200" dirty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.</a:t>
            </a:r>
            <a:r>
              <a:rPr lang="pt-BR" sz="3200" b="1" kern="1200" dirty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 </a:t>
            </a:r>
            <a:endParaRPr lang="en-US" sz="3200" b="1" kern="1200" dirty="0">
              <a:solidFill>
                <a:srgbClr val="FFFF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07419" y="5229200"/>
            <a:ext cx="6343650" cy="1295400"/>
          </a:xfrm>
          <a:prstGeom prst="rect">
            <a:avLst/>
          </a:prstGeom>
          <a:solidFill>
            <a:srgbClr val="FF66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2800" b="1" kern="1200" dirty="0" smtClean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Defina os diagnósticos sindrômico e topográfico</a:t>
            </a:r>
            <a:endParaRPr lang="en-US" sz="2800" b="1" kern="1200" dirty="0">
              <a:solidFill>
                <a:srgbClr val="FFFF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5143500" y="4471392"/>
            <a:ext cx="21431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BR" sz="3200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61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7"/>
    </mc:Choice>
    <mc:Fallback xmlns="">
      <p:transition spd="slow" advTm="25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315" grpId="0" animBg="1"/>
      <p:bldP spid="133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28625" y="560985"/>
            <a:ext cx="9686925" cy="337323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457200" tIns="274320" rIns="457200" bIns="274320" anchor="ctr">
            <a:spAutoFit/>
          </a:bodyPr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2800" b="1" kern="1200" dirty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ANAMNESE: Paciente com queixa </a:t>
            </a:r>
            <a:r>
              <a:rPr lang="pt-BR" sz="2800" b="1" kern="1200" dirty="0" smtClean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de </a:t>
            </a:r>
            <a:r>
              <a:rPr lang="pt-BR" sz="2800" b="1" kern="1200" dirty="0" err="1" smtClean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deficuldade</a:t>
            </a:r>
            <a:r>
              <a:rPr lang="pt-BR" sz="2800" b="1" kern="1200" dirty="0" smtClean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 de movimentar </a:t>
            </a:r>
            <a:r>
              <a:rPr lang="pt-BR" sz="2800" b="1" kern="1200" dirty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o braço e a perna esquerdos.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pt-BR" sz="2800" b="1" kern="1200" dirty="0">
              <a:solidFill>
                <a:srgbClr val="FFFFFF"/>
              </a:solidFill>
              <a:latin typeface="Comic Sans MS" pitchFamily="66" charset="0"/>
              <a:ea typeface="+mn-ea"/>
              <a:cs typeface="Arial" charset="0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sz="2800" b="1" kern="1200" dirty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EXAME NEUROLÓGICO: hemiparesia completa desproporcionada à esquerda, com hipertonia e </a:t>
            </a:r>
            <a:r>
              <a:rPr lang="pt-BR" sz="2800" b="1" kern="1200" dirty="0" err="1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hiperreflexia</a:t>
            </a:r>
            <a:r>
              <a:rPr lang="pt-BR" sz="2800" b="1" kern="1200" dirty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.</a:t>
            </a:r>
            <a:r>
              <a:rPr lang="pt-BR" sz="3200" b="1" kern="1200" dirty="0">
                <a:solidFill>
                  <a:srgbClr val="FFFFFF"/>
                </a:solidFill>
                <a:latin typeface="Comic Sans MS" pitchFamily="66" charset="0"/>
                <a:ea typeface="+mn-ea"/>
                <a:cs typeface="Arial" charset="0"/>
              </a:rPr>
              <a:t> </a:t>
            </a:r>
            <a:endParaRPr lang="en-US" sz="3200" b="1" kern="1200" dirty="0">
              <a:solidFill>
                <a:srgbClr val="FFFF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79004" y="5229200"/>
            <a:ext cx="8928991" cy="1295400"/>
          </a:xfrm>
          <a:prstGeom prst="rect">
            <a:avLst/>
          </a:prstGeom>
          <a:solidFill>
            <a:srgbClr val="FF66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Quanto aos reflexos profundos, quais seriam as possibilidades de gradação esperadas?</a:t>
            </a:r>
            <a:endParaRPr lang="en-US" sz="2800" b="1" kern="1200" dirty="0">
              <a:solidFill>
                <a:srgbClr val="FFFF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5143500" y="4471392"/>
            <a:ext cx="21431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BR" sz="3200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61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82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5"/>
    </mc:Choice>
    <mc:Fallback xmlns="">
      <p:transition spd="slow" advTm="25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315" grpId="0" animBg="1"/>
      <p:bldP spid="133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"/>
</p:tagLst>
</file>

<file path=ppt/theme/theme1.xml><?xml version="1.0" encoding="utf-8"?>
<a:theme xmlns:a="http://schemas.openxmlformats.org/drawingml/2006/main" name="Design padrão">
  <a:themeElements>
    <a:clrScheme name="Design padrã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sign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C:\MSOffice\Modelos\Apresentação em Branco.pot</Template>
  <TotalTime>12451</TotalTime>
  <Words>118</Words>
  <Application>Microsoft Office PowerPoint</Application>
  <PresentationFormat>35mm Slides</PresentationFormat>
  <Paragraphs>17</Paragraphs>
  <Slides>4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Comic Sans MS</vt:lpstr>
      <vt:lpstr>Times New Roman</vt:lpstr>
      <vt:lpstr>Wingdings</vt:lpstr>
      <vt:lpstr>Design padrão</vt:lpstr>
      <vt:lpstr>SEMIOLOGIA NEUROLÓGICA PARTE 1 técnica de exame 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user</dc:creator>
  <cp:lastModifiedBy>csobreira</cp:lastModifiedBy>
  <cp:revision>267</cp:revision>
  <dcterms:created xsi:type="dcterms:W3CDTF">1995-06-17T23:31:02Z</dcterms:created>
  <dcterms:modified xsi:type="dcterms:W3CDTF">2020-03-30T21:38:45Z</dcterms:modified>
</cp:coreProperties>
</file>