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8"/>
  </p:notesMasterIdLst>
  <p:sldIdLst>
    <p:sldId id="256" r:id="rId3"/>
    <p:sldId id="303" r:id="rId4"/>
    <p:sldId id="344" r:id="rId5"/>
    <p:sldId id="346" r:id="rId6"/>
    <p:sldId id="351" r:id="rId7"/>
    <p:sldId id="365" r:id="rId8"/>
    <p:sldId id="349" r:id="rId9"/>
    <p:sldId id="304" r:id="rId10"/>
    <p:sldId id="266" r:id="rId11"/>
    <p:sldId id="327" r:id="rId12"/>
    <p:sldId id="366" r:id="rId13"/>
    <p:sldId id="333" r:id="rId14"/>
    <p:sldId id="301" r:id="rId15"/>
    <p:sldId id="302" r:id="rId16"/>
    <p:sldId id="297" r:id="rId17"/>
    <p:sldId id="267" r:id="rId18"/>
    <p:sldId id="332" r:id="rId19"/>
    <p:sldId id="270" r:id="rId20"/>
    <p:sldId id="331" r:id="rId21"/>
    <p:sldId id="284" r:id="rId22"/>
    <p:sldId id="367" r:id="rId23"/>
    <p:sldId id="286" r:id="rId24"/>
    <p:sldId id="287" r:id="rId25"/>
    <p:sldId id="352" r:id="rId26"/>
    <p:sldId id="328" r:id="rId27"/>
  </p:sldIdLst>
  <p:sldSz cx="9144000" cy="5143500" type="screen16x9"/>
  <p:notesSz cx="6761163" cy="99425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95" d="100"/>
          <a:sy n="95" d="100"/>
        </p:scale>
        <p:origin x="60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622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4f4ef9a1c5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4f4ef9a1c5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4989dfd36e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4989dfd36e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4687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f51d7f924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f51d7f924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f51d7f924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f51d7f924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1470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98711453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498711453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4989dfd36e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4989dfd36e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3108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4989580729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4989580729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498958072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498958072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f51d7f92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f51d7f92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629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f4ef9a1c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f4ef9a1c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0073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f51d7f92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f51d7f92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f4ef9a1c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f4ef9a1c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7072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f4ef9a1c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f4ef9a1c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6488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f4ef9a1c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f4ef9a1c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2464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f4ef9a1c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f4ef9a1c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3277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f4ef9a1c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f4ef9a1c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4102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f4ef9a1c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f4ef9a1c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71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4806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9868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3458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3694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51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877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4477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54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8963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5514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450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50845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.usp.br/biologia/evolucaohumana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humanorigins.si.edu/" TargetMode="External"/><Relationship Id="rId5" Type="http://schemas.openxmlformats.org/officeDocument/2006/relationships/hyperlink" Target="http://www.becominghuman.org/" TargetMode="External"/><Relationship Id="rId4" Type="http://schemas.openxmlformats.org/officeDocument/2006/relationships/hyperlink" Target="http://www.nhm.ac.uk/discover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negoodall.org/our-story/about-jan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rans_de_Waa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.sciencemag.org/content/336/6083/874#ref-18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science.sciencemag.org/content/336/6083/874#ref-20" TargetMode="External"/><Relationship Id="rId4" Type="http://schemas.openxmlformats.org/officeDocument/2006/relationships/hyperlink" Target="http://science.sciencemag.org/content/336/6083/874#ref-19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pmc/articles/PMC3327538/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nature.com/scitable/topicpage/evolutionary-adaptation-in-the-human-lineage-12397/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4a"/><Relationship Id="rId7" Type="http://schemas.openxmlformats.org/officeDocument/2006/relationships/image" Target="../media/image4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91386"/>
            <a:ext cx="8520600" cy="3583172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pt-BR" sz="28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Aula 02 – Revisão de Conceitos </a:t>
            </a:r>
            <a:br>
              <a:rPr lang="pt-BR" sz="28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</a:br>
            <a:br>
              <a:rPr lang="pt-BR" sz="28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</a:br>
            <a:br>
              <a:rPr lang="pt-BR" sz="28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</a:br>
            <a:br>
              <a:rPr lang="pt-BR" sz="28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</a:br>
            <a:br>
              <a:rPr lang="pt-BR" sz="28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</a:br>
            <a:r>
              <a:rPr lang="pt-BR" sz="3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Aula 06</a:t>
            </a:r>
            <a:br>
              <a:rPr lang="pt-BR" sz="3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</a:br>
            <a:r>
              <a:rPr lang="pt-BR" sz="3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LGN 0321/ 2020</a:t>
            </a:r>
            <a:br>
              <a:rPr lang="pt-BR" sz="3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</a:br>
            <a:r>
              <a:rPr lang="pt-BR" sz="3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Ecologia Evolutiva Humana</a:t>
            </a:r>
            <a:br>
              <a:rPr lang="pt-BR" sz="3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</a:br>
            <a:endParaRPr sz="3600" dirty="0">
              <a:latin typeface="Garamond" panose="02020404030301010803" pitchFamily="18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4087684"/>
            <a:ext cx="8520600" cy="792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buClr>
                <a:srgbClr val="212121"/>
              </a:buClr>
              <a:buSzPts val="2100"/>
            </a:pPr>
            <a:r>
              <a:rPr lang="pt-B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ource Code Pro"/>
              </a:rPr>
              <a:t>Professora Débora Alexandra Casagrande Santos</a:t>
            </a:r>
          </a:p>
          <a:p>
            <a:pPr marL="0" lvl="0" indent="0" algn="r">
              <a:buClr>
                <a:srgbClr val="212121"/>
              </a:buClr>
              <a:buSzPts val="2100"/>
            </a:pPr>
            <a:r>
              <a:rPr lang="pt-B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ource Code Pro"/>
              </a:rPr>
              <a:t>Março de 2020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E1A3431-D22B-4CD2-9FF5-ED6885AAC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91386"/>
            <a:ext cx="1030313" cy="137171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2F3897D-34D9-4050-A067-F08592F96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628" y="191386"/>
            <a:ext cx="926672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>
            <a:spLocks noGrp="1"/>
          </p:cNvSpPr>
          <p:nvPr>
            <p:ph type="body" idx="1"/>
          </p:nvPr>
        </p:nvSpPr>
        <p:spPr>
          <a:xfrm>
            <a:off x="311700" y="1360550"/>
            <a:ext cx="8520600" cy="3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i="1"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1"/>
          </p:nvPr>
        </p:nvSpPr>
        <p:spPr>
          <a:xfrm>
            <a:off x="706693" y="1241677"/>
            <a:ext cx="7730613" cy="3297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2400" dirty="0">
                <a:solidFill>
                  <a:schemeClr val="accent1"/>
                </a:solidFill>
                <a:latin typeface="Garamond" panose="02020404030301010803" pitchFamily="18" charset="0"/>
              </a:rPr>
              <a:t>Importante: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2400" dirty="0">
                <a:solidFill>
                  <a:schemeClr val="accent1"/>
                </a:solidFill>
                <a:latin typeface="Garamond" panose="02020404030301010803" pitchFamily="18" charset="0"/>
              </a:rPr>
              <a:t>- final da era </a:t>
            </a:r>
            <a:r>
              <a:rPr lang="pt-BR" sz="2400" dirty="0" err="1">
                <a:solidFill>
                  <a:schemeClr val="accent1"/>
                </a:solidFill>
                <a:latin typeface="Garamond" panose="02020404030301010803" pitchFamily="18" charset="0"/>
              </a:rPr>
              <a:t>Mesozóica</a:t>
            </a:r>
            <a:r>
              <a:rPr lang="pt-BR" sz="2400" dirty="0">
                <a:solidFill>
                  <a:schemeClr val="accent1"/>
                </a:solidFill>
                <a:latin typeface="Garamond" panose="02020404030301010803" pitchFamily="18" charset="0"/>
              </a:rPr>
              <a:t>; extinção dos dinossauros; início do que poderia se chamar de “era dos mamíferos”; com a extinção dos grande répteis, </a:t>
            </a:r>
            <a:r>
              <a:rPr lang="pt-BR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nichos</a:t>
            </a:r>
            <a:r>
              <a:rPr lang="pt-BR" sz="2400" dirty="0">
                <a:solidFill>
                  <a:schemeClr val="accent1"/>
                </a:solidFill>
                <a:latin typeface="Garamond" panose="02020404030301010803" pitchFamily="18" charset="0"/>
              </a:rPr>
              <a:t> passaram a ser explorados!!</a:t>
            </a:r>
            <a:endParaRPr sz="2400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Google Shape;178;p35">
            <a:extLst>
              <a:ext uri="{FF2B5EF4-FFF2-40B4-BE49-F238E27FC236}">
                <a16:creationId xmlns:a16="http://schemas.microsoft.com/office/drawing/2014/main" id="{F8F00CA0-2091-4CA7-9887-67DEF3F7E5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0600" y="173227"/>
            <a:ext cx="8521700" cy="106845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2800" dirty="0">
                <a:latin typeface="Garamond" panose="02020404030301010803" pitchFamily="18" charset="0"/>
              </a:rPr>
              <a:t>Aula 06</a:t>
            </a:r>
            <a:br>
              <a:rPr lang="pt-BR" sz="2800" dirty="0">
                <a:latin typeface="Garamond" panose="02020404030301010803" pitchFamily="18" charset="0"/>
              </a:rPr>
            </a:br>
            <a:r>
              <a:rPr lang="pt-BR" sz="2800" dirty="0">
                <a:latin typeface="Garamond" panose="02020404030301010803" pitchFamily="18" charset="0"/>
              </a:rPr>
              <a:t>Primatas</a:t>
            </a:r>
            <a:endParaRPr sz="2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11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78;p35">
            <a:extLst>
              <a:ext uri="{FF2B5EF4-FFF2-40B4-BE49-F238E27FC236}">
                <a16:creationId xmlns:a16="http://schemas.microsoft.com/office/drawing/2014/main" id="{4CE4135D-342B-42E4-B016-4ADE99ABB2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292100"/>
            <a:ext cx="8521700" cy="106845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2800" dirty="0">
                <a:latin typeface="Garamond" panose="02020404030301010803" pitchFamily="18" charset="0"/>
              </a:rPr>
              <a:t>Aula 06</a:t>
            </a:r>
            <a:br>
              <a:rPr lang="pt-BR" sz="2800" dirty="0">
                <a:latin typeface="Garamond" panose="02020404030301010803" pitchFamily="18" charset="0"/>
              </a:rPr>
            </a:br>
            <a:r>
              <a:rPr lang="pt-BR" sz="2800" dirty="0">
                <a:latin typeface="Garamond" panose="02020404030301010803" pitchFamily="18" charset="0"/>
              </a:rPr>
              <a:t>Primatas</a:t>
            </a:r>
            <a:endParaRPr sz="2800" dirty="0">
              <a:latin typeface="Garamond" panose="02020404030301010803" pitchFamily="18" charset="0"/>
            </a:endParaRPr>
          </a:p>
        </p:txBody>
      </p:sp>
      <p:sp>
        <p:nvSpPr>
          <p:cNvPr id="124" name="Google Shape;124;p27"/>
          <p:cNvSpPr txBox="1">
            <a:spLocks noGrp="1"/>
          </p:cNvSpPr>
          <p:nvPr>
            <p:ph type="body" idx="1"/>
          </p:nvPr>
        </p:nvSpPr>
        <p:spPr>
          <a:xfrm>
            <a:off x="311700" y="1360550"/>
            <a:ext cx="8520600" cy="3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i="1"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1"/>
          </p:nvPr>
        </p:nvSpPr>
        <p:spPr>
          <a:xfrm>
            <a:off x="417107" y="1564210"/>
            <a:ext cx="8309786" cy="32871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>
              <a:solidFill>
                <a:schemeClr val="accent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200" dirty="0">
                <a:solidFill>
                  <a:schemeClr val="accent1"/>
                </a:solidFill>
                <a:latin typeface="Garamond" panose="02020404030301010803" pitchFamily="18" charset="0"/>
              </a:rPr>
              <a:t>Fonte: Neves, W.A.; Rangel Jr.; </a:t>
            </a:r>
            <a:r>
              <a:rPr lang="pt-BR" sz="1200" dirty="0" err="1">
                <a:solidFill>
                  <a:schemeClr val="accent1"/>
                </a:solidFill>
                <a:latin typeface="Garamond" panose="02020404030301010803" pitchFamily="18" charset="0"/>
              </a:rPr>
              <a:t>Murrieta</a:t>
            </a:r>
            <a:r>
              <a:rPr lang="pt-BR" sz="1200" dirty="0">
                <a:solidFill>
                  <a:schemeClr val="accent1"/>
                </a:solidFill>
                <a:latin typeface="Garamond" panose="02020404030301010803" pitchFamily="18" charset="0"/>
              </a:rPr>
              <a:t>, R.S.S. (organizadores) </a:t>
            </a:r>
            <a:r>
              <a:rPr lang="pt-BR" sz="1200" b="1" dirty="0">
                <a:solidFill>
                  <a:schemeClr val="accent1"/>
                </a:solidFill>
                <a:latin typeface="Garamond" panose="02020404030301010803" pitchFamily="18" charset="0"/>
              </a:rPr>
              <a:t>Assim caminhou a humanidade</a:t>
            </a:r>
            <a:r>
              <a:rPr lang="pt-BR" sz="1200" dirty="0">
                <a:solidFill>
                  <a:schemeClr val="accent1"/>
                </a:solidFill>
                <a:latin typeface="Garamond" panose="02020404030301010803" pitchFamily="18" charset="0"/>
              </a:rPr>
              <a:t>. São Paulo: Palas Athena, 2015 (p. 23).</a:t>
            </a:r>
            <a:endParaRPr lang="pt-BR" sz="1200" dirty="0">
              <a:latin typeface="Garamond" panose="02020404030301010803" pitchFamily="18" charset="0"/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sz="12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986ED4-943D-47DE-B179-716D7AA69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551" y="144040"/>
            <a:ext cx="4935610" cy="429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24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>
            <a:spLocks noGrp="1"/>
          </p:cNvSpPr>
          <p:nvPr>
            <p:ph type="body" idx="1"/>
          </p:nvPr>
        </p:nvSpPr>
        <p:spPr>
          <a:xfrm>
            <a:off x="311700" y="1360550"/>
            <a:ext cx="8520600" cy="3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i="1"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1"/>
          </p:nvPr>
        </p:nvSpPr>
        <p:spPr>
          <a:xfrm>
            <a:off x="311700" y="1360550"/>
            <a:ext cx="8520600" cy="35024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Mãos e pés com habilidade de agarrar;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Polegares e dedões do pé oponíveis (exceção – seres humanos);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Dedos dos pés e mãos com unhas, não garras;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Almofadas dos dedos são largas e enrugadas (previne escorregamento/ aumenta a sensibilidade tátil);</a:t>
            </a: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</a:rPr>
              <a:t>Fonte: Lewin, Roger. Evolução Humana. São Paulo: Atheneu Editora, 1999.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Google Shape;178;p35">
            <a:extLst>
              <a:ext uri="{FF2B5EF4-FFF2-40B4-BE49-F238E27FC236}">
                <a16:creationId xmlns:a16="http://schemas.microsoft.com/office/drawing/2014/main" id="{1C4EA134-22D2-4B39-9C6F-C71B0F8D2B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1949" y="79505"/>
            <a:ext cx="8521700" cy="106845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2800" dirty="0">
                <a:latin typeface="Garamond" panose="02020404030301010803" pitchFamily="18" charset="0"/>
              </a:rPr>
              <a:t>Aula 06</a:t>
            </a:r>
            <a:br>
              <a:rPr lang="pt-BR" sz="2800" dirty="0">
                <a:latin typeface="Garamond" panose="02020404030301010803" pitchFamily="18" charset="0"/>
              </a:rPr>
            </a:br>
            <a:r>
              <a:rPr lang="pt-BR" sz="2800" dirty="0">
                <a:latin typeface="Garamond" panose="02020404030301010803" pitchFamily="18" charset="0"/>
              </a:rPr>
              <a:t>Primatas 				c</a:t>
            </a:r>
            <a:r>
              <a:rPr lang="pt-BR" sz="2800" dirty="0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aracterísticas gerais</a:t>
            </a:r>
            <a:endParaRPr sz="2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335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>
            <a:spLocks noGrp="1"/>
          </p:cNvSpPr>
          <p:nvPr>
            <p:ph type="body" idx="1"/>
          </p:nvPr>
        </p:nvSpPr>
        <p:spPr>
          <a:xfrm>
            <a:off x="311700" y="1360550"/>
            <a:ext cx="8520600" cy="3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i="1"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1"/>
          </p:nvPr>
        </p:nvSpPr>
        <p:spPr>
          <a:xfrm>
            <a:off x="304423" y="987667"/>
            <a:ext cx="8520600" cy="40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Locomoção – variável;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Visão enfatizada, com os dois olhos deslocados para frente da cabeça, visão estereoscópica;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Diminuição da olfação;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 Cérebros maiores;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Ciclo reprodutivo vagaroso.</a:t>
            </a:r>
          </a:p>
          <a:p>
            <a:pPr marL="0" lv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None/>
            </a:pP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</a:rPr>
              <a:t>Fonte: Lewin, Roger. Evolução Humana. São Paulo: Atheneu Editora, 1999.</a:t>
            </a:r>
          </a:p>
          <a:p>
            <a:pPr marL="0" lv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None/>
            </a:pPr>
            <a:endParaRPr lang="pt-BR" sz="1200" dirty="0">
              <a:solidFill>
                <a:srgbClr val="212121"/>
              </a:solidFill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A30E98D-6416-4D44-BC40-7B838A124A12}"/>
              </a:ext>
            </a:extLst>
          </p:cNvPr>
          <p:cNvSpPr/>
          <p:nvPr/>
        </p:nvSpPr>
        <p:spPr>
          <a:xfrm>
            <a:off x="2773462" y="2359667"/>
            <a:ext cx="3051544" cy="967562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rpetua" panose="02020502060401020303" pitchFamily="18" charset="0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rpetua" panose="02020502060401020303" pitchFamily="18" charset="0"/>
              <a:ea typeface="+mn-ea"/>
              <a:cs typeface="+mn-cs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  <a:sym typeface="Arial"/>
              </a:rPr>
              <a:t>associada a um focinho mais curto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Perpetua" panose="02020502060401020303" pitchFamily="18" charset="0"/>
                <a:ea typeface="+mn-ea"/>
                <a:cs typeface="+mn-cs"/>
                <a:sym typeface="Arial"/>
              </a:rPr>
              <a:t>redução no número de dentes incisivos e pré-molares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rpetua" panose="02020502060401020303" pitchFamily="18" charset="0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Google Shape;178;p35">
            <a:extLst>
              <a:ext uri="{FF2B5EF4-FFF2-40B4-BE49-F238E27FC236}">
                <a16:creationId xmlns:a16="http://schemas.microsoft.com/office/drawing/2014/main" id="{BE1C17B2-3EA1-444D-BD8E-C45C35B575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103188"/>
            <a:ext cx="8521700" cy="1024445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2800" dirty="0">
                <a:latin typeface="Garamond" panose="02020404030301010803" pitchFamily="18" charset="0"/>
              </a:rPr>
              <a:t>Aula 06</a:t>
            </a:r>
            <a:br>
              <a:rPr lang="pt-BR" sz="2800" dirty="0">
                <a:latin typeface="Garamond" panose="02020404030301010803" pitchFamily="18" charset="0"/>
              </a:rPr>
            </a:br>
            <a:r>
              <a:rPr lang="pt-BR" sz="2800" dirty="0">
                <a:latin typeface="Garamond" panose="02020404030301010803" pitchFamily="18" charset="0"/>
              </a:rPr>
              <a:t>Primatas                              características (continuação)</a:t>
            </a:r>
            <a:endParaRPr sz="2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85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>
            <a:spLocks noGrp="1"/>
          </p:cNvSpPr>
          <p:nvPr>
            <p:ph type="body" idx="1"/>
          </p:nvPr>
        </p:nvSpPr>
        <p:spPr>
          <a:xfrm>
            <a:off x="311700" y="1360550"/>
            <a:ext cx="8520600" cy="3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i="1"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1"/>
          </p:nvPr>
        </p:nvSpPr>
        <p:spPr>
          <a:xfrm>
            <a:off x="311700" y="916602"/>
            <a:ext cx="8520600" cy="39340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Associadas à </a:t>
            </a:r>
            <a:r>
              <a:rPr lang="pt-BR" dirty="0" err="1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encefalização</a:t>
            </a:r>
            <a:r>
              <a:rPr lang="pt-BR" dirty="0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 aumentada... Tendências: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	Gestação longa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	Ninhada pequena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	Idade da primeira reprodução – tardia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dirty="0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	Longos intervalos entre os nascimentos</a:t>
            </a:r>
          </a:p>
          <a:p>
            <a:pPr marL="0" lv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None/>
            </a:pP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</a:rPr>
              <a:t>Fonte: Lewin, Roger. Evolução Humana. São Paulo: Atheneu Editora, 1999.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dirty="0">
              <a:solidFill>
                <a:schemeClr val="tx2">
                  <a:lumMod val="10000"/>
                </a:schemeClr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" name="Chave Esquerda 1">
            <a:extLst>
              <a:ext uri="{FF2B5EF4-FFF2-40B4-BE49-F238E27FC236}">
                <a16:creationId xmlns:a16="http://schemas.microsoft.com/office/drawing/2014/main" id="{3F91A828-B273-4954-8010-4FEE326DAE56}"/>
              </a:ext>
            </a:extLst>
          </p:cNvPr>
          <p:cNvSpPr/>
          <p:nvPr/>
        </p:nvSpPr>
        <p:spPr>
          <a:xfrm>
            <a:off x="996272" y="1933204"/>
            <a:ext cx="94398" cy="2649813"/>
          </a:xfrm>
          <a:prstGeom prst="leftBrac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00FDC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Google Shape;178;p35">
            <a:extLst>
              <a:ext uri="{FF2B5EF4-FFF2-40B4-BE49-F238E27FC236}">
                <a16:creationId xmlns:a16="http://schemas.microsoft.com/office/drawing/2014/main" id="{5DE5CC73-AC13-41D2-9DDA-9D931E00B2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58806"/>
            <a:ext cx="8521700" cy="1003353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2800" dirty="0">
                <a:latin typeface="Garamond" panose="02020404030301010803" pitchFamily="18" charset="0"/>
              </a:rPr>
              <a:t>Aula 06</a:t>
            </a:r>
            <a:br>
              <a:rPr lang="pt-BR" sz="2800" dirty="0">
                <a:latin typeface="Garamond" panose="02020404030301010803" pitchFamily="18" charset="0"/>
              </a:rPr>
            </a:br>
            <a:r>
              <a:rPr lang="pt-BR" sz="2800" dirty="0">
                <a:latin typeface="Garamond" panose="02020404030301010803" pitchFamily="18" charset="0"/>
              </a:rPr>
              <a:t>Primatas                              características (continuação)</a:t>
            </a:r>
            <a:endParaRPr sz="2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413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>
            <a:spLocks noGrp="1"/>
          </p:cNvSpPr>
          <p:nvPr>
            <p:ph type="body" idx="1"/>
          </p:nvPr>
        </p:nvSpPr>
        <p:spPr>
          <a:xfrm>
            <a:off x="311700" y="1360550"/>
            <a:ext cx="8520600" cy="3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i="1"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1"/>
          </p:nvPr>
        </p:nvSpPr>
        <p:spPr>
          <a:xfrm>
            <a:off x="311700" y="1093850"/>
            <a:ext cx="8520600" cy="3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Tx/>
              <a:buChar char="-"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Há cerca de 200 espécies de primatas viventes;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Tx/>
              <a:buChar char="-"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Cada espécie é única e reflete sua história evolutiva;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Tx/>
              <a:buChar char="-"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latin typeface="Garamond" panose="02020404030301010803" pitchFamily="18" charset="0"/>
              </a:rPr>
              <a:t>O que significa ser um primata? 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Tx/>
              <a:buChar char="-"/>
            </a:pPr>
            <a:endParaRPr lang="pt-BR" sz="1600" dirty="0">
              <a:solidFill>
                <a:schemeClr val="tx2">
                  <a:lumMod val="10000"/>
                </a:schemeClr>
              </a:solidFill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Tx/>
              <a:buChar char="-"/>
            </a:pPr>
            <a:endParaRPr lang="pt-BR" sz="1600" dirty="0">
              <a:solidFill>
                <a:schemeClr val="tx2">
                  <a:lumMod val="10000"/>
                </a:schemeClr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200" dirty="0">
                <a:solidFill>
                  <a:schemeClr val="accent1"/>
                </a:solidFill>
                <a:latin typeface="Garamond" panose="02020404030301010803" pitchFamily="18" charset="0"/>
              </a:rPr>
              <a:t>Fonte: Lewin, Roger. Evolução Humana. São Paulo: Atheneu Editora, 1999.</a:t>
            </a:r>
            <a:endParaRPr sz="1200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A1AD46E-C085-4281-9377-78E84C34281E}"/>
              </a:ext>
            </a:extLst>
          </p:cNvPr>
          <p:cNvSpPr/>
          <p:nvPr/>
        </p:nvSpPr>
        <p:spPr>
          <a:xfrm>
            <a:off x="1300862" y="3109328"/>
            <a:ext cx="3221666" cy="115994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andar ereto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grande inteligência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extrema sociabilidade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10152DA-0BB5-4DC0-AC8D-6415994ED919}"/>
              </a:ext>
            </a:extLst>
          </p:cNvPr>
          <p:cNvSpPr/>
          <p:nvPr/>
        </p:nvSpPr>
        <p:spPr>
          <a:xfrm>
            <a:off x="5511690" y="3232102"/>
            <a:ext cx="2137143" cy="9144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São extensões ou descontinuidades?</a:t>
            </a:r>
          </a:p>
        </p:txBody>
      </p:sp>
      <p:sp>
        <p:nvSpPr>
          <p:cNvPr id="9" name="Google Shape;178;p35">
            <a:extLst>
              <a:ext uri="{FF2B5EF4-FFF2-40B4-BE49-F238E27FC236}">
                <a16:creationId xmlns:a16="http://schemas.microsoft.com/office/drawing/2014/main" id="{06AE3C01-38E9-4647-80CA-230CF13CA7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0600" y="138653"/>
            <a:ext cx="8521700" cy="106845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2800" dirty="0">
                <a:latin typeface="Garamond" panose="02020404030301010803" pitchFamily="18" charset="0"/>
              </a:rPr>
              <a:t>Aula 06</a:t>
            </a:r>
            <a:br>
              <a:rPr lang="pt-BR" sz="2800" dirty="0">
                <a:latin typeface="Garamond" panose="02020404030301010803" pitchFamily="18" charset="0"/>
              </a:rPr>
            </a:br>
            <a:r>
              <a:rPr lang="pt-BR" sz="2800" dirty="0">
                <a:latin typeface="Garamond" panose="02020404030301010803" pitchFamily="18" charset="0"/>
              </a:rPr>
              <a:t>Primatas</a:t>
            </a:r>
            <a:endParaRPr sz="2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32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6"/>
          <p:cNvSpPr txBox="1">
            <a:spLocks noGrp="1"/>
          </p:cNvSpPr>
          <p:nvPr>
            <p:ph type="body" idx="1"/>
          </p:nvPr>
        </p:nvSpPr>
        <p:spPr>
          <a:xfrm>
            <a:off x="300753" y="1115642"/>
            <a:ext cx="8468743" cy="36466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>
              <a:buAutoNum type="arabicParenR"/>
            </a:pPr>
            <a:r>
              <a:rPr lang="pt-BR" sz="1600" u="sng" dirty="0">
                <a:solidFill>
                  <a:schemeClr val="accent1"/>
                </a:solidFill>
                <a:latin typeface="Garamond" panose="020204040303010108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Museu virtual da evolução humana (IB/ USP)</a:t>
            </a:r>
          </a:p>
          <a:p>
            <a:pPr marL="0" lvl="0" indent="0">
              <a:buNone/>
            </a:pPr>
            <a:r>
              <a:rPr lang="pt-BR" sz="1600" b="1" u="sng" dirty="0">
                <a:solidFill>
                  <a:srgbClr val="000000"/>
                </a:solidFill>
                <a:latin typeface="Garamond" panose="020204040303010108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http://www.ib.usp.br/biologia/evolucaohumana/</a:t>
            </a:r>
            <a:endParaRPr lang="pt-BR" sz="1600" b="1" u="sng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endParaRPr lang="pt-BR" sz="1600" b="1" u="sng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t-BR" sz="1600" b="1" u="sng" dirty="0">
                <a:solidFill>
                  <a:srgbClr val="000000"/>
                </a:solidFill>
                <a:latin typeface="Garamond" panose="02020404030301010803" pitchFamily="18" charset="0"/>
              </a:rPr>
              <a:t>http://evolucaohumana.ib.usp.br/</a:t>
            </a:r>
          </a:p>
          <a:p>
            <a:pPr marL="0" lvl="0" indent="0">
              <a:buNone/>
            </a:pPr>
            <a:endParaRPr lang="pt-BR" sz="1600" b="1" u="sng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t-BR" sz="1600" dirty="0">
                <a:solidFill>
                  <a:schemeClr val="accent1"/>
                </a:solidFill>
                <a:latin typeface="Garamond" panose="02020404030301010803" pitchFamily="18" charset="0"/>
              </a:rPr>
              <a:t>2) </a:t>
            </a:r>
            <a:r>
              <a:rPr lang="pt-BR" sz="1600" u="sng" dirty="0">
                <a:solidFill>
                  <a:schemeClr val="accent1"/>
                </a:solidFill>
                <a:latin typeface="Garamond" panose="02020404030301010803" pitchFamily="18" charset="0"/>
              </a:rPr>
              <a:t>Natural </a:t>
            </a:r>
            <a:r>
              <a:rPr lang="pt-BR" sz="1600" u="sng" dirty="0" err="1">
                <a:solidFill>
                  <a:schemeClr val="accent1"/>
                </a:solidFill>
                <a:latin typeface="Garamond" panose="02020404030301010803" pitchFamily="18" charset="0"/>
              </a:rPr>
              <a:t>History</a:t>
            </a:r>
            <a:r>
              <a:rPr lang="pt-BR" sz="1600" u="sng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pt-BR" sz="1600" u="sng" dirty="0" err="1">
                <a:solidFill>
                  <a:schemeClr val="accent1"/>
                </a:solidFill>
                <a:latin typeface="Garamond" panose="02020404030301010803" pitchFamily="18" charset="0"/>
              </a:rPr>
              <a:t>Museum</a:t>
            </a:r>
            <a:endParaRPr lang="pt-BR" sz="1600" u="sng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t-BR" sz="1600" b="1" dirty="0">
                <a:solidFill>
                  <a:schemeClr val="accent1"/>
                </a:solidFill>
                <a:latin typeface="Garamond" panose="020204040303010108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http://www.nhm.ac.uk/discover.html</a:t>
            </a:r>
            <a:endParaRPr lang="pt-BR" sz="1600" b="1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endParaRPr lang="pt-BR" sz="1600" b="1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t-BR" sz="1600" dirty="0">
                <a:solidFill>
                  <a:schemeClr val="accent1"/>
                </a:solidFill>
                <a:latin typeface="Garamond" panose="02020404030301010803" pitchFamily="18" charset="0"/>
              </a:rPr>
              <a:t>3) </a:t>
            </a:r>
            <a:r>
              <a:rPr lang="pt-BR" sz="1600" u="sng" dirty="0" err="1">
                <a:solidFill>
                  <a:schemeClr val="accent1"/>
                </a:solidFill>
                <a:latin typeface="Garamond" panose="02020404030301010803" pitchFamily="18" charset="0"/>
              </a:rPr>
              <a:t>Becoming</a:t>
            </a:r>
            <a:r>
              <a:rPr lang="pt-BR" sz="1600" u="sng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pt-BR" sz="1600" u="sng" dirty="0" err="1">
                <a:solidFill>
                  <a:schemeClr val="accent1"/>
                </a:solidFill>
                <a:latin typeface="Garamond" panose="02020404030301010803" pitchFamily="18" charset="0"/>
              </a:rPr>
              <a:t>Human</a:t>
            </a:r>
            <a:endParaRPr lang="pt-BR" sz="1600" u="sng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t-BR" sz="1600" b="1" dirty="0">
                <a:solidFill>
                  <a:schemeClr val="accent1"/>
                </a:solidFill>
                <a:latin typeface="Garamond" panose="020204040303010108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http://www.becominghuman.org/</a:t>
            </a:r>
            <a:endParaRPr lang="pt-BR" sz="1600" b="1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endParaRPr lang="pt-BR" sz="1600" b="1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t-BR" sz="1600" dirty="0">
                <a:solidFill>
                  <a:schemeClr val="accent1"/>
                </a:solidFill>
                <a:latin typeface="Garamond" panose="02020404030301010803" pitchFamily="18" charset="0"/>
              </a:rPr>
              <a:t>4) </a:t>
            </a:r>
            <a:r>
              <a:rPr lang="pt-BR" sz="1600" dirty="0" err="1">
                <a:solidFill>
                  <a:schemeClr val="accent1"/>
                </a:solidFill>
                <a:latin typeface="Garamond" panose="02020404030301010803" pitchFamily="18" charset="0"/>
              </a:rPr>
              <a:t>Smithsonian</a:t>
            </a:r>
            <a:r>
              <a:rPr lang="pt-BR" sz="1600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pt-BR" sz="1600" dirty="0" err="1">
                <a:solidFill>
                  <a:schemeClr val="accent1"/>
                </a:solidFill>
                <a:latin typeface="Garamond" panose="02020404030301010803" pitchFamily="18" charset="0"/>
              </a:rPr>
              <a:t>National</a:t>
            </a:r>
            <a:r>
              <a:rPr lang="pt-BR" sz="1600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pt-BR" sz="1600" dirty="0" err="1">
                <a:solidFill>
                  <a:schemeClr val="accent1"/>
                </a:solidFill>
                <a:latin typeface="Garamond" panose="02020404030301010803" pitchFamily="18" charset="0"/>
              </a:rPr>
              <a:t>Museum</a:t>
            </a:r>
            <a:r>
              <a:rPr lang="pt-BR" sz="1600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pt-BR" sz="1600" dirty="0" err="1">
                <a:solidFill>
                  <a:schemeClr val="accent1"/>
                </a:solidFill>
                <a:latin typeface="Garamond" panose="02020404030301010803" pitchFamily="18" charset="0"/>
              </a:rPr>
              <a:t>of</a:t>
            </a:r>
            <a:r>
              <a:rPr lang="pt-BR" sz="1600" dirty="0">
                <a:solidFill>
                  <a:schemeClr val="accent1"/>
                </a:solidFill>
                <a:latin typeface="Garamond" panose="02020404030301010803" pitchFamily="18" charset="0"/>
              </a:rPr>
              <a:t> Natural </a:t>
            </a:r>
            <a:r>
              <a:rPr lang="pt-BR" sz="1600" dirty="0" err="1">
                <a:solidFill>
                  <a:schemeClr val="accent1"/>
                </a:solidFill>
                <a:latin typeface="Garamond" panose="02020404030301010803" pitchFamily="18" charset="0"/>
              </a:rPr>
              <a:t>History</a:t>
            </a:r>
            <a:endParaRPr lang="pt-BR" sz="1600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pt-BR" sz="1600" b="1" dirty="0">
                <a:solidFill>
                  <a:schemeClr val="accent1"/>
                </a:solidFill>
                <a:latin typeface="Garamond" panose="02020404030301010803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http://humanorigins.si.edu/</a:t>
            </a:r>
            <a:endParaRPr lang="pt-BR" sz="1600" b="1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marL="0" lvl="0" indent="0">
              <a:buNone/>
            </a:pPr>
            <a:endParaRPr lang="pt-BR" b="1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pt-BR" b="1" i="1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b="1" i="1" dirty="0">
              <a:solidFill>
                <a:schemeClr val="accent1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i="1" dirty="0"/>
          </a:p>
        </p:txBody>
      </p:sp>
      <p:sp>
        <p:nvSpPr>
          <p:cNvPr id="6" name="Google Shape;178;p35">
            <a:extLst>
              <a:ext uri="{FF2B5EF4-FFF2-40B4-BE49-F238E27FC236}">
                <a16:creationId xmlns:a16="http://schemas.microsoft.com/office/drawing/2014/main" id="{CF418A98-DF5A-4177-8320-AB45FEF106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0753" y="82842"/>
            <a:ext cx="8521700" cy="103280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2800" dirty="0">
                <a:latin typeface="Garamond" panose="02020404030301010803" pitchFamily="18" charset="0"/>
              </a:rPr>
              <a:t>Aula 06</a:t>
            </a:r>
            <a:br>
              <a:rPr lang="pt-BR" sz="2800" dirty="0">
                <a:latin typeface="Garamond" panose="02020404030301010803" pitchFamily="18" charset="0"/>
              </a:rPr>
            </a:br>
            <a:r>
              <a:rPr lang="pt-BR" sz="2800" dirty="0">
                <a:latin typeface="Garamond" panose="02020404030301010803" pitchFamily="18" charset="0"/>
              </a:rPr>
              <a:t>Primatas                       			Links de interesse</a:t>
            </a:r>
            <a:endParaRPr sz="28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4"/>
          <p:cNvSpPr txBox="1">
            <a:spLocks noGrp="1"/>
          </p:cNvSpPr>
          <p:nvPr>
            <p:ph type="body" idx="1"/>
          </p:nvPr>
        </p:nvSpPr>
        <p:spPr>
          <a:xfrm>
            <a:off x="311150" y="1426866"/>
            <a:ext cx="8520600" cy="3213724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endParaRPr lang="pt-BR" sz="2000" b="1" dirty="0">
              <a:solidFill>
                <a:srgbClr val="000000"/>
              </a:solidFill>
              <a:highlight>
                <a:srgbClr val="00FF00"/>
              </a:highlight>
              <a:latin typeface="Garamond" panose="02020404030301010803" pitchFamily="18" charset="0"/>
              <a:cs typeface="Arial"/>
              <a:sym typeface="Arial"/>
            </a:endParaRP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r>
              <a:rPr lang="pt-BR" sz="2000" b="1" dirty="0">
                <a:solidFill>
                  <a:srgbClr val="000000"/>
                </a:solidFill>
                <a:highlight>
                  <a:srgbClr val="00FF00"/>
                </a:highlight>
                <a:latin typeface="Garamond" panose="02020404030301010803" pitchFamily="18" charset="0"/>
                <a:cs typeface="Arial"/>
                <a:sym typeface="Arial"/>
              </a:rPr>
              <a:t>	Áudio (comportamento social)</a:t>
            </a:r>
            <a:endParaRPr lang="pt-BR" sz="2000" b="1" dirty="0">
              <a:solidFill>
                <a:srgbClr val="000000"/>
              </a:solidFill>
              <a:latin typeface="Garamond" panose="02020404030301010803" pitchFamily="18" charset="0"/>
              <a:cs typeface="Arial"/>
              <a:sym typeface="Arial"/>
            </a:endParaRP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endParaRPr lang="pt-BR" sz="2000" dirty="0">
              <a:solidFill>
                <a:srgbClr val="000000"/>
              </a:solidFill>
              <a:latin typeface="Garamond" panose="02020404030301010803" pitchFamily="18" charset="0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1100"/>
              </a:spcBef>
              <a:spcAft>
                <a:spcPts val="1100"/>
              </a:spcAft>
              <a:buNone/>
            </a:pPr>
            <a:endParaRPr sz="1200" dirty="0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Google Shape;178;p35">
            <a:extLst>
              <a:ext uri="{FF2B5EF4-FFF2-40B4-BE49-F238E27FC236}">
                <a16:creationId xmlns:a16="http://schemas.microsoft.com/office/drawing/2014/main" id="{8800CCB6-B78F-4C8D-830B-CA7942D0E4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111229"/>
            <a:ext cx="8521700" cy="1044331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2800" dirty="0">
                <a:latin typeface="Garamond" panose="02020404030301010803" pitchFamily="18" charset="0"/>
              </a:rPr>
              <a:t>Aula 06</a:t>
            </a:r>
            <a:br>
              <a:rPr lang="pt-BR" sz="2800" dirty="0">
                <a:latin typeface="Garamond" panose="02020404030301010803" pitchFamily="18" charset="0"/>
              </a:rPr>
            </a:br>
            <a:r>
              <a:rPr lang="pt-BR" sz="2800" dirty="0">
                <a:latin typeface="Garamond" panose="02020404030301010803" pitchFamily="18" charset="0"/>
              </a:rPr>
              <a:t>Primatas                       		humanos e chimpanzés</a:t>
            </a:r>
            <a:endParaRPr sz="2800" dirty="0">
              <a:latin typeface="Garamond" panose="02020404030301010803" pitchFamily="18" charset="0"/>
            </a:endParaRPr>
          </a:p>
        </p:txBody>
      </p:sp>
      <p:pic>
        <p:nvPicPr>
          <p:cNvPr id="7" name="Gráfico 6" descr="Volume">
            <a:extLst>
              <a:ext uri="{FF2B5EF4-FFF2-40B4-BE49-F238E27FC236}">
                <a16:creationId xmlns:a16="http://schemas.microsoft.com/office/drawing/2014/main" id="{84D9FDFC-D318-4596-8E19-5136FEB6B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9327" y="2894890"/>
            <a:ext cx="914400" cy="914400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49DE8517-E8E9-40A1-A399-2E8D99D3F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1904" y="304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9"/>
          <p:cNvSpPr txBox="1">
            <a:spLocks noGrp="1"/>
          </p:cNvSpPr>
          <p:nvPr>
            <p:ph type="title"/>
          </p:nvPr>
        </p:nvSpPr>
        <p:spPr>
          <a:xfrm>
            <a:off x="399835" y="105562"/>
            <a:ext cx="8520600" cy="786803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latin typeface="Garamond" panose="02020404030301010803" pitchFamily="18" charset="0"/>
              </a:rPr>
              <a:t>Aula 06                           			primatas</a:t>
            </a:r>
            <a:endParaRPr sz="3000" dirty="0">
              <a:latin typeface="Garamond" panose="02020404030301010803" pitchFamily="18" charset="0"/>
            </a:endParaRPr>
          </a:p>
        </p:txBody>
      </p:sp>
      <p:sp>
        <p:nvSpPr>
          <p:cNvPr id="205" name="Google Shape;205;p39"/>
          <p:cNvSpPr txBox="1">
            <a:spLocks noGrp="1"/>
          </p:cNvSpPr>
          <p:nvPr>
            <p:ph type="body" idx="1"/>
          </p:nvPr>
        </p:nvSpPr>
        <p:spPr>
          <a:xfrm>
            <a:off x="399835" y="1033600"/>
            <a:ext cx="8520600" cy="41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➢"/>
            </a:pPr>
            <a:r>
              <a:rPr lang="pt-BR" b="1" dirty="0">
                <a:solidFill>
                  <a:srgbClr val="000000"/>
                </a:solidFill>
              </a:rPr>
              <a:t>Linhas de trabalhos diferenciadas, porém complementares</a:t>
            </a:r>
            <a:endParaRPr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000" dirty="0"/>
              <a:t>	</a:t>
            </a:r>
            <a:r>
              <a:rPr lang="pt-BR" sz="1600" dirty="0"/>
              <a:t>Jane </a:t>
            </a:r>
            <a:r>
              <a:rPr lang="pt-BR" sz="1600" dirty="0" err="1"/>
              <a:t>Goodall</a:t>
            </a:r>
            <a:r>
              <a:rPr lang="pt-BR" sz="1000" dirty="0"/>
              <a:t>							</a:t>
            </a:r>
          </a:p>
          <a:p>
            <a:pPr marL="171450" lvl="0" indent="-171450">
              <a:spcBef>
                <a:spcPts val="1600"/>
              </a:spcBef>
              <a:spcAft>
                <a:spcPts val="1600"/>
              </a:spcAft>
              <a:buFontTx/>
              <a:buChar char="-"/>
            </a:pPr>
            <a:r>
              <a:rPr lang="pt-BR" sz="1200" dirty="0"/>
              <a:t>Em julho de 1960, com a idade de 26 anos, Jane </a:t>
            </a:r>
            <a:r>
              <a:rPr lang="pt-BR" sz="1200" dirty="0" err="1"/>
              <a:t>Goodall</a:t>
            </a:r>
            <a:r>
              <a:rPr lang="pt-BR" sz="1200" dirty="0"/>
              <a:t> viajou da Inglaterra para o que hoje é a Tanzânia e se aventurou no mundo pouco conhecido dos chimpanzés.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200" dirty="0"/>
              <a:t>Fonte: </a:t>
            </a:r>
            <a:r>
              <a:rPr lang="pt-BR" sz="1200" dirty="0">
                <a:hlinkClick r:id="rId3"/>
              </a:rPr>
              <a:t>http://www.janegoodall.org/our-story/about-jane/</a:t>
            </a:r>
            <a:endParaRPr lang="pt-BR" sz="1200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/>
          </a:p>
          <a:p>
            <a:pPr marL="171450" lvl="0" indent="-171450">
              <a:spcBef>
                <a:spcPts val="1600"/>
              </a:spcBef>
              <a:spcAft>
                <a:spcPts val="1600"/>
              </a:spcAft>
              <a:buFontTx/>
              <a:buChar char="-"/>
            </a:pPr>
            <a:endParaRPr lang="pt-BR" sz="1000" dirty="0"/>
          </a:p>
          <a:p>
            <a:pPr marL="171450" lvl="0" indent="-171450">
              <a:spcBef>
                <a:spcPts val="1600"/>
              </a:spcBef>
              <a:spcAft>
                <a:spcPts val="1600"/>
              </a:spcAft>
              <a:buFontTx/>
              <a:buChar char="-"/>
            </a:pPr>
            <a:endParaRPr lang="pt-BR" sz="10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06" name="Google Shape;20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2353" y="1619237"/>
            <a:ext cx="2455748" cy="19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9"/>
          <p:cNvSpPr txBox="1">
            <a:spLocks noGrp="1"/>
          </p:cNvSpPr>
          <p:nvPr>
            <p:ph type="title"/>
          </p:nvPr>
        </p:nvSpPr>
        <p:spPr>
          <a:xfrm>
            <a:off x="399835" y="105562"/>
            <a:ext cx="8520600" cy="786803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latin typeface="Garamond" panose="02020404030301010803" pitchFamily="18" charset="0"/>
              </a:rPr>
              <a:t>Aula 06 						primatas</a:t>
            </a:r>
            <a:endParaRPr sz="3000" dirty="0">
              <a:latin typeface="Garamond" panose="02020404030301010803" pitchFamily="18" charset="0"/>
            </a:endParaRPr>
          </a:p>
        </p:txBody>
      </p:sp>
      <p:sp>
        <p:nvSpPr>
          <p:cNvPr id="205" name="Google Shape;205;p39"/>
          <p:cNvSpPr txBox="1">
            <a:spLocks noGrp="1"/>
          </p:cNvSpPr>
          <p:nvPr>
            <p:ph type="body" idx="1"/>
          </p:nvPr>
        </p:nvSpPr>
        <p:spPr>
          <a:xfrm>
            <a:off x="311700" y="892365"/>
            <a:ext cx="8520600" cy="4004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➢"/>
            </a:pPr>
            <a:r>
              <a:rPr lang="pt-BR" b="1" dirty="0">
                <a:solidFill>
                  <a:srgbClr val="000000"/>
                </a:solidFill>
              </a:rPr>
              <a:t>Linhas de trabalhos diferenciadas, porém complementares</a:t>
            </a:r>
            <a:endParaRPr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lang="pt-BR" sz="1000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000" dirty="0"/>
              <a:t>	</a:t>
            </a:r>
            <a:r>
              <a:rPr lang="pt-BR" sz="1600" dirty="0" err="1"/>
              <a:t>Frans</a:t>
            </a:r>
            <a:r>
              <a:rPr lang="pt-BR" sz="1600" dirty="0"/>
              <a:t> de Waal </a:t>
            </a:r>
            <a:r>
              <a:rPr lang="pt-BR" sz="1000" dirty="0"/>
              <a:t>							</a:t>
            </a:r>
          </a:p>
          <a:p>
            <a:pPr marL="171450" lvl="0" indent="-171450">
              <a:spcBef>
                <a:spcPts val="1600"/>
              </a:spcBef>
              <a:spcAft>
                <a:spcPts val="1600"/>
              </a:spcAft>
              <a:buFontTx/>
              <a:buChar char="-"/>
            </a:pPr>
            <a:r>
              <a:rPr lang="pt-BR" sz="1200" dirty="0"/>
              <a:t>Sua pesquisa está centrada no comportamento social de primatas, incluindo resolução de conflitos,  cooperação, aversão à desigualdade e partilha de comida. Ele é membro da Academia Nacional de Ciências dos Estados Unidos e da Academia Real de Artes e Ciências da Holanda.</a:t>
            </a:r>
          </a:p>
          <a:p>
            <a:pPr marL="171450" lvl="0" indent="-171450">
              <a:spcBef>
                <a:spcPts val="1600"/>
              </a:spcBef>
              <a:spcAft>
                <a:spcPts val="1600"/>
              </a:spcAft>
              <a:buFontTx/>
              <a:buChar char="-"/>
            </a:pPr>
            <a:r>
              <a:rPr lang="pt-BR" sz="1200" dirty="0"/>
              <a:t>Fonte: </a:t>
            </a:r>
            <a:r>
              <a:rPr lang="pt-BR" sz="1200" dirty="0">
                <a:hlinkClick r:id="rId3"/>
              </a:rPr>
              <a:t>https://en.wikipedia.org/wiki/Frans_de_Waal</a:t>
            </a:r>
            <a:endParaRPr lang="pt-BR" sz="1200" dirty="0"/>
          </a:p>
          <a:p>
            <a:pPr marL="171450" lvl="0" indent="-171450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endParaRPr lang="pt-BR" sz="1200" dirty="0"/>
          </a:p>
          <a:p>
            <a:pPr marL="171450" lvl="0" indent="-171450">
              <a:spcBef>
                <a:spcPts val="1600"/>
              </a:spcBef>
              <a:spcAft>
                <a:spcPts val="1600"/>
              </a:spcAft>
              <a:buFontTx/>
              <a:buChar char="-"/>
            </a:pPr>
            <a:endParaRPr lang="pt-BR" sz="1000" dirty="0"/>
          </a:p>
          <a:p>
            <a:pPr marL="171450" lvl="0" indent="-171450">
              <a:spcBef>
                <a:spcPts val="1600"/>
              </a:spcBef>
              <a:spcAft>
                <a:spcPts val="1600"/>
              </a:spcAft>
              <a:buFontTx/>
              <a:buChar char="-"/>
            </a:pPr>
            <a:endParaRPr lang="pt-BR" sz="10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07" name="Google Shape;207;p39"/>
          <p:cNvPicPr preferRelativeResize="0"/>
          <p:nvPr/>
        </p:nvPicPr>
        <p:blipFill rotWithShape="1">
          <a:blip r:embed="rId4">
            <a:alphaModFix/>
          </a:blip>
          <a:srcRect l="6716" b="9502"/>
          <a:stretch/>
        </p:blipFill>
        <p:spPr>
          <a:xfrm>
            <a:off x="3265663" y="1388125"/>
            <a:ext cx="2788943" cy="1938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302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79211"/>
            <a:ext cx="8520600" cy="572700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Roteiro de aula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75501"/>
            <a:ext cx="8440414" cy="3778740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t-BR" sz="2200" dirty="0">
                <a:solidFill>
                  <a:schemeClr val="tx1"/>
                </a:solidFill>
                <a:latin typeface="Garamond" panose="02020404030301010803" pitchFamily="18" charset="0"/>
              </a:rPr>
              <a:t>Dúvidas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pt-BR" sz="2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t-BR" sz="2200" dirty="0">
                <a:solidFill>
                  <a:schemeClr val="tx1"/>
                </a:solidFill>
                <a:latin typeface="Garamond" panose="02020404030301010803" pitchFamily="18" charset="0"/>
              </a:rPr>
              <a:t>Dando  continuidade às aulas 04 e 05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pt-BR" sz="2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t-BR" sz="2200" dirty="0">
                <a:solidFill>
                  <a:schemeClr val="tx1"/>
                </a:solidFill>
                <a:latin typeface="Garamond" panose="02020404030301010803" pitchFamily="18" charset="0"/>
              </a:rPr>
              <a:t>Primatas</a:t>
            </a:r>
            <a:endParaRPr lang="pt-BR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1"/>
                </a:solidFill>
                <a:latin typeface="Garamond" panose="02020404030301010803" pitchFamily="18" charset="0"/>
              </a:rPr>
              <a:t>Resenhas - Finalização!!!</a:t>
            </a:r>
          </a:p>
          <a:p>
            <a:pPr marL="114300" indent="0">
              <a:lnSpc>
                <a:spcPct val="250000"/>
              </a:lnSpc>
              <a:buNone/>
            </a:pPr>
            <a:endParaRPr lang="pt-BR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dirty="0">
              <a:solidFill>
                <a:schemeClr val="tx1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0289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56550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20000"/>
              </a:lnSpc>
              <a:spcAft>
                <a:spcPts val="1100"/>
              </a:spcAft>
              <a:buClr>
                <a:srgbClr val="000000"/>
              </a:buClr>
              <a:buSzPts val="1100"/>
            </a:pPr>
            <a:r>
              <a:rPr lang="pt-BR" sz="2400" b="0" dirty="0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pt-BR" sz="2400" b="0" dirty="0" err="1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Antiquity</a:t>
            </a:r>
            <a:r>
              <a:rPr lang="pt-BR" sz="2400" b="0" dirty="0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400" b="0" dirty="0" err="1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pt-BR" sz="2400" b="0" dirty="0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400" b="0" dirty="0" err="1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Empathy</a:t>
            </a:r>
            <a:r>
              <a:rPr lang="pt-BR" sz="2400" b="0" dirty="0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	</a:t>
            </a:r>
            <a:r>
              <a:rPr lang="pt-BR" sz="2000" dirty="0">
                <a:highlight>
                  <a:schemeClr val="lt1"/>
                </a:highlight>
              </a:rPr>
              <a:t> </a:t>
            </a:r>
            <a:endParaRPr sz="2000" dirty="0"/>
          </a:p>
        </p:txBody>
      </p:sp>
      <p:sp>
        <p:nvSpPr>
          <p:cNvPr id="296" name="Google Shape;296;p5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400" b="1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Frans</a:t>
            </a:r>
            <a:r>
              <a:rPr lang="pt-BR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B. M. de Waal. </a:t>
            </a:r>
            <a:r>
              <a:rPr lang="pt-BR" sz="140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Science. 18 May 2012: Vol. 336, </a:t>
            </a:r>
            <a:r>
              <a:rPr lang="pt-BR" sz="1400" dirty="0" err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Issue</a:t>
            </a:r>
            <a:r>
              <a:rPr lang="pt-BR" sz="140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6083, pp. 874-876. DOI: 10.1126/science.1220999</a:t>
            </a:r>
            <a:endParaRPr sz="1400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Após as devastações da Segunda Guerra Mundial, os seres humanos eram rotineiramente representados como “macacos assassinos” - em contraste com os macacos reais, que eram considerados pacifistas. Livros de Konrad Lorenz, o </a:t>
            </a:r>
            <a:r>
              <a:rPr lang="pt-BR" sz="14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etologista</a:t>
            </a:r>
            <a:r>
              <a:rPr lang="pt-BR" sz="14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austríaco, e Robert </a:t>
            </a:r>
            <a:r>
              <a:rPr lang="pt-BR" sz="14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Ardrey</a:t>
            </a:r>
            <a:r>
              <a:rPr lang="pt-BR" sz="14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 um jornalista americano, contribuíram para a ideia de que uma marca registrada da humanidade é a agressão. Até meados da década de 1980, esse permaneceu o tema dominante das abordagens biológicas do comportamento humano. Esta literatura é agora reconhecida como unilateral porque negligenciou a capacidade de cooperação, empatia e comportamento pró-social da nossa espécie.</a:t>
            </a:r>
            <a:endParaRPr sz="1400" dirty="0">
              <a:solidFill>
                <a:srgbClr val="000000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20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dirty="0">
              <a:solidFill>
                <a:srgbClr val="333333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4"/>
          <p:cNvSpPr txBox="1">
            <a:spLocks noGrp="1"/>
          </p:cNvSpPr>
          <p:nvPr>
            <p:ph type="title"/>
          </p:nvPr>
        </p:nvSpPr>
        <p:spPr>
          <a:xfrm>
            <a:off x="311700" y="96500"/>
            <a:ext cx="8520600" cy="57150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20000"/>
              </a:lnSpc>
              <a:spcAft>
                <a:spcPts val="1100"/>
              </a:spcAft>
            </a:pPr>
            <a:r>
              <a:rPr lang="pt-BR" sz="2400" b="0" dirty="0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pt-BR" sz="2400" b="0" dirty="0" err="1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Antiquity</a:t>
            </a:r>
            <a:r>
              <a:rPr lang="pt-BR" sz="2400" b="0" dirty="0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400" b="0" dirty="0" err="1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pt-BR" sz="2400" b="0" dirty="0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400" b="0" dirty="0" err="1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Empathy</a:t>
            </a:r>
            <a:r>
              <a:rPr lang="pt-BR" sz="2400" b="0" dirty="0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	</a:t>
            </a:r>
            <a:endParaRPr sz="2000" dirty="0"/>
          </a:p>
        </p:txBody>
      </p:sp>
      <p:sp>
        <p:nvSpPr>
          <p:cNvPr id="302" name="Google Shape;302;p54"/>
          <p:cNvSpPr txBox="1">
            <a:spLocks noGrp="1"/>
          </p:cNvSpPr>
          <p:nvPr>
            <p:ph type="body" idx="1"/>
          </p:nvPr>
        </p:nvSpPr>
        <p:spPr>
          <a:xfrm>
            <a:off x="311700" y="734550"/>
            <a:ext cx="8520600" cy="4147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400" b="1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Frans</a:t>
            </a:r>
            <a:r>
              <a:rPr lang="pt-BR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B. M. de Waal. </a:t>
            </a:r>
            <a:r>
              <a:rPr lang="pt-BR" sz="140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Science. 18 May 2012: Vol. 336, </a:t>
            </a:r>
            <a:r>
              <a:rPr lang="pt-BR" sz="1400" dirty="0" err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Issue</a:t>
            </a:r>
            <a:r>
              <a:rPr lang="pt-BR" sz="140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6083, pp. 874-876. DOI: 10.1126/science.1220999</a:t>
            </a:r>
            <a:endParaRPr sz="1400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Pensa-se que a evolução da empatia remonta ao cuidado materno dos mamíferos. Seja um rato ou um elefante, a mãe precisa estar primorosamente em sintonia com as indicações de fome, perigo ou desconforto em seus filhotes. A sensibilidade aos sinais emocionais confere um claro valor adaptativo. Essa origem hipotética de empatia explicaria as diferenças observadas entre os sexos, bem como o efeito estimulante da ocitocina ( </a:t>
            </a:r>
            <a:r>
              <a:rPr lang="pt-BR" sz="1100" b="1" i="1" u="sng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  <a:hlinkClick r:id="rId3"/>
              </a:rPr>
              <a:t>18</a:t>
            </a:r>
            <a:r>
              <a:rPr lang="pt-BR" sz="11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). Essa empatia está enraizada em conexões corporais entre indivíduos que se reflete no contágio da dor em camundongos ( </a:t>
            </a:r>
            <a:r>
              <a:rPr lang="pt-BR" sz="1100" b="1" i="1" u="sng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  <a:hlinkClick r:id="rId4"/>
              </a:rPr>
              <a:t>19</a:t>
            </a:r>
            <a:r>
              <a:rPr lang="pt-BR" sz="11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) e no bocejo contagioso em macacos e humanos ( </a:t>
            </a:r>
            <a:r>
              <a:rPr lang="pt-BR" sz="1100" b="1" i="1" u="sng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  <a:hlinkClick r:id="rId5"/>
              </a:rPr>
              <a:t>20</a:t>
            </a:r>
            <a:r>
              <a:rPr lang="pt-BR" sz="1100" b="1" i="1" u="sng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11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). Os neurónios espelho são frequentemente mencionados neste contexto, embora o seu papel preciso continue a ser um ponto de especulação. O fato de que esses neurônios foram descobertos não em humanos, mas em macacos, apoia a ideia de continuidade evolutiva. Os animais sociais precisam coordenar as viagens, comunicar sobre o perigo e ajudar os companheiros de grupo que precisam. A sincronização corporal e a sensibilidade aos estados emocionais dos outros vão desde a rápida disseminação do alarme através de um grupo inteiro até um macaco-mãe retornando a um jovem choramingando para ajudá-lo de uma árvore a outra, colocando o corpo entre os dois. O primeiro é uma transmissão de medo reflexo, enquanto o macaco-mãe é mais discriminador porque precisa avaliar o motivo da angústia de seus filhos para amenizar sua situação.</a:t>
            </a:r>
            <a:endParaRPr sz="1100" dirty="0">
              <a:solidFill>
                <a:srgbClr val="000000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20000"/>
              </a:lnSpc>
              <a:spcBef>
                <a:spcPts val="1100"/>
              </a:spcBef>
              <a:spcAft>
                <a:spcPts val="1100"/>
              </a:spcAft>
              <a:buNone/>
            </a:pPr>
            <a:endParaRPr sz="1200" dirty="0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58725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55110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20000"/>
              </a:lnSpc>
              <a:spcAft>
                <a:spcPts val="1100"/>
              </a:spcAft>
              <a:buClr>
                <a:srgbClr val="000000"/>
              </a:buClr>
              <a:buSzPts val="1100"/>
            </a:pPr>
            <a:r>
              <a:rPr lang="pt-BR" sz="2400" b="0" dirty="0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pt-BR" sz="2400" b="0" dirty="0" err="1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Antiquity</a:t>
            </a:r>
            <a:r>
              <a:rPr lang="pt-BR" sz="2400" b="0" dirty="0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400" b="0" dirty="0" err="1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pt-BR" sz="2400" b="0" dirty="0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400" b="0" dirty="0" err="1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Empathy</a:t>
            </a:r>
            <a:r>
              <a:rPr lang="pt-BR" sz="2400" b="0" dirty="0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		</a:t>
            </a:r>
            <a:r>
              <a:rPr lang="pt-BR" sz="2000" b="0" dirty="0">
                <a:solidFill>
                  <a:srgbClr val="33333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2000" dirty="0"/>
          </a:p>
        </p:txBody>
      </p:sp>
      <p:sp>
        <p:nvSpPr>
          <p:cNvPr id="308" name="Google Shape;308;p55"/>
          <p:cNvSpPr txBox="1">
            <a:spLocks noGrp="1"/>
          </p:cNvSpPr>
          <p:nvPr>
            <p:ph type="body" idx="1"/>
          </p:nvPr>
        </p:nvSpPr>
        <p:spPr>
          <a:xfrm>
            <a:off x="4641301" y="1353332"/>
            <a:ext cx="4154749" cy="3119516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O conforto do contato é criticamente importante na vida dos macacos, como aqui entre dois chimpanzés observando uma perturbação em seu grupo (foto de </a:t>
            </a:r>
            <a:r>
              <a:rPr lang="pt-BR" dirty="0" err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Frans</a:t>
            </a:r>
            <a:r>
              <a:rPr lang="pt-BR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de Waal). </a:t>
            </a:r>
            <a:endParaRPr sz="9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09" name="Google Shape;30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48301"/>
            <a:ext cx="4191000" cy="350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6"/>
          <p:cNvSpPr txBox="1">
            <a:spLocks noGrp="1"/>
          </p:cNvSpPr>
          <p:nvPr>
            <p:ph type="title"/>
          </p:nvPr>
        </p:nvSpPr>
        <p:spPr>
          <a:xfrm>
            <a:off x="297455" y="143218"/>
            <a:ext cx="8534845" cy="564381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sz="2400" b="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pt-BR" sz="2400" b="0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Antiquity</a:t>
            </a:r>
            <a:r>
              <a:rPr lang="pt-BR" sz="2400" b="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400" b="0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pt-BR" sz="2400" b="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400" b="0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Empathy</a:t>
            </a:r>
            <a:r>
              <a:rPr lang="pt-BR" sz="2400" b="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000" dirty="0">
                <a:highlight>
                  <a:srgbClr val="FFFFFF"/>
                </a:highlight>
              </a:rPr>
              <a:t> </a:t>
            </a:r>
            <a:br>
              <a:rPr lang="pt-BR" sz="2400" b="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endParaRPr dirty="0"/>
          </a:p>
        </p:txBody>
      </p:sp>
      <p:sp>
        <p:nvSpPr>
          <p:cNvPr id="315" name="Google Shape;315;p56"/>
          <p:cNvSpPr txBox="1">
            <a:spLocks noGrp="1"/>
          </p:cNvSpPr>
          <p:nvPr>
            <p:ph type="body" idx="1"/>
          </p:nvPr>
        </p:nvSpPr>
        <p:spPr>
          <a:xfrm>
            <a:off x="3870145" y="760800"/>
            <a:ext cx="4919700" cy="43827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4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Dois </a:t>
            </a:r>
            <a:r>
              <a:rPr lang="pt-BR" sz="14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bonobos</a:t>
            </a:r>
            <a:r>
              <a:rPr lang="pt-BR" sz="14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bípedes, uma fêmea adulta (esquerda) e um macho adolescente (direita), mostram as pernas relativamente longas da espécie, o que a torna anatomicamente mais semelhante aos hominídeos primitivos do que aos chimpanzés, com seus braços mais longos e pernas mais curtas (foto de </a:t>
            </a:r>
            <a:r>
              <a:rPr lang="pt-BR" sz="14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Frans</a:t>
            </a:r>
            <a:r>
              <a:rPr lang="pt-BR" sz="14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de Waal). </a:t>
            </a:r>
            <a:r>
              <a:rPr lang="pt-BR" sz="1400" i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O </a:t>
            </a:r>
            <a:r>
              <a:rPr lang="pt-BR" sz="1400" i="1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Ardipithecus</a:t>
            </a:r>
            <a:r>
              <a:rPr lang="pt-BR" sz="1400" i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1400" i="1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ramidus</a:t>
            </a:r>
            <a:r>
              <a:rPr lang="pt-BR" sz="14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pode ser a comparação mais próxima do </a:t>
            </a:r>
            <a:r>
              <a:rPr lang="pt-BR" sz="14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bonobo</a:t>
            </a:r>
            <a:r>
              <a:rPr lang="pt-BR" sz="14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em termos de suas proporções gerais do corpo, agarrando os pés e reduzindo os caninos. Acredita-se que o </a:t>
            </a:r>
            <a:r>
              <a:rPr lang="pt-BR" sz="1400" i="1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Ardipithecus</a:t>
            </a:r>
            <a:r>
              <a:rPr lang="pt-BR" sz="14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tenha sido relativamente pacífico, e os </a:t>
            </a:r>
            <a:r>
              <a:rPr lang="pt-BR" sz="14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bonobos</a:t>
            </a:r>
            <a:r>
              <a:rPr lang="pt-BR" sz="14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também são marcados de alta sensibilidade a outros e baixos níveis de violência.</a:t>
            </a:r>
            <a:endParaRPr sz="1400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16" name="Google Shape;31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641" y="707600"/>
            <a:ext cx="2863909" cy="41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9131"/>
            <a:ext cx="8520600" cy="572700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Aula 06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571597"/>
            <a:ext cx="8520600" cy="3759202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POSTAR NO STOA até 28/ 03!!!</a:t>
            </a: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dirty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texto indicado abaixo, que foi deixado como leitura obrigatória para a aula de hoje, </a:t>
            </a:r>
            <a:r>
              <a:rPr lang="pt-BR" sz="2000" dirty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autor considera que </a:t>
            </a:r>
            <a:r>
              <a:rPr lang="pt-BR" sz="2000" i="1" dirty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“... alguém poderia, portanto, argumentar que futuros desenvolvimentos tecnológicos fornecerão um amortecedor cada vez mais eficiente para proteger o genoma humano da seleção natural”</a:t>
            </a:r>
            <a:r>
              <a:rPr lang="pt-BR" sz="2000" dirty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Você concorda com tal argumento?  Justifique utilizando o próprio texto como referência.</a:t>
            </a:r>
            <a:endParaRPr lang="pt-BR" dirty="0">
              <a:solidFill>
                <a:schemeClr val="tx1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r>
              <a:rPr lang="pt-BR" sz="1200" dirty="0">
                <a:solidFill>
                  <a:srgbClr val="000000"/>
                </a:solidFill>
                <a:latin typeface="Garamond" panose="02020404030301010803" pitchFamily="18" charset="0"/>
              </a:rPr>
              <a:t>Fonte: </a:t>
            </a:r>
            <a:r>
              <a:rPr lang="pt-BR" sz="1200" dirty="0" err="1">
                <a:solidFill>
                  <a:srgbClr val="000000"/>
                </a:solidFill>
                <a:latin typeface="Garamond" panose="02020404030301010803" pitchFamily="18" charset="0"/>
              </a:rPr>
              <a:t>Griffiths</a:t>
            </a:r>
            <a:r>
              <a:rPr lang="pt-BR" sz="1200" dirty="0">
                <a:solidFill>
                  <a:srgbClr val="000000"/>
                </a:solidFill>
                <a:latin typeface="Garamond" panose="02020404030301010803" pitchFamily="18" charset="0"/>
              </a:rPr>
              <a:t>, A. J.F. et al. Introdução à Genética. Rio de Janeiro: Guanabara Koogan S.A. 10ª Edição, 2013 (p.436)</a:t>
            </a: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endParaRPr lang="pt-BR" sz="1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114300" lvl="0" indent="0">
              <a:lnSpc>
                <a:spcPct val="100000"/>
              </a:lnSpc>
              <a:buClr>
                <a:srgbClr val="595959"/>
              </a:buClr>
              <a:buNone/>
            </a:pPr>
            <a:endParaRPr lang="pt-BR" sz="1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3CDFB3BB-8010-4F69-A06D-14256D705D8A}"/>
              </a:ext>
            </a:extLst>
          </p:cNvPr>
          <p:cNvSpPr/>
          <p:nvPr/>
        </p:nvSpPr>
        <p:spPr>
          <a:xfrm>
            <a:off x="537587" y="3185231"/>
            <a:ext cx="8068826" cy="13866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08940">
              <a:lnSpc>
                <a:spcPct val="107000"/>
              </a:lnSpc>
            </a:pPr>
            <a:r>
              <a:rPr lang="en-US" sz="16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 humans still evolving? </a:t>
            </a:r>
            <a:r>
              <a:rPr lang="en-US" sz="16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Technological advances and unique biological characteristics allow us to adapt to environmental stress. Has this stopped genetic evolution?</a:t>
            </a:r>
            <a:endParaRPr lang="pt-BR" sz="16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8940">
              <a:lnSpc>
                <a:spcPct val="107000"/>
              </a:lnSpc>
            </a:pPr>
            <a:r>
              <a:rPr lang="en-US" sz="16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Autor: Jay T Stock</a:t>
            </a:r>
            <a:endParaRPr lang="pt-BR" sz="16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8940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Link: </a:t>
            </a:r>
            <a:r>
              <a:rPr lang="pt-BR" sz="1600" u="sng" dirty="0">
                <a:solidFill>
                  <a:srgbClr val="0563C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https://www.ncbi.nlm.nih.gov/pmc/articles/PMC3327538/</a:t>
            </a:r>
            <a:endParaRPr lang="pt-BR" sz="16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408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1"/>
          <p:cNvSpPr txBox="1">
            <a:spLocks noGrp="1"/>
          </p:cNvSpPr>
          <p:nvPr>
            <p:ph type="body" idx="1"/>
          </p:nvPr>
        </p:nvSpPr>
        <p:spPr>
          <a:xfrm>
            <a:off x="311150" y="773724"/>
            <a:ext cx="8520600" cy="37707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dirty="0">
                <a:solidFill>
                  <a:schemeClr val="accent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Frans B. M. de Waal. The Antiquity of Empathy. Science, 18 May, 2012: Vol. 336, Issue 6083, pp. 874-876. DOI: 10.1126/science.1220999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t-BR" dirty="0">
              <a:solidFill>
                <a:schemeClr val="accent1"/>
              </a:solidFill>
              <a:latin typeface="Garamond" panose="020204040303010108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pt-BR" dirty="0">
                <a:solidFill>
                  <a:schemeClr val="accent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Lewin, Roger. </a:t>
            </a:r>
            <a:r>
              <a:rPr lang="pt-BR" b="1" dirty="0">
                <a:solidFill>
                  <a:schemeClr val="accent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Evolução Humana</a:t>
            </a:r>
            <a:r>
              <a:rPr lang="pt-BR" dirty="0">
                <a:solidFill>
                  <a:schemeClr val="accent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São Paulo: Atheneu Editora, 1999.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t-BR" dirty="0">
              <a:solidFill>
                <a:schemeClr val="accent1"/>
              </a:solidFill>
              <a:latin typeface="Garamond" panose="020204040303010108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pt-BR" dirty="0">
                <a:solidFill>
                  <a:schemeClr val="accent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Neves, W.A.; Rangel Jr.; </a:t>
            </a:r>
            <a:r>
              <a:rPr lang="pt-BR" dirty="0" err="1">
                <a:solidFill>
                  <a:schemeClr val="accent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Murrieta</a:t>
            </a:r>
            <a:r>
              <a:rPr lang="pt-BR" dirty="0">
                <a:solidFill>
                  <a:schemeClr val="accent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R.S.S. (organizadores) </a:t>
            </a:r>
            <a:r>
              <a:rPr lang="pt-BR" b="1" dirty="0">
                <a:solidFill>
                  <a:schemeClr val="accent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Assim caminhou a humanidade</a:t>
            </a:r>
            <a:r>
              <a:rPr lang="pt-BR" dirty="0">
                <a:solidFill>
                  <a:schemeClr val="accent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São Paulo: Palas Athena, 2015.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t-BR" dirty="0">
              <a:solidFill>
                <a:schemeClr val="accent1"/>
              </a:solidFill>
              <a:latin typeface="Garamond" panose="020204040303010108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pt-BR" dirty="0">
                <a:solidFill>
                  <a:schemeClr val="accent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Ridley, Mark. </a:t>
            </a:r>
            <a:r>
              <a:rPr lang="pt-BR" b="1" dirty="0">
                <a:solidFill>
                  <a:schemeClr val="accent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Evolução</a:t>
            </a:r>
            <a:r>
              <a:rPr lang="pt-BR" dirty="0">
                <a:solidFill>
                  <a:schemeClr val="accent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3ª Edição. Porto Alegre: </a:t>
            </a:r>
            <a:r>
              <a:rPr lang="pt-BR" dirty="0" err="1">
                <a:solidFill>
                  <a:schemeClr val="accent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ArtMed</a:t>
            </a:r>
            <a:r>
              <a:rPr lang="pt-BR" dirty="0">
                <a:solidFill>
                  <a:schemeClr val="accent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2007.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dirty="0">
              <a:solidFill>
                <a:schemeClr val="accent1"/>
              </a:solidFill>
              <a:latin typeface="Garamond" panose="020204040303010108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dirty="0">
                <a:solidFill>
                  <a:schemeClr val="accent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Stock JT. Are humans still evolving? Technological advances and unique biological characteristics allow us to adapt to environmental stress. Has this stopped genetic evolution?. EMBO Rep. 2008;9 Suppl 1(Suppl 1):S51–S54. doi:10.1038/embor.2008.63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dirty="0">
              <a:solidFill>
                <a:schemeClr val="accent1"/>
              </a:solidFill>
              <a:latin typeface="Garamond" panose="020204040303010108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solidFill>
                <a:schemeClr val="accent1"/>
              </a:solidFill>
              <a:latin typeface="Garamond" panose="020204040303010108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solidFill>
                <a:schemeClr val="accent1"/>
              </a:solidFill>
              <a:latin typeface="Garamond" panose="020204040303010108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dirty="0">
              <a:solidFill>
                <a:schemeClr val="accent1"/>
              </a:solidFill>
              <a:latin typeface="Garamond" panose="020204040303010108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dirty="0">
              <a:solidFill>
                <a:schemeClr val="accent1"/>
              </a:solidFill>
              <a:latin typeface="Garamond" panose="020204040303010108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dirty="0">
              <a:solidFill>
                <a:schemeClr val="accent1"/>
              </a:solidFill>
              <a:latin typeface="Garamond" panose="020204040303010108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solidFill>
                <a:schemeClr val="accent1"/>
              </a:solidFill>
              <a:latin typeface="Garamond" panose="020204040303010108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1200" dirty="0">
              <a:latin typeface="Garamond" panose="020204040303010108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i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8C7C784-C62C-4E9F-B3E8-48E13F8EE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111230"/>
            <a:ext cx="8521700" cy="562009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Bibliografia </a:t>
            </a:r>
          </a:p>
        </p:txBody>
      </p:sp>
    </p:spTree>
    <p:extLst>
      <p:ext uri="{BB962C8B-B14F-4D97-AF65-F5344CB8AC3E}">
        <p14:creationId xmlns:p14="http://schemas.microsoft.com/office/powerpoint/2010/main" val="870521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92683"/>
            <a:ext cx="8520600" cy="567205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Aula 06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120" y="717931"/>
            <a:ext cx="8520600" cy="3707638"/>
          </a:xfrm>
        </p:spPr>
        <p:txBody>
          <a:bodyPr/>
          <a:lstStyle/>
          <a:p>
            <a:pPr marL="571500" indent="-457200">
              <a:lnSpc>
                <a:spcPct val="100000"/>
              </a:lnSpc>
              <a:buAutoNum type="arabicPeriod"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Introdução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285750" indent="-285750">
              <a:buClr>
                <a:srgbClr val="666666"/>
              </a:buCl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/>
                </a:solidFill>
                <a:latin typeface="Garamond" panose="02020404030301010803" pitchFamily="18" charset="0"/>
              </a:rPr>
              <a:t>Na aula passada, procuramos sanar algumas dúvidas que foram levantadas a partir da leitura do texto </a:t>
            </a:r>
            <a:r>
              <a:rPr lang="pt-BR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BR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Adaptação evolutiva na linhagem humana</a:t>
            </a:r>
            <a:r>
              <a:rPr lang="pt-BR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pt-BR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Schaffner</a:t>
            </a:r>
            <a:r>
              <a:rPr lang="pt-BR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 &amp; </a:t>
            </a:r>
            <a:r>
              <a:rPr lang="pt-BR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Sabeti</a:t>
            </a:r>
            <a:r>
              <a:rPr lang="pt-BR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(2008), da </a:t>
            </a:r>
            <a:r>
              <a:rPr lang="pt-BR" i="1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Nature</a:t>
            </a:r>
            <a:r>
              <a:rPr lang="pt-BR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i="1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  <a:r>
              <a:rPr lang="pt-BR" i="1" dirty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pt-BR" dirty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uma forma geral, estavam relacionadas a mutações e variabilidade genética.</a:t>
            </a:r>
          </a:p>
          <a:p>
            <a:pPr marL="285750" indent="-285750">
              <a:buClr>
                <a:srgbClr val="666666"/>
              </a:buCl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Na</a:t>
            </a:r>
            <a:r>
              <a:rPr lang="pt-BR" dirty="0">
                <a:solidFill>
                  <a:schemeClr val="tx1"/>
                </a:solidFill>
                <a:latin typeface="Garamond" panose="02020404030301010803" pitchFamily="18" charset="0"/>
              </a:rPr>
              <a:t> aula de hoje:</a:t>
            </a:r>
          </a:p>
          <a:p>
            <a:pPr marL="285750" indent="-285750">
              <a:buClr>
                <a:srgbClr val="666666"/>
              </a:buClr>
              <a:buFont typeface="Wingdings" panose="05000000000000000000" pitchFamily="2" charset="2"/>
              <a:buChar char="Ø"/>
            </a:pPr>
            <a:endParaRPr lang="pt-BR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0" indent="0">
              <a:buClr>
                <a:srgbClr val="666666"/>
              </a:buClr>
              <a:buNone/>
            </a:pPr>
            <a:r>
              <a:rPr lang="pt-BR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endParaRPr lang="pt-BR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DC932B8-5082-4C55-99C2-FC1F50B3D038}"/>
              </a:ext>
            </a:extLst>
          </p:cNvPr>
          <p:cNvSpPr/>
          <p:nvPr/>
        </p:nvSpPr>
        <p:spPr>
          <a:xfrm>
            <a:off x="386861" y="3175279"/>
            <a:ext cx="8129117" cy="1591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rgbClr val="666666"/>
              </a:buClr>
            </a:pPr>
            <a:r>
              <a:rPr lang="pt-BR" sz="1600" dirty="0">
                <a:solidFill>
                  <a:schemeClr val="tx1"/>
                </a:solidFill>
                <a:latin typeface="Garamond" panose="02020404030301010803" pitchFamily="18" charset="0"/>
              </a:rPr>
              <a:t>- Tirar dúvidas também</a:t>
            </a:r>
          </a:p>
          <a:p>
            <a:pPr>
              <a:buClr>
                <a:srgbClr val="666666"/>
              </a:buClr>
            </a:pPr>
            <a:r>
              <a:rPr lang="pt-BR" sz="1600" dirty="0">
                <a:solidFill>
                  <a:schemeClr val="tx1"/>
                </a:solidFill>
                <a:latin typeface="Garamond" panose="02020404030301010803" pitchFamily="18" charset="0"/>
              </a:rPr>
              <a:t>- Sistematizar – Primatas</a:t>
            </a:r>
          </a:p>
          <a:p>
            <a:pPr>
              <a:buClr>
                <a:srgbClr val="666666"/>
              </a:buClr>
            </a:pPr>
            <a:r>
              <a:rPr lang="pt-BR" sz="1600" dirty="0">
                <a:solidFill>
                  <a:schemeClr val="tx1"/>
                </a:solidFill>
                <a:latin typeface="Garamond" panose="02020404030301010803" pitchFamily="18" charset="0"/>
              </a:rPr>
              <a:t>- Fazer Exercício Presencial (no STOA)</a:t>
            </a:r>
          </a:p>
          <a:p>
            <a:pPr>
              <a:buClr>
                <a:srgbClr val="666666"/>
              </a:buClr>
            </a:pPr>
            <a:r>
              <a:rPr lang="pt-BR" sz="1600" dirty="0">
                <a:solidFill>
                  <a:schemeClr val="tx1"/>
                </a:solidFill>
                <a:latin typeface="Garamond" panose="02020404030301010803" pitchFamily="18" charset="0"/>
              </a:rPr>
              <a:t>- Arquivo final sobre Resenhas foi postado no quadro de avisos no STOA com os nomes atualizados das duplas (acho que agora estamos completos e com os temas definidos!)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0601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53" y="98824"/>
            <a:ext cx="8520600" cy="572700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Aula 06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35665"/>
            <a:ext cx="8520600" cy="3707638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2. Dúvidas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	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	2.1 Varredura seletiva (</a:t>
            </a:r>
            <a:r>
              <a:rPr lang="pt-BR" sz="20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vs</a:t>
            </a: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)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tx1"/>
                </a:solidFill>
                <a:highlight>
                  <a:srgbClr val="00FF00"/>
                </a:highlight>
                <a:latin typeface="Garamond" panose="02020404030301010803" pitchFamily="18" charset="0"/>
              </a:rPr>
              <a:t>	Áudio (</a:t>
            </a:r>
            <a:r>
              <a:rPr lang="pt-BR" sz="2000" b="1" dirty="0" err="1">
                <a:solidFill>
                  <a:schemeClr val="tx1"/>
                </a:solidFill>
                <a:highlight>
                  <a:srgbClr val="00FF00"/>
                </a:highlight>
                <a:latin typeface="Garamond" panose="02020404030301010803" pitchFamily="18" charset="0"/>
              </a:rPr>
              <a:t>vs</a:t>
            </a:r>
            <a:r>
              <a:rPr lang="pt-BR" sz="2000" b="1" dirty="0">
                <a:solidFill>
                  <a:schemeClr val="tx1"/>
                </a:solidFill>
                <a:highlight>
                  <a:srgbClr val="00FF00"/>
                </a:highlight>
                <a:latin typeface="Garamond" panose="02020404030301010803" pitchFamily="18" charset="0"/>
              </a:rPr>
              <a:t>)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Gráfico 4" descr="Volume">
            <a:extLst>
              <a:ext uri="{FF2B5EF4-FFF2-40B4-BE49-F238E27FC236}">
                <a16:creationId xmlns:a16="http://schemas.microsoft.com/office/drawing/2014/main" id="{FC11B471-D9B8-4CAD-B634-5EABA36D9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327" y="2894890"/>
            <a:ext cx="914400" cy="914400"/>
          </a:xfrm>
          <a:prstGeom prst="rect">
            <a:avLst/>
          </a:prstGeom>
        </p:spPr>
      </p:pic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F2F5674D-6A79-4076-BC12-88C58754D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8739" y="304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9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145231"/>
            <a:ext cx="8520600" cy="572700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Aula 06   	</a:t>
            </a:r>
            <a:r>
              <a:rPr lang="pt-BR" sz="1800" b="1" dirty="0">
                <a:latin typeface="Garamond" panose="02020404030301010803" pitchFamily="18" charset="0"/>
              </a:rPr>
              <a:t>Varredura seletiva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102" y="959091"/>
            <a:ext cx="8520600" cy="3663151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1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pt-BR" sz="1100" dirty="0">
                <a:solidFill>
                  <a:schemeClr val="tx1"/>
                </a:solidFill>
                <a:latin typeface="Garamond" panose="02020404030301010803" pitchFamily="18" charset="0"/>
              </a:rPr>
              <a:t>Fonte: &lt;</a:t>
            </a:r>
            <a:r>
              <a:rPr lang="pt-BR" sz="1100" dirty="0">
                <a:hlinkClick r:id="rId2"/>
              </a:rPr>
              <a:t> https://www.nature.com/scitable/topicpage/evolutionary-adaptation-in-the-human-lineage-12397/</a:t>
            </a:r>
            <a:r>
              <a:rPr lang="pt-BR" sz="1100" dirty="0"/>
              <a:t> &gt;</a:t>
            </a:r>
            <a:r>
              <a:rPr lang="pt-BR" sz="11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 descr="Um diagrama de duas partes mostra os cromossomos em uma população de dez indivíduos antes e depois da seleção.  Um cromossomo é mostrado para cada um dos dez indivíduos e é representado como um retângulo cinza horizontal.  As regiões retangulares azuis ao longo dos cromossomos representam alelos derivados.  Retângulos vermelhos ao longo do cromossomo representam novos alelos vantajosos.  O diagrama à esquerda mostra uma população antes da seleção de um alelo vantajoso.  Um único indivíduo da população possui um retângulo vermelho, ou alelo vantajoso, ao longo de seu cromossomo.  O diagrama à direita mostra uma população após a seleção do alelo vantajoso.  Nesta população, oito indivíduos têm o alelo vantajoso ao longo de seu cromossomo.">
            <a:extLst>
              <a:ext uri="{FF2B5EF4-FFF2-40B4-BE49-F238E27FC236}">
                <a16:creationId xmlns:a16="http://schemas.microsoft.com/office/drawing/2014/main" id="{32EA5063-8561-4CC5-B963-AB7D3FFC8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57" y="1110028"/>
            <a:ext cx="4943497" cy="256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AFEDE7A-F2CE-4E9E-BADA-79ED2D8813F4}"/>
              </a:ext>
            </a:extLst>
          </p:cNvPr>
          <p:cNvSpPr/>
          <p:nvPr/>
        </p:nvSpPr>
        <p:spPr>
          <a:xfrm>
            <a:off x="5559312" y="827751"/>
            <a:ext cx="31803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Garamond" panose="02020404030301010803" pitchFamily="18" charset="0"/>
              </a:rPr>
              <a:t>Figura 1: Uma varredura seletiva</a:t>
            </a:r>
          </a:p>
          <a:p>
            <a:r>
              <a:rPr lang="pt-BR" dirty="0">
                <a:latin typeface="Garamond" panose="02020404030301010803" pitchFamily="18" charset="0"/>
              </a:rPr>
              <a:t>Sob seleção natural, uma nova mutação benéfica aumentará em frequência (prevalência) em uma população. Um esquema mostra polimorfismos ao longo de um cromossomo, incluindo o alelo selecionado, antes e depois da seleção. Alelos ancestrais são mostrados em cinza e alelos derivados (não ancestrais) são mostrados em azul. </a:t>
            </a:r>
            <a:r>
              <a:rPr lang="pt-BR" b="1" dirty="0">
                <a:latin typeface="Garamond" panose="02020404030301010803" pitchFamily="18" charset="0"/>
              </a:rPr>
              <a:t>À medida que um novo alelo selecionado positivamente (vermelho) sobe para a alta frequência, alelos vinculados nas proximidades na 'carona' do cromossomo junto com a alta frequência, criando uma 'varredura seletiva'.</a:t>
            </a:r>
          </a:p>
          <a:p>
            <a:r>
              <a:rPr lang="pt-BR" dirty="0">
                <a:latin typeface="Garamond" panose="02020404030301010803" pitchFamily="18" charset="0"/>
              </a:rPr>
              <a:t>© 2008 </a:t>
            </a:r>
            <a:r>
              <a:rPr lang="pt-BR" dirty="0" err="1">
                <a:latin typeface="Garamond" panose="02020404030301010803" pitchFamily="18" charset="0"/>
              </a:rPr>
              <a:t>Nature</a:t>
            </a:r>
            <a:r>
              <a:rPr lang="pt-BR" dirty="0">
                <a:latin typeface="Garamond" panose="02020404030301010803" pitchFamily="18" charset="0"/>
              </a:rPr>
              <a:t> </a:t>
            </a:r>
            <a:r>
              <a:rPr lang="pt-BR" dirty="0" err="1">
                <a:latin typeface="Garamond" panose="02020404030301010803" pitchFamily="18" charset="0"/>
              </a:rPr>
              <a:t>Education</a:t>
            </a:r>
            <a:r>
              <a:rPr lang="pt-BR" dirty="0">
                <a:latin typeface="Garamond" panose="02020404030301010803" pitchFamily="18" charset="0"/>
              </a:rPr>
              <a:t>. Todos os direitos reservados.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8125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53" y="98824"/>
            <a:ext cx="8520600" cy="572700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Aula 06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35665"/>
            <a:ext cx="8520600" cy="3707638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3. Dando continuidade...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	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	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tx1"/>
                </a:solidFill>
                <a:highlight>
                  <a:srgbClr val="00FF00"/>
                </a:highlight>
                <a:latin typeface="Garamond" panose="02020404030301010803" pitchFamily="18" charset="0"/>
              </a:rPr>
              <a:t>	Áudio (continuidade)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Gráfico 4" descr="Volume">
            <a:extLst>
              <a:ext uri="{FF2B5EF4-FFF2-40B4-BE49-F238E27FC236}">
                <a16:creationId xmlns:a16="http://schemas.microsoft.com/office/drawing/2014/main" id="{FC11B471-D9B8-4CAD-B634-5EABA36D9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327" y="2894890"/>
            <a:ext cx="914400" cy="914400"/>
          </a:xfrm>
          <a:prstGeom prst="rect">
            <a:avLst/>
          </a:prstGeom>
        </p:spPr>
      </p:pic>
      <p:pic>
        <p:nvPicPr>
          <p:cNvPr id="7" name="Som gravado">
            <a:hlinkClick r:id="" action="ppaction://media"/>
            <a:extLst>
              <a:ext uri="{FF2B5EF4-FFF2-40B4-BE49-F238E27FC236}">
                <a16:creationId xmlns:a16="http://schemas.microsoft.com/office/drawing/2014/main" id="{6E0E9B0E-C9EA-42FC-9EB7-5BE9D3337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9270" y="304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3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1F1E-DC35-438E-868E-943AA59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81102"/>
            <a:ext cx="8520600" cy="552659"/>
          </a:xfrm>
          <a:solidFill>
            <a:schemeClr val="tx2"/>
          </a:solidFill>
        </p:spPr>
        <p:txBody>
          <a:bodyPr/>
          <a:lstStyle/>
          <a:p>
            <a:r>
              <a:rPr lang="pt-BR" sz="3200" b="1" dirty="0">
                <a:latin typeface="Garamond" panose="02020404030301010803" pitchFamily="18" charset="0"/>
              </a:rPr>
              <a:t>Aula 06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ED68BB-95B9-488A-B422-36732183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78430"/>
            <a:ext cx="8520600" cy="3983968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4. Primatas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tx1"/>
                </a:solidFill>
                <a:highlight>
                  <a:srgbClr val="00FF00"/>
                </a:highlight>
                <a:latin typeface="Garamond" panose="02020404030301010803" pitchFamily="18" charset="0"/>
              </a:rPr>
              <a:t>	Áudio (primatas)</a:t>
            </a:r>
            <a:endParaRPr lang="pt-BR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rgbClr val="212121"/>
              </a:solidFill>
              <a:latin typeface="Garamond" panose="02020404030301010803" pitchFamily="18" charset="0"/>
              <a:sym typeface="Source Code Pro"/>
            </a:endParaRPr>
          </a:p>
          <a:p>
            <a:pPr marL="114300" indent="0">
              <a:lnSpc>
                <a:spcPct val="100000"/>
              </a:lnSpc>
              <a:buNone/>
            </a:pPr>
            <a:endParaRPr lang="pt-BR" sz="1200" dirty="0">
              <a:solidFill>
                <a:srgbClr val="212121"/>
              </a:solidFill>
              <a:latin typeface="Garamond" panose="02020404030301010803" pitchFamily="18" charset="0"/>
              <a:sym typeface="Source Code Pro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  <a:sym typeface="Source Code Pro"/>
              </a:rPr>
              <a:t>Fonte: Neves, W.A.; Rangel Jr.; </a:t>
            </a:r>
            <a:r>
              <a:rPr lang="pt-BR" sz="1200" dirty="0" err="1">
                <a:solidFill>
                  <a:srgbClr val="212121"/>
                </a:solidFill>
                <a:latin typeface="Garamond" panose="02020404030301010803" pitchFamily="18" charset="0"/>
                <a:sym typeface="Source Code Pro"/>
              </a:rPr>
              <a:t>Murrieta</a:t>
            </a: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  <a:sym typeface="Source Code Pro"/>
              </a:rPr>
              <a:t>, R.S.S. (organizadores) </a:t>
            </a:r>
            <a:r>
              <a:rPr lang="pt-BR" sz="1200" b="1" dirty="0">
                <a:solidFill>
                  <a:srgbClr val="212121"/>
                </a:solidFill>
                <a:latin typeface="Garamond" panose="02020404030301010803" pitchFamily="18" charset="0"/>
                <a:sym typeface="Source Code Pro"/>
              </a:rPr>
              <a:t>Assim caminhou a humanidade</a:t>
            </a: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  <a:sym typeface="Source Code Pro"/>
              </a:rPr>
              <a:t>. São Paulo: Palas Athena, 2015</a:t>
            </a:r>
            <a:endParaRPr lang="pt-BR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pt-BR" sz="20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4" name="Gráfico 3" descr="Volume">
            <a:extLst>
              <a:ext uri="{FF2B5EF4-FFF2-40B4-BE49-F238E27FC236}">
                <a16:creationId xmlns:a16="http://schemas.microsoft.com/office/drawing/2014/main" id="{A9AD67B9-D0CC-40F9-9A9A-901E29A40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0034" y="2733320"/>
            <a:ext cx="914400" cy="914400"/>
          </a:xfrm>
          <a:prstGeom prst="rect">
            <a:avLst/>
          </a:prstGeom>
        </p:spPr>
      </p:pic>
      <p:pic>
        <p:nvPicPr>
          <p:cNvPr id="7" name="Som gravado">
            <a:hlinkClick r:id="" action="ppaction://media"/>
            <a:extLst>
              <a:ext uri="{FF2B5EF4-FFF2-40B4-BE49-F238E27FC236}">
                <a16:creationId xmlns:a16="http://schemas.microsoft.com/office/drawing/2014/main" id="{21120D5B-5FD3-4CB5-AE9C-BD198B91F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7675" y="2285290"/>
            <a:ext cx="609600" cy="609600"/>
          </a:xfrm>
          <a:prstGeom prst="rect">
            <a:avLst/>
          </a:prstGeom>
        </p:spPr>
      </p:pic>
      <p:pic>
        <p:nvPicPr>
          <p:cNvPr id="8" name="Som gravado">
            <a:hlinkClick r:id="" action="ppaction://media"/>
            <a:extLst>
              <a:ext uri="{FF2B5EF4-FFF2-40B4-BE49-F238E27FC236}">
                <a16:creationId xmlns:a16="http://schemas.microsoft.com/office/drawing/2014/main" id="{6AAD64F7-77BD-4D8E-BB23-7C9E7034A0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34085" y="3504490"/>
            <a:ext cx="609600" cy="609600"/>
          </a:xfrm>
          <a:prstGeom prst="rect">
            <a:avLst/>
          </a:prstGeom>
        </p:spPr>
      </p:pic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8E4140E0-6DB7-4DAD-8155-0604062EDBC7}"/>
              </a:ext>
            </a:extLst>
          </p:cNvPr>
          <p:cNvCxnSpPr/>
          <p:nvPr/>
        </p:nvCxnSpPr>
        <p:spPr>
          <a:xfrm flipV="1">
            <a:off x="1527349" y="2571750"/>
            <a:ext cx="532563" cy="323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F3049C87-346F-43C2-A976-EDA1334C1808}"/>
              </a:ext>
            </a:extLst>
          </p:cNvPr>
          <p:cNvCxnSpPr>
            <a:cxnSpLocks/>
          </p:cNvCxnSpPr>
          <p:nvPr/>
        </p:nvCxnSpPr>
        <p:spPr>
          <a:xfrm>
            <a:off x="1492179" y="3495320"/>
            <a:ext cx="602902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3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78;p35">
            <a:extLst>
              <a:ext uri="{FF2B5EF4-FFF2-40B4-BE49-F238E27FC236}">
                <a16:creationId xmlns:a16="http://schemas.microsoft.com/office/drawing/2014/main" id="{2F22F654-B45F-4F35-845C-32DDD5E1B1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0600" y="181579"/>
            <a:ext cx="8521700" cy="106845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2800" dirty="0">
                <a:latin typeface="Garamond" panose="02020404030301010803" pitchFamily="18" charset="0"/>
              </a:rPr>
              <a:t>Aula 06</a:t>
            </a:r>
            <a:br>
              <a:rPr lang="pt-BR" sz="2800" dirty="0">
                <a:latin typeface="Garamond" panose="02020404030301010803" pitchFamily="18" charset="0"/>
              </a:rPr>
            </a:br>
            <a:r>
              <a:rPr lang="pt-BR" sz="2800" dirty="0">
                <a:latin typeface="Garamond" panose="02020404030301010803" pitchFamily="18" charset="0"/>
              </a:rPr>
              <a:t>Primatas</a:t>
            </a:r>
            <a:endParaRPr sz="2800" dirty="0">
              <a:latin typeface="Garamond" panose="02020404030301010803" pitchFamily="18" charset="0"/>
            </a:endParaRPr>
          </a:p>
        </p:txBody>
      </p:sp>
      <p:sp>
        <p:nvSpPr>
          <p:cNvPr id="124" name="Google Shape;124;p27"/>
          <p:cNvSpPr txBox="1">
            <a:spLocks noGrp="1"/>
          </p:cNvSpPr>
          <p:nvPr>
            <p:ph type="body" idx="1"/>
          </p:nvPr>
        </p:nvSpPr>
        <p:spPr>
          <a:xfrm>
            <a:off x="311700" y="1360550"/>
            <a:ext cx="8520600" cy="3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i="1"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1"/>
          </p:nvPr>
        </p:nvSpPr>
        <p:spPr>
          <a:xfrm>
            <a:off x="310600" y="1581471"/>
            <a:ext cx="8520600" cy="33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i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pt-BR" sz="1200" dirty="0">
              <a:solidFill>
                <a:schemeClr val="accent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200" dirty="0">
                <a:solidFill>
                  <a:schemeClr val="accent1"/>
                </a:solidFill>
                <a:latin typeface="Garamond" panose="02020404030301010803" pitchFamily="18" charset="0"/>
              </a:rPr>
              <a:t>Fonte: Neves, W.A.; Rangel Jr.; </a:t>
            </a:r>
            <a:r>
              <a:rPr lang="pt-BR" sz="1200" dirty="0" err="1">
                <a:solidFill>
                  <a:schemeClr val="accent1"/>
                </a:solidFill>
                <a:latin typeface="Garamond" panose="02020404030301010803" pitchFamily="18" charset="0"/>
              </a:rPr>
              <a:t>Murrieta</a:t>
            </a:r>
            <a:r>
              <a:rPr lang="pt-BR" sz="1200" dirty="0">
                <a:solidFill>
                  <a:schemeClr val="accent1"/>
                </a:solidFill>
                <a:latin typeface="Garamond" panose="02020404030301010803" pitchFamily="18" charset="0"/>
              </a:rPr>
              <a:t>, R.S.S. (organizadores) </a:t>
            </a:r>
            <a:r>
              <a:rPr lang="pt-BR" sz="1200" b="1" dirty="0">
                <a:solidFill>
                  <a:schemeClr val="accent1"/>
                </a:solidFill>
                <a:latin typeface="Garamond" panose="02020404030301010803" pitchFamily="18" charset="0"/>
              </a:rPr>
              <a:t>Assim caminhou a humanidade</a:t>
            </a:r>
            <a:r>
              <a:rPr lang="pt-BR" sz="1200" dirty="0">
                <a:solidFill>
                  <a:schemeClr val="accent1"/>
                </a:solidFill>
                <a:latin typeface="Garamond" panose="02020404030301010803" pitchFamily="18" charset="0"/>
              </a:rPr>
              <a:t>. São Paulo: Palas Athena, 2015 (p. 21).</a:t>
            </a:r>
            <a:endParaRPr lang="pt-BR" sz="1200" dirty="0">
              <a:latin typeface="Garamond" panose="02020404030301010803" pitchFamily="18" charset="0"/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sz="1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D88E2A-08E4-4914-995E-EC20FA0B3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123" y="181579"/>
            <a:ext cx="4714040" cy="42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68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5"/>
          <p:cNvSpPr txBox="1">
            <a:spLocks noGrp="1"/>
          </p:cNvSpPr>
          <p:nvPr>
            <p:ph type="title"/>
          </p:nvPr>
        </p:nvSpPr>
        <p:spPr>
          <a:xfrm>
            <a:off x="311700" y="151831"/>
            <a:ext cx="8520600" cy="1154456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4200"/>
            </a:pPr>
            <a:r>
              <a:rPr lang="pt-BR" sz="2800" dirty="0">
                <a:latin typeface="Garamond" panose="02020404030301010803" pitchFamily="18" charset="0"/>
              </a:rPr>
              <a:t>Aula 06</a:t>
            </a:r>
            <a:br>
              <a:rPr lang="pt-BR" sz="2800" dirty="0">
                <a:latin typeface="Garamond" panose="02020404030301010803" pitchFamily="18" charset="0"/>
              </a:rPr>
            </a:br>
            <a:r>
              <a:rPr lang="pt-BR" sz="2800" dirty="0">
                <a:latin typeface="Garamond" panose="02020404030301010803" pitchFamily="18" charset="0"/>
              </a:rPr>
              <a:t>Primatas</a:t>
            </a:r>
            <a:endParaRPr sz="2800" dirty="0">
              <a:latin typeface="Garamond" panose="02020404030301010803" pitchFamily="18" charset="0"/>
            </a:endParaRPr>
          </a:p>
        </p:txBody>
      </p:sp>
      <p:sp>
        <p:nvSpPr>
          <p:cNvPr id="179" name="Google Shape;179;p35"/>
          <p:cNvSpPr txBox="1">
            <a:spLocks noGrp="1"/>
          </p:cNvSpPr>
          <p:nvPr>
            <p:ph type="body" idx="1"/>
          </p:nvPr>
        </p:nvSpPr>
        <p:spPr>
          <a:xfrm>
            <a:off x="311700" y="799224"/>
            <a:ext cx="8520600" cy="43442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lang="pt-BR" dirty="0">
              <a:solidFill>
                <a:schemeClr val="accent1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lang="pt-BR" dirty="0">
              <a:solidFill>
                <a:schemeClr val="accent1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pt-BR" dirty="0">
                <a:solidFill>
                  <a:schemeClr val="accent1"/>
                </a:solidFill>
              </a:rPr>
              <a:t>Primeiros primatas...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➔"/>
            </a:pPr>
            <a:r>
              <a:rPr lang="pt-BR" dirty="0">
                <a:solidFill>
                  <a:schemeClr val="accent1"/>
                </a:solidFill>
              </a:rPr>
              <a:t>há 56 mi de anos</a:t>
            </a:r>
            <a:endParaRPr dirty="0">
              <a:solidFill>
                <a:schemeClr val="accent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t-BR" dirty="0">
                <a:solidFill>
                  <a:schemeClr val="accent1"/>
                </a:solidFill>
              </a:rPr>
              <a:t>pouco antes do Eoceno</a:t>
            </a: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pt-BR" dirty="0">
              <a:solidFill>
                <a:schemeClr val="accent1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pt-BR" dirty="0"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pt-BR" dirty="0"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pt-BR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endParaRPr lang="pt-BR" dirty="0"/>
          </a:p>
          <a:p>
            <a:pPr marL="0" lv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None/>
            </a:pP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</a:rPr>
              <a:t>Fonte: Neves, W.A.; Rangel Jr.; </a:t>
            </a:r>
            <a:r>
              <a:rPr lang="pt-BR" sz="1200" dirty="0" err="1">
                <a:solidFill>
                  <a:srgbClr val="212121"/>
                </a:solidFill>
                <a:latin typeface="Garamond" panose="02020404030301010803" pitchFamily="18" charset="0"/>
              </a:rPr>
              <a:t>Murrieta</a:t>
            </a: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</a:rPr>
              <a:t>, R.S.S. (organizadores). </a:t>
            </a:r>
            <a:r>
              <a:rPr lang="pt-BR" sz="1200" b="1" dirty="0">
                <a:solidFill>
                  <a:srgbClr val="212121"/>
                </a:solidFill>
                <a:latin typeface="Garamond" panose="02020404030301010803" pitchFamily="18" charset="0"/>
              </a:rPr>
              <a:t>Assim caminhou a humanidade</a:t>
            </a:r>
            <a:r>
              <a:rPr lang="pt-BR" sz="1200" dirty="0">
                <a:solidFill>
                  <a:srgbClr val="212121"/>
                </a:solidFill>
                <a:latin typeface="Garamond" panose="02020404030301010803" pitchFamily="18" charset="0"/>
              </a:rPr>
              <a:t>. São Paulo: Palas Athena, 2015.</a:t>
            </a:r>
            <a:endParaRPr lang="pt-BR" sz="1200" dirty="0">
              <a:solidFill>
                <a:srgbClr val="666666"/>
              </a:solidFill>
              <a:latin typeface="Garamond" panose="02020404030301010803" pitchFamily="18" charset="0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pt-BR" dirty="0"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dirty="0"/>
              <a:t> 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BBFCF77-E4AA-4948-BC9F-30D8B8E82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759" y="151830"/>
            <a:ext cx="4150131" cy="423262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2243</TotalTime>
  <Words>1956</Words>
  <Application>Microsoft Office PowerPoint</Application>
  <PresentationFormat>Apresentação na tela (16:9)</PresentationFormat>
  <Paragraphs>223</Paragraphs>
  <Slides>25</Slides>
  <Notes>18</Notes>
  <HiddenSlides>0</HiddenSlides>
  <MMClips>5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25</vt:i4>
      </vt:variant>
    </vt:vector>
  </HeadingPairs>
  <TitlesOfParts>
    <vt:vector size="37" baseType="lpstr">
      <vt:lpstr>Amatic SC</vt:lpstr>
      <vt:lpstr>Arial</vt:lpstr>
      <vt:lpstr>Comic Sans MS</vt:lpstr>
      <vt:lpstr>Courier New</vt:lpstr>
      <vt:lpstr>Garamond</vt:lpstr>
      <vt:lpstr>Perpetua</vt:lpstr>
      <vt:lpstr>Roboto</vt:lpstr>
      <vt:lpstr>Source Code Pro</vt:lpstr>
      <vt:lpstr>Times New Roman</vt:lpstr>
      <vt:lpstr>Wingdings</vt:lpstr>
      <vt:lpstr>Simple Light</vt:lpstr>
      <vt:lpstr>Beach Day</vt:lpstr>
      <vt:lpstr>Aula 02 – Revisão de Conceitos      Aula 06 LGN 0321/ 2020 Ecologia Evolutiva Humana </vt:lpstr>
      <vt:lpstr>Roteiro de aula</vt:lpstr>
      <vt:lpstr>Aula 06</vt:lpstr>
      <vt:lpstr>Aula 06</vt:lpstr>
      <vt:lpstr>Aula 06    Varredura seletiva</vt:lpstr>
      <vt:lpstr>Aula 06</vt:lpstr>
      <vt:lpstr>Aula 06</vt:lpstr>
      <vt:lpstr>Aula 06 Primatas</vt:lpstr>
      <vt:lpstr>Aula 06 Primatas</vt:lpstr>
      <vt:lpstr>Aula 06 Primatas</vt:lpstr>
      <vt:lpstr>Aula 06 Primatas</vt:lpstr>
      <vt:lpstr>Aula 06 Primatas     características gerais</vt:lpstr>
      <vt:lpstr>Aula 06 Primatas                              características (continuação)</vt:lpstr>
      <vt:lpstr>Aula 06 Primatas                              características (continuação)</vt:lpstr>
      <vt:lpstr>Aula 06 Primatas</vt:lpstr>
      <vt:lpstr>Aula 06 Primatas                          Links de interesse</vt:lpstr>
      <vt:lpstr>Aula 06 Primatas                         humanos e chimpanzés</vt:lpstr>
      <vt:lpstr>Aula 06                              primatas</vt:lpstr>
      <vt:lpstr>Aula 06       primatas</vt:lpstr>
      <vt:lpstr>The Antiquity of Empathy   </vt:lpstr>
      <vt:lpstr>The Antiquity of Empathy  </vt:lpstr>
      <vt:lpstr>The Antiquity of Empathy    </vt:lpstr>
      <vt:lpstr>The Antiquity of Empathy   </vt:lpstr>
      <vt:lpstr>Aula 06</vt:lpstr>
      <vt:lpstr>Bibliografia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02 – Revisão de Conceitos      Aula 03 – Abordagens em EEH LGN 0321/ 2020 Ecologia Evolutiva Humana</dc:title>
  <dc:creator>Debora Casagrande Santos</dc:creator>
  <cp:lastModifiedBy>Bruna Casagrande Santos</cp:lastModifiedBy>
  <cp:revision>163</cp:revision>
  <cp:lastPrinted>2020-03-12T19:37:30Z</cp:lastPrinted>
  <dcterms:modified xsi:type="dcterms:W3CDTF">2020-03-26T23:50:25Z</dcterms:modified>
</cp:coreProperties>
</file>