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0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40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06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22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0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22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44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227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36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2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75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266C2-197A-4AFF-A05C-937F60B97DAE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1529B-9825-4084-8D35-B4E2C4DEF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50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Tráfico de Escravos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Paul Lovejoy</a:t>
            </a:r>
          </a:p>
          <a:p>
            <a:pPr eaLnBrk="1" hangingPunct="1"/>
            <a:r>
              <a:rPr lang="pt-BR" altLang="pt-BR" smtClean="0"/>
              <a:t>Manolo Florentino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8737" y="494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1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Manolo Florentino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altLang="pt-BR" smtClean="0"/>
              <a:t>“De acordo com o historiador norte-americano Joseph Miller, de cada cem escravos apanhados em Angola, 36 morriam entre a captura e o traslado até a costa, 7 à espera do embarque nos navios negreiros, 6 pereciam durante a travessia oceânica e 23 feneciam nos primeiros anos de Brasil - ou seja, em quatro anos, 72% de mortalidade acumulada!”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9527" y="50864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2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igitalizar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65088"/>
            <a:ext cx="6832600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6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Tráfico interno à África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36295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dirty="0"/>
              <a:t>Já havia escravidão na África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dirty="0"/>
              <a:t>	principalmente doméstica e para o Islã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dirty="0"/>
              <a:t>Demanda </a:t>
            </a:r>
            <a:r>
              <a:rPr lang="pt-BR" altLang="pt-BR" dirty="0" err="1"/>
              <a:t>européia</a:t>
            </a:r>
            <a:r>
              <a:rPr lang="pt-BR" altLang="pt-BR" dirty="0"/>
              <a:t> e americana</a:t>
            </a:r>
            <a:r>
              <a:rPr lang="pt-BR" altLang="pt-BR" sz="2400" dirty="0"/>
              <a:t>: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000" dirty="0">
                <a:cs typeface="Arial" panose="020B0604020202020204" pitchFamily="34" charset="0"/>
              </a:rPr>
              <a:t>	</a:t>
            </a:r>
            <a:r>
              <a:rPr lang="pt-BR" altLang="pt-BR" dirty="0">
                <a:cs typeface="Arial" panose="020B0604020202020204" pitchFamily="34" charset="0"/>
              </a:rPr>
              <a:t>↑ escravização na África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dirty="0"/>
              <a:t>Troca de não equivalentes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dirty="0"/>
              <a:t>	valor pago menor do que o custo social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dirty="0"/>
              <a:t>	de produção do escravo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dirty="0"/>
              <a:t>Capital comercial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dirty="0"/>
              <a:t>Comerciantes no interior da África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dirty="0"/>
              <a:t>	financiamento dos do porto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dirty="0"/>
              <a:t>	portos: Costa da Mina e Angola, depois Moçambique 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2575" y="56588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00050"/>
            <a:ext cx="6361112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03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Tráfico Atlântico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43597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Propriedade das mercadorias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Investimento elevado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</a:t>
            </a:r>
            <a:r>
              <a:rPr lang="pt-BR" altLang="pt-BR"/>
              <a:t>aluguel da nau, compra das mercadorias, mantimentos para a viagem e seguro da embarcação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Mercadorias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</a:t>
            </a:r>
            <a:r>
              <a:rPr lang="pt-BR" altLang="pt-BR"/>
              <a:t>fazendas, armas, quinquilharias, aguardente e fumo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Fragilidade metropolitana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libertação de Angola no século XVII: RJ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autorização para os nacionais - 1758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0501" y="51261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3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Digitalizar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685801"/>
            <a:ext cx="86423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89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Tráfico de Homens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3414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pt-BR" sz="2400"/>
              <a:t>Negócio ariscado e de grande capital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400"/>
              <a:t>Sociedade por ações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200"/>
              <a:t>“mês próximo passado foram convocados os acionistas para a nova negociação da escravatura para Moçambique com as mesmas condições da passada negociação, e havendo imensos concorrentes não só aqueles que entraram na passada, como outros que tentarão na futura, porém eu tenho bem em lembrança o que aqui tratamos, logo reservei oito ações para vossa Mercê” (1821)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400"/>
              <a:t>Distribuição interna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/>
              <a:t>	Porto (RJ) </a:t>
            </a:r>
            <a:r>
              <a:rPr lang="pt-BR" altLang="pt-BR">
                <a:sym typeface="Wingdings" panose="05000000000000000000" pitchFamily="2" charset="2"/>
              </a:rPr>
              <a:t> interior para as fazendas</a:t>
            </a:r>
            <a:endParaRPr lang="pt-BR" altLang="pt-BR"/>
          </a:p>
          <a:p>
            <a:pPr eaLnBrk="1" hangingPunct="1">
              <a:lnSpc>
                <a:spcPct val="80000"/>
              </a:lnSpc>
            </a:pPr>
            <a:r>
              <a:rPr lang="pt-BR" altLang="pt-BR" sz="2400"/>
              <a:t>Mortalidade: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200"/>
              <a:t>"</a:t>
            </a:r>
            <a:r>
              <a:rPr lang="pt-BR" altLang="pt-BR" sz="2200" i="1"/>
              <a:t>Em 21 de janeiro chegou a Santos a Galera Conceição Esperança com menos de 6 meses de viagem de ida e volta a Moçambique e comprando-se naquele porto 461 cativos apenas vendi 214 por morrerem 247</a:t>
            </a:r>
            <a:r>
              <a:rPr lang="pt-BR" altLang="pt-BR" sz="2200"/>
              <a:t>...“ (1821)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9242" y="55475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9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Seguros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/>
              <a:t>Companhia de Seguros Boa-fé - 1808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/>
              <a:t>Seguro das embarcações e suas cargas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/>
              <a:t>Tráfico de escravos</a:t>
            </a:r>
            <a:r>
              <a:rPr lang="pt-BR" altLang="pt-BR" sz="1800"/>
              <a:t>: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000" i="1"/>
              <a:t>“O Capitão Antônio da Silva Prado, segura a Galera Conceição Esperança de construção americana, formada de cobre, que está furta no porto de Santos, pronta e próxima a seguir nova viagem de que é capitão o 1º piloto Agostinho José de Carvalho, ou outro por ele. Seguro a dita Galera por conta de quem pertencer, cascos e todos os seus pertences a todo, e qualquer risco cogitado, e não cogitado, que por qualquer forma, ou maneira lhe possa acontecer do dito porto de Santos desde o momento que levantam a primeira  âncora ao de Moçambique a onde vai fazer a permuta de escravos, sua estada ali e de volta. Para o mesmo porto de Santos com todas as Escalas forçosas, e voluntárias, que hajão de ser mister na ida, e na volta no valor de 15 contos de réis valha mais, ou valha menos a dita galera e todos os seus utensílios, Para a sobre dita viagem.” (1821)</a:t>
            </a:r>
          </a:p>
        </p:txBody>
      </p:sp>
    </p:spTree>
    <p:extLst>
      <p:ext uri="{BB962C8B-B14F-4D97-AF65-F5344CB8AC3E}">
        <p14:creationId xmlns:p14="http://schemas.microsoft.com/office/powerpoint/2010/main" val="68505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Negócio arriscado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/>
              <a:t>Elevada mortalidade a bordo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	5% a 40% do total embarcado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	+ duração da viagem </a:t>
            </a:r>
            <a:r>
              <a:rPr lang="pt-BR" altLang="pt-BR">
                <a:sym typeface="Wingdings" panose="05000000000000000000" pitchFamily="2" charset="2"/>
              </a:rPr>
              <a:t> + mortalidade</a:t>
            </a:r>
            <a:endParaRPr lang="pt-BR" altLang="pt-BR"/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Endividamento em todas as esferas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Rentabilidade de 19,2% de 1810-20 RJ-Angola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Duração da viagem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	Angola – RJ: 33 a 40 dias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	Moçambique – BA: 56 a 76 dias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Comercialização interna ao Brasil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	Alfândega, Valongo e interior do país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0703" y="5483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Introdução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435975" cy="4525963"/>
          </a:xfrm>
        </p:spPr>
        <p:txBody>
          <a:bodyPr/>
          <a:lstStyle/>
          <a:p>
            <a:pPr eaLnBrk="1" hangingPunct="1"/>
            <a:r>
              <a:rPr lang="pt-BR" altLang="pt-BR" dirty="0" smtClean="0"/>
              <a:t>Importância do tráfico para a colônia</a:t>
            </a:r>
          </a:p>
          <a:p>
            <a:pPr eaLnBrk="1" hangingPunct="1"/>
            <a:r>
              <a:rPr lang="pt-BR" altLang="pt-BR" dirty="0" smtClean="0"/>
              <a:t>Caráter estrutural da economia colonial</a:t>
            </a:r>
          </a:p>
          <a:p>
            <a:pPr eaLnBrk="1" hangingPunct="1"/>
            <a:r>
              <a:rPr lang="pt-BR" altLang="pt-BR" dirty="0" smtClean="0"/>
              <a:t>Principal produto de importação: Furtado</a:t>
            </a:r>
          </a:p>
          <a:p>
            <a:pPr eaLnBrk="1" hangingPunct="1"/>
            <a:r>
              <a:rPr lang="pt-BR" altLang="pt-BR" dirty="0" smtClean="0"/>
              <a:t>Vínculo forte entre Brasil e África: 4 séculos</a:t>
            </a:r>
          </a:p>
          <a:p>
            <a:pPr eaLnBrk="1" hangingPunct="1"/>
            <a:r>
              <a:rPr lang="pt-BR" altLang="pt-BR" dirty="0" smtClean="0"/>
              <a:t>Resistência as tentativas estrangeiras de limitar ou eliminar o tráfico</a:t>
            </a:r>
          </a:p>
          <a:p>
            <a:pPr eaLnBrk="1" hangingPunct="1"/>
            <a:r>
              <a:rPr lang="pt-BR" altLang="pt-BR" dirty="0" smtClean="0"/>
              <a:t>Novais: tráfico </a:t>
            </a:r>
            <a:r>
              <a:rPr lang="pt-BR" altLang="pt-BR" dirty="0" smtClean="0">
                <a:sym typeface="Wingdings" panose="05000000000000000000" pitchFamily="2" charset="2"/>
              </a:rPr>
              <a:t> escravidão</a:t>
            </a:r>
          </a:p>
          <a:p>
            <a:pPr lvl="1" eaLnBrk="1" hangingPunct="1">
              <a:buFontTx/>
              <a:buNone/>
            </a:pPr>
            <a:r>
              <a:rPr lang="pt-BR" altLang="pt-BR" dirty="0" smtClean="0"/>
              <a:t>		determinado e controlado de fora da colônia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5888" y="5356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Visão do tráfico como negócio</a:t>
            </a:r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Condicionantes próprios do Brasil e África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RJ: principal porto desde o início do XVIII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Importação total para o Brasil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+ 5 milhões desembarcaram ≈ 40% total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Total do tráfico de + 12 milhões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Crescimento do tráfico com a mineração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RJ e BA responsáveis por 80% do tráfico de 1700 a 1830  - PE menos importante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1718" y="53249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0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685800"/>
            <a:ext cx="83931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7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7825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7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1106488"/>
            <a:ext cx="9229726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4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771526"/>
            <a:ext cx="742315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60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60351"/>
            <a:ext cx="6999287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África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28775"/>
            <a:ext cx="8229600" cy="4679950"/>
          </a:xfrm>
        </p:spPr>
        <p:txBody>
          <a:bodyPr/>
          <a:lstStyle/>
          <a:p>
            <a:pPr eaLnBrk="1" hangingPunct="1"/>
            <a:r>
              <a:rPr lang="pt-BR" altLang="pt-BR"/>
              <a:t>Produção social do escravo</a:t>
            </a:r>
          </a:p>
          <a:p>
            <a:pPr eaLnBrk="1" hangingPunct="1"/>
            <a:r>
              <a:rPr lang="pt-BR" altLang="pt-BR"/>
              <a:t>Emigração: Europa, Índia, Islã e América</a:t>
            </a:r>
          </a:p>
          <a:p>
            <a:pPr eaLnBrk="1" hangingPunct="1"/>
            <a:r>
              <a:rPr lang="pt-BR" altLang="pt-BR"/>
              <a:t>Desde a antiguidade até o século XX</a:t>
            </a:r>
          </a:p>
          <a:p>
            <a:pPr eaLnBrk="1" hangingPunct="1"/>
            <a:r>
              <a:rPr lang="pt-BR" altLang="pt-BR"/>
              <a:t>Tribos e impérios africanos</a:t>
            </a:r>
          </a:p>
          <a:p>
            <a:pPr eaLnBrk="1" hangingPunct="1"/>
            <a:r>
              <a:rPr lang="pt-BR" altLang="pt-BR"/>
              <a:t>Guerras, processo religioso etc. </a:t>
            </a:r>
            <a:r>
              <a:rPr lang="pt-BR" altLang="pt-BR">
                <a:sym typeface="Wingdings" panose="05000000000000000000" pitchFamily="2" charset="2"/>
              </a:rPr>
              <a:t> escravização</a:t>
            </a:r>
            <a:endParaRPr lang="pt-BR" altLang="pt-BR"/>
          </a:p>
          <a:p>
            <a:pPr eaLnBrk="1" hangingPunct="1"/>
            <a:r>
              <a:rPr lang="pt-BR" altLang="pt-BR"/>
              <a:t>Diferenças: língua, cor, cultura e religião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Mulçumanos: fator distintivo</a:t>
            </a:r>
          </a:p>
          <a:p>
            <a:pPr eaLnBrk="1" hangingPunct="1"/>
            <a:r>
              <a:rPr lang="pt-BR" altLang="pt-BR"/>
              <a:t>Aculturação dos escravos na África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incorporados na população captora: mulheres, filhos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7437" y="56509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3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483</Words>
  <Application>Microsoft Office PowerPoint</Application>
  <PresentationFormat>Widescreen</PresentationFormat>
  <Paragraphs>76</Paragraphs>
  <Slides>18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Tema do Office</vt:lpstr>
      <vt:lpstr>Tráfico de Escravos</vt:lpstr>
      <vt:lpstr>Introdução</vt:lpstr>
      <vt:lpstr>Visão do tráfico como negócio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África</vt:lpstr>
      <vt:lpstr>Manolo Florentino</vt:lpstr>
      <vt:lpstr>Apresentação do PowerPoint</vt:lpstr>
      <vt:lpstr>Tráfico interno à África</vt:lpstr>
      <vt:lpstr>Apresentação do PowerPoint</vt:lpstr>
      <vt:lpstr>Tráfico Atlântico</vt:lpstr>
      <vt:lpstr>Apresentação do PowerPoint</vt:lpstr>
      <vt:lpstr>Tráfico de Homens</vt:lpstr>
      <vt:lpstr>Seguros</vt:lpstr>
      <vt:lpstr>Negócio arriscado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Tráfico de Escravos</dc:title>
  <dc:creator>Renato</dc:creator>
  <cp:lastModifiedBy>Renato</cp:lastModifiedBy>
  <cp:revision>5</cp:revision>
  <dcterms:created xsi:type="dcterms:W3CDTF">2020-04-17T18:21:53Z</dcterms:created>
  <dcterms:modified xsi:type="dcterms:W3CDTF">2020-04-17T18:40:35Z</dcterms:modified>
</cp:coreProperties>
</file>