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256" r:id="rId3"/>
    <p:sldId id="258" r:id="rId4"/>
    <p:sldId id="259" r:id="rId5"/>
    <p:sldId id="262" r:id="rId6"/>
    <p:sldId id="263" r:id="rId7"/>
    <p:sldId id="260" r:id="rId8"/>
    <p:sldId id="264" r:id="rId9"/>
    <p:sldId id="265" r:id="rId10"/>
    <p:sldId id="267" r:id="rId11"/>
    <p:sldId id="304" r:id="rId12"/>
    <p:sldId id="284" r:id="rId13"/>
    <p:sldId id="313" r:id="rId14"/>
    <p:sldId id="324" r:id="rId15"/>
    <p:sldId id="325" r:id="rId16"/>
    <p:sldId id="285" r:id="rId17"/>
    <p:sldId id="266" r:id="rId18"/>
    <p:sldId id="286" r:id="rId19"/>
    <p:sldId id="287" r:id="rId20"/>
    <p:sldId id="297" r:id="rId21"/>
    <p:sldId id="300" r:id="rId22"/>
    <p:sldId id="288" r:id="rId23"/>
    <p:sldId id="261" r:id="rId24"/>
    <p:sldId id="281" r:id="rId2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86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A2D04-6603-48D5-865D-0C6B2F187E8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7596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B5123-74FB-4FFD-A9CA-5A1EC2646EC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9233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77738-3362-4CD2-BDBE-34D6920DFE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793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CE23F-311E-43CE-AB9F-32450DB24B6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308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BA291-31D5-4EF2-8230-A134F21BCD1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664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53C54-4E3A-4699-BE7E-B51034A42F2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499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BD515-5B42-425B-A1DA-FC23CB292FB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71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843E5-24F1-4559-B7F5-CADBA5521B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302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5BD3A-ADB8-46C4-A168-AE0F9D5EA35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0653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D5820-81B2-430E-BC2F-3F3172D6697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522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A6FC6-823A-46C1-8923-97090A27B20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191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4499089-6B73-4115-A01A-0DA94B156A6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642938"/>
            <a:ext cx="8782050" cy="752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Minas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6868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Riqueza da mineração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Objetivo da metrópole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maximização da produção mais rápida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restringir outras atividades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Contrabando: santo do pau oco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Regimento das Minas de 1702:</a:t>
            </a:r>
            <a:r>
              <a:rPr lang="pt-BR" altLang="pt-BR" sz="2600" smtClean="0"/>
              <a:t>distribuição das datas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data de trinta braças = 4.356 m</a:t>
            </a:r>
            <a:r>
              <a:rPr lang="pt-BR" altLang="pt-BR" sz="2400" baseline="30000" smtClean="0"/>
              <a:t>2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critérios: prioridade ao descobridor, Coroa e demais aos com 12 escravos ou mais: uma data inteira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e depois aos com até 12 escravos, proporcional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>
                <a:sym typeface="Wingdings" panose="05000000000000000000" pitchFamily="2" charset="2"/>
              </a:rPr>
              <a:t>	 concorrência mineiros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40 dias para tomar posse</a:t>
            </a:r>
            <a:endParaRPr lang="pt-BR" altLang="pt-BR" smtClean="0"/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Intendente das Minas: administração, tributação etc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6743" y="62372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pt-BR" altLang="pt-BR" b="1" smtClean="0"/>
              <a:t>Ouro Preto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6237288"/>
            <a:ext cx="69532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196975"/>
            <a:ext cx="7258050" cy="21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3355975"/>
            <a:ext cx="7178675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Taxação sobre o ouro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686800" cy="5000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altLang="pt-BR" sz="3000" dirty="0" smtClean="0"/>
              <a:t>1700-1713: quinto do ouro apurado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3000" dirty="0" smtClean="0"/>
              <a:t>1713-1724: quantidade determinada de ouro por ano – 25 a 37 arrobas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3000" dirty="0" smtClean="0"/>
              <a:t>1725-1731: Casa de fundição(1719): barras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dirty="0" smtClean="0"/>
              <a:t>	quinto </a:t>
            </a:r>
            <a:r>
              <a:rPr lang="pt-BR" altLang="pt-BR" dirty="0" smtClean="0">
                <a:sym typeface="Wingdings" pitchFamily="2" charset="2"/>
              </a:rPr>
              <a:t></a:t>
            </a:r>
            <a:r>
              <a:rPr lang="pt-BR" altLang="pt-BR" dirty="0" smtClean="0"/>
              <a:t> 12% em 1730-31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3000" dirty="0" smtClean="0"/>
              <a:t>1731-50: Imposto da capitação sobre os cativos 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600" dirty="0"/>
              <a:t>	</a:t>
            </a:r>
            <a:r>
              <a:rPr lang="pt-BR" altLang="pt-BR" sz="2600" dirty="0" smtClean="0"/>
              <a:t>17 g cada</a:t>
            </a:r>
            <a:r>
              <a:rPr lang="pt-BR" altLang="pt-BR" sz="2600" dirty="0" smtClean="0">
                <a:sym typeface="Wingdings" pitchFamily="2" charset="2"/>
              </a:rPr>
              <a:t> meta de 100 arrobas em 1734-35</a:t>
            </a:r>
            <a:endParaRPr lang="pt-BR" altLang="pt-BR" sz="2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3000" dirty="0" smtClean="0"/>
              <a:t>Após 1750: Casa de fundição 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dirty="0"/>
              <a:t>	</a:t>
            </a:r>
            <a:r>
              <a:rPr lang="pt-BR" altLang="pt-BR" dirty="0" smtClean="0"/>
              <a:t>quinto e meta de 100 arrobas por ano: derrama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600" b="1" dirty="0" smtClean="0"/>
              <a:t>1827</a:t>
            </a:r>
            <a:r>
              <a:rPr lang="pt-BR" altLang="pt-BR" sz="2500" dirty="0" smtClean="0"/>
              <a:t> quinto </a:t>
            </a:r>
            <a:r>
              <a:rPr lang="pt-BR" altLang="pt-BR" sz="2500" dirty="0" smtClean="0">
                <a:sym typeface="Wingdings" panose="05000000000000000000" pitchFamily="2" charset="2"/>
              </a:rPr>
              <a:t> vintena, 1832 fim das Casas de Fundição</a:t>
            </a:r>
            <a:endParaRPr lang="pt-BR" altLang="pt-BR" sz="25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Outros impostos: direitos de entrada nas minas (1710) e dízimos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3093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36600"/>
            <a:ext cx="87122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Arrecadação das Entradas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96975"/>
            <a:ext cx="70104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aixaDeTexto 2"/>
          <p:cNvSpPr txBox="1">
            <a:spLocks noChangeArrowheads="1"/>
          </p:cNvSpPr>
          <p:nvPr/>
        </p:nvSpPr>
        <p:spPr bwMode="auto">
          <a:xfrm>
            <a:off x="1066800" y="4292600"/>
            <a:ext cx="73215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1718-1722 </a:t>
            </a:r>
            <a:r>
              <a:rPr lang="pt-BR" altLang="pt-BR" sz="1800"/>
              <a:t>Diminuição da finta para 25 arrobas, deixando a arrecadação dos direitos de entrada para a Fazenda Real (a partir de 1o de outubro de 1718), vigorando as seguintes alíquotas: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Carga de secos . . . 11/2 oitavas (para cada duas arrobas).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Carga de molhados . . . . . . . . . . . . . . . . . . . . 1/2 oitavas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Cada escravo . . . . . . . . . . . . . . . . . . . . . . . . . 2 oitavas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Cada cabeça de gado . . . . . . . . . . . . . . . . . . . . 1 oitava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Cavalo ou mula sem carga . . . . . . . . . . . . . . . 2 oitavas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00050"/>
            <a:ext cx="82486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Extração do ouro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113337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pt-BR" sz="2800" dirty="0" smtClean="0"/>
              <a:t>Aluvião</a:t>
            </a:r>
          </a:p>
          <a:p>
            <a:pPr marL="1431925" lvl="1" indent="-441325" eaLnBrk="1" hangingPunct="1">
              <a:buFontTx/>
              <a:buNone/>
              <a:defRPr/>
            </a:pPr>
            <a:r>
              <a:rPr lang="pt-BR" sz="2400" dirty="0" smtClean="0"/>
              <a:t>fácil extração</a:t>
            </a:r>
          </a:p>
          <a:p>
            <a:pPr marL="1431925" lvl="1" indent="-441325" eaLnBrk="1" hangingPunct="1">
              <a:buFontTx/>
              <a:buNone/>
              <a:defRPr/>
            </a:pPr>
            <a:r>
              <a:rPr lang="pt-BR" sz="2400" dirty="0" smtClean="0"/>
              <a:t>vida produtiva curta</a:t>
            </a:r>
          </a:p>
          <a:p>
            <a:pPr marL="1431925" lvl="1" indent="-441325" eaLnBrk="1" hangingPunct="1">
              <a:buFontTx/>
              <a:buNone/>
              <a:defRPr/>
            </a:pPr>
            <a:r>
              <a:rPr lang="pt-BR" sz="2400" dirty="0" smtClean="0"/>
              <a:t>dispersão: mobilidade da atividade</a:t>
            </a:r>
          </a:p>
          <a:p>
            <a:pPr marL="609600" indent="-609600" eaLnBrk="1" hangingPunct="1">
              <a:defRPr/>
            </a:pPr>
            <a:r>
              <a:rPr lang="pt-BR" sz="2800" dirty="0" smtClean="0"/>
              <a:t>3 fases</a:t>
            </a:r>
          </a:p>
          <a:p>
            <a:pPr marL="1431925" lvl="1" indent="-441325" eaLnBrk="1" hangingPunct="1">
              <a:defRPr/>
            </a:pPr>
            <a:r>
              <a:rPr lang="pt-BR" sz="2400" dirty="0" smtClean="0"/>
              <a:t>leito do rio: cascalho</a:t>
            </a:r>
          </a:p>
          <a:p>
            <a:pPr marL="1431925" lvl="1" indent="-441325" eaLnBrk="1" hangingPunct="1">
              <a:defRPr/>
            </a:pPr>
            <a:r>
              <a:rPr lang="pt-BR" sz="2400" dirty="0" smtClean="0"/>
              <a:t>tabuleiros: poços as margens</a:t>
            </a:r>
          </a:p>
          <a:p>
            <a:pPr marL="1431925" lvl="1" indent="-441325" eaLnBrk="1" hangingPunct="1">
              <a:defRPr/>
            </a:pPr>
            <a:r>
              <a:rPr lang="pt-BR" sz="2400" dirty="0" smtClean="0"/>
              <a:t>encostas: uso da força hidráulica</a:t>
            </a:r>
          </a:p>
          <a:p>
            <a:pPr marL="609600" indent="-609600" eaLnBrk="1" hangingPunct="1">
              <a:defRPr/>
            </a:pPr>
            <a:r>
              <a:rPr lang="pt-BR" sz="2800" dirty="0" smtClean="0"/>
              <a:t>Sem ganhos de escala até a 3ª fase</a:t>
            </a:r>
          </a:p>
          <a:p>
            <a:pPr marL="609600" indent="-609600" eaLnBrk="1" hangingPunct="1">
              <a:defRPr/>
            </a:pPr>
            <a:r>
              <a:rPr lang="pt-BR" sz="2800" dirty="0" smtClean="0"/>
              <a:t>Ciclo de produção oficial e contrabando</a:t>
            </a:r>
          </a:p>
          <a:p>
            <a:pPr marL="400050" lvl="1" indent="0" eaLnBrk="1" hangingPunct="1">
              <a:buFontTx/>
              <a:buNone/>
              <a:defRPr/>
            </a:pPr>
            <a:r>
              <a:rPr lang="pt-BR" sz="2400" dirty="0"/>
              <a:t>	</a:t>
            </a:r>
            <a:r>
              <a:rPr lang="pt-BR" sz="2400" dirty="0" smtClean="0"/>
              <a:t>MT e GO mais tardios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975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5F2537C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5384800" cy="725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Escravidão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4721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100 mil escravos em 1735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mais de mil forros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Grande maioria homens de 15 a 44 anos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Sudaneses: semi-especilização do trabalho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Grande número de pequenos escravistas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a maioria tem menos de cinco cativos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Distribuição dos escravos menos desigual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Incentivo ao escravo produzir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Sistema de recompensas ou até a liberdade - forros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Conta própria nos diamantes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Sistema do Brasil: tempo para o seu sustento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Maiores oportunidades aos escravos </a:t>
            </a:r>
            <a:r>
              <a:rPr lang="pt-BR" altLang="pt-BR" sz="2800" smtClean="0">
                <a:cs typeface="Arial" panose="020B0604020202020204" pitchFamily="34" charset="0"/>
              </a:rPr>
              <a:t>≠ NE</a:t>
            </a:r>
            <a:endParaRPr lang="pt-BR" altLang="pt-BR" sz="2800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617442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Abastecimento das Minas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435975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Distância do litoral </a:t>
            </a:r>
            <a:r>
              <a:rPr lang="pt-BR" altLang="pt-BR" sz="2800" smtClean="0">
                <a:sym typeface="Wingdings" panose="05000000000000000000" pitchFamily="2" charset="2"/>
              </a:rPr>
              <a:t> proteção natural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>
                <a:sym typeface="Wingdings" panose="05000000000000000000" pitchFamily="2" charset="2"/>
              </a:rPr>
              <a:t>Diversas regiões fornecedoras de produtos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>
                <a:sym typeface="Wingdings" panose="05000000000000000000" pitchFamily="2" charset="2"/>
              </a:rPr>
              <a:t>Grande número de atividades dentro e fora da capitania  não há “monocultura”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>
                <a:sym typeface="Wingdings" panose="05000000000000000000" pitchFamily="2" charset="2"/>
              </a:rPr>
              <a:t>Mercado de animais – longa distância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Mulas do RS e gado do PR, BA e até PI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Feira de Sorocaba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>
                <a:sym typeface="Wingdings" panose="05000000000000000000" pitchFamily="2" charset="2"/>
              </a:rPr>
              <a:t>Direitos de entrada: registros após 1718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>
                <a:sym typeface="Wingdings" panose="05000000000000000000" pitchFamily="2" charset="2"/>
              </a:rPr>
              <a:t>	quintos, dízimos da produção e entradas de mercadorias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>
                <a:sym typeface="Wingdings" panose="05000000000000000000" pitchFamily="2" charset="2"/>
              </a:rPr>
              <a:t>	arrematação dos contratos em praça pública</a:t>
            </a:r>
            <a:endParaRPr lang="pt-BR" altLang="pt-BR" sz="2400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0986" y="580526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6288" y="260350"/>
            <a:ext cx="7772400" cy="1470025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Mineração no século XVIII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0650" y="1628775"/>
            <a:ext cx="6400800" cy="1752600"/>
          </a:xfrm>
        </p:spPr>
        <p:txBody>
          <a:bodyPr/>
          <a:lstStyle/>
          <a:p>
            <a:pPr eaLnBrk="1" hangingPunct="1"/>
            <a:r>
              <a:rPr lang="pt-BR" altLang="pt-BR" smtClean="0"/>
              <a:t>Furtado cap. 13 a 15</a:t>
            </a:r>
          </a:p>
        </p:txBody>
      </p:sp>
      <p:pic>
        <p:nvPicPr>
          <p:cNvPr id="3076" name="Picture 5" descr="http://www.google.com.br/url?source=imglanding&amp;ct=img&amp;q=http://www.ufmg.br/online/arquivos/moedas%20de%20ouro2.jpg&amp;sa=X&amp;ei=iEpOUJXiHuLy0gHxi4CYAg&amp;ved=0CAkQ8wc&amp;usg=AFQjCNEsX47EnH-AvzeotoPYqFgNxYGr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38" y="2348880"/>
            <a:ext cx="778351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481138"/>
            <a:ext cx="8659812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Caio Prado Júnior - Formação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938"/>
            <a:ext cx="8964612" cy="698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pPr eaLnBrk="1" hangingPunct="1"/>
            <a:r>
              <a:rPr lang="pt-BR" altLang="pt-BR" sz="4000" b="1" smtClean="0"/>
              <a:t>Fluxo de renda e mercado interno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X = 2 milhões de </a:t>
            </a:r>
            <a:r>
              <a:rPr lang="en-US" altLang="pt-BR" smtClean="0">
                <a:cs typeface="Arial" panose="020B0604020202020204" pitchFamily="34" charset="0"/>
              </a:rPr>
              <a:t>£ em 1750-60</a:t>
            </a:r>
          </a:p>
          <a:p>
            <a:pPr eaLnBrk="1" hangingPunct="1">
              <a:lnSpc>
                <a:spcPct val="90000"/>
              </a:lnSpc>
            </a:pPr>
            <a:r>
              <a:rPr lang="en-US" altLang="pt-BR" smtClean="0">
                <a:cs typeface="Arial" panose="020B0604020202020204" pitchFamily="34" charset="0"/>
              </a:rPr>
              <a:t>Quinto = 400 mil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pt-BR" smtClean="0">
                <a:cs typeface="Arial" panose="020B0604020202020204" pitchFamily="34" charset="0"/>
              </a:rPr>
              <a:t>M = 1,6 milhões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pt-BR" smtClean="0">
                <a:cs typeface="Arial" panose="020B0604020202020204" pitchFamily="34" charset="0"/>
              </a:rPr>
              <a:t>50% gasta internamente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pt-BR" smtClean="0">
                <a:cs typeface="Arial" panose="020B0604020202020204" pitchFamily="34" charset="0"/>
              </a:rPr>
              <a:t>Y</a:t>
            </a:r>
            <a:r>
              <a:rPr lang="en-US" altLang="pt-BR" baseline="-25000" smtClean="0">
                <a:cs typeface="Arial" panose="020B0604020202020204" pitchFamily="34" charset="0"/>
              </a:rPr>
              <a:t>d </a:t>
            </a:r>
            <a:r>
              <a:rPr lang="en-US" altLang="pt-BR" smtClean="0">
                <a:cs typeface="Arial" panose="020B0604020202020204" pitchFamily="34" charset="0"/>
              </a:rPr>
              <a:t>= 3,2 milhões  </a:t>
            </a:r>
            <a:r>
              <a:rPr lang="en-US" altLang="pt-BR" smtClean="0">
                <a:cs typeface="Arial" panose="020B0604020202020204" pitchFamily="34" charset="0"/>
                <a:sym typeface="Wingdings" panose="05000000000000000000" pitchFamily="2" charset="2"/>
              </a:rPr>
              <a:t>   Y = 3,6 milhões</a:t>
            </a:r>
            <a:endParaRPr lang="en-US" altLang="pt-BR" smtClean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pt-BR" smtClean="0">
                <a:cs typeface="Arial" panose="020B0604020202020204" pitchFamily="34" charset="0"/>
              </a:rPr>
              <a:t>População de 300 mil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Renda maior, mas per capita menor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Mercado interno maior que o açúcar</a:t>
            </a:r>
          </a:p>
          <a:p>
            <a:pPr eaLnBrk="1" hangingPunct="1">
              <a:lnSpc>
                <a:spcPct val="90000"/>
              </a:lnSpc>
            </a:pPr>
            <a:endParaRPr lang="pt-BR" altLang="pt-BR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9229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Ouro X Açúcar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800" dirty="0" smtClean="0"/>
              <a:t>Exportação de </a:t>
            </a:r>
            <a:r>
              <a:rPr lang="pt-BR" altLang="pt-BR" sz="2800" b="1" dirty="0" smtClean="0"/>
              <a:t>ouro</a:t>
            </a:r>
            <a:r>
              <a:rPr lang="pt-BR" altLang="pt-BR" sz="2800" dirty="0" smtClean="0"/>
              <a:t> não superou o </a:t>
            </a:r>
            <a:r>
              <a:rPr lang="pt-BR" altLang="pt-BR" sz="2800" b="1" dirty="0" smtClean="0"/>
              <a:t>açúcar</a:t>
            </a:r>
            <a:r>
              <a:rPr lang="pt-BR" altLang="pt-BR" sz="2800" dirty="0" smtClean="0"/>
              <a:t> no século XVIII?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 smtClean="0"/>
              <a:t>Maior renda e mercado interno 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 smtClean="0"/>
              <a:t>Desigualdade menor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dirty="0" smtClean="0"/>
              <a:t>	muitos com poucos escravos e sem escravos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 smtClean="0"/>
              <a:t>Riqueza mais rápida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 smtClean="0"/>
              <a:t>Dinamizou o mercado interno e as cidades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 smtClean="0"/>
              <a:t>Grande mercado não conduziu à manufatura?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 smtClean="0"/>
              <a:t>Estabilidade do valor do ouro de 1688 a 1822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dirty="0" smtClean="0"/>
              <a:t>	valorização da prata em 1734 e 1747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dirty="0" smtClean="0"/>
              <a:t>	política monetária deixa de ser uma questão fiscal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90126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can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81248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Introdução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507413" cy="5832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 smtClean="0"/>
              <a:t>Portugal em crise externa na segunda metade do XVII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pt-BR" sz="2000" smtClean="0"/>
              <a:t>		retração das exportações de açúcar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pt-BR" sz="2000" smtClean="0"/>
              <a:t>		Fumo cresce, mas preço reduz, e o sal em Portugal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smtClean="0"/>
              <a:t>Companhias por ações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1800" smtClean="0"/>
              <a:t>	</a:t>
            </a:r>
            <a:r>
              <a:rPr lang="pt-BR" altLang="pt-BR" sz="2000" smtClean="0"/>
              <a:t>Companhia Geral do Brasil – 1649 – frotas do Brasil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000" smtClean="0"/>
              <a:t>	Companhia do Estanco do Maranhão e Pará - 1682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000" smtClean="0"/>
              <a:t>	Companhia “Cacheu e rios de Guiné” – 1676-82	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smtClean="0"/>
              <a:t>Reação manufatureira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1800" smtClean="0"/>
              <a:t>	</a:t>
            </a:r>
            <a:r>
              <a:rPr lang="pt-BR" altLang="pt-BR" sz="2000" smtClean="0"/>
              <a:t>Conde de Ericeira e Duarte Ribeiro de Macedo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000" smtClean="0"/>
              <a:t>	Protecionismo, construção de navios, desvalorização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000" smtClean="0"/>
              <a:t>	Tráfico de escravos para Espanha – asiento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b="1" smtClean="0"/>
              <a:t>Tratado de Methuen </a:t>
            </a:r>
            <a:r>
              <a:rPr lang="pt-BR" altLang="pt-BR" sz="2400" smtClean="0"/>
              <a:t>(1703) e dependência da Inglaterra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pt-BR" sz="2000" smtClean="0"/>
              <a:t>		recuperação das exportações de 1690-1705 e dos preços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pt-BR" sz="2000" smtClean="0"/>
              <a:t>		interesse dos produtores de vinho do Porto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pt-BR" sz="1800" smtClean="0"/>
              <a:t>		</a:t>
            </a:r>
            <a:r>
              <a:rPr lang="pt-BR" altLang="pt-BR" sz="2000" smtClean="0"/>
              <a:t>legaliza o contrabando de tecidos ingleses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58772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Ouro do Brasil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07413" cy="51831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Profunda mudança demográfica, econômica e geográfica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início do deslocamento do eixo da economia do NE para o Centro-Sul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Descobertos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apoio técnico da metrópole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primeiros rumores em 1693-95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controle metropolitano: maior presença na colônia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região ampla da Mantiqueira a Cuiabá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Grande fluxo de renda monetária e urbanização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Grande imigração portuguesa: 600 mil 1700-60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desembarque de escravos africanos: 892 mil de 1700 a 1750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2517" y="60212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F05B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88913"/>
            <a:ext cx="5862637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032562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115888"/>
            <a:ext cx="5942012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Mineração - I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640763" cy="5145088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dirty="0" smtClean="0"/>
              <a:t>Brasil foi o maior produtor mundial de ouro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pt-BR" sz="2400" dirty="0"/>
              <a:t>	</a:t>
            </a:r>
            <a:r>
              <a:rPr lang="pt-BR" sz="2400" dirty="0" smtClean="0"/>
              <a:t>cerca de 40% do volume produzido entre 1701 e 1800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pt-BR" sz="2400" dirty="0"/>
              <a:t>	</a:t>
            </a:r>
            <a:r>
              <a:rPr lang="pt-BR" sz="2400" dirty="0" smtClean="0"/>
              <a:t>produção estimada entre 800 e 900 toneladas</a:t>
            </a:r>
            <a:endParaRPr lang="pt-BR" altLang="pt-BR" sz="2400" dirty="0" smtClean="0"/>
          </a:p>
          <a:p>
            <a:pPr eaLnBrk="1" hangingPunct="1">
              <a:defRPr/>
            </a:pPr>
            <a:r>
              <a:rPr lang="pt-BR" altLang="pt-BR" sz="2800" dirty="0" smtClean="0"/>
              <a:t>Ouro X Diamantes</a:t>
            </a:r>
          </a:p>
          <a:p>
            <a:pPr lvl="1" eaLnBrk="1" hangingPunct="1">
              <a:buFontTx/>
              <a:buNone/>
              <a:defRPr/>
            </a:pPr>
            <a:r>
              <a:rPr lang="pt-BR" altLang="pt-BR" sz="2400" dirty="0" smtClean="0"/>
              <a:t>	preço do ouro mais estável</a:t>
            </a:r>
          </a:p>
          <a:p>
            <a:pPr lvl="1" eaLnBrk="1" hangingPunct="1">
              <a:buFontTx/>
              <a:buNone/>
              <a:defRPr/>
            </a:pPr>
            <a:r>
              <a:rPr lang="pt-BR" altLang="pt-BR" sz="2400" dirty="0" smtClean="0"/>
              <a:t>	diamantes após 1729 e livre extração até 1740</a:t>
            </a:r>
          </a:p>
          <a:p>
            <a:pPr lvl="1" eaLnBrk="1" hangingPunct="1">
              <a:buFontTx/>
              <a:buNone/>
              <a:defRPr/>
            </a:pPr>
            <a:r>
              <a:rPr lang="pt-BR" altLang="pt-BR" sz="2400" dirty="0" smtClean="0"/>
              <a:t>	contratadores de 1740 a 1771 </a:t>
            </a:r>
            <a:r>
              <a:rPr lang="pt-BR" altLang="pt-BR" sz="2400" dirty="0" smtClean="0">
                <a:sym typeface="Wingdings" pitchFamily="2" charset="2"/>
              </a:rPr>
              <a:t> Real extração</a:t>
            </a:r>
            <a:endParaRPr lang="pt-BR" altLang="pt-BR" sz="2400" dirty="0" smtClean="0"/>
          </a:p>
          <a:p>
            <a:pPr eaLnBrk="1" hangingPunct="1">
              <a:defRPr/>
            </a:pPr>
            <a:r>
              <a:rPr lang="pt-BR" altLang="pt-BR" sz="2800" dirty="0" smtClean="0"/>
              <a:t>Mineração X açúcar</a:t>
            </a:r>
          </a:p>
          <a:p>
            <a:pPr lvl="1" eaLnBrk="1" hangingPunct="1">
              <a:buFontTx/>
              <a:buNone/>
              <a:defRPr/>
            </a:pPr>
            <a:r>
              <a:rPr lang="pt-BR" altLang="pt-BR" sz="2400" dirty="0" smtClean="0"/>
              <a:t>	grande fluxo imigratório: </a:t>
            </a:r>
            <a:r>
              <a:rPr lang="pt-BR" altLang="pt-BR" sz="2400" dirty="0" smtClean="0">
                <a:cs typeface="Arial" charset="0"/>
              </a:rPr>
              <a:t>emigração homens de Portugal, interno do NE e SP</a:t>
            </a:r>
          </a:p>
          <a:p>
            <a:pPr lvl="1" eaLnBrk="1" hangingPunct="1">
              <a:buFontTx/>
              <a:buNone/>
              <a:defRPr/>
            </a:pPr>
            <a:r>
              <a:rPr lang="pt-BR" altLang="pt-BR" sz="2400" dirty="0" smtClean="0">
                <a:cs typeface="Arial" charset="0"/>
              </a:rPr>
              <a:t>	escravos não são a maioria na segunda metade do XVIII</a:t>
            </a:r>
          </a:p>
          <a:p>
            <a:pPr lvl="1" eaLnBrk="1" hangingPunct="1">
              <a:buFontTx/>
              <a:buNone/>
              <a:defRPr/>
            </a:pPr>
            <a:r>
              <a:rPr lang="pt-BR" altLang="pt-BR" sz="2400" dirty="0" smtClean="0">
                <a:cs typeface="Arial" charset="0"/>
              </a:rPr>
              <a:t>	escala de exploração diversas: faiscador sem escravos</a:t>
            </a:r>
          </a:p>
          <a:p>
            <a:pPr lvl="1" eaLnBrk="1" hangingPunct="1">
              <a:buFontTx/>
              <a:buNone/>
              <a:defRPr/>
            </a:pPr>
            <a:r>
              <a:rPr lang="pt-BR" altLang="pt-BR" sz="2400" dirty="0" smtClean="0"/>
              <a:t>	mobilidade social e abertura maiores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3600" y="641043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Mineração - II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dirty="0" smtClean="0"/>
              <a:t>Distância do litoral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dirty="0" smtClean="0"/>
              <a:t>	sistema de transportes: tropa de mulas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dirty="0" smtClean="0"/>
              <a:t>	abastecimento: fomes iniciais (1697-98) e preços exorbitantes dos produtos de fora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dirty="0" smtClean="0"/>
              <a:t>		Preço do escravo: 40-50 mil réis </a:t>
            </a:r>
            <a:r>
              <a:rPr lang="pt-BR" altLang="pt-BR" sz="2400" dirty="0" smtClean="0">
                <a:sym typeface="Wingdings" panose="05000000000000000000" pitchFamily="2" charset="2"/>
              </a:rPr>
              <a:t> 200 mil em 1730</a:t>
            </a:r>
            <a:endParaRPr lang="pt-BR" altLang="pt-BR" sz="24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dirty="0" smtClean="0"/>
              <a:t>	fornecimento interno, mas não desviar da extração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dirty="0" smtClean="0"/>
              <a:t>	núcleos urbanos de relativa importância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dirty="0" smtClean="0"/>
              <a:t>	sofisticação dos serviços: artesanato e artes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dirty="0" smtClean="0"/>
              <a:t>Unificação da colônia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dirty="0" smtClean="0"/>
              <a:t>	articulação das diferentes áreas do país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pt-BR" altLang="pt-BR" sz="2400" dirty="0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61055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3"/>
            <a:ext cx="914400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4434</TotalTime>
  <Words>404</Words>
  <Application>Microsoft Office PowerPoint</Application>
  <PresentationFormat>Apresentação na tela (4:3)</PresentationFormat>
  <Paragraphs>140</Paragraphs>
  <Slides>24</Slides>
  <Notes>0</Notes>
  <HiddenSlides>0</HiddenSlides>
  <MMClips>12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7" baseType="lpstr">
      <vt:lpstr>Arial</vt:lpstr>
      <vt:lpstr>Wingdings</vt:lpstr>
      <vt:lpstr>Design padrão</vt:lpstr>
      <vt:lpstr>Apresentação do PowerPoint</vt:lpstr>
      <vt:lpstr>Mineração no século XVIII</vt:lpstr>
      <vt:lpstr>Introdução</vt:lpstr>
      <vt:lpstr>Ouro do Brasil</vt:lpstr>
      <vt:lpstr>Apresentação do PowerPoint</vt:lpstr>
      <vt:lpstr>Apresentação do PowerPoint</vt:lpstr>
      <vt:lpstr>Mineração - I</vt:lpstr>
      <vt:lpstr>Mineração - II</vt:lpstr>
      <vt:lpstr>Apresentação do PowerPoint</vt:lpstr>
      <vt:lpstr>Minas</vt:lpstr>
      <vt:lpstr>Ouro Preto</vt:lpstr>
      <vt:lpstr>Taxação sobre o ouro</vt:lpstr>
      <vt:lpstr>Apresentação do PowerPoint</vt:lpstr>
      <vt:lpstr>Arrecadação das Entradas</vt:lpstr>
      <vt:lpstr>Apresentação do PowerPoint</vt:lpstr>
      <vt:lpstr>Extração do ouro</vt:lpstr>
      <vt:lpstr>Apresentação do PowerPoint</vt:lpstr>
      <vt:lpstr>Escravidão</vt:lpstr>
      <vt:lpstr>Abastecimento das Minas</vt:lpstr>
      <vt:lpstr>Caio Prado Júnior - Formação</vt:lpstr>
      <vt:lpstr>Apresentação do PowerPoint</vt:lpstr>
      <vt:lpstr>Fluxo de renda e mercado interno</vt:lpstr>
      <vt:lpstr>Ouro X Açúcar</vt:lpstr>
      <vt:lpstr>Apresentação do PowerPoint</vt:lpstr>
    </vt:vector>
  </TitlesOfParts>
  <Company>USP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Mineração no século XVIII</dc:title>
  <dc:creator>rlmarcon</dc:creator>
  <cp:lastModifiedBy>Renato</cp:lastModifiedBy>
  <cp:revision>139</cp:revision>
  <dcterms:created xsi:type="dcterms:W3CDTF">2008-04-03T20:03:00Z</dcterms:created>
  <dcterms:modified xsi:type="dcterms:W3CDTF">2020-04-06T13:32:48Z</dcterms:modified>
</cp:coreProperties>
</file>