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2" r:id="rId4"/>
    <p:sldId id="263" r:id="rId5"/>
    <p:sldId id="264" r:id="rId6"/>
    <p:sldId id="266" r:id="rId7"/>
    <p:sldId id="267" r:id="rId8"/>
    <p:sldId id="269" r:id="rId9"/>
    <p:sldId id="268" r:id="rId10"/>
    <p:sldId id="261" r:id="rId11"/>
    <p:sldId id="270" r:id="rId1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0" d="100"/>
          <a:sy n="80" d="100"/>
        </p:scale>
        <p:origin x="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38757-9419-43F6-ADAF-9681D4002006}" type="datetimeFigureOut">
              <a:rPr lang="pt-BR" smtClean="0"/>
              <a:t>17/04/2020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3065-AA06-4042-A265-B419CA806E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6977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38757-9419-43F6-ADAF-9681D4002006}" type="datetimeFigureOut">
              <a:rPr lang="pt-BR" smtClean="0"/>
              <a:t>17/04/2020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3065-AA06-4042-A265-B419CA806E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0915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38757-9419-43F6-ADAF-9681D4002006}" type="datetimeFigureOut">
              <a:rPr lang="pt-BR" smtClean="0"/>
              <a:t>17/04/2020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3065-AA06-4042-A265-B419CA806E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723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38757-9419-43F6-ADAF-9681D4002006}" type="datetimeFigureOut">
              <a:rPr lang="pt-BR" smtClean="0"/>
              <a:t>17/04/2020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3065-AA06-4042-A265-B419CA806E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0175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38757-9419-43F6-ADAF-9681D4002006}" type="datetimeFigureOut">
              <a:rPr lang="pt-BR" smtClean="0"/>
              <a:t>17/04/2020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3065-AA06-4042-A265-B419CA806E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3446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38757-9419-43F6-ADAF-9681D4002006}" type="datetimeFigureOut">
              <a:rPr lang="pt-BR" smtClean="0"/>
              <a:t>17/04/2020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3065-AA06-4042-A265-B419CA806E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4512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38757-9419-43F6-ADAF-9681D4002006}" type="datetimeFigureOut">
              <a:rPr lang="pt-BR" smtClean="0"/>
              <a:t>17/04/2020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3065-AA06-4042-A265-B419CA806E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7283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38757-9419-43F6-ADAF-9681D4002006}" type="datetimeFigureOut">
              <a:rPr lang="pt-BR" smtClean="0"/>
              <a:t>17/04/2020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3065-AA06-4042-A265-B419CA806E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9686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38757-9419-43F6-ADAF-9681D4002006}" type="datetimeFigureOut">
              <a:rPr lang="pt-BR" smtClean="0"/>
              <a:t>17/04/2020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3065-AA06-4042-A265-B419CA806E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6133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38757-9419-43F6-ADAF-9681D4002006}" type="datetimeFigureOut">
              <a:rPr lang="pt-BR" smtClean="0"/>
              <a:t>17/04/2020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3065-AA06-4042-A265-B419CA806E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9063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38757-9419-43F6-ADAF-9681D4002006}" type="datetimeFigureOut">
              <a:rPr lang="pt-BR" smtClean="0"/>
              <a:t>17/04/2020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3065-AA06-4042-A265-B419CA806E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4552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38757-9419-43F6-ADAF-9681D4002006}" type="datetimeFigureOut">
              <a:rPr lang="pt-BR" smtClean="0"/>
              <a:t>17/04/2020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F3065-AA06-4042-A265-B419CA806E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502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4000" b="1"/>
              <a:t>Desenvolvimento endógeno nulo</a:t>
            </a:r>
            <a:br>
              <a:rPr lang="pt-BR" altLang="pt-BR" sz="4000" b="1"/>
            </a:br>
            <a:r>
              <a:rPr lang="pt-BR" altLang="pt-BR" sz="4000" b="1"/>
              <a:t>Furtado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1"/>
            <a:ext cx="8578850" cy="452596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pt-BR" altLang="pt-BR"/>
              <a:t>Declínio não gerou diversificação produtiva  </a:t>
            </a:r>
            <a:r>
              <a:rPr lang="pt-BR" altLang="pt-BR">
                <a:sym typeface="Wingdings" panose="05000000000000000000" pitchFamily="2" charset="2"/>
              </a:rPr>
              <a:t> manufatura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>
                <a:sym typeface="Wingdings" panose="05000000000000000000" pitchFamily="2" charset="2"/>
              </a:rPr>
              <a:t>Proibição das manufaturas em 1785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>
                <a:sym typeface="Wingdings" panose="05000000000000000000" pitchFamily="2" charset="2"/>
              </a:rPr>
              <a:t>	existência de teares na colônia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>
                <a:sym typeface="Wingdings" panose="05000000000000000000" pitchFamily="2" charset="2"/>
              </a:rPr>
              <a:t>	outras proibições: ourives, tipografias e siderurgia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>
                <a:sym typeface="Wingdings" panose="05000000000000000000" pitchFamily="2" charset="2"/>
              </a:rPr>
              <a:t>Incapacidade técnica portuguesa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>
                <a:sym typeface="Wingdings" panose="05000000000000000000" pitchFamily="2" charset="2"/>
              </a:rPr>
              <a:t>Ferro: existência do minério e demanda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>
                <a:sym typeface="Wingdings" panose="05000000000000000000" pitchFamily="2" charset="2"/>
              </a:rPr>
              <a:t>	tecnologia primitiva dos africanos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>
                <a:sym typeface="Wingdings" panose="05000000000000000000" pitchFamily="2" charset="2"/>
              </a:rPr>
              <a:t>Importações das manufaturas continuava</a:t>
            </a:r>
            <a:endParaRPr lang="pt-BR" altLang="pt-BR" sz="2400">
              <a:sym typeface="Wingdings" panose="05000000000000000000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pt-BR" altLang="pt-BR">
                <a:sym typeface="Wingdings" panose="05000000000000000000" pitchFamily="2" charset="2"/>
              </a:rPr>
              <a:t>Transferência de ouro para a Inglaterra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>
                <a:sym typeface="Wingdings" panose="05000000000000000000" pitchFamily="2" charset="2"/>
              </a:rPr>
              <a:t>“valeu a Portugal transformar-se numa dependência agrícola da Inglaterra” - Furtado</a:t>
            </a:r>
            <a:endParaRPr lang="pt-BR" altLang="pt-BR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47400" y="55714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7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820" name="Group 340"/>
          <p:cNvGraphicFramePr>
            <a:graphicFrameLocks noGrp="1"/>
          </p:cNvGraphicFramePr>
          <p:nvPr/>
        </p:nvGraphicFramePr>
        <p:xfrm>
          <a:off x="2538413" y="303213"/>
          <a:ext cx="7116762" cy="6278628"/>
        </p:xfrm>
        <a:graphic>
          <a:graphicData uri="http://schemas.openxmlformats.org/drawingml/2006/table">
            <a:tbl>
              <a:tblPr/>
              <a:tblGrid>
                <a:gridCol w="1971675"/>
                <a:gridCol w="735012"/>
                <a:gridCol w="735013"/>
                <a:gridCol w="735012"/>
                <a:gridCol w="735013"/>
                <a:gridCol w="735012"/>
                <a:gridCol w="735013"/>
                <a:gridCol w="735012"/>
              </a:tblGrid>
              <a:tr h="304785"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  <a:cs typeface="Arial" charset="0"/>
                        </a:rPr>
                        <a:t>Evolução da Participação dos Principais Produtos na Pauta de Exportação Brasileira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181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1776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1796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1801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1806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1816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1821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1839/40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açúcar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22,70%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46,27%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43,84%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35,12%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40,50%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39,88%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25,62%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aguardente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0,20%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0,16%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0,69%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0,41%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1,52%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0,69%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1,48%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algodão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1,83%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19,18%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24,74%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25,04%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16,74%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15,47%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9,37%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arroz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1,25%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2,76%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1,91%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4,41%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7,31%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7,19%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1,21%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cacau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1,97%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0,89%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0,93%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3,66%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2,77%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3,51%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0,96%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café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0,31%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0,42%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0,85%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2,25%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3,21%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5,92%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47,47%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courama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14,18%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6,44%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11,33%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15,89%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20,83%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16,76%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6,11%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diamantes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drogas e ervas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0,87%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1,41%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0,75%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2,01%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1,27%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1,31%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0,47%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erva mate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0,53%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goma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0,66%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0,17%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0,36%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0,11%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0,17%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0,35%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0,65%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madeiras 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1,78%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0,23%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0,32%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0,25%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0,46%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0,34%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0,34%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mantimentos em geral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0,22%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0,49%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0,26%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0,30%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0,38%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0,30%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0,95%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moedas de ouro e prata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0,52%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ouro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47,09%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16,18%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10,09%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6,64%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0,18%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2,27%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1,96%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outros não classificados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0,05%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0,11%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0,80%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1,15%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1,68%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0,81%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0,79%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tabaco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4,84%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4,99%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3,14%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2,74%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2,83%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5,22%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1,56%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100,00%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100,00%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100,00%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100,00%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100,00%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100,00%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100,00%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8944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/>
              <a:t>Minas após a mineração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pt-BR" dirty="0" smtClean="0"/>
              <a:t>Roberto Martins (1980)</a:t>
            </a:r>
          </a:p>
          <a:p>
            <a:pPr lvl="1" eaLnBrk="1" hangingPunct="1">
              <a:buFontTx/>
              <a:buNone/>
            </a:pPr>
            <a:r>
              <a:rPr lang="pt-BR" altLang="pt-BR" dirty="0" smtClean="0"/>
              <a:t>	maior contingente cativo desde o XVIII</a:t>
            </a:r>
          </a:p>
          <a:p>
            <a:pPr lvl="1" eaLnBrk="1" hangingPunct="1">
              <a:buFontTx/>
              <a:buNone/>
            </a:pPr>
            <a:r>
              <a:rPr lang="pt-BR" altLang="pt-BR" dirty="0" smtClean="0"/>
              <a:t>	alocados no abastecimento: - mercantilização</a:t>
            </a:r>
          </a:p>
          <a:p>
            <a:pPr eaLnBrk="1" hangingPunct="1"/>
            <a:r>
              <a:rPr lang="pt-BR" altLang="pt-BR" dirty="0" smtClean="0"/>
              <a:t>Robert </a:t>
            </a:r>
            <a:r>
              <a:rPr lang="pt-BR" altLang="pt-BR" dirty="0" err="1" smtClean="0"/>
              <a:t>Slenes</a:t>
            </a:r>
            <a:r>
              <a:rPr lang="pt-BR" altLang="pt-BR" dirty="0" smtClean="0"/>
              <a:t> (1988)</a:t>
            </a:r>
          </a:p>
          <a:p>
            <a:pPr lvl="1" eaLnBrk="1" hangingPunct="1">
              <a:buFontTx/>
              <a:buNone/>
            </a:pPr>
            <a:r>
              <a:rPr lang="pt-BR" altLang="pt-BR" dirty="0" smtClean="0"/>
              <a:t>	exportações mineiras dinâmicas</a:t>
            </a:r>
          </a:p>
          <a:p>
            <a:pPr lvl="1" eaLnBrk="1" hangingPunct="1">
              <a:buFontTx/>
              <a:buNone/>
            </a:pPr>
            <a:r>
              <a:rPr lang="pt-BR" altLang="pt-BR" dirty="0" smtClean="0"/>
              <a:t>		 múltiplos de porcos e diamantes</a:t>
            </a:r>
          </a:p>
          <a:p>
            <a:pPr eaLnBrk="1" hangingPunct="1"/>
            <a:r>
              <a:rPr lang="pt-BR" altLang="pt-BR" dirty="0" smtClean="0"/>
              <a:t>Ouro e diamantes ainda relevantes até o início do século XIX	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03339" y="5905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7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Scan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-315913"/>
            <a:ext cx="6565900" cy="760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923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/>
              <a:t>Regressão econômica – I 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1" y="1600201"/>
            <a:ext cx="8507413" cy="452596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pt-BR" altLang="pt-BR" smtClean="0"/>
              <a:t>Crise e expansão da área de subsistência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>
                <a:cs typeface="Arial" panose="020B0604020202020204" pitchFamily="34" charset="0"/>
              </a:rPr>
              <a:t>≠ Austrália ao final do século XIX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mtClean="0">
                <a:cs typeface="Arial" panose="020B0604020202020204" pitchFamily="34" charset="0"/>
              </a:rPr>
              <a:t>	dificuldade de importação </a:t>
            </a:r>
            <a:r>
              <a:rPr lang="pt-BR" altLang="pt-BR" smtClean="0">
                <a:cs typeface="Arial" panose="020B0604020202020204" pitchFamily="34" charset="0"/>
                <a:sym typeface="Wingdings" panose="05000000000000000000" pitchFamily="2" charset="2"/>
              </a:rPr>
              <a:t> protecionismo</a:t>
            </a:r>
            <a:endParaRPr lang="pt-BR" altLang="pt-BR" smtClean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pt-BR" altLang="pt-BR" smtClean="0">
                <a:cs typeface="Arial" panose="020B0604020202020204" pitchFamily="34" charset="0"/>
              </a:rPr>
              <a:t>Ilusão da esperança de novas jazidas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pt-BR" altLang="pt-BR" smtClean="0">
                <a:cs typeface="Arial" panose="020B0604020202020204" pitchFamily="34" charset="0"/>
              </a:rPr>
              <a:t>		</a:t>
            </a:r>
            <a:r>
              <a:rPr lang="pt-BR" altLang="pt-BR">
                <a:cs typeface="Arial" panose="020B0604020202020204" pitchFamily="34" charset="0"/>
              </a:rPr>
              <a:t>mantém investimentos e destruição dos ativos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>
                <a:cs typeface="Arial" panose="020B0604020202020204" pitchFamily="34" charset="0"/>
              </a:rPr>
              <a:t>Decadência rápida e geral sem fricções sociais 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>
                <a:cs typeface="Arial" panose="020B0604020202020204" pitchFamily="34" charset="0"/>
              </a:rPr>
              <a:t>Menor lucratividade </a:t>
            </a:r>
            <a:r>
              <a:rPr lang="pt-BR" altLang="pt-BR">
                <a:cs typeface="Arial" panose="020B0604020202020204" pitchFamily="34" charset="0"/>
                <a:sym typeface="Wingdings" panose="05000000000000000000" pitchFamily="2" charset="2"/>
              </a:rPr>
              <a:t> ↓</a:t>
            </a:r>
            <a:r>
              <a:rPr lang="pt-BR" altLang="pt-BR">
                <a:cs typeface="Arial" panose="020B0604020202020204" pitchFamily="34" charset="0"/>
              </a:rPr>
              <a:t> reposição dos cativos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>
                <a:cs typeface="Arial" panose="020B0604020202020204" pitchFamily="34" charset="0"/>
              </a:rPr>
              <a:t>Descapitalização mantendo estrutura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>
                <a:cs typeface="Arial" panose="020B0604020202020204" pitchFamily="34" charset="0"/>
              </a:rPr>
              <a:t>	faiscadores e subsistência: decadência urbana </a:t>
            </a:r>
            <a:r>
              <a:rPr lang="pt-BR" altLang="pt-BR">
                <a:cs typeface="Arial" panose="020B0604020202020204" pitchFamily="34" charset="0"/>
                <a:sym typeface="Wingdings" panose="05000000000000000000" pitchFamily="2" charset="2"/>
              </a:rPr>
              <a:t> conservação do casario e igrejas</a:t>
            </a:r>
            <a:endParaRPr lang="pt-BR" altLang="pt-BR">
              <a:cs typeface="Arial" panose="020B0604020202020204" pitchFamily="34" charset="0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93238" y="53806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8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/>
              <a:t>Regressão econômica – II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781550"/>
          </a:xfrm>
        </p:spPr>
        <p:txBody>
          <a:bodyPr/>
          <a:lstStyle/>
          <a:p>
            <a:pPr eaLnBrk="1" hangingPunct="1"/>
            <a:r>
              <a:rPr lang="pt-BR" altLang="pt-BR"/>
              <a:t>Atrofiamento da economia monetária</a:t>
            </a:r>
          </a:p>
          <a:p>
            <a:pPr eaLnBrk="1" hangingPunct="1"/>
            <a:r>
              <a:rPr lang="pt-BR" altLang="pt-BR"/>
              <a:t>Furtado:</a:t>
            </a:r>
          </a:p>
          <a:p>
            <a:pPr algn="just" eaLnBrk="1" hangingPunct="1">
              <a:buFontTx/>
              <a:buNone/>
            </a:pPr>
            <a:r>
              <a:rPr lang="pt-BR" altLang="pt-BR"/>
              <a:t>	“</a:t>
            </a:r>
            <a:r>
              <a:rPr lang="pt-BR" altLang="pt-BR" sz="2600"/>
              <a:t>Em nenhuma parte do continente americano houve um caso de involução tão rápida e completa de um sistema econômico constituído por população principalmente de origem européia.” </a:t>
            </a:r>
          </a:p>
          <a:p>
            <a:pPr eaLnBrk="1" hangingPunct="1"/>
            <a:r>
              <a:rPr lang="pt-BR" altLang="pt-BR"/>
              <a:t>Diáspora mineira: </a:t>
            </a:r>
          </a:p>
          <a:p>
            <a:pPr lvl="1" eaLnBrk="1" hangingPunct="1">
              <a:buFontTx/>
              <a:buNone/>
            </a:pPr>
            <a:r>
              <a:rPr lang="pt-BR" altLang="pt-BR"/>
              <a:t>	GO e MT ainda no ouro</a:t>
            </a:r>
          </a:p>
          <a:p>
            <a:pPr lvl="1" eaLnBrk="1" hangingPunct="1">
              <a:buFontTx/>
              <a:buNone/>
            </a:pPr>
            <a:r>
              <a:rPr lang="pt-BR" altLang="pt-BR"/>
              <a:t>	Norte e Sul de Minas: pecuária e pedras preciosas</a:t>
            </a:r>
          </a:p>
          <a:p>
            <a:pPr lvl="1" eaLnBrk="1" hangingPunct="1">
              <a:buFontTx/>
              <a:buNone/>
            </a:pPr>
            <a:r>
              <a:rPr lang="pt-BR" altLang="pt-BR"/>
              <a:t>	SP e RJ: pecuária e mais tarde o café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62365" y="55873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 smtClean="0"/>
              <a:t>Mercantilização: Santos</a:t>
            </a:r>
          </a:p>
        </p:txBody>
      </p:sp>
      <p:sp>
        <p:nvSpPr>
          <p:cNvPr id="48131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dirty="0" smtClean="0"/>
              <a:t>Minas entre decadência (</a:t>
            </a:r>
            <a:r>
              <a:rPr lang="pt-BR" altLang="pt-BR" dirty="0" err="1" smtClean="0"/>
              <a:t>Potosi</a:t>
            </a:r>
            <a:r>
              <a:rPr lang="pt-BR" altLang="pt-BR" dirty="0" smtClean="0"/>
              <a:t>) e superação (EUA)</a:t>
            </a:r>
          </a:p>
          <a:p>
            <a:r>
              <a:rPr lang="pt-BR" altLang="pt-BR" dirty="0" smtClean="0"/>
              <a:t>Assimilação os dinamismos externos e autopropulsão </a:t>
            </a:r>
            <a:r>
              <a:rPr lang="pt-BR" altLang="pt-BR" dirty="0" smtClean="0">
                <a:sym typeface="Wingdings" panose="05000000000000000000" pitchFamily="2" charset="2"/>
              </a:rPr>
              <a:t> autonomia</a:t>
            </a:r>
          </a:p>
          <a:p>
            <a:r>
              <a:rPr lang="pt-BR" altLang="pt-BR" dirty="0" smtClean="0">
                <a:sym typeface="Wingdings" panose="05000000000000000000" pitchFamily="2" charset="2"/>
              </a:rPr>
              <a:t>Circuitos mercantis interligados e </a:t>
            </a:r>
            <a:r>
              <a:rPr lang="pt-BR" altLang="pt-BR" dirty="0" smtClean="0">
                <a:sym typeface="Wingdings" panose="05000000000000000000" pitchFamily="2" charset="2"/>
              </a:rPr>
              <a:t>hierarquizados</a:t>
            </a:r>
          </a:p>
          <a:p>
            <a:r>
              <a:rPr lang="pt-BR" altLang="pt-BR" dirty="0" smtClean="0">
                <a:sym typeface="Wingdings" panose="05000000000000000000" pitchFamily="2" charset="2"/>
              </a:rPr>
              <a:t>Limites </a:t>
            </a:r>
            <a:r>
              <a:rPr lang="pt-BR" altLang="pt-BR" dirty="0" smtClean="0">
                <a:sym typeface="Wingdings" panose="05000000000000000000" pitchFamily="2" charset="2"/>
              </a:rPr>
              <a:t>do estatuto colonial: </a:t>
            </a:r>
            <a:r>
              <a:rPr lang="pt-BR" altLang="pt-BR" dirty="0" smtClean="0">
                <a:sym typeface="Wingdings" panose="05000000000000000000" pitchFamily="2" charset="2"/>
              </a:rPr>
              <a:t>pacto</a:t>
            </a:r>
          </a:p>
          <a:p>
            <a:r>
              <a:rPr lang="pt-BR" altLang="pt-BR" dirty="0" smtClean="0"/>
              <a:t>Ampliação do comércio </a:t>
            </a:r>
            <a:r>
              <a:rPr lang="pt-BR" altLang="pt-BR" dirty="0" smtClean="0">
                <a:sym typeface="Wingdings" panose="05000000000000000000" pitchFamily="2" charset="2"/>
              </a:rPr>
              <a:t> produção em larga escala</a:t>
            </a:r>
          </a:p>
          <a:p>
            <a:r>
              <a:rPr lang="pt-BR" altLang="pt-BR" dirty="0" smtClean="0">
                <a:sym typeface="Wingdings" panose="05000000000000000000" pitchFamily="2" charset="2"/>
              </a:rPr>
              <a:t>Escravidão africana   Tráfico</a:t>
            </a:r>
            <a:endParaRPr lang="pt-BR" altLang="pt-BR" dirty="0" smtClean="0"/>
          </a:p>
          <a:p>
            <a:endParaRPr lang="pt-BR" altLang="pt-BR" dirty="0" smtClean="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0745" y="52533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9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 smtClean="0"/>
              <a:t>Circuitos internos à colônia</a:t>
            </a:r>
          </a:p>
        </p:txBody>
      </p:sp>
      <p:sp>
        <p:nvSpPr>
          <p:cNvPr id="5017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smtClean="0"/>
              <a:t>Gêneros agrícolas </a:t>
            </a:r>
            <a:r>
              <a:rPr lang="pt-BR" altLang="pt-BR" smtClean="0">
                <a:sym typeface="Wingdings" panose="05000000000000000000" pitchFamily="2" charset="2"/>
              </a:rPr>
              <a:t> ruralizadores</a:t>
            </a:r>
          </a:p>
          <a:p>
            <a:pPr marL="457200" lvl="1" indent="0">
              <a:buNone/>
            </a:pPr>
            <a:r>
              <a:rPr lang="pt-BR" altLang="pt-BR" smtClean="0">
                <a:sym typeface="Wingdings" panose="05000000000000000000" pitchFamily="2" charset="2"/>
              </a:rPr>
              <a:t>	produção para o autoconsumo maior</a:t>
            </a:r>
          </a:p>
          <a:p>
            <a:pPr marL="457200" lvl="1" indent="0">
              <a:buNone/>
            </a:pPr>
            <a:r>
              <a:rPr lang="pt-BR" altLang="pt-BR" smtClean="0">
                <a:sym typeface="Wingdings" panose="05000000000000000000" pitchFamily="2" charset="2"/>
              </a:rPr>
              <a:t>	menor numerário</a:t>
            </a:r>
          </a:p>
          <a:p>
            <a:r>
              <a:rPr lang="pt-BR" altLang="pt-BR" smtClean="0">
                <a:sym typeface="Wingdings" panose="05000000000000000000" pitchFamily="2" charset="2"/>
              </a:rPr>
              <a:t>Minerais preciosos  urbanizadores</a:t>
            </a:r>
          </a:p>
          <a:p>
            <a:pPr marL="457200" lvl="1" indent="0">
              <a:buNone/>
            </a:pPr>
            <a:r>
              <a:rPr lang="pt-BR" altLang="pt-BR" smtClean="0">
                <a:sym typeface="Wingdings" panose="05000000000000000000" pitchFamily="2" charset="2"/>
              </a:rPr>
              <a:t>	+ divisão do trabalho campo e cidade</a:t>
            </a:r>
          </a:p>
          <a:p>
            <a:pPr marL="457200" lvl="1" indent="0">
              <a:buNone/>
            </a:pPr>
            <a:r>
              <a:rPr lang="pt-BR" altLang="pt-BR" smtClean="0">
                <a:sym typeface="Wingdings" panose="05000000000000000000" pitchFamily="2" charset="2"/>
              </a:rPr>
              <a:t>	especialização maior</a:t>
            </a:r>
          </a:p>
          <a:p>
            <a:pPr marL="457200" lvl="1" indent="0">
              <a:buNone/>
            </a:pPr>
            <a:r>
              <a:rPr lang="pt-BR" altLang="pt-BR" smtClean="0">
                <a:sym typeface="Wingdings" panose="05000000000000000000" pitchFamily="2" charset="2"/>
              </a:rPr>
              <a:t>	melhor distribuição</a:t>
            </a:r>
            <a:endParaRPr lang="pt-BR" altLang="pt-BR" smtClean="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707" y="49591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ítulo 1"/>
          <p:cNvSpPr>
            <a:spLocks noGrp="1"/>
          </p:cNvSpPr>
          <p:nvPr>
            <p:ph type="title"/>
          </p:nvPr>
        </p:nvSpPr>
        <p:spPr>
          <a:xfrm>
            <a:off x="1703388" y="274638"/>
            <a:ext cx="8856662" cy="1143000"/>
          </a:xfrm>
        </p:spPr>
        <p:txBody>
          <a:bodyPr/>
          <a:lstStyle/>
          <a:p>
            <a:r>
              <a:rPr lang="pt-BR" altLang="pt-BR" b="1" smtClean="0"/>
              <a:t>Inversão dos circuitos mercantis</a:t>
            </a:r>
          </a:p>
        </p:txBody>
      </p:sp>
      <p:sp>
        <p:nvSpPr>
          <p:cNvPr id="51203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1600201"/>
            <a:ext cx="8686800" cy="4525963"/>
          </a:xfrm>
        </p:spPr>
        <p:txBody>
          <a:bodyPr/>
          <a:lstStyle/>
          <a:p>
            <a:r>
              <a:rPr lang="pt-BR" altLang="pt-BR" smtClean="0"/>
              <a:t>Transferência do Estado para as Gerais</a:t>
            </a:r>
          </a:p>
          <a:p>
            <a:pPr marL="457200" lvl="1" indent="0">
              <a:buNone/>
            </a:pPr>
            <a:r>
              <a:rPr lang="pt-BR" altLang="pt-BR" smtClean="0"/>
              <a:t>	menos monopólio e mais o quinto</a:t>
            </a:r>
          </a:p>
          <a:p>
            <a:r>
              <a:rPr lang="pt-BR" altLang="pt-BR" smtClean="0"/>
              <a:t>Tráfico direto com a África: </a:t>
            </a:r>
          </a:p>
          <a:p>
            <a:pPr marL="457200" lvl="1" indent="0">
              <a:buNone/>
            </a:pPr>
            <a:r>
              <a:rPr lang="pt-BR" altLang="pt-BR" smtClean="0"/>
              <a:t>	fumo da BA e aguardente do RJ</a:t>
            </a:r>
          </a:p>
          <a:p>
            <a:r>
              <a:rPr lang="pt-BR" altLang="pt-BR" smtClean="0"/>
              <a:t>Criação do gado: São Francisco e Sul</a:t>
            </a:r>
          </a:p>
          <a:p>
            <a:r>
              <a:rPr lang="pt-BR" altLang="pt-BR" smtClean="0"/>
              <a:t>Produção de alimentos: SP e RJ</a:t>
            </a:r>
          </a:p>
          <a:p>
            <a:r>
              <a:rPr lang="pt-BR" altLang="pt-BR" smtClean="0"/>
              <a:t>Rede interna de caminhos: tropas</a:t>
            </a:r>
          </a:p>
          <a:p>
            <a:r>
              <a:rPr lang="pt-BR" altLang="pt-BR" smtClean="0"/>
              <a:t>Constituição de uma burguesia colonial</a:t>
            </a:r>
          </a:p>
          <a:p>
            <a:endParaRPr lang="pt-BR" altLang="pt-BR" smtClean="0"/>
          </a:p>
          <a:p>
            <a:endParaRPr lang="pt-BR" altLang="pt-BR" smtClean="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9670" y="54044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7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 smtClean="0"/>
              <a:t>Decadência do ouro≠ açúcar</a:t>
            </a:r>
          </a:p>
        </p:txBody>
      </p:sp>
      <p:sp>
        <p:nvSpPr>
          <p:cNvPr id="53251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1268413"/>
            <a:ext cx="8229600" cy="4857750"/>
          </a:xfrm>
        </p:spPr>
        <p:txBody>
          <a:bodyPr/>
          <a:lstStyle/>
          <a:p>
            <a:r>
              <a:rPr lang="pt-BR" altLang="pt-BR" smtClean="0"/>
              <a:t>Maranhão: algodão</a:t>
            </a:r>
          </a:p>
          <a:p>
            <a:r>
              <a:rPr lang="pt-BR" altLang="pt-BR" smtClean="0"/>
              <a:t>Exportação dos couros e açúcar</a:t>
            </a:r>
          </a:p>
          <a:p>
            <a:r>
              <a:rPr lang="pt-BR" altLang="pt-BR" smtClean="0"/>
              <a:t>MG exporta alimentos para RJ e SP</a:t>
            </a:r>
          </a:p>
          <a:p>
            <a:r>
              <a:rPr lang="pt-BR" altLang="pt-BR" smtClean="0"/>
              <a:t>RJ grande centro mercantil</a:t>
            </a:r>
          </a:p>
          <a:p>
            <a:r>
              <a:rPr lang="pt-BR" altLang="pt-BR" smtClean="0"/>
              <a:t>Incremento do tráfico na decadência</a:t>
            </a:r>
          </a:p>
          <a:p>
            <a:r>
              <a:rPr lang="pt-BR" altLang="pt-BR" smtClean="0"/>
              <a:t>Crescimento econômico relativamente autônomo da colônia</a:t>
            </a:r>
          </a:p>
          <a:p>
            <a:r>
              <a:rPr lang="pt-BR" altLang="pt-BR" smtClean="0"/>
              <a:t>Estatuto colonial negado </a:t>
            </a:r>
            <a:r>
              <a:rPr lang="pt-BR" altLang="pt-BR" smtClean="0">
                <a:sym typeface="Wingdings" panose="05000000000000000000" pitchFamily="2" charset="2"/>
              </a:rPr>
              <a:t> pré-requisito para o surgimento do Estado Nacional</a:t>
            </a:r>
            <a:endParaRPr lang="pt-BR" altLang="pt-BR" smtClean="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75900" y="56429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2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25" y="44451"/>
            <a:ext cx="7334250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7" name="CaixaDeTexto 3"/>
          <p:cNvSpPr txBox="1">
            <a:spLocks noChangeArrowheads="1"/>
          </p:cNvSpPr>
          <p:nvPr/>
        </p:nvSpPr>
        <p:spPr bwMode="auto">
          <a:xfrm>
            <a:off x="1547814" y="549276"/>
            <a:ext cx="1811337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600"/>
              <a:t>Comércio colonial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600"/>
              <a:t>ao final do XVIII</a:t>
            </a:r>
          </a:p>
        </p:txBody>
      </p:sp>
    </p:spTree>
    <p:extLst>
      <p:ext uri="{BB962C8B-B14F-4D97-AF65-F5344CB8AC3E}">
        <p14:creationId xmlns:p14="http://schemas.microsoft.com/office/powerpoint/2010/main" val="6430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467</Words>
  <Application>Microsoft Office PowerPoint</Application>
  <PresentationFormat>Widescreen</PresentationFormat>
  <Paragraphs>223</Paragraphs>
  <Slides>11</Slides>
  <Notes>0</Notes>
  <HiddenSlides>0</HiddenSlides>
  <MMClips>8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Tema do Office</vt:lpstr>
      <vt:lpstr>Desenvolvimento endógeno nulo Furtado</vt:lpstr>
      <vt:lpstr>Apresentação do PowerPoint</vt:lpstr>
      <vt:lpstr>Regressão econômica – I </vt:lpstr>
      <vt:lpstr>Regressão econômica – II</vt:lpstr>
      <vt:lpstr>Mercantilização: Santos</vt:lpstr>
      <vt:lpstr>Circuitos internos à colônia</vt:lpstr>
      <vt:lpstr>Inversão dos circuitos mercantis</vt:lpstr>
      <vt:lpstr>Decadência do ouro≠ açúcar</vt:lpstr>
      <vt:lpstr>Apresentação do PowerPoint</vt:lpstr>
      <vt:lpstr>Apresentação do PowerPoint</vt:lpstr>
      <vt:lpstr>Minas após a mineração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Renato</dc:creator>
  <cp:lastModifiedBy>Renato</cp:lastModifiedBy>
  <cp:revision>6</cp:revision>
  <dcterms:created xsi:type="dcterms:W3CDTF">2020-04-17T17:49:55Z</dcterms:created>
  <dcterms:modified xsi:type="dcterms:W3CDTF">2020-04-17T18:13:03Z</dcterms:modified>
</cp:coreProperties>
</file>