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3C6B-4AA5-467E-A3C7-94DE2D06E588}" type="datetimeFigureOut">
              <a:rPr lang="pt-BR" smtClean="0"/>
              <a:t>25/03/2020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0FD84-F76C-41D3-98DC-3B4D12559E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5371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3C6B-4AA5-467E-A3C7-94DE2D06E588}" type="datetimeFigureOut">
              <a:rPr lang="pt-BR" smtClean="0"/>
              <a:t>25/03/2020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0FD84-F76C-41D3-98DC-3B4D12559E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4444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3C6B-4AA5-467E-A3C7-94DE2D06E588}" type="datetimeFigureOut">
              <a:rPr lang="pt-BR" smtClean="0"/>
              <a:t>25/03/2020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0FD84-F76C-41D3-98DC-3B4D12559E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4751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3C6B-4AA5-467E-A3C7-94DE2D06E588}" type="datetimeFigureOut">
              <a:rPr lang="pt-BR" smtClean="0"/>
              <a:t>25/03/2020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0FD84-F76C-41D3-98DC-3B4D12559E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9705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3C6B-4AA5-467E-A3C7-94DE2D06E588}" type="datetimeFigureOut">
              <a:rPr lang="pt-BR" smtClean="0"/>
              <a:t>25/03/2020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0FD84-F76C-41D3-98DC-3B4D12559E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5615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3C6B-4AA5-467E-A3C7-94DE2D06E588}" type="datetimeFigureOut">
              <a:rPr lang="pt-BR" smtClean="0"/>
              <a:t>25/03/2020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0FD84-F76C-41D3-98DC-3B4D12559E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0198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3C6B-4AA5-467E-A3C7-94DE2D06E588}" type="datetimeFigureOut">
              <a:rPr lang="pt-BR" smtClean="0"/>
              <a:t>25/03/2020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0FD84-F76C-41D3-98DC-3B4D12559E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131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3C6B-4AA5-467E-A3C7-94DE2D06E588}" type="datetimeFigureOut">
              <a:rPr lang="pt-BR" smtClean="0"/>
              <a:t>25/03/2020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0FD84-F76C-41D3-98DC-3B4D12559E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6660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3C6B-4AA5-467E-A3C7-94DE2D06E588}" type="datetimeFigureOut">
              <a:rPr lang="pt-BR" smtClean="0"/>
              <a:t>25/03/2020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0FD84-F76C-41D3-98DC-3B4D12559E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7932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3C6B-4AA5-467E-A3C7-94DE2D06E588}" type="datetimeFigureOut">
              <a:rPr lang="pt-BR" smtClean="0"/>
              <a:t>25/03/2020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0FD84-F76C-41D3-98DC-3B4D12559E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9562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3C6B-4AA5-467E-A3C7-94DE2D06E588}" type="datetimeFigureOut">
              <a:rPr lang="pt-BR" smtClean="0"/>
              <a:t>25/03/2020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0FD84-F76C-41D3-98DC-3B4D12559E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2772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13C6B-4AA5-467E-A3C7-94DE2D06E588}" type="datetimeFigureOut">
              <a:rPr lang="pt-BR" smtClean="0"/>
              <a:t>25/03/2020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0FD84-F76C-41D3-98DC-3B4D12559E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5817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 descr="Modesto Brocos-engenho de mandioca-189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-26988"/>
            <a:ext cx="8572500" cy="660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CaixaDeTexto 1"/>
          <p:cNvSpPr txBox="1">
            <a:spLocks noChangeArrowheads="1"/>
          </p:cNvSpPr>
          <p:nvPr/>
        </p:nvSpPr>
        <p:spPr bwMode="auto">
          <a:xfrm>
            <a:off x="2351089" y="6524625"/>
            <a:ext cx="51133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000"/>
              <a:t>Modesto Brocos - 1892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22768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2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9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4" descr="Rugendas-habitantes de Goiá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00050"/>
            <a:ext cx="8078788" cy="605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899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8213" y="188913"/>
            <a:ext cx="7772400" cy="1143000"/>
          </a:xfrm>
        </p:spPr>
        <p:txBody>
          <a:bodyPr/>
          <a:lstStyle/>
          <a:p>
            <a:pPr eaLnBrk="1" hangingPunct="1"/>
            <a:r>
              <a:rPr lang="pt-BR" altLang="pt-BR" b="1" smtClean="0"/>
              <a:t>Mercado interno - III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1" y="1196976"/>
            <a:ext cx="8278813" cy="5472113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pt-BR" sz="2400" b="1" dirty="0">
                <a:sym typeface="Wingdings" pitchFamily="2" charset="2"/>
              </a:rPr>
              <a:t>Pecuária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pt-BR" sz="1800" b="1" dirty="0">
                <a:sym typeface="Wingdings" pitchFamily="2" charset="2"/>
              </a:rPr>
              <a:t>		</a:t>
            </a:r>
            <a:r>
              <a:rPr lang="pt-BR" sz="2000" dirty="0">
                <a:sym typeface="Wingdings" pitchFamily="2" charset="2"/>
              </a:rPr>
              <a:t>projeção da economia açucareira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pt-BR" sz="2000" dirty="0">
                <a:sym typeface="Wingdings" pitchFamily="2" charset="2"/>
              </a:rPr>
              <a:t>		extensiva e itinerante: pequeno investimento (primeiros animais)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pt-BR" sz="2000" dirty="0">
                <a:sym typeface="Wingdings" pitchFamily="2" charset="2"/>
              </a:rPr>
              <a:t>		densidade econômica muito reduzida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pt-BR" sz="2000" dirty="0">
                <a:sym typeface="Wingdings" pitchFamily="2" charset="2"/>
              </a:rPr>
              <a:t>		Prado Jr: “</a:t>
            </a:r>
            <a:r>
              <a:rPr lang="pt-BR" sz="2000" i="1" dirty="0">
                <a:sym typeface="Wingdings" pitchFamily="2" charset="2"/>
              </a:rPr>
              <a:t>a única, afora as destinadas aos produtores de 	exportação, que tem alguma importância</a:t>
            </a:r>
            <a:r>
              <a:rPr lang="pt-BR" sz="2000" dirty="0">
                <a:sym typeface="Wingdings" pitchFamily="2" charset="2"/>
              </a:rPr>
              <a:t>”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pt-BR" sz="2000" dirty="0">
                <a:sym typeface="Wingdings" pitchFamily="2" charset="2"/>
              </a:rPr>
              <a:t>		dificuldade de criação no litoral e até proibição em 1701 a 10 léguas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pt-BR" sz="2000" dirty="0">
                <a:sym typeface="Wingdings" pitchFamily="2" charset="2"/>
              </a:rPr>
              <a:t>		da costa   caatinga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pt-BR" sz="2000" dirty="0">
                <a:sym typeface="Wingdings" pitchFamily="2" charset="2"/>
              </a:rPr>
              <a:t>		restrição era o sal, mas havia afloramentos próximos ao São Francisco</a:t>
            </a:r>
            <a:endParaRPr lang="pt-BR" sz="20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pt-BR" sz="2400" b="1" dirty="0">
                <a:sym typeface="Wingdings" pitchFamily="2" charset="2"/>
              </a:rPr>
              <a:t>civilização do couro</a:t>
            </a: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r>
              <a:rPr lang="pt-BR" sz="2200" dirty="0">
                <a:sym typeface="Wingdings" pitchFamily="2" charset="2"/>
              </a:rPr>
              <a:t> 	roupas, móveis e utensílios</a:t>
            </a:r>
            <a:endParaRPr lang="pt-BR" sz="2200" b="1" dirty="0"/>
          </a:p>
          <a:p>
            <a:pPr marL="342900" lvl="1" indent="-342900">
              <a:lnSpc>
                <a:spcPct val="80000"/>
              </a:lnSpc>
              <a:buFontTx/>
              <a:buChar char="•"/>
              <a:defRPr/>
            </a:pPr>
            <a:r>
              <a:rPr lang="pt-BR" sz="2200" b="1" dirty="0"/>
              <a:t>Escravidão</a:t>
            </a:r>
            <a:r>
              <a:rPr lang="pt-BR" sz="2200" dirty="0"/>
              <a:t> na pecuária?</a:t>
            </a:r>
          </a:p>
          <a:p>
            <a:pPr marL="400050" lvl="2" indent="0">
              <a:lnSpc>
                <a:spcPct val="80000"/>
              </a:lnSpc>
              <a:buNone/>
              <a:defRPr/>
            </a:pPr>
            <a:r>
              <a:rPr lang="pt-BR" sz="1800" dirty="0"/>
              <a:t>	</a:t>
            </a:r>
            <a:r>
              <a:rPr lang="pt-BR" sz="2200" dirty="0"/>
              <a:t>absenteísmo e sistema da quarta: crias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t-BR" sz="2400" b="1" dirty="0"/>
              <a:t>Dinâmica</a:t>
            </a:r>
            <a:r>
              <a:rPr lang="pt-BR" sz="2400" dirty="0"/>
              <a:t> própria da pecuária: permanente expansão</a:t>
            </a: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r>
              <a:rPr lang="pt-BR" sz="1800" dirty="0"/>
              <a:t>	</a:t>
            </a:r>
            <a:r>
              <a:rPr lang="pt-BR" sz="2200" dirty="0"/>
              <a:t>sem fatores limitativos a expansão: pastos naturais abundantes</a:t>
            </a: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r>
              <a:rPr lang="pt-BR" sz="2200" dirty="0"/>
              <a:t>	produtividade e especialização reduzida</a:t>
            </a: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r>
              <a:rPr lang="pt-BR" sz="2200" dirty="0"/>
              <a:t>	expansão vegetativa: renda média diminui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80376" y="60594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11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1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4"/>
          <p:cNvSpPr>
            <a:spLocks noGrp="1" noChangeArrowheads="1"/>
          </p:cNvSpPr>
          <p:nvPr>
            <p:ph type="title"/>
          </p:nvPr>
        </p:nvSpPr>
        <p:spPr>
          <a:xfrm>
            <a:off x="2198688" y="115888"/>
            <a:ext cx="7772400" cy="1143000"/>
          </a:xfrm>
        </p:spPr>
        <p:txBody>
          <a:bodyPr/>
          <a:lstStyle/>
          <a:p>
            <a:pPr eaLnBrk="1" hangingPunct="1"/>
            <a:r>
              <a:rPr lang="pt-BR" altLang="pt-BR" smtClean="0"/>
              <a:t>Capistrano de Abreu - Capítulos</a:t>
            </a:r>
          </a:p>
        </p:txBody>
      </p:sp>
      <p:pic>
        <p:nvPicPr>
          <p:cNvPr id="8089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1196976"/>
            <a:ext cx="8640762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CaixaDeTexto 1"/>
          <p:cNvSpPr txBox="1">
            <a:spLocks noChangeArrowheads="1"/>
          </p:cNvSpPr>
          <p:nvPr/>
        </p:nvSpPr>
        <p:spPr bwMode="auto">
          <a:xfrm>
            <a:off x="2208214" y="4457701"/>
            <a:ext cx="8351837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pt-BR" altLang="pt-BR" sz="2400" b="1">
                <a:sym typeface="Wingdings" panose="05000000000000000000" pitchFamily="2" charset="2"/>
              </a:rPr>
              <a:t>Mercado</a:t>
            </a:r>
            <a:r>
              <a:rPr lang="pt-BR" altLang="pt-BR" sz="2400">
                <a:sym typeface="Wingdings" panose="05000000000000000000" pitchFamily="2" charset="2"/>
              </a:rPr>
              <a:t>: oferta regular e numerosos produtores</a:t>
            </a:r>
          </a:p>
          <a:p>
            <a:pPr lvl="1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pt-BR" altLang="pt-BR" sz="2000">
                <a:sym typeface="Wingdings" panose="05000000000000000000" pitchFamily="2" charset="2"/>
              </a:rPr>
              <a:t>	</a:t>
            </a:r>
            <a:r>
              <a:rPr lang="pt-BR" altLang="pt-BR" sz="2200">
                <a:sym typeface="Wingdings" panose="05000000000000000000" pitchFamily="2" charset="2"/>
              </a:rPr>
              <a:t>Furtado: total de 650 mil cabeças na BA e PE no início do XVII</a:t>
            </a:r>
          </a:p>
          <a:p>
            <a:pPr lvl="1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pt-BR" altLang="pt-BR" sz="2200">
                <a:sym typeface="Wingdings" panose="05000000000000000000" pitchFamily="2" charset="2"/>
              </a:rPr>
              <a:t>	Antonil: estimativa de um estoque de 1,5 milhões em 1711</a:t>
            </a:r>
          </a:p>
          <a:p>
            <a:pPr lvl="1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pt-BR" altLang="pt-BR" sz="2200">
                <a:sym typeface="Wingdings" panose="05000000000000000000" pitchFamily="2" charset="2"/>
              </a:rPr>
              <a:t>	Bahia 500 mil, Pernambuco 800 mil, RJ 60 mil e SP 140 mil</a:t>
            </a:r>
          </a:p>
          <a:p>
            <a:pPr lvl="1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pt-BR" altLang="pt-BR" sz="2200">
                <a:sym typeface="Wingdings" panose="05000000000000000000" pitchFamily="2" charset="2"/>
              </a:rPr>
              <a:t>			só na Bahia matança anual de 55 mil cabeças</a:t>
            </a:r>
          </a:p>
          <a:p>
            <a:pPr lvl="1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pt-BR" altLang="pt-BR" sz="2200">
                <a:sym typeface="Wingdings" panose="05000000000000000000" pitchFamily="2" charset="2"/>
              </a:rPr>
              <a:t>	Furtado: fluxo de 50 mil cabeças consumidas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9638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289" y="260350"/>
            <a:ext cx="8353425" cy="1143000"/>
          </a:xfrm>
        </p:spPr>
        <p:txBody>
          <a:bodyPr/>
          <a:lstStyle/>
          <a:p>
            <a:pPr eaLnBrk="1" hangingPunct="1"/>
            <a:r>
              <a:rPr lang="pt-BR" altLang="pt-BR" b="1" smtClean="0"/>
              <a:t>Demais bens de mercado interno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1" y="1341438"/>
            <a:ext cx="8278813" cy="53276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pt-BR" altLang="pt-BR" sz="2600"/>
              <a:t>Outros bens agrícolas típicos de mercado interno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 sz="2000"/>
              <a:t>	</a:t>
            </a:r>
            <a:r>
              <a:rPr lang="pt-BR" altLang="pt-BR" sz="2200"/>
              <a:t>milho, feijão, arroz, banana – pequenos produtores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 sz="2200"/>
              <a:t>	convívio com a produção de exportação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600"/>
              <a:t>Madeiras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 sz="2000"/>
              <a:t>	</a:t>
            </a:r>
            <a:r>
              <a:rPr lang="pt-BR" altLang="pt-BR" sz="2200"/>
              <a:t>lenha, construção de casa, móveis e navios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600"/>
              <a:t>Olarias, ferreiros, latoeiros, tecelã e fiadora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 sz="2200"/>
              <a:t>	telhas, tijolos, ferraduras, tachos, tecidos e fios etc.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600"/>
              <a:t>Sal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 sz="2000"/>
              <a:t>	 </a:t>
            </a:r>
            <a:r>
              <a:rPr lang="pt-BR" altLang="pt-BR" sz="2200"/>
              <a:t>importado por contrato de estanco e produzido localmente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600"/>
              <a:t>Produtos vendidos no interno e externo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 sz="2000"/>
              <a:t>	</a:t>
            </a:r>
            <a:r>
              <a:rPr lang="pt-BR" altLang="pt-BR" sz="2200"/>
              <a:t>gado no interno e couros no externo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 sz="2200"/>
              <a:t>	açúcar no externo e aguardente no interno e África	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600"/>
              <a:t>Comércio entre colônias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 sz="2000"/>
              <a:t>	</a:t>
            </a:r>
            <a:r>
              <a:rPr lang="pt-BR" altLang="pt-BR" sz="2200"/>
              <a:t>Brasil e África e Prata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20336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93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8213" y="260350"/>
            <a:ext cx="7772400" cy="1143000"/>
          </a:xfrm>
        </p:spPr>
        <p:txBody>
          <a:bodyPr/>
          <a:lstStyle/>
          <a:p>
            <a:pPr eaLnBrk="1" hangingPunct="1"/>
            <a:r>
              <a:rPr lang="pt-BR" altLang="pt-BR" b="1" smtClean="0"/>
              <a:t>Mercado Interno - I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5188" y="1412876"/>
            <a:ext cx="8532812" cy="52562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pt-BR" b="1" dirty="0"/>
              <a:t>Dois setores: </a:t>
            </a:r>
            <a:r>
              <a:rPr lang="pt-BR" dirty="0"/>
              <a:t>exportação e mercado interno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b="1" dirty="0"/>
              <a:t>Subsistência X</a:t>
            </a:r>
            <a:r>
              <a:rPr lang="pt-BR" b="1" dirty="0">
                <a:cs typeface="Times New Roman" pitchFamily="18" charset="0"/>
              </a:rPr>
              <a:t> mercado interno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pt-BR" b="1" dirty="0" smtClean="0">
                <a:cs typeface="Times New Roman" pitchFamily="18" charset="0"/>
              </a:rPr>
              <a:t>	não monetário: “um mercado de ínfimas dimensões” - Furtado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b="1" dirty="0"/>
              <a:t>Especialização</a:t>
            </a:r>
            <a:r>
              <a:rPr lang="pt-BR" dirty="0"/>
              <a:t> conduziu a fomes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dirty="0"/>
              <a:t>Lei obriga a plantar mandioca a partir de 1642, </a:t>
            </a:r>
            <a:r>
              <a:rPr lang="pt-BR" sz="2600" dirty="0"/>
              <a:t>reeditada em 1688, 1690, 1701 e até 1798: 500 covas por escravo</a:t>
            </a:r>
          </a:p>
          <a:p>
            <a:pPr marL="457200" lvl="1" indent="0">
              <a:buNone/>
              <a:defRPr/>
            </a:pPr>
            <a:r>
              <a:rPr lang="pt-BR" sz="2000" dirty="0"/>
              <a:t>	</a:t>
            </a:r>
            <a:r>
              <a:rPr lang="pt-BR" sz="2200" dirty="0"/>
              <a:t>Holandeses também recorreram a tal prática e ao confisco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t-BR" sz="2400" b="1" dirty="0"/>
              <a:t>Escassez </a:t>
            </a:r>
            <a:r>
              <a:rPr lang="pt-BR" sz="2400" b="1" dirty="0">
                <a:sym typeface="Wingdings" pitchFamily="2" charset="2"/>
              </a:rPr>
              <a:t></a:t>
            </a:r>
            <a:r>
              <a:rPr lang="pt-BR" sz="2400" dirty="0"/>
              <a:t> preços elevados dos alimentos </a:t>
            </a: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r>
              <a:rPr lang="pt-BR" sz="2200" dirty="0"/>
              <a:t>Açúcar  	  1.760 réis por @ em 1637 </a:t>
            </a:r>
            <a:r>
              <a:rPr lang="pt-BR" sz="2200" dirty="0">
                <a:sym typeface="Wingdings" pitchFamily="2" charset="2"/>
              </a:rPr>
              <a:t>	</a:t>
            </a: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r>
              <a:rPr lang="pt-BR" sz="2200" dirty="0">
                <a:sym typeface="Wingdings" pitchFamily="2" charset="2"/>
              </a:rPr>
              <a:t>Carne	     312 réis por @ em 1682</a:t>
            </a: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r>
              <a:rPr lang="pt-BR" sz="2200" dirty="0"/>
              <a:t>Mandioca        192 réis por alqueire em 1674</a:t>
            </a:r>
            <a:r>
              <a:rPr lang="pt-BR" sz="2200" dirty="0">
                <a:sym typeface="Wingdings" pitchFamily="2" charset="2"/>
              </a:rPr>
              <a:t>	</a:t>
            </a: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r>
              <a:rPr lang="pt-BR" sz="2200" dirty="0">
                <a:sym typeface="Wingdings" pitchFamily="2" charset="2"/>
              </a:rPr>
              <a:t>Escravo  	50.000 réis  em 1636-37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60296" y="5085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15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426" y="1125538"/>
            <a:ext cx="7527925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5836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ítulo 1"/>
          <p:cNvSpPr>
            <a:spLocks noGrp="1"/>
          </p:cNvSpPr>
          <p:nvPr>
            <p:ph type="title"/>
          </p:nvPr>
        </p:nvSpPr>
        <p:spPr>
          <a:xfrm>
            <a:off x="2208213" y="260350"/>
            <a:ext cx="7772400" cy="1143000"/>
          </a:xfrm>
        </p:spPr>
        <p:txBody>
          <a:bodyPr/>
          <a:lstStyle/>
          <a:p>
            <a:r>
              <a:rPr lang="pt-BR" altLang="pt-BR" b="1" smtClean="0"/>
              <a:t>Manuel Ferreira da Câmara</a:t>
            </a:r>
          </a:p>
        </p:txBody>
      </p:sp>
      <p:sp>
        <p:nvSpPr>
          <p:cNvPr id="72707" name="Espaço Reservado para Conteúdo 2"/>
          <p:cNvSpPr>
            <a:spLocks noGrp="1"/>
          </p:cNvSpPr>
          <p:nvPr>
            <p:ph idx="1"/>
          </p:nvPr>
        </p:nvSpPr>
        <p:spPr>
          <a:xfrm>
            <a:off x="2209800" y="1700214"/>
            <a:ext cx="8134350" cy="4897437"/>
          </a:xfrm>
        </p:spPr>
        <p:txBody>
          <a:bodyPr/>
          <a:lstStyle/>
          <a:p>
            <a:r>
              <a:rPr lang="pt-BR" altLang="pt-BR" smtClean="0"/>
              <a:t>Senhor de engenho rico e ilustrado na Bahia</a:t>
            </a:r>
          </a:p>
          <a:p>
            <a:r>
              <a:rPr lang="pt-BR" altLang="pt-BR" smtClean="0"/>
              <a:t>“não planto um só pé de mandioca, para não cair no absurdo de renunciar a melhor cultura do país pela pior que nela há”  (1807)</a:t>
            </a:r>
          </a:p>
          <a:p>
            <a:r>
              <a:rPr lang="pt-BR" altLang="pt-BR" smtClean="0"/>
              <a:t>“O certo é que nunca se vendeu o açúcar pelo preço que se compra hoje a farinha; e que o líquido produto deste não tem chegado a ninguém para se sustentar, e aos escravos.” (1834)</a:t>
            </a:r>
          </a:p>
          <a:p>
            <a:endParaRPr lang="pt-BR" altLang="pt-BR" smtClean="0"/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34550" y="59880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0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623889"/>
            <a:ext cx="7850188" cy="561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68408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94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4"/>
          <p:cNvSpPr>
            <a:spLocks noGrp="1" noChangeArrowheads="1"/>
          </p:cNvSpPr>
          <p:nvPr>
            <p:ph type="title"/>
          </p:nvPr>
        </p:nvSpPr>
        <p:spPr>
          <a:xfrm>
            <a:off x="7140633" y="609600"/>
            <a:ext cx="4771504" cy="5627688"/>
          </a:xfrm>
        </p:spPr>
        <p:txBody>
          <a:bodyPr/>
          <a:lstStyle/>
          <a:p>
            <a:pPr eaLnBrk="1" hangingPunct="1"/>
            <a:r>
              <a:rPr lang="pt-BR" altLang="pt-BR" sz="4200" dirty="0"/>
              <a:t>Preço real da farinha</a:t>
            </a:r>
            <a:br>
              <a:rPr lang="pt-BR" altLang="pt-BR" sz="4200" dirty="0"/>
            </a:br>
            <a:r>
              <a:rPr lang="pt-BR" altLang="pt-BR" sz="2800" dirty="0"/>
              <a:t>(preços por meio cesta de bens)</a:t>
            </a:r>
            <a:r>
              <a:rPr lang="pt-BR" altLang="pt-BR" sz="3300" dirty="0"/>
              <a:t/>
            </a:r>
            <a:br>
              <a:rPr lang="pt-BR" altLang="pt-BR" sz="3300" dirty="0"/>
            </a:br>
            <a:r>
              <a:rPr lang="pt-BR" altLang="pt-BR" sz="4200" dirty="0"/>
              <a:t>e</a:t>
            </a:r>
            <a:br>
              <a:rPr lang="pt-BR" altLang="pt-BR" sz="4200" dirty="0"/>
            </a:br>
            <a:r>
              <a:rPr lang="pt-BR" altLang="pt-BR" sz="4200" dirty="0"/>
              <a:t>Preço do açúcar branco em farinha</a:t>
            </a:r>
            <a:r>
              <a:rPr lang="pt-BR" altLang="pt-BR" dirty="0" smtClean="0"/>
              <a:t> </a:t>
            </a:r>
          </a:p>
        </p:txBody>
      </p:sp>
      <p:pic>
        <p:nvPicPr>
          <p:cNvPr id="7475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0"/>
            <a:ext cx="5162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513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8213" y="188913"/>
            <a:ext cx="7772400" cy="1143000"/>
          </a:xfrm>
        </p:spPr>
        <p:txBody>
          <a:bodyPr/>
          <a:lstStyle/>
          <a:p>
            <a:pPr eaLnBrk="1" hangingPunct="1"/>
            <a:r>
              <a:rPr lang="pt-BR" altLang="pt-BR" b="1" smtClean="0"/>
              <a:t>Mercado interno - II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19288" y="1268414"/>
            <a:ext cx="8748712" cy="5400675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pt-BR" altLang="pt-BR" sz="2600" b="1" dirty="0">
                <a:sym typeface="Wingdings" pitchFamily="2" charset="2"/>
              </a:rPr>
              <a:t>Três possibilidades de abastecimento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pt-BR" altLang="pt-BR" sz="2200" dirty="0">
                <a:sym typeface="Wingdings" pitchFamily="2" charset="2"/>
              </a:rPr>
              <a:t>		</a:t>
            </a:r>
            <a:r>
              <a:rPr lang="pt-BR" altLang="pt-BR" sz="2300" dirty="0">
                <a:sym typeface="Wingdings" pitchFamily="2" charset="2"/>
              </a:rPr>
              <a:t>produção própria: autoconsumo na propriedade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pt-BR" altLang="pt-BR" sz="2300" dirty="0">
                <a:sym typeface="Wingdings" pitchFamily="2" charset="2"/>
              </a:rPr>
              <a:t>		</a:t>
            </a:r>
            <a:r>
              <a:rPr lang="pt-BR" altLang="pt-BR" sz="2300" b="1" dirty="0">
                <a:sym typeface="Wingdings" pitchFamily="2" charset="2"/>
              </a:rPr>
              <a:t>brecha camponesa</a:t>
            </a:r>
            <a:r>
              <a:rPr lang="pt-BR" altLang="pt-BR" sz="2300" dirty="0">
                <a:sym typeface="Wingdings" pitchFamily="2" charset="2"/>
              </a:rPr>
              <a:t>: terra e tempo para os escravos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pt-BR" altLang="pt-BR" sz="2300" dirty="0">
                <a:sym typeface="Wingdings" pitchFamily="2" charset="2"/>
              </a:rPr>
              <a:t>		 autoconsumo X excedentes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pt-BR" altLang="pt-BR" sz="2300" dirty="0">
                <a:sym typeface="Wingdings" pitchFamily="2" charset="2"/>
              </a:rPr>
              <a:t>		compra de outros produtores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t-BR" altLang="pt-BR" sz="2600" b="1" dirty="0">
                <a:sym typeface="Wingdings" pitchFamily="2" charset="2"/>
              </a:rPr>
              <a:t>Beneficiamento mais simples: </a:t>
            </a:r>
          </a:p>
          <a:p>
            <a:pPr marL="457200" lvl="1" indent="0">
              <a:lnSpc>
                <a:spcPct val="80000"/>
              </a:lnSpc>
              <a:buNone/>
              <a:defRPr/>
            </a:pPr>
            <a:r>
              <a:rPr lang="pt-BR" b="1" dirty="0">
                <a:sym typeface="Wingdings" pitchFamily="2" charset="2"/>
              </a:rPr>
              <a:t>	</a:t>
            </a:r>
            <a:r>
              <a:rPr lang="pt-BR" dirty="0"/>
              <a:t>raspar, lavar, ralar, prensar, peneirar e torrar</a:t>
            </a:r>
            <a:endParaRPr lang="pt-BR" altLang="pt-BR" sz="2200" b="1" dirty="0">
              <a:sym typeface="Wingdings" pitchFamily="2" charset="2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pt-BR" altLang="pt-BR" sz="2600" b="1" dirty="0">
                <a:sym typeface="Wingdings" pitchFamily="2" charset="2"/>
              </a:rPr>
              <a:t>Demanda rural e urbana</a:t>
            </a: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r>
              <a:rPr lang="pt-BR" altLang="pt-BR" sz="2200" dirty="0">
                <a:sym typeface="Wingdings" pitchFamily="2" charset="2"/>
              </a:rPr>
              <a:t>	</a:t>
            </a:r>
            <a:r>
              <a:rPr lang="pt-BR" altLang="pt-BR" sz="2300" dirty="0">
                <a:sym typeface="Wingdings" pitchFamily="2" charset="2"/>
              </a:rPr>
              <a:t>senhores que preferem comprar a farinha de mandioca e gado do que produzir ou dar pequenos lotes</a:t>
            </a: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r>
              <a:rPr lang="pt-BR" altLang="pt-BR" sz="2300" dirty="0">
                <a:sym typeface="Wingdings" pitchFamily="2" charset="2"/>
              </a:rPr>
              <a:t>	população das cidades demandavam alimentos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t-BR" altLang="pt-BR" sz="2600" b="1" dirty="0">
                <a:sym typeface="Wingdings" pitchFamily="2" charset="2"/>
              </a:rPr>
              <a:t>Divisão do espaço entre grande lavoura e mercado interno</a:t>
            </a:r>
          </a:p>
          <a:p>
            <a:pPr marL="457200" lvl="1" indent="0">
              <a:lnSpc>
                <a:spcPct val="80000"/>
              </a:lnSpc>
              <a:buNone/>
              <a:defRPr/>
            </a:pPr>
            <a:r>
              <a:rPr lang="pt-BR" altLang="pt-BR" sz="2000" dirty="0">
                <a:sym typeface="Wingdings" pitchFamily="2" charset="2"/>
              </a:rPr>
              <a:t>	</a:t>
            </a:r>
            <a:r>
              <a:rPr lang="pt-BR" altLang="pt-BR" sz="2300" dirty="0">
                <a:sym typeface="Wingdings" pitchFamily="2" charset="2"/>
              </a:rPr>
              <a:t>Grande lavoura: açúcar</a:t>
            </a:r>
          </a:p>
          <a:p>
            <a:pPr marL="457200" lvl="1" indent="0">
              <a:lnSpc>
                <a:spcPct val="80000"/>
              </a:lnSpc>
              <a:buNone/>
              <a:defRPr/>
            </a:pPr>
            <a:r>
              <a:rPr lang="pt-BR" altLang="pt-BR" sz="2300" dirty="0">
                <a:sym typeface="Wingdings" pitchFamily="2" charset="2"/>
              </a:rPr>
              <a:t>	Lavoura de abastecimento: mandioca, fumo e gado associado</a:t>
            </a:r>
          </a:p>
          <a:p>
            <a:pPr marL="457200" lvl="1" indent="0">
              <a:lnSpc>
                <a:spcPct val="80000"/>
              </a:lnSpc>
              <a:buNone/>
              <a:defRPr/>
            </a:pPr>
            <a:r>
              <a:rPr lang="pt-BR" altLang="pt-BR" sz="2300" dirty="0">
                <a:sym typeface="Wingdings" pitchFamily="2" charset="2"/>
              </a:rPr>
              <a:t>	Pecuária extensiva: distante do litoral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76320" y="62450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32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9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ítulo 1"/>
          <p:cNvSpPr>
            <a:spLocks noGrp="1"/>
          </p:cNvSpPr>
          <p:nvPr>
            <p:ph type="title"/>
          </p:nvPr>
        </p:nvSpPr>
        <p:spPr>
          <a:xfrm>
            <a:off x="2209800" y="333375"/>
            <a:ext cx="7772400" cy="935038"/>
          </a:xfrm>
        </p:spPr>
        <p:txBody>
          <a:bodyPr/>
          <a:lstStyle/>
          <a:p>
            <a:r>
              <a:rPr lang="pt-BR" altLang="pt-BR" b="1" smtClean="0"/>
              <a:t>Delimitação do espaço</a:t>
            </a:r>
          </a:p>
        </p:txBody>
      </p:sp>
      <p:sp>
        <p:nvSpPr>
          <p:cNvPr id="76803" name="Espaço Reservado para Conteúdo 2"/>
          <p:cNvSpPr>
            <a:spLocks noGrp="1"/>
          </p:cNvSpPr>
          <p:nvPr>
            <p:ph idx="1"/>
          </p:nvPr>
        </p:nvSpPr>
        <p:spPr>
          <a:xfrm>
            <a:off x="2209800" y="1412876"/>
            <a:ext cx="7772400" cy="4683125"/>
          </a:xfrm>
        </p:spPr>
        <p:txBody>
          <a:bodyPr>
            <a:normAutofit lnSpcReduction="10000"/>
          </a:bodyPr>
          <a:lstStyle/>
          <a:p>
            <a:r>
              <a:rPr lang="pt-BR" altLang="pt-BR" sz="2600"/>
              <a:t>“o decreto deixa transparecer uma política definida: a de limitar em áreas próprias e resguardar as três paisagens que passarão a configurar a economia rural da Colônia, isto é, a grande lavoura com seus campos definidos, incluída a área industrial, a lavoura de abastecimento que atendia aos interesses de consumidores urbanos e comerciantes de Salvador, devendo incluir a criação controlada de animais de tiro necessários ao transporte das mercadorias ao porto e, por fim, a pecuária extensiva na fronteira móvel, a cargo de sesmeiros e arrendatários, último elo fundamental de um macro-modelo agrário.” (Linhares, 1996, p. 106)</a:t>
            </a:r>
          </a:p>
        </p:txBody>
      </p:sp>
    </p:spTree>
    <p:extLst>
      <p:ext uri="{BB962C8B-B14F-4D97-AF65-F5344CB8AC3E}">
        <p14:creationId xmlns:p14="http://schemas.microsoft.com/office/powerpoint/2010/main" val="362170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51" y="755650"/>
            <a:ext cx="7351713" cy="534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139377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771</Words>
  <Application>Microsoft Office PowerPoint</Application>
  <PresentationFormat>Widescreen</PresentationFormat>
  <Paragraphs>74</Paragraphs>
  <Slides>13</Slides>
  <Notes>0</Notes>
  <HiddenSlides>0</HiddenSlides>
  <MMClips>7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Wingdings</vt:lpstr>
      <vt:lpstr>Tema do Office</vt:lpstr>
      <vt:lpstr>Apresentação do PowerPoint</vt:lpstr>
      <vt:lpstr>Mercado Interno - I</vt:lpstr>
      <vt:lpstr>Apresentação do PowerPoint</vt:lpstr>
      <vt:lpstr>Manuel Ferreira da Câmara</vt:lpstr>
      <vt:lpstr>Apresentação do PowerPoint</vt:lpstr>
      <vt:lpstr>Preço real da farinha (preços por meio cesta de bens) e Preço do açúcar branco em farinha </vt:lpstr>
      <vt:lpstr>Mercado interno - II</vt:lpstr>
      <vt:lpstr>Delimitação do espaço</vt:lpstr>
      <vt:lpstr>Apresentação do PowerPoint</vt:lpstr>
      <vt:lpstr>Apresentação do PowerPoint</vt:lpstr>
      <vt:lpstr>Mercado interno - III</vt:lpstr>
      <vt:lpstr>Capistrano de Abreu - Capítulos</vt:lpstr>
      <vt:lpstr>Demais bens de mercado interno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Renato Leite Marcondes</dc:creator>
  <cp:lastModifiedBy>Renato Leite Marcondes</cp:lastModifiedBy>
  <cp:revision>1</cp:revision>
  <dcterms:created xsi:type="dcterms:W3CDTF">2020-03-25T16:44:41Z</dcterms:created>
  <dcterms:modified xsi:type="dcterms:W3CDTF">2020-03-25T16:45:00Z</dcterms:modified>
</cp:coreProperties>
</file>