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56" r:id="rId2"/>
    <p:sldId id="264" r:id="rId3"/>
    <p:sldId id="312" r:id="rId4"/>
    <p:sldId id="389" r:id="rId5"/>
    <p:sldId id="313" r:id="rId6"/>
    <p:sldId id="314" r:id="rId7"/>
    <p:sldId id="316" r:id="rId8"/>
    <p:sldId id="486" r:id="rId9"/>
    <p:sldId id="444" r:id="rId10"/>
    <p:sldId id="445" r:id="rId11"/>
    <p:sldId id="317" r:id="rId12"/>
    <p:sldId id="318" r:id="rId13"/>
    <p:sldId id="363" r:id="rId14"/>
    <p:sldId id="362" r:id="rId15"/>
    <p:sldId id="361" r:id="rId16"/>
    <p:sldId id="319" r:id="rId17"/>
    <p:sldId id="320" r:id="rId18"/>
    <p:sldId id="410" r:id="rId19"/>
    <p:sldId id="321" r:id="rId20"/>
    <p:sldId id="322" r:id="rId21"/>
    <p:sldId id="367" r:id="rId22"/>
    <p:sldId id="359" r:id="rId23"/>
    <p:sldId id="430" r:id="rId24"/>
    <p:sldId id="323" r:id="rId25"/>
    <p:sldId id="370" r:id="rId26"/>
    <p:sldId id="372" r:id="rId27"/>
    <p:sldId id="324" r:id="rId28"/>
    <p:sldId id="327" r:id="rId29"/>
    <p:sldId id="468" r:id="rId30"/>
    <p:sldId id="328" r:id="rId31"/>
    <p:sldId id="388" r:id="rId32"/>
    <p:sldId id="262" r:id="rId33"/>
    <p:sldId id="443" r:id="rId34"/>
    <p:sldId id="398" r:id="rId35"/>
    <p:sldId id="390" r:id="rId36"/>
    <p:sldId id="439" r:id="rId37"/>
    <p:sldId id="397" r:id="rId38"/>
    <p:sldId id="386" r:id="rId39"/>
    <p:sldId id="360" r:id="rId40"/>
    <p:sldId id="423" r:id="rId41"/>
    <p:sldId id="442" r:id="rId42"/>
    <p:sldId id="396" r:id="rId43"/>
    <p:sldId id="431" r:id="rId44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13" Type="http://schemas.openxmlformats.org/officeDocument/2006/relationships/slide" Target="slides/slide25.xml"/><Relationship Id="rId3" Type="http://schemas.openxmlformats.org/officeDocument/2006/relationships/slide" Target="slides/slide5.xml"/><Relationship Id="rId7" Type="http://schemas.openxmlformats.org/officeDocument/2006/relationships/slide" Target="slides/slide12.xml"/><Relationship Id="rId12" Type="http://schemas.openxmlformats.org/officeDocument/2006/relationships/slide" Target="slides/slide24.xml"/><Relationship Id="rId2" Type="http://schemas.openxmlformats.org/officeDocument/2006/relationships/slide" Target="slides/slide3.xml"/><Relationship Id="rId16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11.xml"/><Relationship Id="rId11" Type="http://schemas.openxmlformats.org/officeDocument/2006/relationships/slide" Target="slides/slide20.xml"/><Relationship Id="rId5" Type="http://schemas.openxmlformats.org/officeDocument/2006/relationships/slide" Target="slides/slide7.xml"/><Relationship Id="rId15" Type="http://schemas.openxmlformats.org/officeDocument/2006/relationships/slide" Target="slides/slide28.xml"/><Relationship Id="rId10" Type="http://schemas.openxmlformats.org/officeDocument/2006/relationships/slide" Target="slides/slide19.xml"/><Relationship Id="rId4" Type="http://schemas.openxmlformats.org/officeDocument/2006/relationships/slide" Target="slides/slide6.xml"/><Relationship Id="rId9" Type="http://schemas.openxmlformats.org/officeDocument/2006/relationships/slide" Target="slides/slide17.xml"/><Relationship Id="rId14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036ECB8-8EA7-4B6B-96D4-6F2BE90090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624F5-D9E0-419F-B991-B1AA878294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039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3DDB2-0F84-4471-84F4-20A1FA98A4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747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5086-E84E-4824-A842-FD8F783FF94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8159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BC14-F915-4F5D-9F5B-7FC577E7915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06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6A9FF-45B2-4B00-9F08-1EB094A57A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328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FE2B9-8B55-40C1-A381-88D6CEAA63B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327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B6805-201D-4EC9-86F1-38437853F4C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929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2D148-3DA4-4567-B01E-5BE0E6958D1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670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B2B7-7F0D-47ED-B893-EFCCE7287A2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726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53D3B-6BC7-41E9-9FA5-3F4F106EC5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895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9B86D-56C9-4CCD-B68F-DE63A510DB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7937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D20039B-EE3C-400E-8EE0-ED66AD3D9A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Economia Brasileira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Buescu – Rodrigues de Brito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Visconde de Cairu – Economia política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Furtado, XVI a XIX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Linhares, 3-4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pt-BR" altLang="pt-BR" b="1" smtClean="0"/>
              <a:t>Revolução do Haiti: Fick</a:t>
            </a:r>
          </a:p>
        </p:txBody>
      </p:sp>
      <p:sp>
        <p:nvSpPr>
          <p:cNvPr id="1638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1075"/>
            <a:ext cx="8578850" cy="5543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pt-BR" altLang="pt-BR" sz="2300" smtClean="0"/>
              <a:t>“equilibrando a sua narrativa entre o abolicionismo metropolitano no contexto da revolução francesa e o movimento escravo naquela que era a colônia europeia mais próspera do Caribe. Apesar de alguma hesitação, os rebeldes – muitos deles ex-escravos, como o grande Toussaint Louverture — terminaram por destruir a escravidão na prática, entre 1791 e 1793, e forçar a Convenção Nacional da França revolucionária a aboli-la de direito, em 1794. Ao longo de dez anos os “jacobinos negros” enfrentaram e superaram divisões em seu próprio meio, combateram e venceram forças enviadas pela Inglaterra, Espanha e França, as grandes potências europeias da época. Após a derrota das forças napoleônicas, encarregadas de restabelecer a escravidão e a ordem colonial, eles proclamaram a independência da ilha de Saint Domingue em 1804, só então batizada como Haiti.” (</a:t>
            </a:r>
            <a:r>
              <a:rPr lang="pt-BR" altLang="pt-BR" sz="2300" i="1" smtClean="0"/>
              <a:t>Apud</a:t>
            </a:r>
            <a:r>
              <a:rPr lang="pt-BR" altLang="pt-BR" sz="2300" smtClean="0"/>
              <a:t> Reis, 2004, p. 372)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Visconde de Cairu 1756-1835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/>
            <a:r>
              <a:rPr lang="pt-BR" altLang="pt-BR" sz="2800" smtClean="0"/>
              <a:t>José da Silva Lisboa: nasceu em Salvador</a:t>
            </a:r>
          </a:p>
          <a:p>
            <a:pPr eaLnBrk="1" hangingPunct="1"/>
            <a:r>
              <a:rPr lang="pt-BR" altLang="pt-BR" sz="2800" smtClean="0"/>
              <a:t>Difusão da economia política - Smith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	Princípios de economia política 1804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	Cátedra de Economia Política no Brasil 1808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	primeiro livro impresso no Brasil: Observações sobre o comércio franco no Brasil 1808-9</a:t>
            </a:r>
          </a:p>
          <a:p>
            <a:pPr eaLnBrk="1" hangingPunct="1"/>
            <a:r>
              <a:rPr lang="pt-BR" altLang="pt-BR" sz="2800" smtClean="0"/>
              <a:t>Mesa de Inspeção da Bahia em 1808</a:t>
            </a:r>
          </a:p>
          <a:p>
            <a:pPr eaLnBrk="1" hangingPunct="1"/>
            <a:r>
              <a:rPr lang="pt-BR" altLang="pt-BR" sz="2800" smtClean="0"/>
              <a:t>Furtado (cap. XVIII): Cairu X Hamilton 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	“deixai entrar, deixai passar, deixai vender”</a:t>
            </a:r>
          </a:p>
          <a:p>
            <a:pPr eaLnBrk="1" hangingPunct="1"/>
            <a:r>
              <a:rPr lang="pt-BR" altLang="pt-BR" sz="2800" smtClean="0"/>
              <a:t>Perspectiva da saída do sistema colonial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Franqueza da indústria: 1810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435975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Liberdade industrial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contra as restrições coloniais - exclusivo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Falta de proteção à indústria </a:t>
            </a:r>
            <a:r>
              <a:rPr lang="pt-BR" altLang="pt-BR" sz="2800" smtClean="0">
                <a:sym typeface="Wingdings" panose="05000000000000000000" pitchFamily="2" charset="2"/>
              </a:rPr>
              <a:t> não privilégios</a:t>
            </a:r>
            <a:endParaRPr lang="pt-BR" altLang="pt-BR" sz="2800" smtClean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“havendo aqui muito menos braços a empregar e mais terras a cultivar.”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“invedável contrabando” – estrutural no século XVIII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Há espaço para indústria na ordem natural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“mercadorias muito volumosas e que não são de preço assaz considerável para suportar as despesas de frete, podem ser feitas no país e vendidas a melhor mercado.”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“indústria rural” “manufaturas vulgares” </a:t>
            </a:r>
            <a:r>
              <a:rPr lang="pt-BR" altLang="pt-BR" sz="2000" smtClean="0">
                <a:sym typeface="Wingdings" panose="05000000000000000000" pitchFamily="2" charset="2"/>
              </a:rPr>
              <a:t> panos de algodão</a:t>
            </a:r>
            <a:endParaRPr lang="pt-BR" altLang="pt-BR" sz="2000" smtClean="0"/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Indústrias estratégicas merecem favores: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“indispensáveis à segurança e defesa do Estado”</a:t>
            </a:r>
          </a:p>
          <a:p>
            <a:pPr eaLnBrk="1" hangingPunct="1">
              <a:lnSpc>
                <a:spcPct val="80000"/>
              </a:lnSpc>
            </a:pPr>
            <a:endParaRPr lang="pt-BR" altLang="pt-BR" sz="280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Abertura dos portos: jan. 1808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8424863" cy="5318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300" smtClean="0"/>
              <a:t>“Tirados os obstáculos à direta comunicação com os povos industriosos, opulentos e instruídos; abertas todas as fontes do comércio exterior e interior; desobstruídos todos os canais da circulação (permanecendo unicamente as restrições indispensáveis à segurança, renda, saúde, moralidade e fé pública); podendo, em conseqüência, entrar para o Brasil todos os capitais estrangeiros debaixo de quaisquer formas com as artes e ciências que lhe são companheiras; sendo livre a cada um trabalhar e empregar seus fundos no que melhor souber e puder, dispondo de sua propriedade como bem entender, contanto que não viole as leis e pague os impostos legítimos, nenhuma produção de natureza se deixará de inquirir e aproveitar; nenhum fruto de trabalho produtivo ser perdido ou desfalcado de seu valor e todos os espíritos se excitarão pelo próprio interesse a elevar a prosperidade nacional ao maior grau de que é suscetível.” (Cairu, 1810, p. 210).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300" smtClean="0"/>
              <a:t>Contrabando aberto a partir de 1800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300" smtClean="0"/>
              <a:t>Após 1814, abertura a todas nações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569325" cy="1143000"/>
          </a:xfrm>
        </p:spPr>
        <p:txBody>
          <a:bodyPr/>
          <a:lstStyle/>
          <a:p>
            <a:pPr eaLnBrk="1" hangingPunct="1"/>
            <a:r>
              <a:rPr lang="pt-BR" altLang="pt-BR" sz="4000" b="1" smtClean="0"/>
              <a:t>Manual de Política Ortodoxa: 1832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997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400" smtClean="0"/>
              <a:t>“Todo governo é organização de poder a fim de se reger o povo em paz  e justiça, protegendo suas indústrias honestas e deixando a cada indivíduo seguir suas naturais inclinações para os empregos do bem comum e trocar por ajustes os frutos dos respectivos trabalhos. Porém, em tudo deve haver justo meio entre os extremos de governar muito e governar nada, ainda em objeto de mera economia política. Nos antigos governos era censurado e censurável o ver-se, quase tudo, a mão da autoridade. Mas não convém, sem modificações, adotar o aforismo que tanto agora se proclama: deixai passar – deixai fazer.” (Cairu, 1975, p. 20)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400" smtClean="0"/>
              <a:t>“Ninguém mais do que eu ama a racional e varonil liberdade política e econômica; mas sempre a considero subordinada ao interesse nacional ...” (Cairu, no senado).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988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A corte no Brasil</a:t>
            </a:r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Jurandir Malerba: A corte no exílio</a:t>
            </a:r>
          </a:p>
          <a:p>
            <a:pPr eaLnBrk="1" hangingPunct="1"/>
            <a:r>
              <a:rPr lang="pt-BR" altLang="pt-BR" smtClean="0"/>
              <a:t>Linhares, 3</a:t>
            </a:r>
          </a:p>
          <a:p>
            <a:pPr eaLnBrk="1" hangingPunct="1"/>
            <a:endParaRPr lang="pt-BR" altLang="pt-BR" smtClean="0"/>
          </a:p>
          <a:p>
            <a:pPr eaLnBrk="1" hangingPunct="1"/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A corte no exílio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Portugal entre duas grandes potências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neutralidade cada vez mais complicada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Decisão difícil: Titubeio de D. João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Fuga ou saída estratégica?</a:t>
            </a:r>
          </a:p>
          <a:p>
            <a:pPr marL="0" indent="0">
              <a:buFontTx/>
              <a:buNone/>
              <a:defRPr/>
            </a:pPr>
            <a:r>
              <a:rPr lang="pt-BR" altLang="pt-BR" sz="2400" dirty="0"/>
              <a:t>	</a:t>
            </a:r>
            <a:r>
              <a:rPr lang="pt-BR" sz="2400" dirty="0"/>
              <a:t>Convenção Secreta de </a:t>
            </a:r>
            <a:r>
              <a:rPr lang="pt-BR" sz="2400" dirty="0" smtClean="0"/>
              <a:t>Londres: 22 </a:t>
            </a:r>
            <a:r>
              <a:rPr lang="pt-BR" sz="2400" dirty="0"/>
              <a:t>de </a:t>
            </a:r>
            <a:r>
              <a:rPr lang="pt-BR" sz="2400" dirty="0" smtClean="0"/>
              <a:t>outubro </a:t>
            </a:r>
            <a:r>
              <a:rPr lang="pt-BR" sz="2400" dirty="0"/>
              <a:t>de 1807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b="1" dirty="0" smtClean="0"/>
              <a:t>Chegada</a:t>
            </a:r>
            <a:r>
              <a:rPr lang="pt-BR" altLang="pt-BR" sz="2800" dirty="0" smtClean="0"/>
              <a:t> da corte: março 1808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D. Maria I e o príncipe regente D. João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Crescimento da cidade do Rio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capital do vice-reinado do Brasil em 1763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centro do comércio do Centro-Sul e Atlântico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população de quase 50 mil no início do século XIX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Choque Keynesiano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07413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Família real e mais de dez mil pessoas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pressão sobre a oferta de bens e preços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Metade do meio circulante português: Tesouro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mtClean="0"/>
              <a:t>	</a:t>
            </a:r>
            <a:r>
              <a:rPr lang="pt-BR" altLang="pt-BR" sz="2400" smtClean="0"/>
              <a:t>Até a biblioteca real: 14 mil volumes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Chegada de estrangeiros: 4.234 em 1808-21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Portugueses mais ricos, nobres, burocratas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Rio transforma-se numa cidade portuguesa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smtClean="0"/>
              <a:t>Inversão: colônia virou metrópole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Portugal perdeu o exclusivo comércio mais direto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	Reino Unido em 1815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843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617538"/>
            <a:ext cx="8685213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Medidas iniciais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435975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Problema imediato de abastecimento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alimentos, moradia, água, saneamento, transporte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animais de SP </a:t>
            </a:r>
            <a:r>
              <a:rPr lang="pt-BR" altLang="pt-BR" sz="2400" dirty="0" smtClean="0">
                <a:sym typeface="Wingdings" pitchFamily="2" charset="2"/>
              </a:rPr>
              <a:t> RJ: 7.663 em 1806 13.409 em 1810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cozinha real consumia 15.406 aves num mês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Acomodação da corte na cidade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Financiamento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doações </a:t>
            </a:r>
            <a:r>
              <a:rPr lang="en-US" altLang="pt-BR" sz="2400" dirty="0" smtClean="0">
                <a:cs typeface="Arial" charset="0"/>
              </a:rPr>
              <a:t>$</a:t>
            </a:r>
            <a:r>
              <a:rPr lang="pt-BR" altLang="pt-BR" sz="2400" dirty="0" smtClean="0"/>
              <a:t> ou não em troca de honras e privilégios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tributação de embarcações e contribuições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décima urbana sobre os imóveis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Urbanização e serviços: escravos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água, ruas, pontes, limpeza, abastecimento etc.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Abertura dos portos as nações amigas em 1808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/>
              <a:t>	</a:t>
            </a:r>
            <a:r>
              <a:rPr lang="pt-BR" altLang="pt-BR" sz="2400" dirty="0" smtClean="0"/>
              <a:t>Viajantes estrangeiros: relatos, imagens e estudos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9309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Introdução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 dirty="0" smtClean="0"/>
              <a:t>Transferência de renda para exterior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ganhos de monopólio </a:t>
            </a:r>
            <a:r>
              <a:rPr lang="pt-BR" altLang="pt-BR" sz="2400" dirty="0" smtClean="0">
                <a:sym typeface="Wingdings" panose="05000000000000000000" pitchFamily="2" charset="2"/>
              </a:rPr>
              <a:t> Portugal</a:t>
            </a:r>
            <a:endParaRPr lang="pt-BR" altLang="pt-BR" sz="2400" dirty="0" smtClean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 smtClean="0"/>
              <a:t>Restrição às atividades econômicas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tributação e legislação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 smtClean="0"/>
              <a:t>Quase inexistência de sistema educacional desde a expulsão dos jesuítas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difusão de ideias liberais e iluministas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 smtClean="0"/>
              <a:t>Cresce o conflito entre coloniais e Coroa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 </a:t>
            </a:r>
            <a:r>
              <a:rPr lang="pt-BR" altLang="pt-BR" sz="2400" dirty="0" smtClean="0">
                <a:sym typeface="Wingdings" panose="05000000000000000000" pitchFamily="2" charset="2"/>
              </a:rPr>
              <a:t> tensões e reajustamento das normas</a:t>
            </a:r>
            <a:endParaRPr lang="pt-BR" altLang="pt-BR" sz="2400" dirty="0" smtClean="0"/>
          </a:p>
          <a:p>
            <a:pPr eaLnBrk="1" hangingPunct="1">
              <a:lnSpc>
                <a:spcPct val="90000"/>
              </a:lnSpc>
            </a:pPr>
            <a:r>
              <a:rPr lang="pt-BR" altLang="pt-BR" sz="2800" dirty="0" smtClean="0"/>
              <a:t>Vulnerabilidade externa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dirty="0" smtClean="0"/>
              <a:t>	concentração da renda em poucos produtos</a:t>
            </a:r>
          </a:p>
          <a:p>
            <a:pPr eaLnBrk="1" hangingPunct="1">
              <a:lnSpc>
                <a:spcPct val="90000"/>
              </a:lnSpc>
            </a:pPr>
            <a:endParaRPr lang="pt-BR" altLang="pt-BR" sz="2800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Medidas - 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651875" cy="53990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Ensino superior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Escola de Cirurgia da Bahia 1808, Belas-Artes 1816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Imprensa régia em 1808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Gazeta do Rio de Janeiro e prelos particulares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Jardim botânico 1811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introdução de novas culturas: cana caiena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Poder centralizado e fiscalidade maior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redução do poder das Câmaras municipais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Transplante de tribunais, conselhos, intendência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/>
              <a:t>	</a:t>
            </a:r>
            <a:r>
              <a:rPr lang="pt-BR" altLang="pt-BR" sz="2400" dirty="0" smtClean="0"/>
              <a:t>Real Erário </a:t>
            </a:r>
            <a:r>
              <a:rPr lang="pt-BR" altLang="pt-BR" sz="2400" dirty="0" smtClean="0">
                <a:sym typeface="Wingdings" panose="05000000000000000000" pitchFamily="2" charset="2"/>
              </a:rPr>
              <a:t> Tesouro Público em 1822  Ministério da Fazenda em 1824</a:t>
            </a:r>
            <a:endParaRPr lang="pt-BR" altLang="pt-BR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Junta comercial, academias militares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800" dirty="0" smtClean="0"/>
              <a:t>Justiça centralizada: + juízes de fora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894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447675"/>
            <a:ext cx="443865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Imprensa antes de 1808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435975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000" i="1" smtClean="0"/>
              <a:t>Relação da Entrada que fez (…)</a:t>
            </a:r>
            <a:r>
              <a:rPr lang="pt-BR" altLang="pt-BR" sz="2000" smtClean="0"/>
              <a:t> </a:t>
            </a:r>
            <a:r>
              <a:rPr lang="pt-BR" altLang="pt-BR" sz="2000" i="1" smtClean="0"/>
              <a:t>D. Fr. Antonio do Desterro Malheyro Bispo do Rio de Janeiro em o primeiro dia deste presente ano de </a:t>
            </a:r>
            <a:r>
              <a:rPr lang="pt-BR" altLang="pt-BR" sz="2000" b="1" i="1" smtClean="0"/>
              <a:t>1747</a:t>
            </a:r>
            <a:r>
              <a:rPr lang="pt-BR" altLang="pt-BR" sz="2000" i="1" smtClean="0"/>
              <a:t>(…) / composta pelo doutor Luiz Antonio Rosado da Cunha, Juiz de Fóra, e Provedor dos defuntos, e ausentes, Capela, e Resíduos do Rio de Janeiro, </a:t>
            </a:r>
            <a:r>
              <a:rPr lang="pt-BR" altLang="pt-BR" sz="2000" b="1" i="1" smtClean="0"/>
              <a:t>impressa no Rio de Janeiro, em 1747</a:t>
            </a:r>
            <a:r>
              <a:rPr lang="pt-BR" altLang="pt-BR" sz="2000" i="1" smtClean="0"/>
              <a:t>,</a:t>
            </a:r>
            <a:r>
              <a:rPr lang="pt-BR" altLang="pt-BR" sz="2000" smtClean="0"/>
              <a:t> na </a:t>
            </a:r>
            <a:r>
              <a:rPr lang="pt-BR" altLang="pt-BR" sz="2000" b="1" i="1" smtClean="0"/>
              <a:t>Segunda Oficina</a:t>
            </a:r>
            <a:r>
              <a:rPr lang="pt-BR" altLang="pt-BR" sz="2000" smtClean="0"/>
              <a:t> </a:t>
            </a:r>
            <a:r>
              <a:rPr lang="pt-BR" altLang="pt-BR" sz="2000" i="1" smtClean="0"/>
              <a:t>de Antonio Isidoro da Fonseca, (…)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pt-BR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2000" smtClean="0"/>
              <a:t>Com licenças do Senhor Bispo e com utilização dos caracteres da fundição de Villeneuve, introduzidos em 1732, sob o patrocínio de D. João V e da Real Academia da História. Perante o atraso de implantação da tipografia em terras brasileiras, em relação às colónias espanholas e inglesa nas Américas (México, 1539; Perú, 1584; E. Unidos, 1638; Argentina, 1705; Cuba, 1707), permanece o desconhecimento da existência de tipografias anteriores a 1747, contrastando com as de Goa, Macau e Japão, implantadas desde o século XVI sob o patrocínio real, eclesiástico ou meramente individual.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 smtClean="0"/>
              <a:t>Data de 10 de Maio de 1747 a ordem régia de D. João V no qual manda executar o seqüestro de todas as letras de imprensa que se encontrassem no estado do Brasil, inviabilizando quaisquer licenças.</a:t>
            </a:r>
            <a:r>
              <a:rPr lang="pt-BR" altLang="pt-BR" sz="2000" smtClean="0"/>
              <a:t/>
            </a:r>
            <a:br>
              <a:rPr lang="pt-BR" altLang="pt-BR" sz="2000" smtClean="0"/>
            </a:br>
            <a:endParaRPr lang="pt-BR" altLang="pt-B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>
          <a:xfrm>
            <a:off x="6443663" y="274638"/>
            <a:ext cx="2700337" cy="1425575"/>
          </a:xfrm>
        </p:spPr>
        <p:txBody>
          <a:bodyPr/>
          <a:lstStyle/>
          <a:p>
            <a:r>
              <a:rPr lang="pt-BR" altLang="pt-BR" sz="4000" smtClean="0"/>
              <a:t>Orçamento público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4087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84538"/>
            <a:ext cx="739298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pt-BR" altLang="pt-BR" smtClean="0"/>
              <a:t>Medidas – II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661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sz="2800" dirty="0" smtClean="0"/>
              <a:t>Nova proibição da circulação de ouro-pó 1808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permissão aos ourives em 1815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800" dirty="0" smtClean="0"/>
              <a:t>Tratados com a Inglaterra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Comércio e Navegação 1810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	 tarifas de 15% GBR, 16% PORT e 55% outros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Em 1818 PORT = GBR = 15%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800" dirty="0" smtClean="0"/>
              <a:t>Abolição do tráfico de escravos ao norte do Equador em 1815 e efetivo em 1817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/>
              <a:t>	</a:t>
            </a:r>
            <a:r>
              <a:rPr lang="pt-BR" sz="2400" dirty="0" smtClean="0"/>
              <a:t>pressão inglesa: apreensões de navios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800" dirty="0" smtClean="0"/>
              <a:t>Exploração do ferro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MG em 1809 e Sorocaba 1818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sz="2800" dirty="0" smtClean="0"/>
              <a:t>Intervenções externas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Tomada da Guiana francesa 1809-17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sz="2400" dirty="0" smtClean="0"/>
              <a:t>	intervenção contra revolucionária 1817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Instituições de crédito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686800" cy="4784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Atraso português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Banco da Inglaterra – 1694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Banco de Amsterdã - 1609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Banco do Brasil –  1808 a 1833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Subscrição das ações demorada de 1809 a 1817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	1.200 contos de réis	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Responsabilidade limitada para os acionistas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Funções de emissão (sem limites) e depósito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Falência em 1829 </a:t>
            </a:r>
            <a:r>
              <a:rPr lang="pt-BR" altLang="pt-BR" sz="2800" smtClean="0">
                <a:sym typeface="Wingdings" panose="05000000000000000000" pitchFamily="2" charset="2"/>
              </a:rPr>
              <a:t> pressão dos déficits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moedas de cobre falsas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sym typeface="Wingdings" panose="05000000000000000000" pitchFamily="2" charset="2"/>
              </a:rPr>
              <a:t>Criação de outros bancos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Caixa Econômica do Rio de Janeiro – 1831 até escravos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Caixa Econômica da Bahia – 1834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sym typeface="Wingdings" panose="05000000000000000000" pitchFamily="2" charset="2"/>
              </a:rPr>
              <a:t>	Banco Comercial do Rio de Janeiro – 1838 (Ratton)</a:t>
            </a:r>
            <a:endParaRPr lang="pt-BR" altLang="pt-BR" sz="240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pt-BR" altLang="pt-BR" sz="4000" smtClean="0"/>
              <a:t>Bilhetes do Banco do Brasil - 1810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81550"/>
            <a:ext cx="32004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64163" y="3357563"/>
            <a:ext cx="33845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Tesouro Nacional em 1828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BB em 1829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Troco do cobre em 1833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836613"/>
            <a:ext cx="28575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4695825"/>
            <a:ext cx="4810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9911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785225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Formação do Estado Brasileiro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Maior estruturação do Estado no Brasil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Crescimento econômico brasileiro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sem PIB, exportações crescentes e tráfico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porto: 700 navios em 1807 </a:t>
            </a:r>
            <a:r>
              <a:rPr lang="pt-BR" altLang="pt-BR" sz="2400" smtClean="0">
                <a:sym typeface="Wingdings" panose="05000000000000000000" pitchFamily="2" charset="2"/>
              </a:rPr>
              <a:t> 5 mil em 1808</a:t>
            </a:r>
            <a:endParaRPr lang="pt-BR" altLang="pt-BR" sz="2400" smtClean="0"/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Fim dos conflitos europeus 1815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Aclamação de D. João VI em 1818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Conflito entre os interesses portugueses e brasileiros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Revolução Pernambucana – 1817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Independência, República e igualdade, nacionalismo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Retorno de D. João só em 1821: Cortes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limpando o cofre do BB: reservas em ouro e moedas 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8313" y="62198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Unidade territorial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686800" cy="568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Risco de fragmentação do território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Língua não explica unidade </a:t>
            </a:r>
            <a:r>
              <a:rPr lang="pt-BR" altLang="pt-BR" sz="2800" smtClean="0">
                <a:cs typeface="Arial" panose="020B0604020202020204" pitchFamily="34" charset="0"/>
              </a:rPr>
              <a:t>≠ Am. Espanhola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cs typeface="Arial" panose="020B0604020202020204" pitchFamily="34" charset="0"/>
              </a:rPr>
              <a:t>Ligação efetiva econômica e migrações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cs typeface="Arial" panose="020B0604020202020204" pitchFamily="34" charset="0"/>
              </a:rPr>
              <a:t>Esforço na consolidação do país unido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400" smtClean="0">
                <a:cs typeface="Arial" panose="020B0604020202020204" pitchFamily="34" charset="0"/>
              </a:rPr>
              <a:t>Províncias submissas a Portugal: PA, MA, PB, BA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400" smtClean="0">
                <a:cs typeface="Arial" panose="020B0604020202020204" pitchFamily="34" charset="0"/>
              </a:rPr>
              <a:t>Príncipe regente: RJ, SP e depois MG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400" smtClean="0">
                <a:cs typeface="Arial" panose="020B0604020202020204" pitchFamily="34" charset="0"/>
              </a:rPr>
              <a:t>Republicanas: PE, RS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cs typeface="Arial" panose="020B0604020202020204" pitchFamily="34" charset="0"/>
              </a:rPr>
              <a:t>Retração do comércio com Portugal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cs typeface="Arial" panose="020B0604020202020204" pitchFamily="34" charset="0"/>
              </a:rPr>
              <a:t>	Inglaterra grande parceira comercial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cs typeface="Arial" panose="020B0604020202020204" pitchFamily="34" charset="0"/>
              </a:rPr>
              <a:t>Exportações cresceram de 3,4 milhões de £ </a:t>
            </a:r>
            <a:r>
              <a:rPr lang="pt-BR" altLang="pt-BR" sz="2800" smtClean="0">
                <a:cs typeface="Arial" panose="020B0604020202020204" pitchFamily="34" charset="0"/>
                <a:sym typeface="Wingdings" panose="05000000000000000000" pitchFamily="2" charset="2"/>
              </a:rPr>
              <a:t> 4,2 de 1801-03 a 1821-22 – praça carioca</a:t>
            </a:r>
            <a:endParaRPr lang="pt-BR" altLang="pt-BR" sz="280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>
                <a:cs typeface="Arial" panose="020B0604020202020204" pitchFamily="34" charset="0"/>
              </a:rPr>
              <a:t>Exportações / PIB estimativa de 16% - Leff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cs typeface="Arial" panose="020B0604020202020204" pitchFamily="34" charset="0"/>
              </a:rPr>
              <a:t>	Jamaica e Guiana britânica: 41,4% e 56% em 1832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>
                <a:cs typeface="Arial" panose="020B0604020202020204" pitchFamily="34" charset="0"/>
              </a:rPr>
              <a:t>	mercado interno mais importante ou exportações fracas?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373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0163"/>
            <a:ext cx="7129462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Salvador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Abastecimento: cotidiano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Celeiro público em 1785: governo da capitania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Conflitos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gado: venda tabelada (preço) aos marchantes registrados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farinha: obrigatoriedade de cultivo e local da venda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imposição de pesos e medidas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tributação excessiva	</a:t>
            </a:r>
            <a:endParaRPr lang="pt-BR" altLang="pt-BR" sz="2400" smtClean="0">
              <a:sym typeface="Wingdings" panose="05000000000000000000" pitchFamily="2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Reclamações sobre a falta de gêneros </a:t>
            </a:r>
            <a:r>
              <a:rPr lang="pt-BR" altLang="pt-BR" sz="2800" smtClean="0">
                <a:sym typeface="Wingdings" panose="05000000000000000000" pitchFamily="2" charset="2"/>
              </a:rPr>
              <a:t> Câmara, apela a Rainha em 1797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pressão por flexibilização das restrições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Revolta dos Alfaiates em 1798-99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Maior liberdade econômica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04800"/>
            <a:ext cx="8929687" cy="67627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Afirmação do país independente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713788" cy="5543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Situação crítica das finanças do país</a:t>
            </a:r>
          </a:p>
          <a:p>
            <a:pPr marL="45720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/>
              <a:t>	</a:t>
            </a:r>
            <a:r>
              <a:rPr lang="pt-BR" altLang="pt-BR" sz="2400" dirty="0" smtClean="0"/>
              <a:t>D</a:t>
            </a:r>
            <a:r>
              <a:rPr lang="pt-BR" sz="2400" dirty="0" smtClean="0"/>
              <a:t>. Pedro I afirmava que as circunstâncias do Tesouro eram “as piores possíveis” em 1823</a:t>
            </a:r>
            <a:endParaRPr lang="pt-BR" altLang="pt-BR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Empréstimos e reconhecimento da GBR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1824 primeiros de 4 milhões </a:t>
            </a:r>
            <a:r>
              <a:rPr lang="en-US" altLang="pt-BR" sz="2400" dirty="0" smtClean="0">
                <a:cs typeface="Arial" charset="0"/>
              </a:rPr>
              <a:t>£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Indenização a Portugal: 2 milhões de </a:t>
            </a:r>
            <a:r>
              <a:rPr lang="en-US" altLang="pt-BR" sz="2800" dirty="0" smtClean="0">
                <a:cs typeface="Arial" charset="0"/>
              </a:rPr>
              <a:t>£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>
                <a:cs typeface="Arial" charset="0"/>
              </a:rPr>
              <a:t>Concessões</a:t>
            </a:r>
            <a:r>
              <a:rPr lang="en-US" altLang="pt-BR" sz="2800" dirty="0" smtClean="0">
                <a:cs typeface="Arial" charset="0"/>
              </a:rPr>
              <a:t> a </a:t>
            </a:r>
            <a:r>
              <a:rPr lang="en-US" altLang="pt-BR" sz="2800" dirty="0" err="1" smtClean="0">
                <a:cs typeface="Arial" charset="0"/>
              </a:rPr>
              <a:t>Grã-Bretanha</a:t>
            </a:r>
            <a:endParaRPr lang="en-US" altLang="pt-BR" sz="2800" dirty="0" smtClean="0">
              <a:cs typeface="Arial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400" dirty="0" smtClean="0">
                <a:cs typeface="Arial" charset="0"/>
              </a:rPr>
              <a:t>	</a:t>
            </a:r>
            <a:r>
              <a:rPr lang="pt-BR" altLang="pt-BR" sz="2400" dirty="0" smtClean="0">
                <a:cs typeface="Arial" charset="0"/>
              </a:rPr>
              <a:t>tarifas de 15% renovadas por 15 anos a partir de 1827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>
                <a:cs typeface="Arial" charset="0"/>
              </a:rPr>
              <a:t>	pressão por abolição do tráfico de escravos </a:t>
            </a:r>
            <a:r>
              <a:rPr lang="pt-BR" altLang="pt-BR" sz="2400" dirty="0" smtClean="0">
                <a:cs typeface="Arial" charset="0"/>
                <a:sym typeface="Wingdings" pitchFamily="2" charset="2"/>
              </a:rPr>
              <a:t> Lei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>
                <a:cs typeface="Arial" charset="0"/>
              </a:rPr>
              <a:t>	3 </a:t>
            </a:r>
            <a:r>
              <a:rPr lang="pt-BR" altLang="pt-BR" sz="2400" smtClean="0">
                <a:cs typeface="Arial" charset="0"/>
              </a:rPr>
              <a:t>empresas inglesas de </a:t>
            </a:r>
            <a:r>
              <a:rPr lang="pt-BR" altLang="pt-BR" sz="2400" dirty="0" smtClean="0">
                <a:cs typeface="Arial" charset="0"/>
              </a:rPr>
              <a:t>mineração de ouro em MG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Desvalorização cambial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Financiamento monetário: quebra do BB</a:t>
            </a:r>
            <a:r>
              <a:rPr lang="pt-BR" altLang="pt-BR" sz="2400" dirty="0" smtClean="0"/>
              <a:t>	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tarifas reduzidas menor arrecadação </a:t>
            </a:r>
            <a:r>
              <a:rPr lang="pt-BR" altLang="pt-BR" sz="2400" dirty="0" smtClean="0">
                <a:sym typeface="Wingdings" pitchFamily="2" charset="2"/>
              </a:rPr>
              <a:t> déficit público</a:t>
            </a:r>
            <a:endParaRPr lang="pt-BR" altLang="pt-BR" sz="2400" dirty="0" smtClean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perda de reservas e emissão sem lastro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2800" dirty="0" smtClean="0"/>
              <a:t>Financiamento com apólices públicas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pt-BR" altLang="pt-BR" sz="2400" dirty="0" smtClean="0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25400"/>
            <a:ext cx="74168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Taxa de câmbio nominal - libra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6962775" cy="50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1277938"/>
            <a:ext cx="2085975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93813"/>
            <a:ext cx="7410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Emissões do BB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975"/>
            <a:ext cx="8893175" cy="46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Meio circulante complexo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686800" cy="5111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t-BR" altLang="pt-BR" sz="3000" dirty="0" smtClean="0"/>
              <a:t>Circulavam várias moedas: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</a:t>
            </a:r>
            <a:r>
              <a:rPr lang="pt-BR" altLang="pt-BR" sz="2600" dirty="0" smtClean="0"/>
              <a:t>moedas metálicas de ouro, prata e cobre (falsas)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 smtClean="0"/>
              <a:t>	notas do BB e do Tesouro (troco do cobre)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 smtClean="0"/>
              <a:t>	regiões mineiras até ouro em pó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3000" dirty="0" smtClean="0"/>
              <a:t>Valores distintos em 1829 (Cavalcanti)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</a:t>
            </a:r>
            <a:r>
              <a:rPr lang="pt-BR" altLang="pt-BR" sz="2600" dirty="0" smtClean="0"/>
              <a:t>Moedas de cobre   +40% sobre as notas do BB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 smtClean="0"/>
              <a:t>	Moedas de prata  +110% sobre as notas do BB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600" dirty="0" smtClean="0"/>
              <a:t>	Moedas de ouro   +190% sobre as notas do BB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3000" dirty="0" smtClean="0"/>
              <a:t>Desconfiança do papel emitido</a:t>
            </a:r>
          </a:p>
          <a:p>
            <a:pPr marL="0" lvl="1" indent="0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sz="2600" dirty="0" smtClean="0"/>
              <a:t>grandes emissões do BB </a:t>
            </a:r>
            <a:r>
              <a:rPr lang="pt-BR" altLang="pt-BR" sz="2600" dirty="0" smtClean="0">
                <a:sym typeface="Wingdings" panose="05000000000000000000" pitchFamily="2" charset="2"/>
              </a:rPr>
              <a:t> Tesouro</a:t>
            </a:r>
            <a:endParaRPr lang="pt-BR" altLang="pt-BR" sz="26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sz="3000" dirty="0" smtClean="0">
                <a:sym typeface="Wingdings" pitchFamily="2" charset="2"/>
              </a:rPr>
              <a:t>Fim das restrições aos juros em 1810 e 1832</a:t>
            </a:r>
            <a:endParaRPr lang="pt-BR" altLang="pt-BR" sz="3000" dirty="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587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Apólices públicas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eaLnBrk="1" hangingPunct="1">
              <a:defRPr/>
            </a:pPr>
            <a:r>
              <a:rPr lang="pt-BR" altLang="pt-BR" dirty="0" smtClean="0"/>
              <a:t>Caixa de Amortização de 1827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dirty="0" smtClean="0"/>
              <a:t>reconheceu e legalizou a dívida pública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BR" altLang="pt-BR" dirty="0" smtClean="0"/>
              <a:t>Independente </a:t>
            </a:r>
            <a:r>
              <a:rPr lang="pt-BR" altLang="pt-BR" dirty="0"/>
              <a:t>do Tesouro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sz="2400" dirty="0" smtClean="0"/>
              <a:t>	</a:t>
            </a:r>
            <a:r>
              <a:rPr lang="pt-BR" altLang="pt-BR" dirty="0"/>
              <a:t>administração da dívida interna e externa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pt-BR" altLang="pt-BR" dirty="0"/>
              <a:t>	emissão de títulos e pagamento de juros</a:t>
            </a:r>
          </a:p>
          <a:p>
            <a:pPr marL="342900" lvl="1" indent="-342900" eaLnBrk="1" hangingPunct="1">
              <a:buFontTx/>
              <a:buChar char="•"/>
              <a:defRPr/>
            </a:pPr>
            <a:r>
              <a:rPr lang="pt-BR" altLang="pt-BR" sz="3200" dirty="0" smtClean="0">
                <a:ea typeface="+mn-ea"/>
                <a:cs typeface="+mn-cs"/>
              </a:rPr>
              <a:t>Juros </a:t>
            </a:r>
            <a:r>
              <a:rPr lang="pt-BR" altLang="pt-BR" sz="3200" dirty="0">
                <a:ea typeface="+mn-ea"/>
                <a:cs typeface="+mn-cs"/>
              </a:rPr>
              <a:t>de 5% e 6%, cotados no mercado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dirty="0"/>
              <a:t>	</a:t>
            </a:r>
            <a:r>
              <a:rPr lang="pt-BR" altLang="pt-BR" dirty="0" smtClean="0"/>
              <a:t>Apólices ouro em crises: </a:t>
            </a:r>
            <a:r>
              <a:rPr lang="pt-BR" altLang="pt-BR" dirty="0" err="1" smtClean="0"/>
              <a:t>ex</a:t>
            </a:r>
            <a:r>
              <a:rPr lang="pt-BR" altLang="pt-BR" dirty="0" smtClean="0"/>
              <a:t>: 1868</a:t>
            </a:r>
          </a:p>
          <a:p>
            <a:pPr eaLnBrk="1" hangingPunct="1">
              <a:defRPr/>
            </a:pPr>
            <a:r>
              <a:rPr lang="pt-BR" altLang="pt-BR" dirty="0" smtClean="0"/>
              <a:t>Dívida pública em 1829: </a:t>
            </a:r>
            <a:endParaRPr lang="pt-BR" altLang="pt-BR" sz="1800" dirty="0" smtClean="0"/>
          </a:p>
          <a:p>
            <a:pPr lvl="1" eaLnBrk="1" hangingPunct="1">
              <a:buFontTx/>
              <a:buNone/>
              <a:defRPr/>
            </a:pPr>
            <a:r>
              <a:rPr lang="pt-BR" altLang="pt-BR" dirty="0" smtClean="0"/>
              <a:t>	Externa		18.957 contos de réis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dirty="0" smtClean="0"/>
              <a:t>	Interna		13.584 contos de réis</a:t>
            </a:r>
          </a:p>
          <a:p>
            <a:pPr lvl="1" eaLnBrk="1" hangingPunct="1">
              <a:buFontTx/>
              <a:buNone/>
              <a:defRPr/>
            </a:pPr>
            <a:r>
              <a:rPr lang="pt-BR" altLang="pt-BR" dirty="0" smtClean="0"/>
              <a:t>	Papel-moeda	20.500 contos de réis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4214813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249738" y="115888"/>
            <a:ext cx="4437062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400">
                <a:solidFill>
                  <a:schemeClr val="tx2"/>
                </a:solidFill>
              </a:rPr>
              <a:t>Dívida da lei de 15/11/1827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400">
                <a:solidFill>
                  <a:schemeClr val="tx2"/>
                </a:solidFill>
              </a:rPr>
              <a:t>Caixa de Amortização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2565400"/>
            <a:ext cx="26781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smtClean="0"/>
              <a:t>Rui Barbosa fala do 1º reinado</a:t>
            </a:r>
            <a:br>
              <a:rPr lang="pt-BR" altLang="pt-BR" sz="4000" smtClean="0"/>
            </a:br>
            <a:r>
              <a:rPr lang="pt-BR" altLang="pt-BR" sz="4000" smtClean="0"/>
              <a:t> </a:t>
            </a:r>
            <a:r>
              <a:rPr lang="pt-BR" altLang="pt-BR" sz="2800" smtClean="0"/>
              <a:t>(1891, vol. XVIII, t. I, p. 183)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484313"/>
            <a:ext cx="781208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424363"/>
            <a:ext cx="612140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179388" y="4797425"/>
            <a:ext cx="266382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600"/>
              <a:t>Mauá em 1860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2600"/>
              <a:t>Sobre o câmbio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Educação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150"/>
            <a:ext cx="8686800" cy="5905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Constituição de 1824: direito de todos a educação elementar a todos de forma gratuita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Decreto de 1827 criou o Ensino Elementar no Brasil: </a:t>
            </a:r>
            <a:r>
              <a:rPr lang="pt-BR" altLang="pt-BR" sz="2400" dirty="0" smtClean="0"/>
              <a:t>"todas as cidades, vilas e lugarejos tivessem suas escolas de primeiras letras"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O decreto abarcava a descentralização da educação:</a:t>
            </a:r>
            <a:r>
              <a:rPr lang="pt-BR" altLang="pt-BR" sz="2400" dirty="0" smtClean="0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400" dirty="0" smtClean="0"/>
              <a:t>	descentralização do ensino, o salário dos professores, as matérias básicas e até a contratação dos professores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Faculdades de direito em São Paulo e Pernambuco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Jornal do Comércio de 1827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pt-BR" sz="2200" dirty="0" smtClean="0"/>
              <a:t>Preços </a:t>
            </a:r>
            <a:r>
              <a:rPr lang="pt-BR" sz="2200" dirty="0"/>
              <a:t>Correntes, Notícias Marítimas e Movimento de </a:t>
            </a:r>
            <a:r>
              <a:rPr lang="pt-BR" sz="2200" dirty="0" smtClean="0"/>
              <a:t>Importação </a:t>
            </a:r>
            <a:r>
              <a:rPr lang="pt-BR" sz="2200" dirty="0"/>
              <a:t>e Exportação</a:t>
            </a:r>
            <a:r>
              <a:rPr lang="pt-BR" sz="2400" dirty="0"/>
              <a:t> </a:t>
            </a:r>
            <a:r>
              <a:rPr lang="pt-BR" sz="2400" dirty="0" smtClean="0">
                <a:sym typeface="Wingdings" panose="05000000000000000000" pitchFamily="2" charset="2"/>
              </a:rPr>
              <a:t> política e comércio</a:t>
            </a:r>
            <a:endParaRPr lang="pt-BR" altLang="pt-BR" sz="22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pt-BR" altLang="pt-BR" sz="2600" dirty="0" smtClean="0"/>
              <a:t>Resultado fraco: </a:t>
            </a:r>
            <a:r>
              <a:rPr lang="pt-BR" altLang="pt-BR" sz="2200" dirty="0" smtClean="0"/>
              <a:t>Alfabetização de 15,8% em 1872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200" dirty="0" smtClean="0"/>
              <a:t>	</a:t>
            </a:r>
            <a:r>
              <a:rPr lang="pt-BR" altLang="pt-BR" sz="2200" i="1" dirty="0" smtClean="0"/>
              <a:t>Correio Paulistano</a:t>
            </a:r>
            <a:r>
              <a:rPr lang="pt-BR" altLang="pt-BR" sz="2200" dirty="0" smtClean="0"/>
              <a:t>: tiragem era de 450 exemplares até 1862; subiu a 700 em 1863 e a 850 em 1869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pt-BR" altLang="pt-BR" sz="2200" i="1" dirty="0" smtClean="0"/>
              <a:t>O Estado de São Paulo</a:t>
            </a:r>
            <a:r>
              <a:rPr lang="pt-BR" altLang="pt-BR" sz="2200" dirty="0" smtClean="0"/>
              <a:t>: tiragem de 4 mil em 1888 e 7 mil 1890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Rodrigues de Brito </a:t>
            </a:r>
            <a:br>
              <a:rPr lang="pt-BR" altLang="pt-BR" b="1" smtClean="0"/>
            </a:br>
            <a:r>
              <a:rPr lang="pt-BR" altLang="pt-BR" b="1" smtClean="0"/>
              <a:t>maio de 1807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z="2800" smtClean="0"/>
              <a:t>desembargador na Bahia</a:t>
            </a:r>
          </a:p>
          <a:p>
            <a:pPr eaLnBrk="1" hangingPunct="1"/>
            <a:r>
              <a:rPr lang="pt-BR" altLang="pt-BR" sz="2800" smtClean="0"/>
              <a:t>Resposta à indagação do governador e Príncipe Regente: quesitos</a:t>
            </a:r>
          </a:p>
          <a:p>
            <a:pPr eaLnBrk="1" hangingPunct="1"/>
            <a:r>
              <a:rPr lang="pt-BR" altLang="pt-BR" sz="2800" smtClean="0"/>
              <a:t>Libelo contra o colonialismo antes da chegada da corte</a:t>
            </a:r>
          </a:p>
          <a:p>
            <a:pPr eaLnBrk="1" hangingPunct="1"/>
            <a:r>
              <a:rPr lang="pt-BR" altLang="pt-BR" sz="2800" smtClean="0"/>
              <a:t>Crítica à política da metrópole</a:t>
            </a:r>
          </a:p>
          <a:p>
            <a:pPr lvl="1" eaLnBrk="1" hangingPunct="1">
              <a:buFontTx/>
              <a:buNone/>
            </a:pPr>
            <a:r>
              <a:rPr lang="pt-BR" altLang="pt-BR" smtClean="0"/>
              <a:t>	</a:t>
            </a:r>
            <a:r>
              <a:rPr lang="pt-BR" altLang="pt-BR" sz="2400" smtClean="0"/>
              <a:t>entraves, impostos, controles, limitações e proibições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“tolher aos lavradores a liberdade de vender os seus gêneros no lugar em que tem maior valor, é o mesmo que roubar-lhe uma porção desse valor.” </a:t>
            </a:r>
          </a:p>
          <a:p>
            <a:pPr eaLnBrk="1" hangingPunct="1"/>
            <a:endParaRPr lang="pt-BR" altLang="pt-BR" sz="2800" smtClean="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6093" y="5821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Sistema eleitoral: Graham</a:t>
            </a:r>
          </a:p>
        </p:txBody>
      </p:sp>
      <p:sp>
        <p:nvSpPr>
          <p:cNvPr id="57347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68413"/>
            <a:ext cx="8686800" cy="4752975"/>
          </a:xfrm>
        </p:spPr>
        <p:txBody>
          <a:bodyPr/>
          <a:lstStyle/>
          <a:p>
            <a:r>
              <a:rPr lang="pt-BR" altLang="pt-BR" smtClean="0"/>
              <a:t>Eleições nacionais a partir de 1821</a:t>
            </a:r>
          </a:p>
          <a:p>
            <a:r>
              <a:rPr lang="pt-BR" altLang="pt-BR" smtClean="0"/>
              <a:t>Votação indireta na Assembleia Constituinte de 1824</a:t>
            </a:r>
          </a:p>
          <a:p>
            <a:r>
              <a:rPr lang="pt-BR" altLang="pt-BR" smtClean="0"/>
              <a:t>Hierarquia eleitoral </a:t>
            </a:r>
            <a:r>
              <a:rPr lang="pt-BR" altLang="pt-BR" smtClean="0">
                <a:sym typeface="Wingdings" panose="05000000000000000000" pitchFamily="2" charset="2"/>
              </a:rPr>
              <a:t> eleição indireta</a:t>
            </a:r>
            <a:endParaRPr lang="pt-BR" altLang="pt-BR" smtClean="0"/>
          </a:p>
          <a:p>
            <a:pPr marL="457200" lvl="1" indent="0">
              <a:buFontTx/>
              <a:buNone/>
            </a:pPr>
            <a:r>
              <a:rPr lang="pt-BR" altLang="pt-BR" smtClean="0"/>
              <a:t>	</a:t>
            </a:r>
            <a:r>
              <a:rPr lang="pt-BR" altLang="pt-BR" sz="2700" smtClean="0"/>
              <a:t>lista de votantes qualificados: apoio do Padre</a:t>
            </a:r>
          </a:p>
          <a:p>
            <a:pPr marL="457200" lvl="1" indent="0">
              <a:buFontTx/>
              <a:buNone/>
            </a:pPr>
            <a:r>
              <a:rPr lang="pt-BR" altLang="pt-BR" sz="2700" smtClean="0"/>
              <a:t>	qualificado </a:t>
            </a:r>
            <a:r>
              <a:rPr lang="pt-BR" altLang="pt-BR" sz="2700" smtClean="0">
                <a:sym typeface="Wingdings" panose="05000000000000000000" pitchFamily="2" charset="2"/>
              </a:rPr>
              <a:t> eleitor  deputados  governador</a:t>
            </a:r>
            <a:endParaRPr lang="pt-BR" altLang="pt-BR" sz="2700" smtClean="0"/>
          </a:p>
          <a:p>
            <a:r>
              <a:rPr lang="pt-BR" altLang="pt-BR" smtClean="0"/>
              <a:t>Constituição de 1824: voto censitário</a:t>
            </a:r>
          </a:p>
          <a:p>
            <a:r>
              <a:rPr lang="pt-BR" altLang="pt-BR" smtClean="0"/>
              <a:t>Ter renda líquida mínima para ser votante e mais para ser eleitor</a:t>
            </a:r>
          </a:p>
          <a:p>
            <a:r>
              <a:rPr lang="pt-BR" altLang="pt-BR" smtClean="0"/>
              <a:t>Restrição para pressionar o Estado</a:t>
            </a:r>
          </a:p>
          <a:p>
            <a:endParaRPr lang="pt-BR" altLang="pt-BR" smtClean="0"/>
          </a:p>
          <a:p>
            <a:endParaRPr lang="pt-BR" altLang="pt-BR" smtClean="0"/>
          </a:p>
          <a:p>
            <a:endParaRPr lang="pt-BR" altLang="pt-BR" smtClean="0"/>
          </a:p>
          <a:p>
            <a:endParaRPr lang="pt-BR" altLang="pt-BR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José Bonifácio: representação</a:t>
            </a:r>
          </a:p>
        </p:txBody>
      </p:sp>
      <p:sp>
        <p:nvSpPr>
          <p:cNvPr id="5837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BR" altLang="pt-BR" smtClean="0"/>
              <a:t>“uma nova lei sobre o comércio da escravatura e tratamento dos miseráveis cativos. Este assunto faz o objeto da atual representação. Nela me proponho mostrar a necessidade de abolir o tráfico da escravatura, de melhorar a sorte dos atuais cativos, e de promover a sua progressiva emancipação.” (Assembleia Constitutinte, 1823, p. 31)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Período Regencial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686800" cy="56880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3000" smtClean="0"/>
              <a:t>Mudança política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3200" smtClean="0"/>
              <a:t>	</a:t>
            </a:r>
            <a:r>
              <a:rPr lang="pt-BR" altLang="pt-BR" sz="2600" smtClean="0"/>
              <a:t>abdicação </a:t>
            </a:r>
            <a:r>
              <a:rPr lang="pt-BR" altLang="pt-BR" sz="2600" smtClean="0">
                <a:sym typeface="Wingdings" panose="05000000000000000000" pitchFamily="2" charset="2"/>
              </a:rPr>
              <a:t> Regência: garantir a soberania do país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smtClean="0">
                <a:sym typeface="Wingdings" panose="05000000000000000000" pitchFamily="2" charset="2"/>
              </a:rPr>
              <a:t>período tumultuado: revoltas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3200" smtClean="0">
                <a:sym typeface="Wingdings" panose="05000000000000000000" pitchFamily="2" charset="2"/>
              </a:rPr>
              <a:t>	</a:t>
            </a:r>
            <a:r>
              <a:rPr lang="pt-BR" altLang="pt-BR" sz="2600" smtClean="0">
                <a:sym typeface="Wingdings" panose="05000000000000000000" pitchFamily="2" charset="2"/>
              </a:rPr>
              <a:t>liberais “exaltados”, moderados e restauradores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smtClean="0">
                <a:sym typeface="Wingdings" panose="05000000000000000000" pitchFamily="2" charset="2"/>
              </a:rPr>
              <a:t>estrutura fiscal centralizada: 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3200" smtClean="0">
                <a:sym typeface="Wingdings" panose="05000000000000000000" pitchFamily="2" charset="2"/>
              </a:rPr>
              <a:t>	</a:t>
            </a:r>
            <a:r>
              <a:rPr lang="pt-BR" altLang="pt-BR" sz="2600" smtClean="0">
                <a:sym typeface="Wingdings" panose="05000000000000000000" pitchFamily="2" charset="2"/>
              </a:rPr>
              <a:t>Ato adicional 1834: Assembleias Legislativas + poder as </a:t>
            </a:r>
            <a:r>
              <a:rPr lang="pt-BR" altLang="pt-BR" sz="2500" smtClean="0">
                <a:sym typeface="Wingdings" panose="05000000000000000000" pitchFamily="2" charset="2"/>
              </a:rPr>
              <a:t>províncias  taxa sobre consumo, mesmo importados  problema de bitributação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t-BR" altLang="pt-BR" sz="2600" smtClean="0">
                <a:sym typeface="Wingdings" panose="05000000000000000000" pitchFamily="2" charset="2"/>
              </a:rPr>
              <a:t>	Tesouro 1831 e definição dos impostos da União e das províncias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smtClean="0">
                <a:sym typeface="Wingdings" panose="05000000000000000000" pitchFamily="2" charset="2"/>
              </a:rPr>
              <a:t>Crescente controle fiscal e do endividamento pelo Legislativo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000" smtClean="0">
                <a:sym typeface="Wingdings" panose="05000000000000000000" pitchFamily="2" charset="2"/>
              </a:rPr>
              <a:t>Centralização conservadora saquarema com a maioridade 1840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/>
              <a:t>Revoltas</a:t>
            </a:r>
          </a:p>
        </p:txBody>
      </p:sp>
      <p:sp>
        <p:nvSpPr>
          <p:cNvPr id="60419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pt-BR" altLang="pt-BR" smtClean="0"/>
              <a:t>revoltas separatistas / nativistas  </a:t>
            </a:r>
          </a:p>
          <a:p>
            <a:r>
              <a:rPr lang="pt-BR" altLang="pt-BR" smtClean="0"/>
              <a:t>1. Revolta Farroupilha, no RS e SC,1835-45;  </a:t>
            </a:r>
          </a:p>
          <a:p>
            <a:r>
              <a:rPr lang="pt-BR" altLang="pt-BR" smtClean="0"/>
              <a:t>2. Revoltas Liberais, em SP e MG, 1842;  </a:t>
            </a:r>
          </a:p>
          <a:p>
            <a:r>
              <a:rPr lang="pt-BR" altLang="pt-BR" smtClean="0"/>
              <a:t>3. Malês (1835) e Sabinada (1837-38), BA;  </a:t>
            </a:r>
          </a:p>
          <a:p>
            <a:r>
              <a:rPr lang="pt-BR" altLang="pt-BR" smtClean="0"/>
              <a:t>4. Praieira, em PE, 1848-52;  </a:t>
            </a:r>
          </a:p>
          <a:p>
            <a:r>
              <a:rPr lang="pt-BR" altLang="pt-BR" smtClean="0"/>
              <a:t>5. Balaiada, no MA e PI, 1838-41;  </a:t>
            </a:r>
          </a:p>
          <a:p>
            <a:r>
              <a:rPr lang="pt-BR" altLang="pt-BR" smtClean="0"/>
              <a:t>6. Cabanagem, no PA, 1835-40.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35975" cy="1143000"/>
          </a:xfrm>
        </p:spPr>
        <p:txBody>
          <a:bodyPr/>
          <a:lstStyle/>
          <a:p>
            <a:pPr eaLnBrk="1" hangingPunct="1"/>
            <a:r>
              <a:rPr lang="pt-BR" altLang="pt-BR" b="1" smtClean="0"/>
              <a:t>Causa opressiva a lavoura?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893175" cy="5183187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“... Pelos princípios da divisão do trabalho desenvolvidos por Smith ...”  p. 55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“Em geral todas as vezes que a administração pública se intromete a prescrever aos cidadãos o emprego, que eles hão de fazer de suas terras, braços e capitais, ela desarranja o equilíbrio, e natural distribuição daqueles agentes da produção das riquezas, cujo uso ninguém pode melhor dirigir que o próprio dono, que é nisso o mais interessado...”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“... não gozam mais liberdade os nossos lavradores, porque lhes é proibida a fundação de fábricas, alambiques, armações de pescar e engenhos de açúcar, sem licenças pendentes de certos requisitos e formalidades dispendiosas.” p. 56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pt-BR" altLang="pt-BR" sz="2400" smtClean="0"/>
              <a:t>“Aqueles mesmos frutos ... não podem por eles ser vendidos livremente na cidade, vila ou lugar, que lhe agrada...”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Críticas à economia colonial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507413" cy="51831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Falta de liberdades: limitação à escolha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intermediários </a:t>
            </a:r>
            <a:r>
              <a:rPr lang="pt-BR" altLang="pt-BR" sz="2400" smtClean="0">
                <a:sym typeface="Wingdings" panose="05000000000000000000" pitchFamily="2" charset="2"/>
              </a:rPr>
              <a:t></a:t>
            </a:r>
            <a:r>
              <a:rPr lang="pt-BR" altLang="pt-BR" sz="2400" smtClean="0"/>
              <a:t> monopolistas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limitação aos comerciantes: fiança do gado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Falta de facilidades: incentivos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transportes: estradas, pontes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uniformidade de medidas: peso, volume, área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saúde pública: reduzir a mortalidade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bancos: escassez de crédito e a iliquidez, bolsa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	justiça e polícia falha, cara e morosa	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smtClean="0"/>
              <a:t>Falta de instruções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pt-BR" altLang="pt-BR" sz="2400" smtClean="0"/>
              <a:t>“todas as pessoas de ambos os sexos saibam ler, escrever e contar ... Liberdade de pensar, e publicar os pensamentos por todos os meios conhecidos, principalmente a imprensa.” p. 132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b="1" smtClean="0"/>
              <a:t>Escravidão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/>
            <a:r>
              <a:rPr lang="pt-BR" altLang="pt-BR" sz="2800" smtClean="0"/>
              <a:t>Rodrigues de Brito não é contra a escravidão, mas: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“O trabalho só é ricamente produtivo, onde quem trabalha colhe os frutos.” p. 99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Uma parte da população vive a custas dos cativos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Liberdade: eliminar a inércia fatal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	</a:t>
            </a:r>
            <a:r>
              <a:rPr lang="pt-BR" altLang="pt-BR" sz="2400" smtClean="0">
                <a:sym typeface="Wingdings" panose="05000000000000000000" pitchFamily="2" charset="2"/>
              </a:rPr>
              <a:t> </a:t>
            </a:r>
            <a:r>
              <a:rPr lang="pt-BR" altLang="pt-BR" sz="2400" smtClean="0"/>
              <a:t>mais úteis + produtivos</a:t>
            </a:r>
          </a:p>
          <a:p>
            <a:pPr eaLnBrk="1" hangingPunct="1"/>
            <a:r>
              <a:rPr lang="pt-BR" altLang="pt-BR" sz="2800" smtClean="0"/>
              <a:t>Bispo da Cunha Azeredo Coutinho final XVIII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Defesa da escravidão e do tráfico</a:t>
            </a:r>
          </a:p>
          <a:p>
            <a:pPr lvl="1" eaLnBrk="1" hangingPunct="1">
              <a:buFontTx/>
              <a:buNone/>
            </a:pPr>
            <a:r>
              <a:rPr lang="pt-BR" altLang="pt-BR" sz="2400" smtClean="0"/>
              <a:t>Adaptação a realidade americana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589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216025"/>
            <a:ext cx="8620125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Escravidão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t-BR" altLang="pt-BR" b="1" smtClean="0"/>
              <a:t>Proto-abolicionismo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08050"/>
            <a:ext cx="8686800" cy="5218113"/>
          </a:xfrm>
        </p:spPr>
        <p:txBody>
          <a:bodyPr/>
          <a:lstStyle/>
          <a:p>
            <a:r>
              <a:rPr lang="pt-BR" altLang="pt-BR" smtClean="0"/>
              <a:t>Revolta escrava em São Domingos</a:t>
            </a:r>
            <a:endParaRPr lang="pt-BR" altLang="pt-BR" smtClean="0">
              <a:sym typeface="Wingdings" panose="05000000000000000000" pitchFamily="2" charset="2"/>
            </a:endParaRPr>
          </a:p>
          <a:p>
            <a:r>
              <a:rPr lang="pt-BR" altLang="pt-BR" smtClean="0"/>
              <a:t>Impacto nas lutas posteriores</a:t>
            </a:r>
          </a:p>
          <a:p>
            <a:pPr marL="457200" lvl="1" indent="0">
              <a:buFontTx/>
              <a:buNone/>
            </a:pPr>
            <a:r>
              <a:rPr lang="pt-BR" altLang="pt-BR" smtClean="0"/>
              <a:t>GBR:</a:t>
            </a:r>
            <a:r>
              <a:rPr lang="pt-BR" altLang="pt-BR" sz="2400" smtClean="0"/>
              <a:t> luta parlamentar e popular: campanhas de rua mobilizaram trabalhadores, religiosos dissidentes do anglicanismo, marinheiros, mulheres etc. para a obtenção de milhares de assinaturas</a:t>
            </a:r>
          </a:p>
          <a:p>
            <a:pPr marL="457200" lvl="1" indent="0">
              <a:buFontTx/>
              <a:buNone/>
            </a:pPr>
            <a:r>
              <a:rPr lang="pt-BR" altLang="pt-BR" sz="2400" smtClean="0"/>
              <a:t>Insurreições: Barbados(1816) Demerara (1823) e Jamaica (1831-32 )</a:t>
            </a:r>
          </a:p>
          <a:p>
            <a:r>
              <a:rPr lang="pt-BR" altLang="pt-BR" smtClean="0"/>
              <a:t>Proto-abolicionistas das décadas de 1820-40 </a:t>
            </a:r>
          </a:p>
          <a:p>
            <a:pPr marL="457200" lvl="1" indent="0">
              <a:buFontTx/>
              <a:buNone/>
            </a:pPr>
            <a:r>
              <a:rPr lang="pt-BR" altLang="pt-BR" smtClean="0"/>
              <a:t>	</a:t>
            </a:r>
            <a:r>
              <a:rPr lang="pt-BR" altLang="pt-BR" sz="2400" smtClean="0"/>
              <a:t>representação de José Bonifácio à Assembleia 	Constituinte de 1823</a:t>
            </a:r>
          </a:p>
          <a:p>
            <a:pPr marL="457200" lvl="1" indent="0">
              <a:buFontTx/>
              <a:buNone/>
            </a:pPr>
            <a:r>
              <a:rPr lang="pt-BR" altLang="pt-BR" sz="2400" smtClean="0"/>
              <a:t>	Maciel da Costa, Muniz Barreto, Frederico 	Burlamanque e outros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10616</TotalTime>
  <Words>3107</Words>
  <Application>Microsoft Office PowerPoint</Application>
  <PresentationFormat>Apresentação na tela (4:3)</PresentationFormat>
  <Paragraphs>306</Paragraphs>
  <Slides>43</Slides>
  <Notes>0</Notes>
  <HiddenSlides>0</HiddenSlides>
  <MMClips>21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Arial</vt:lpstr>
      <vt:lpstr>Calibri</vt:lpstr>
      <vt:lpstr>Wingdings</vt:lpstr>
      <vt:lpstr>Symbol</vt:lpstr>
      <vt:lpstr>Arial Unicode MS</vt:lpstr>
      <vt:lpstr>Times New Roman</vt:lpstr>
      <vt:lpstr>Design padrão</vt:lpstr>
      <vt:lpstr>Economia Brasileira</vt:lpstr>
      <vt:lpstr>Introdução</vt:lpstr>
      <vt:lpstr>Salvador</vt:lpstr>
      <vt:lpstr>Rodrigues de Brito  maio de 1807</vt:lpstr>
      <vt:lpstr>Causa opressiva a lavoura?</vt:lpstr>
      <vt:lpstr>Críticas à economia colonial</vt:lpstr>
      <vt:lpstr>Escravidão</vt:lpstr>
      <vt:lpstr>Escravidão</vt:lpstr>
      <vt:lpstr>Proto-abolicionismo</vt:lpstr>
      <vt:lpstr>Revolução do Haiti: Fick</vt:lpstr>
      <vt:lpstr>Visconde de Cairu 1756-1835</vt:lpstr>
      <vt:lpstr>Franqueza da indústria: 1810</vt:lpstr>
      <vt:lpstr>Abertura dos portos: jan. 1808</vt:lpstr>
      <vt:lpstr>Manual de Política Ortodoxa: 1832</vt:lpstr>
      <vt:lpstr>A corte no Brasil</vt:lpstr>
      <vt:lpstr>A corte no exílio</vt:lpstr>
      <vt:lpstr>Choque Keynesiano</vt:lpstr>
      <vt:lpstr>Apresentação do PowerPoint</vt:lpstr>
      <vt:lpstr>Medidas iniciais </vt:lpstr>
      <vt:lpstr>Medidas - I</vt:lpstr>
      <vt:lpstr>Apresentação do PowerPoint</vt:lpstr>
      <vt:lpstr>Imprensa antes de 1808</vt:lpstr>
      <vt:lpstr>Orçamento público</vt:lpstr>
      <vt:lpstr>Medidas – II</vt:lpstr>
      <vt:lpstr>Instituições de crédito</vt:lpstr>
      <vt:lpstr>Bilhetes do Banco do Brasil - 1810</vt:lpstr>
      <vt:lpstr>Formação do Estado Brasileiro</vt:lpstr>
      <vt:lpstr>Unidade territorial</vt:lpstr>
      <vt:lpstr>Apresentação do PowerPoint</vt:lpstr>
      <vt:lpstr>Afirmação do país independente</vt:lpstr>
      <vt:lpstr>Apresentação do PowerPoint</vt:lpstr>
      <vt:lpstr>Taxa de câmbio nominal - libra</vt:lpstr>
      <vt:lpstr>Emissões do BB</vt:lpstr>
      <vt:lpstr>Apresentação do PowerPoint</vt:lpstr>
      <vt:lpstr>Meio circulante complexo</vt:lpstr>
      <vt:lpstr>Apólices públicas</vt:lpstr>
      <vt:lpstr>Apresentação do PowerPoint</vt:lpstr>
      <vt:lpstr>Rui Barbosa fala do 1º reinado  (1891, vol. XVIII, t. I, p. 183)</vt:lpstr>
      <vt:lpstr>Educação </vt:lpstr>
      <vt:lpstr>Sistema eleitoral: Graham</vt:lpstr>
      <vt:lpstr>José Bonifácio: representação</vt:lpstr>
      <vt:lpstr>Período Regencial</vt:lpstr>
      <vt:lpstr>Revoltas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Economia Brasileira</dc:title>
  <dc:creator>rlmarcon</dc:creator>
  <cp:lastModifiedBy>Renato Leite Marcondes</cp:lastModifiedBy>
  <cp:revision>322</cp:revision>
  <dcterms:created xsi:type="dcterms:W3CDTF">2008-03-07T15:21:22Z</dcterms:created>
  <dcterms:modified xsi:type="dcterms:W3CDTF">2020-05-06T12:37:38Z</dcterms:modified>
</cp:coreProperties>
</file>