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0" d="100"/>
          <a:sy n="80" d="100"/>
        </p:scale>
        <p:origin x="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6FF6-D920-46C0-8DA1-0421D7F24613}" type="datetimeFigureOut">
              <a:rPr lang="pt-BR" smtClean="0"/>
              <a:t>22/05/2020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2CFD-005A-4CA1-8BE2-6E69B46626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117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6FF6-D920-46C0-8DA1-0421D7F24613}" type="datetimeFigureOut">
              <a:rPr lang="pt-BR" smtClean="0"/>
              <a:t>22/05/2020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2CFD-005A-4CA1-8BE2-6E69B46626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0051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6FF6-D920-46C0-8DA1-0421D7F24613}" type="datetimeFigureOut">
              <a:rPr lang="pt-BR" smtClean="0"/>
              <a:t>22/05/2020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2CFD-005A-4CA1-8BE2-6E69B46626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8908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6FF6-D920-46C0-8DA1-0421D7F24613}" type="datetimeFigureOut">
              <a:rPr lang="pt-BR" smtClean="0"/>
              <a:t>22/05/2020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2CFD-005A-4CA1-8BE2-6E69B46626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6046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6FF6-D920-46C0-8DA1-0421D7F24613}" type="datetimeFigureOut">
              <a:rPr lang="pt-BR" smtClean="0"/>
              <a:t>22/05/2020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2CFD-005A-4CA1-8BE2-6E69B46626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9458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6FF6-D920-46C0-8DA1-0421D7F24613}" type="datetimeFigureOut">
              <a:rPr lang="pt-BR" smtClean="0"/>
              <a:t>22/05/2020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2CFD-005A-4CA1-8BE2-6E69B46626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5909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6FF6-D920-46C0-8DA1-0421D7F24613}" type="datetimeFigureOut">
              <a:rPr lang="pt-BR" smtClean="0"/>
              <a:t>22/05/2020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2CFD-005A-4CA1-8BE2-6E69B46626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7415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6FF6-D920-46C0-8DA1-0421D7F24613}" type="datetimeFigureOut">
              <a:rPr lang="pt-BR" smtClean="0"/>
              <a:t>22/05/2020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2CFD-005A-4CA1-8BE2-6E69B46626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544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6FF6-D920-46C0-8DA1-0421D7F24613}" type="datetimeFigureOut">
              <a:rPr lang="pt-BR" smtClean="0"/>
              <a:t>22/05/2020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2CFD-005A-4CA1-8BE2-6E69B46626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4387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6FF6-D920-46C0-8DA1-0421D7F24613}" type="datetimeFigureOut">
              <a:rPr lang="pt-BR" smtClean="0"/>
              <a:t>22/05/2020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2CFD-005A-4CA1-8BE2-6E69B46626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4804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6FF6-D920-46C0-8DA1-0421D7F24613}" type="datetimeFigureOut">
              <a:rPr lang="pt-BR" smtClean="0"/>
              <a:t>22/05/2020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82CFD-005A-4CA1-8BE2-6E69B46626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9815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6FF6-D920-46C0-8DA1-0421D7F24613}" type="datetimeFigureOut">
              <a:rPr lang="pt-BR" smtClean="0"/>
              <a:t>22/05/2020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482CFD-005A-4CA1-8BE2-6E69B46626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3257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981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b="1" smtClean="0"/>
              <a:t>Introdução do café no Brasil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pt-BR"/>
              <a:t>Sargento Mor Francisco de Mello Palheta</a:t>
            </a:r>
          </a:p>
          <a:p>
            <a:pPr lvl="1" eaLnBrk="1" hangingPunct="1">
              <a:buFontTx/>
              <a:buNone/>
            </a:pPr>
            <a:r>
              <a:rPr lang="pt-BR" altLang="pt-BR"/>
              <a:t>	tarefa secreta: sementes na Guiana 1727</a:t>
            </a:r>
          </a:p>
          <a:p>
            <a:pPr eaLnBrk="1" hangingPunct="1"/>
            <a:r>
              <a:rPr lang="pt-BR" altLang="pt-BR"/>
              <a:t>1736-41: chegaram 1.354 </a:t>
            </a:r>
            <a:r>
              <a:rPr lang="pt-BR" altLang="pt-BR">
                <a:cs typeface="Arial" panose="020B0604020202020204" pitchFamily="34" charset="0"/>
              </a:rPr>
              <a:t>@ a Lisboa</a:t>
            </a:r>
            <a:endParaRPr lang="pt-BR" altLang="pt-BR"/>
          </a:p>
          <a:p>
            <a:pPr eaLnBrk="1" hangingPunct="1"/>
            <a:r>
              <a:rPr lang="pt-BR" altLang="pt-BR"/>
              <a:t>1750: Pará exportou 5 mil</a:t>
            </a:r>
            <a:r>
              <a:rPr lang="pt-BR" altLang="pt-BR">
                <a:cs typeface="Arial" panose="020B0604020202020204" pitchFamily="34" charset="0"/>
              </a:rPr>
              <a:t> @ </a:t>
            </a:r>
          </a:p>
          <a:p>
            <a:pPr lvl="1" eaLnBrk="1" hangingPunct="1">
              <a:buFontTx/>
              <a:buNone/>
            </a:pPr>
            <a:r>
              <a:rPr lang="pt-BR" altLang="pt-BR">
                <a:cs typeface="Arial" panose="020B0604020202020204" pitchFamily="34" charset="0"/>
              </a:rPr>
              <a:t>	= consumo português</a:t>
            </a:r>
          </a:p>
          <a:p>
            <a:pPr eaLnBrk="1" hangingPunct="1"/>
            <a:r>
              <a:rPr lang="pt-BR" altLang="pt-BR">
                <a:cs typeface="Arial" panose="020B0604020202020204" pitchFamily="34" charset="0"/>
              </a:rPr>
              <a:t>1775: PA e MA exportação de 8,5 mil @</a:t>
            </a:r>
          </a:p>
          <a:p>
            <a:pPr lvl="1" eaLnBrk="1" hangingPunct="1">
              <a:buFontTx/>
              <a:buNone/>
            </a:pPr>
            <a:r>
              <a:rPr lang="pt-BR" altLang="pt-BR">
                <a:cs typeface="Arial" panose="020B0604020202020204" pitchFamily="34" charset="0"/>
              </a:rPr>
              <a:t>	estagnação da produção no Norte </a:t>
            </a:r>
            <a:r>
              <a:rPr lang="pt-BR" altLang="pt-BR">
                <a:cs typeface="Arial" panose="020B0604020202020204" pitchFamily="34" charset="0"/>
                <a:sym typeface="Wingdings" panose="05000000000000000000" pitchFamily="2" charset="2"/>
              </a:rPr>
              <a:t> BA</a:t>
            </a:r>
            <a:endParaRPr lang="pt-BR" altLang="pt-BR">
              <a:cs typeface="Arial" panose="020B0604020202020204" pitchFamily="34" charset="0"/>
            </a:endParaRPr>
          </a:p>
          <a:p>
            <a:pPr eaLnBrk="1" hangingPunct="1"/>
            <a:r>
              <a:rPr lang="pt-BR" altLang="pt-BR">
                <a:cs typeface="Arial" panose="020B0604020202020204" pitchFamily="34" charset="0"/>
              </a:rPr>
              <a:t>1790: RJ exportou 470 @</a:t>
            </a:r>
          </a:p>
          <a:p>
            <a:pPr lvl="1" eaLnBrk="1" hangingPunct="1">
              <a:buFontTx/>
              <a:buNone/>
            </a:pPr>
            <a:r>
              <a:rPr lang="pt-BR" altLang="pt-BR">
                <a:cs typeface="Arial" panose="020B0604020202020204" pitchFamily="34" charset="0"/>
              </a:rPr>
              <a:t>	cultivo no município: Lagoa, Tijuca e Gávea</a:t>
            </a:r>
            <a:endParaRPr lang="pt-BR" altLang="pt-BR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03909" y="503869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0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9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b="1" smtClean="0"/>
              <a:t>Expansão cafeeira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1"/>
            <a:ext cx="857885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pt-BR" altLang="pt-BR" dirty="0"/>
              <a:t>1800: exportação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pt-BR" altLang="pt-BR" dirty="0"/>
              <a:t>	PA 4.903 </a:t>
            </a:r>
            <a:r>
              <a:rPr lang="pt-BR" altLang="pt-BR" dirty="0">
                <a:cs typeface="Arial" charset="0"/>
              </a:rPr>
              <a:t>@</a:t>
            </a:r>
            <a:r>
              <a:rPr lang="pt-BR" altLang="pt-BR" dirty="0"/>
              <a:t>, BA 5.193 e RJ 41.582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altLang="pt-BR" dirty="0"/>
              <a:t>Exportação brasileira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pt-BR" altLang="pt-BR" dirty="0"/>
              <a:t>	1820         0,5 milhão de </a:t>
            </a:r>
            <a:r>
              <a:rPr lang="pt-BR" altLang="pt-BR" dirty="0">
                <a:cs typeface="Arial" charset="0"/>
              </a:rPr>
              <a:t>@</a:t>
            </a:r>
            <a:endParaRPr lang="pt-BR" altLang="pt-BR" dirty="0"/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pt-BR" altLang="pt-BR" dirty="0"/>
              <a:t>	1830   quase 2 milhões de </a:t>
            </a:r>
            <a:r>
              <a:rPr lang="pt-BR" altLang="pt-BR" dirty="0">
                <a:cs typeface="Arial" charset="0"/>
              </a:rPr>
              <a:t>@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pt-BR" altLang="pt-BR" dirty="0">
                <a:cs typeface="Arial" charset="0"/>
              </a:rPr>
              <a:t>	1840         5 milhões de @</a:t>
            </a:r>
            <a:endParaRPr lang="pt-BR" altLang="pt-BR" dirty="0"/>
          </a:p>
          <a:p>
            <a:pPr eaLnBrk="1" hangingPunct="1">
              <a:lnSpc>
                <a:spcPct val="90000"/>
              </a:lnSpc>
              <a:defRPr/>
            </a:pPr>
            <a:r>
              <a:rPr lang="pt-BR" altLang="pt-BR" dirty="0"/>
              <a:t>Brasil maior produtor mundial em 1829</a:t>
            </a:r>
          </a:p>
          <a:p>
            <a:pPr marL="457200" lvl="1" indent="0">
              <a:buNone/>
              <a:defRPr/>
            </a:pPr>
            <a:r>
              <a:rPr lang="pt-BR" altLang="pt-BR" dirty="0"/>
              <a:t>	</a:t>
            </a:r>
            <a:r>
              <a:rPr lang="pt-BR" altLang="pt-BR" dirty="0"/>
              <a:t>passa Java e chega a 40% da oferta mundial em 1830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altLang="pt-BR" dirty="0"/>
              <a:t>Café o principal produto de exportação em 1830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pt-BR" altLang="pt-BR" dirty="0"/>
              <a:t>	18% em 1821-30 </a:t>
            </a:r>
            <a:r>
              <a:rPr lang="pt-BR" altLang="pt-BR" dirty="0">
                <a:sym typeface="Wingdings" pitchFamily="2" charset="2"/>
              </a:rPr>
              <a:t> 40% de 1830-50</a:t>
            </a:r>
            <a:endParaRPr lang="pt-BR" altLang="pt-BR" dirty="0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9871" y="538060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62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8" y="504825"/>
            <a:ext cx="8189912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94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4" descr="Digitalizar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138" y="52388"/>
            <a:ext cx="8678862" cy="680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15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4" descr="Digitalizar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1438"/>
            <a:ext cx="8694738" cy="678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9375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725" y="1287464"/>
            <a:ext cx="5162550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Produção por países (1910-14)</a:t>
            </a:r>
          </a:p>
        </p:txBody>
      </p:sp>
    </p:spTree>
    <p:extLst>
      <p:ext uri="{BB962C8B-B14F-4D97-AF65-F5344CB8AC3E}">
        <p14:creationId xmlns:p14="http://schemas.microsoft.com/office/powerpoint/2010/main" val="3560568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88" y="981075"/>
            <a:ext cx="8609012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25" y="260350"/>
            <a:ext cx="8542338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9924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1774825" y="274638"/>
            <a:ext cx="8713788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t-BR" altLang="pt-BR" b="1" smtClean="0"/>
              <a:t>Gestação da economia cafeeira</a:t>
            </a:r>
            <a:br>
              <a:rPr lang="pt-BR" altLang="pt-BR" b="1" smtClean="0"/>
            </a:br>
            <a:r>
              <a:rPr lang="pt-BR" altLang="pt-BR" b="1" smtClean="0"/>
              <a:t>1825-1875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pt-BR" dirty="0" smtClean="0"/>
              <a:t>Empresa cafeeira X açucareira</a:t>
            </a:r>
          </a:p>
          <a:p>
            <a:pPr lvl="1" eaLnBrk="1" hangingPunct="1"/>
            <a:r>
              <a:rPr lang="pt-BR" altLang="pt-BR" dirty="0" smtClean="0"/>
              <a:t>Emprego de escravos semelhantes</a:t>
            </a:r>
          </a:p>
          <a:p>
            <a:pPr lvl="2" eaLnBrk="1" hangingPunct="1"/>
            <a:r>
              <a:rPr lang="pt-BR" altLang="pt-BR" dirty="0" smtClean="0"/>
              <a:t>Pequenos cafeicultores com poucos escravos</a:t>
            </a:r>
          </a:p>
          <a:p>
            <a:pPr lvl="1" eaLnBrk="1" hangingPunct="1"/>
            <a:r>
              <a:rPr lang="pt-BR" altLang="pt-BR" dirty="0" smtClean="0"/>
              <a:t>menor grau de capitalização</a:t>
            </a:r>
          </a:p>
          <a:p>
            <a:pPr lvl="1" eaLnBrk="1" hangingPunct="1"/>
            <a:r>
              <a:rPr lang="pt-BR" altLang="pt-BR" dirty="0" smtClean="0"/>
              <a:t>maior uso do fator terra</a:t>
            </a:r>
          </a:p>
          <a:p>
            <a:pPr lvl="1" eaLnBrk="1" hangingPunct="1"/>
            <a:r>
              <a:rPr lang="pt-BR" altLang="pt-BR" dirty="0" smtClean="0"/>
              <a:t>menor reposição monetária</a:t>
            </a:r>
          </a:p>
          <a:p>
            <a:pPr eaLnBrk="1" hangingPunct="1"/>
            <a:r>
              <a:rPr lang="pt-BR" altLang="pt-BR" dirty="0" smtClean="0"/>
              <a:t>nova classe empresarial: </a:t>
            </a:r>
          </a:p>
          <a:p>
            <a:pPr lvl="1" eaLnBrk="1" hangingPunct="1">
              <a:buFontTx/>
              <a:buNone/>
            </a:pPr>
            <a:r>
              <a:rPr lang="pt-BR" altLang="pt-BR" dirty="0" smtClean="0"/>
              <a:t>espírito comercial: experiência antiga</a:t>
            </a:r>
          </a:p>
          <a:p>
            <a:pPr lvl="1" eaLnBrk="1" hangingPunct="1">
              <a:buFontTx/>
              <a:buNone/>
            </a:pPr>
            <a:r>
              <a:rPr lang="pt-BR" altLang="pt-BR" dirty="0" smtClean="0"/>
              <a:t>ligação com a corte: participação no Estado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85413" y="3265556"/>
            <a:ext cx="406400" cy="406400"/>
          </a:xfrm>
          <a:prstGeom prst="rect">
            <a:avLst/>
          </a:prstGeom>
        </p:spPr>
      </p:pic>
      <p:pic>
        <p:nvPicPr>
          <p:cNvPr id="4" name="Som grav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01190" y="472125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81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4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414" y="-28575"/>
            <a:ext cx="7877175" cy="691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44178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92075"/>
            <a:ext cx="6678612" cy="665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2394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pt-BR" altLang="pt-BR" b="1" smtClean="0"/>
              <a:t>Café no Brasil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Furtado, XX</a:t>
            </a:r>
          </a:p>
          <a:p>
            <a:pPr eaLnBrk="1" hangingPunct="1"/>
            <a:r>
              <a:rPr lang="pt-BR" altLang="pt-BR" smtClean="0"/>
              <a:t>Edmar Bacha, 150 anos de café</a:t>
            </a:r>
          </a:p>
          <a:p>
            <a:pPr eaLnBrk="1" hangingPunct="1"/>
            <a:r>
              <a:rPr lang="pt-BR" altLang="pt-BR" smtClean="0"/>
              <a:t>Delfim, Problema do café</a:t>
            </a:r>
          </a:p>
        </p:txBody>
      </p:sp>
    </p:spTree>
    <p:extLst>
      <p:ext uri="{BB962C8B-B14F-4D97-AF65-F5344CB8AC3E}">
        <p14:creationId xmlns:p14="http://schemas.microsoft.com/office/powerpoint/2010/main" val="24819654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b="1" smtClean="0"/>
              <a:t>Crescimento dos preços 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1"/>
            <a:ext cx="8458200" cy="4525963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pt-BR" altLang="pt-BR"/>
              <a:t>tendência crescente de 1840 a 1890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/>
              <a:t>problemas de oferta Holandeses e Brasil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/>
              <a:t>	pragas e restrições à expansão em novas áreas </a:t>
            </a:r>
            <a:r>
              <a:rPr lang="pt-BR" altLang="pt-BR">
                <a:sym typeface="Wingdings" panose="05000000000000000000" pitchFamily="2" charset="2"/>
              </a:rPr>
              <a:t> problemas de trabalho e transporte</a:t>
            </a:r>
            <a:endParaRPr lang="pt-BR" altLang="pt-BR"/>
          </a:p>
          <a:p>
            <a:pPr eaLnBrk="1" hangingPunct="1">
              <a:lnSpc>
                <a:spcPct val="90000"/>
              </a:lnSpc>
            </a:pPr>
            <a:r>
              <a:rPr lang="pt-BR" altLang="pt-BR"/>
              <a:t>Nova onda de expansão em SP e MG na década  de 1870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/>
              <a:t>	avanço da ferrovia e imigração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/>
              <a:t>	entrada de largas áreas na produção 1890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/>
              <a:t>	retração dos preços de 1896 a 1902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/>
              <a:t>	Brasil responde por 75% da oferta mundial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/>
              <a:t>Encilhamento: + crédito e desvalorização cambial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pt-BR" altLang="pt-BR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93400" y="51500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32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4" descr="Digitalizar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138" y="1"/>
            <a:ext cx="8678862" cy="680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798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-26988"/>
            <a:ext cx="7772400" cy="696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614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22"/>
          <p:cNvSpPr>
            <a:spLocks noChangeArrowheads="1"/>
          </p:cNvSpPr>
          <p:nvPr/>
        </p:nvSpPr>
        <p:spPr bwMode="auto">
          <a:xfrm>
            <a:off x="1828800" y="6019801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200" b="1">
                <a:latin typeface="Arial Unicode MS" panose="020B0604020202020204" pitchFamily="34" charset="-128"/>
                <a:cs typeface="Times New Roman" panose="02020603050405020304" pitchFamily="18" charset="0"/>
              </a:rPr>
              <a:t>Fonte: Milliet, Lima, Censo de 1920 e 60, Almada.</a:t>
            </a:r>
            <a:endParaRPr lang="pt-BR" altLang="pt-BR" sz="1200">
              <a:latin typeface="Arial Unicode MS" panose="020B0604020202020204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graphicFrame>
        <p:nvGraphicFramePr>
          <p:cNvPr id="106499" name="Object 246"/>
          <p:cNvGraphicFramePr>
            <a:graphicFrameLocks noChangeAspect="1"/>
          </p:cNvGraphicFramePr>
          <p:nvPr/>
        </p:nvGraphicFramePr>
        <p:xfrm>
          <a:off x="1487487" y="490539"/>
          <a:ext cx="9217026" cy="544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Gráfico" r:id="rId3" imgW="5057851" imgH="2991002" progId="Excel.Chart.8">
                  <p:embed/>
                </p:oleObj>
              </mc:Choice>
              <mc:Fallback>
                <p:oleObj name="Gráfico" r:id="rId3" imgW="5057851" imgH="2991002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7487" y="490539"/>
                        <a:ext cx="9217026" cy="5449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013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9" y="180975"/>
            <a:ext cx="9077325" cy="649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60751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-26988"/>
            <a:ext cx="7669212" cy="683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31202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15876"/>
            <a:ext cx="6969125" cy="716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63912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b="1" smtClean="0"/>
              <a:t>Café em 1920</a:t>
            </a:r>
          </a:p>
        </p:txBody>
      </p:sp>
      <p:sp>
        <p:nvSpPr>
          <p:cNvPr id="110595" name="Espaço Reservado para Conteúdo 2"/>
          <p:cNvSpPr>
            <a:spLocks noGrp="1"/>
          </p:cNvSpPr>
          <p:nvPr>
            <p:ph idx="1"/>
          </p:nvPr>
        </p:nvSpPr>
        <p:spPr>
          <a:xfrm>
            <a:off x="1981200" y="1600201"/>
            <a:ext cx="8686800" cy="4525963"/>
          </a:xfrm>
        </p:spPr>
        <p:txBody>
          <a:bodyPr/>
          <a:lstStyle/>
          <a:p>
            <a:pPr marL="0" indent="0">
              <a:buNone/>
            </a:pPr>
            <a:r>
              <a:rPr lang="pt-BR" altLang="pt-BR" smtClean="0"/>
              <a:t>Estados		SP		MG		RJ	ES</a:t>
            </a:r>
          </a:p>
          <a:p>
            <a:pPr marL="0" indent="0">
              <a:buNone/>
            </a:pPr>
            <a:r>
              <a:rPr lang="pt-BR" altLang="pt-BR" smtClean="0"/>
              <a:t>Produção%	42,4		32,1	       10,4  	7,8</a:t>
            </a:r>
          </a:p>
          <a:p>
            <a:pPr marL="0" indent="0">
              <a:buNone/>
            </a:pPr>
            <a:r>
              <a:rPr lang="pt-BR" altLang="pt-BR" smtClean="0"/>
              <a:t>Cafeeiros		824		480	        155	115</a:t>
            </a:r>
          </a:p>
          <a:p>
            <a:pPr marL="0" indent="0">
              <a:buNone/>
            </a:pPr>
            <a:r>
              <a:rPr lang="pt-BR" altLang="pt-BR" smtClean="0"/>
              <a:t>(em milhões)</a:t>
            </a:r>
          </a:p>
          <a:p>
            <a:pPr marL="0" indent="0">
              <a:buNone/>
            </a:pPr>
            <a:r>
              <a:rPr lang="pt-BR" altLang="pt-BR" smtClean="0"/>
              <a:t>Área			1.029	651		195	153</a:t>
            </a:r>
          </a:p>
          <a:p>
            <a:pPr marL="0" indent="0">
              <a:buNone/>
            </a:pPr>
            <a:r>
              <a:rPr lang="pt-BR" altLang="pt-BR" smtClean="0"/>
              <a:t>(mil hectares)</a:t>
            </a:r>
          </a:p>
          <a:p>
            <a:pPr marL="0" indent="0">
              <a:buNone/>
            </a:pPr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6408836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1" y="765175"/>
            <a:ext cx="8304213" cy="437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100" y="5070476"/>
            <a:ext cx="6089650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13205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62" y="268289"/>
            <a:ext cx="10891838" cy="496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700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Brasil era café e o café era Brasil </a:t>
            </a:r>
            <a:r>
              <a:rPr lang="pt-BR" altLang="pt-BR" sz="4000"/>
              <a:t>na segunda metade do XIX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1"/>
            <a:ext cx="8458200" cy="4525963"/>
          </a:xfrm>
        </p:spPr>
        <p:txBody>
          <a:bodyPr/>
          <a:lstStyle/>
          <a:p>
            <a:pPr eaLnBrk="1" hangingPunct="1"/>
            <a:r>
              <a:rPr lang="pt-BR" altLang="pt-BR"/>
              <a:t>Transformação da economia após 1850</a:t>
            </a:r>
          </a:p>
          <a:p>
            <a:pPr lvl="1" eaLnBrk="1" hangingPunct="1">
              <a:buFontTx/>
              <a:buNone/>
            </a:pPr>
            <a:r>
              <a:rPr lang="pt-BR" altLang="pt-BR"/>
              <a:t>	letargia desde o declínio da mineração 1770?</a:t>
            </a:r>
          </a:p>
          <a:p>
            <a:pPr lvl="1" eaLnBrk="1" hangingPunct="1">
              <a:buFontTx/>
              <a:buNone/>
            </a:pPr>
            <a:r>
              <a:rPr lang="pt-BR" altLang="pt-BR"/>
              <a:t>	progresso local e efêmero: falsa euforia no MA</a:t>
            </a:r>
          </a:p>
          <a:p>
            <a:pPr lvl="1" eaLnBrk="1" hangingPunct="1">
              <a:buFontTx/>
              <a:buNone/>
            </a:pPr>
            <a:r>
              <a:rPr lang="pt-BR" altLang="pt-BR"/>
              <a:t>	mercado interno depende das exportações</a:t>
            </a:r>
          </a:p>
          <a:p>
            <a:pPr eaLnBrk="1" hangingPunct="1"/>
            <a:r>
              <a:rPr lang="pt-BR" altLang="pt-BR"/>
              <a:t>Como incrementar as exportações? </a:t>
            </a:r>
          </a:p>
          <a:p>
            <a:pPr lvl="1" eaLnBrk="1" hangingPunct="1">
              <a:buFontTx/>
              <a:buNone/>
            </a:pPr>
            <a:r>
              <a:rPr lang="pt-BR" altLang="pt-BR"/>
              <a:t>	</a:t>
            </a:r>
            <a:r>
              <a:rPr lang="pt-BR" altLang="pt-BR" b="1"/>
              <a:t>Açúcar</a:t>
            </a:r>
            <a:r>
              <a:rPr lang="pt-BR" altLang="pt-BR"/>
              <a:t>: concorrência forte nas Antilhas e de beterraba na Europa</a:t>
            </a:r>
          </a:p>
          <a:p>
            <a:pPr lvl="1" eaLnBrk="1" hangingPunct="1">
              <a:buFontTx/>
              <a:buNone/>
            </a:pPr>
            <a:r>
              <a:rPr lang="pt-BR" altLang="pt-BR"/>
              <a:t>	</a:t>
            </a:r>
            <a:r>
              <a:rPr lang="pt-BR" altLang="pt-BR" b="1"/>
              <a:t>Algodão</a:t>
            </a:r>
            <a:r>
              <a:rPr lang="pt-BR" altLang="pt-BR"/>
              <a:t>: concorrência do Sul dos EUA</a:t>
            </a:r>
          </a:p>
          <a:p>
            <a:pPr lvl="1" eaLnBrk="1" hangingPunct="1">
              <a:buFontTx/>
              <a:buNone/>
            </a:pPr>
            <a:r>
              <a:rPr lang="pt-BR" altLang="pt-BR"/>
              <a:t>			Melhores produtividades e menores fretes</a:t>
            </a:r>
          </a:p>
          <a:p>
            <a:pPr lvl="1" eaLnBrk="1" hangingPunct="1">
              <a:buFontTx/>
              <a:buNone/>
            </a:pPr>
            <a:r>
              <a:rPr lang="pt-BR" altLang="pt-BR"/>
              <a:t>	Fumo, couros e arroz mercados reduzidos: - aumento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9400" y="546011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50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4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-458788"/>
            <a:ext cx="6850062" cy="9315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048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Preço do café em dólares</a:t>
            </a:r>
          </a:p>
        </p:txBody>
      </p:sp>
      <p:pic>
        <p:nvPicPr>
          <p:cNvPr id="11469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1557339"/>
            <a:ext cx="6962775" cy="500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9136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7" y="-582613"/>
            <a:ext cx="10377488" cy="744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281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b="1" smtClean="0"/>
              <a:t>Produto novo: café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412876"/>
            <a:ext cx="8229600" cy="4968875"/>
          </a:xfrm>
        </p:spPr>
        <p:txBody>
          <a:bodyPr/>
          <a:lstStyle/>
          <a:p>
            <a:pPr eaLnBrk="1" hangingPunct="1"/>
            <a:r>
              <a:rPr lang="pt-BR" altLang="pt-BR"/>
              <a:t>Crescimento da demanda mundial</a:t>
            </a:r>
          </a:p>
          <a:p>
            <a:pPr lvl="1" eaLnBrk="1" hangingPunct="1">
              <a:buFontTx/>
              <a:buNone/>
            </a:pPr>
            <a:r>
              <a:rPr lang="pt-BR" altLang="pt-BR"/>
              <a:t>	crescimento maior do que o PIB</a:t>
            </a:r>
          </a:p>
          <a:p>
            <a:pPr lvl="1" eaLnBrk="1" hangingPunct="1">
              <a:buFontTx/>
              <a:buNone/>
            </a:pPr>
            <a:r>
              <a:rPr lang="pt-BR" altLang="pt-BR"/>
              <a:t>	elasticidade renda elevada</a:t>
            </a:r>
          </a:p>
          <a:p>
            <a:pPr lvl="1" eaLnBrk="1" hangingPunct="1">
              <a:buFontTx/>
              <a:buNone/>
            </a:pPr>
            <a:r>
              <a:rPr lang="pt-BR" altLang="pt-BR"/>
              <a:t>	maior renda mundial: </a:t>
            </a:r>
            <a:r>
              <a:rPr lang="pt-BR" altLang="pt-BR" i="1"/>
              <a:t>boom</a:t>
            </a:r>
            <a:r>
              <a:rPr lang="pt-BR" altLang="pt-BR"/>
              <a:t> de matérias primas</a:t>
            </a:r>
          </a:p>
          <a:p>
            <a:pPr lvl="1" eaLnBrk="1" hangingPunct="1">
              <a:buFontTx/>
              <a:buNone/>
            </a:pPr>
            <a:r>
              <a:rPr lang="pt-BR" altLang="pt-BR"/>
              <a:t>	melhoria dos transportes: vapor e casco de ferro</a:t>
            </a:r>
          </a:p>
          <a:p>
            <a:pPr lvl="1" eaLnBrk="1" hangingPunct="1">
              <a:buFontTx/>
              <a:buNone/>
            </a:pPr>
            <a:r>
              <a:rPr lang="pt-BR" altLang="pt-BR"/>
              <a:t>	EUA: grande mercado e mais dinâmico</a:t>
            </a:r>
          </a:p>
          <a:p>
            <a:pPr lvl="1" eaLnBrk="1" hangingPunct="1">
              <a:buFontTx/>
              <a:buNone/>
            </a:pPr>
            <a:r>
              <a:rPr lang="pt-BR" altLang="pt-BR" sz="2000"/>
              <a:t>			40% das importações em 1880</a:t>
            </a:r>
          </a:p>
          <a:p>
            <a:pPr lvl="1" eaLnBrk="1" hangingPunct="1">
              <a:buFontTx/>
              <a:buNone/>
            </a:pPr>
            <a:r>
              <a:rPr lang="pt-BR" altLang="pt-BR"/>
              <a:t>	Europa continental: ALE, FRA, Escandinávia 		  e países baixos</a:t>
            </a:r>
          </a:p>
          <a:p>
            <a:pPr eaLnBrk="1" hangingPunct="1"/>
            <a:r>
              <a:rPr lang="pt-BR" altLang="pt-BR"/>
              <a:t>Concorrência com o chá </a:t>
            </a:r>
          </a:p>
          <a:p>
            <a:pPr lvl="1" eaLnBrk="1" hangingPunct="1">
              <a:buFontTx/>
              <a:buNone/>
            </a:pPr>
            <a:r>
              <a:rPr lang="pt-BR" altLang="pt-BR"/>
              <a:t>	Perda da Inglaterra no início do XIX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9871" y="526133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0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1" y="-98425"/>
            <a:ext cx="6651625" cy="684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848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b="1" smtClean="0"/>
              <a:t>Oferta: ciclos do café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1"/>
            <a:ext cx="83820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altLang="pt-BR" smtClean="0"/>
              <a:t>Características do cultivo: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mtClean="0"/>
              <a:t>	cultura permanente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mtClean="0"/>
              <a:t>	custos fixos: 75% - século XIX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mtClean="0"/>
              <a:t>	início da produção com 4 anos e auge +- 10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mtClean="0"/>
              <a:t>Defasagem entre o momento do plantio e colheita  </a:t>
            </a:r>
            <a:r>
              <a:rPr lang="pt-BR" altLang="pt-BR" smtClean="0">
                <a:sym typeface="Wingdings" panose="05000000000000000000" pitchFamily="2" charset="2"/>
              </a:rPr>
              <a:t> ajustes lentos</a:t>
            </a:r>
            <a:endParaRPr lang="pt-BR" altLang="pt-BR" smtClean="0"/>
          </a:p>
          <a:p>
            <a:pPr eaLnBrk="1" hangingPunct="1">
              <a:lnSpc>
                <a:spcPct val="90000"/>
              </a:lnSpc>
            </a:pPr>
            <a:r>
              <a:rPr lang="pt-BR" altLang="pt-BR" smtClean="0"/>
              <a:t>variação das colheitas de ano para outro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mtClean="0"/>
              <a:t>Irregularidade da produção e demanda constante </a:t>
            </a:r>
            <a:r>
              <a:rPr lang="pt-BR" altLang="pt-BR" smtClean="0">
                <a:sym typeface="Wingdings" panose="05000000000000000000" pitchFamily="2" charset="2"/>
              </a:rPr>
              <a:t> oscilação de preços</a:t>
            </a:r>
            <a:endParaRPr lang="pt-BR" altLang="pt-BR" smtClean="0"/>
          </a:p>
          <a:p>
            <a:pPr eaLnBrk="1" hangingPunct="1">
              <a:lnSpc>
                <a:spcPct val="90000"/>
              </a:lnSpc>
            </a:pPr>
            <a:endParaRPr lang="pt-BR" altLang="pt-BR" smtClean="0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0459" y="549987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66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0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Preço do café em francos</a:t>
            </a:r>
          </a:p>
        </p:txBody>
      </p:sp>
      <p:pic>
        <p:nvPicPr>
          <p:cNvPr id="9113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1557339"/>
            <a:ext cx="6962775" cy="500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6782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b="1" smtClean="0"/>
              <a:t>Desajustes do mercado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4582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altLang="pt-BR" smtClean="0"/>
              <a:t>Safras boas </a:t>
            </a:r>
            <a:r>
              <a:rPr lang="pt-BR" altLang="pt-BR" smtClean="0">
                <a:sym typeface="Wingdings" panose="05000000000000000000" pitchFamily="2" charset="2"/>
              </a:rPr>
              <a:t> </a:t>
            </a:r>
            <a:r>
              <a:rPr lang="pt-BR" altLang="pt-BR" smtClean="0">
                <a:sym typeface="Symbol" panose="05050102010706020507" pitchFamily="18" charset="2"/>
              </a:rPr>
              <a:t> Preços </a:t>
            </a:r>
            <a:r>
              <a:rPr lang="pt-BR" altLang="pt-BR" smtClean="0">
                <a:sym typeface="Wingdings" panose="05000000000000000000" pitchFamily="2" charset="2"/>
              </a:rPr>
              <a:t> estoques +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mtClean="0">
                <a:sym typeface="Wingdings" panose="05000000000000000000" pitchFamily="2" charset="2"/>
              </a:rPr>
              <a:t>	oligopsônio por grandes firmas estrangeiras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mtClean="0">
                <a:sym typeface="Wingdings" panose="05000000000000000000" pitchFamily="2" charset="2"/>
              </a:rPr>
              <a:t>	1921: 10 a 12 compradores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mtClean="0">
                <a:sym typeface="Wingdings" panose="05000000000000000000" pitchFamily="2" charset="2"/>
              </a:rPr>
              <a:t>maiores desajustes do mercado: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b="1" smtClean="0">
                <a:sym typeface="Wingdings" panose="05000000000000000000" pitchFamily="2" charset="2"/>
              </a:rPr>
              <a:t>Revolução haitiana </a:t>
            </a:r>
            <a:r>
              <a:rPr lang="pt-BR" altLang="pt-BR" smtClean="0">
                <a:sym typeface="Wingdings" panose="05000000000000000000" pitchFamily="2" charset="2"/>
              </a:rPr>
              <a:t>em 1791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mtClean="0">
                <a:sym typeface="Wingdings" panose="05000000000000000000" pitchFamily="2" charset="2"/>
              </a:rPr>
              <a:t>	produção mundial: 1,2 milhões de sacas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mtClean="0">
                <a:sym typeface="Wingdings" panose="05000000000000000000" pitchFamily="2" charset="2"/>
              </a:rPr>
              <a:t>	Haiti: 650 mil  </a:t>
            </a:r>
            <a:r>
              <a:rPr lang="pt-BR" altLang="pt-BR" smtClean="0">
                <a:sym typeface="Symbol" panose="05050102010706020507" pitchFamily="18" charset="2"/>
              </a:rPr>
              <a:t> preços</a:t>
            </a:r>
            <a:endParaRPr lang="pt-BR" altLang="pt-BR" smtClean="0"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</a:pPr>
            <a:r>
              <a:rPr lang="pt-BR" altLang="pt-BR" smtClean="0"/>
              <a:t>Resposta de outros países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mtClean="0"/>
              <a:t>	Antilhas e Guiana </a:t>
            </a:r>
            <a:r>
              <a:rPr lang="pt-BR" altLang="pt-BR" smtClean="0">
                <a:sym typeface="Wingdings" panose="05000000000000000000" pitchFamily="2" charset="2"/>
              </a:rPr>
              <a:t> Brasil e Índias holandesa</a:t>
            </a:r>
            <a:endParaRPr lang="pt-BR" altLang="pt-BR" smtClean="0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47965" y="49671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10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175</Words>
  <Application>Microsoft Office PowerPoint</Application>
  <PresentationFormat>Widescreen</PresentationFormat>
  <Paragraphs>95</Paragraphs>
  <Slides>31</Slides>
  <Notes>0</Notes>
  <HiddenSlides>0</HiddenSlides>
  <MMClips>9</MMClips>
  <ScaleCrop>false</ScaleCrop>
  <HeadingPairs>
    <vt:vector size="8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40" baseType="lpstr">
      <vt:lpstr>Arial Unicode MS</vt:lpstr>
      <vt:lpstr>Arial</vt:lpstr>
      <vt:lpstr>Calibri</vt:lpstr>
      <vt:lpstr>Calibri Light</vt:lpstr>
      <vt:lpstr>Symbol</vt:lpstr>
      <vt:lpstr>Times New Roman</vt:lpstr>
      <vt:lpstr>Wingdings</vt:lpstr>
      <vt:lpstr>Tema do Office</vt:lpstr>
      <vt:lpstr>Gráfico</vt:lpstr>
      <vt:lpstr>Apresentação do PowerPoint</vt:lpstr>
      <vt:lpstr>Café no Brasil</vt:lpstr>
      <vt:lpstr>Brasil era café e o café era Brasil na segunda metade do XIX</vt:lpstr>
      <vt:lpstr>Apresentação do PowerPoint</vt:lpstr>
      <vt:lpstr>Produto novo: café</vt:lpstr>
      <vt:lpstr>Apresentação do PowerPoint</vt:lpstr>
      <vt:lpstr>Oferta: ciclos do café</vt:lpstr>
      <vt:lpstr>Preço do café em francos</vt:lpstr>
      <vt:lpstr>Desajustes do mercado</vt:lpstr>
      <vt:lpstr>Introdução do café no Brasil</vt:lpstr>
      <vt:lpstr>Expansão cafeeira</vt:lpstr>
      <vt:lpstr>Apresentação do PowerPoint</vt:lpstr>
      <vt:lpstr>Apresentação do PowerPoint</vt:lpstr>
      <vt:lpstr>Apresentação do PowerPoint</vt:lpstr>
      <vt:lpstr>Produção por países (1910-14)</vt:lpstr>
      <vt:lpstr>Apresentação do PowerPoint</vt:lpstr>
      <vt:lpstr>Gestação da economia cafeeira 1825-1875</vt:lpstr>
      <vt:lpstr>Apresentação do PowerPoint</vt:lpstr>
      <vt:lpstr>Apresentação do PowerPoint</vt:lpstr>
      <vt:lpstr>Crescimento dos preços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Café em 1920</vt:lpstr>
      <vt:lpstr>Apresentação do PowerPoint</vt:lpstr>
      <vt:lpstr>Apresentação do PowerPoint</vt:lpstr>
      <vt:lpstr>Apresentação do PowerPoint</vt:lpstr>
      <vt:lpstr>Preço do café em dólares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Renato</dc:creator>
  <cp:lastModifiedBy>Renato</cp:lastModifiedBy>
  <cp:revision>6</cp:revision>
  <dcterms:created xsi:type="dcterms:W3CDTF">2020-05-22T17:18:57Z</dcterms:created>
  <dcterms:modified xsi:type="dcterms:W3CDTF">2020-05-22T17:48:16Z</dcterms:modified>
</cp:coreProperties>
</file>