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4" r:id="rId29"/>
    <p:sldId id="296" r:id="rId30"/>
    <p:sldId id="297" r:id="rId31"/>
    <p:sldId id="298" r:id="rId32"/>
    <p:sldId id="299" r:id="rId33"/>
    <p:sldId id="301" r:id="rId34"/>
    <p:sldId id="302" r:id="rId35"/>
    <p:sldId id="303" r:id="rId36"/>
    <p:sldId id="304" r:id="rId37"/>
    <p:sldId id="305" r:id="rId38"/>
    <p:sldId id="306" r:id="rId39"/>
    <p:sldId id="308" r:id="rId40"/>
    <p:sldId id="310" r:id="rId41"/>
    <p:sldId id="311" r:id="rId42"/>
    <p:sldId id="312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EA6F-1FDA-4180-A02F-7C2696DF31F9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0F9D1-AB4B-4E4B-ACEE-FB02B2360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03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23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59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97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00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38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50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5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18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24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39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33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6BFAF-5E7B-4B88-A393-3090FD547E3B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211D-83FC-4250-A2D7-15CA58F325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95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63750" y="2130426"/>
            <a:ext cx="8280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b="1" smtClean="0"/>
              <a:t>Economia brasileira:</a:t>
            </a:r>
            <a:br>
              <a:rPr lang="pt-BR" altLang="pt-BR" b="1" smtClean="0"/>
            </a:br>
            <a:r>
              <a:rPr lang="pt-BR" altLang="pt-BR" b="1" smtClean="0"/>
              <a:t>Transformações institucionais </a:t>
            </a:r>
            <a:br>
              <a:rPr lang="pt-BR" altLang="pt-BR" b="1" smtClean="0"/>
            </a:br>
            <a:r>
              <a:rPr lang="pt-BR" altLang="pt-BR" b="1" smtClean="0"/>
              <a:t>na segunda metade do século XIX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Linhares, 5</a:t>
            </a:r>
          </a:p>
          <a:p>
            <a:pPr eaLnBrk="1" hangingPunct="1"/>
            <a:r>
              <a:rPr lang="pt-BR" altLang="pt-BR" smtClean="0"/>
              <a:t>Abreu e Lago, Império</a:t>
            </a:r>
          </a:p>
        </p:txBody>
      </p:sp>
    </p:spTree>
    <p:extLst>
      <p:ext uri="{BB962C8B-B14F-4D97-AF65-F5344CB8AC3E}">
        <p14:creationId xmlns:p14="http://schemas.microsoft.com/office/powerpoint/2010/main" val="8782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Escravos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00214"/>
            <a:ext cx="7772400" cy="4395787"/>
          </a:xfrm>
        </p:spPr>
        <p:txBody>
          <a:bodyPr/>
          <a:lstStyle/>
          <a:p>
            <a:pPr eaLnBrk="1" hangingPunct="1"/>
            <a:r>
              <a:rPr lang="pt-BR" altLang="pt-BR" smtClean="0"/>
              <a:t>Relacionam-se mais à riqueza da região</a:t>
            </a:r>
          </a:p>
          <a:p>
            <a:pPr eaLnBrk="1" hangingPunct="1"/>
            <a:r>
              <a:rPr lang="pt-BR" altLang="pt-BR" smtClean="0"/>
              <a:t>NE detinha 31,6% dos escravos do país e o SE possuía 59,3% em 1872/74</a:t>
            </a:r>
          </a:p>
          <a:p>
            <a:pPr eaLnBrk="1" hangingPunct="1"/>
            <a:r>
              <a:rPr lang="pt-BR" altLang="pt-BR" smtClean="0"/>
              <a:t>Razão de sexo maior para as áreas cafeeiras</a:t>
            </a:r>
          </a:p>
          <a:p>
            <a:pPr eaLnBrk="1" hangingPunct="1"/>
            <a:r>
              <a:rPr lang="pt-BR" altLang="pt-BR" smtClean="0"/>
              <a:t>Maior importância dos em idade produtiva</a:t>
            </a:r>
          </a:p>
          <a:p>
            <a:pPr eaLnBrk="1" hangingPunct="1"/>
            <a:r>
              <a:rPr lang="pt-BR" altLang="pt-BR" smtClean="0"/>
              <a:t>NE grande proporção de crianças</a:t>
            </a:r>
          </a:p>
          <a:p>
            <a:pPr marL="457200" lvl="1" indent="0">
              <a:buNone/>
            </a:pPr>
            <a:r>
              <a:rPr lang="pt-BR" altLang="pt-BR" smtClean="0"/>
              <a:t>	crescimento vegetativo positivo?</a:t>
            </a:r>
          </a:p>
          <a:p>
            <a:pPr eaLnBrk="1" hangingPunct="1"/>
            <a:r>
              <a:rPr lang="pt-BR" altLang="pt-BR" smtClean="0"/>
              <a:t>Agricultura principal ocupação dos escravos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9848" y="48338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1847850" y="609601"/>
            <a:ext cx="8712200" cy="658813"/>
          </a:xfrm>
        </p:spPr>
        <p:txBody>
          <a:bodyPr>
            <a:normAutofit fontScale="90000"/>
          </a:bodyPr>
          <a:lstStyle/>
          <a:p>
            <a:r>
              <a:rPr lang="pt-BR" altLang="pt-BR" b="1" smtClean="0">
                <a:cs typeface="Times New Roman" panose="02020603050405020304" pitchFamily="18" charset="0"/>
              </a:rPr>
              <a:t>Liberação dos capitais do tráfico</a:t>
            </a:r>
            <a:endParaRPr lang="pt-BR" altLang="pt-BR" b="1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9800" y="1341438"/>
            <a:ext cx="8350250" cy="47545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>
                <a:cs typeface="Times New Roman" pitchFamily="18" charset="0"/>
              </a:rPr>
              <a:t>Ingleses reduzem as barreiras para o açúcar e café brasileiro após 1854 e 1851 - </a:t>
            </a:r>
            <a:r>
              <a:rPr lang="pt-BR" dirty="0" err="1" smtClean="0">
                <a:cs typeface="Times New Roman" pitchFamily="18" charset="0"/>
              </a:rPr>
              <a:t>Bethell</a:t>
            </a:r>
            <a:endParaRPr lang="pt-BR" dirty="0" smtClean="0">
              <a:cs typeface="Times New Roman" pitchFamily="18" charset="0"/>
            </a:endParaRPr>
          </a:p>
          <a:p>
            <a:pPr marL="457200" lvl="1" indent="0">
              <a:buNone/>
              <a:defRPr/>
            </a:pPr>
            <a:r>
              <a:rPr lang="pt-BR" dirty="0">
                <a:cs typeface="Times New Roman" pitchFamily="18" charset="0"/>
              </a:rPr>
              <a:t>	</a:t>
            </a:r>
            <a:r>
              <a:rPr lang="pt-BR" sz="2600" dirty="0">
                <a:cs typeface="Times New Roman" pitchFamily="18" charset="0"/>
              </a:rPr>
              <a:t>fim das </a:t>
            </a:r>
            <a:r>
              <a:rPr lang="pt-BR" sz="2600" dirty="0" err="1">
                <a:cs typeface="Times New Roman" pitchFamily="18" charset="0"/>
              </a:rPr>
              <a:t>Corn</a:t>
            </a:r>
            <a:r>
              <a:rPr lang="pt-BR" sz="2600" dirty="0">
                <a:cs typeface="Times New Roman" pitchFamily="18" charset="0"/>
              </a:rPr>
              <a:t> </a:t>
            </a:r>
            <a:r>
              <a:rPr lang="pt-BR" sz="2600" dirty="0" err="1">
                <a:cs typeface="Times New Roman" pitchFamily="18" charset="0"/>
              </a:rPr>
              <a:t>Laws</a:t>
            </a:r>
            <a:r>
              <a:rPr lang="pt-BR" sz="2600" dirty="0">
                <a:cs typeface="Times New Roman" pitchFamily="18" charset="0"/>
              </a:rPr>
              <a:t> em 1846 </a:t>
            </a:r>
            <a:r>
              <a:rPr lang="pt-BR" sz="2600" dirty="0">
                <a:cs typeface="Times New Roman" pitchFamily="18" charset="0"/>
                <a:sym typeface="Wingdings" panose="05000000000000000000" pitchFamily="2" charset="2"/>
              </a:rPr>
              <a:t> favoreceu o Nordeste</a:t>
            </a:r>
            <a:endParaRPr lang="pt-BR" sz="2600" dirty="0">
              <a:cs typeface="Times New Roman" pitchFamily="18" charset="0"/>
            </a:endParaRPr>
          </a:p>
          <a:p>
            <a:pPr>
              <a:defRPr/>
            </a:pPr>
            <a:r>
              <a:rPr lang="pt-BR" dirty="0" smtClean="0">
                <a:cs typeface="Times New Roman" pitchFamily="18" charset="0"/>
              </a:rPr>
              <a:t>Negócio </a:t>
            </a:r>
            <a:r>
              <a:rPr lang="pt-BR" dirty="0">
                <a:cs typeface="Times New Roman" pitchFamily="18" charset="0"/>
              </a:rPr>
              <a:t>do grosso trato</a:t>
            </a:r>
          </a:p>
          <a:p>
            <a:pPr marL="457200" lvl="1" indent="0">
              <a:buNone/>
              <a:defRPr/>
            </a:pPr>
            <a:r>
              <a:rPr lang="pt-BR" dirty="0" smtClean="0">
                <a:cs typeface="Times New Roman" pitchFamily="18" charset="0"/>
              </a:rPr>
              <a:t>	Grandes recursos e ocupa muitas pessoas</a:t>
            </a:r>
          </a:p>
          <a:p>
            <a:pPr marL="457200" lvl="1" indent="0">
              <a:buNone/>
              <a:defRPr/>
            </a:pPr>
            <a:r>
              <a:rPr lang="pt-BR" dirty="0" smtClean="0">
                <a:cs typeface="Times New Roman" pitchFamily="18" charset="0"/>
              </a:rPr>
              <a:t>	Mais de 250 mil cativos chegaram entre 1846-50 	valor semelhante ao total exportado em um ano</a:t>
            </a:r>
            <a:endParaRPr lang="pt-BR" dirty="0"/>
          </a:p>
          <a:p>
            <a:pPr>
              <a:defRPr/>
            </a:pPr>
            <a:r>
              <a:rPr lang="pt-BR" dirty="0" smtClean="0">
                <a:cs typeface="Times New Roman" pitchFamily="18" charset="0"/>
              </a:rPr>
              <a:t>Busca de novos investimentos?</a:t>
            </a:r>
          </a:p>
          <a:p>
            <a:pPr>
              <a:defRPr/>
            </a:pPr>
            <a:r>
              <a:rPr lang="pt-BR" dirty="0" smtClean="0">
                <a:cs typeface="Times New Roman" pitchFamily="18" charset="0"/>
              </a:rPr>
              <a:t>Investimento:</a:t>
            </a:r>
            <a:r>
              <a:rPr lang="pt-BR" sz="2900" dirty="0">
                <a:cs typeface="Times New Roman" pitchFamily="18" charset="0"/>
              </a:rPr>
              <a:t> serviços públicos,</a:t>
            </a:r>
            <a:r>
              <a:rPr lang="pt-BR" sz="2900" dirty="0">
                <a:sym typeface="Wingdings" pitchFamily="2" charset="2"/>
              </a:rPr>
              <a:t> bancos e indústria</a:t>
            </a:r>
            <a:endParaRPr lang="pt-BR" sz="2900" dirty="0"/>
          </a:p>
          <a:p>
            <a:pPr marL="457200" lvl="1" indent="0">
              <a:buNone/>
              <a:defRPr/>
            </a:pPr>
            <a:r>
              <a:rPr lang="pt-BR" dirty="0" smtClean="0"/>
              <a:t>	Mauá: ferrovias no RJ e SP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pt-BR" dirty="0"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dirty="0">
                <a:cs typeface="Times New Roman" pitchFamily="18" charset="0"/>
              </a:rPr>
              <a:t>	</a:t>
            </a:r>
            <a:endParaRPr lang="pt-BR" dirty="0"/>
          </a:p>
          <a:p>
            <a:pPr>
              <a:defRPr/>
            </a:pPr>
            <a:endParaRPr lang="pt-BR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3269" y="54093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8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http://www.brmaua.com.br/wp-content/uploads/2011/07/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620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http://1.bp.blogspot.com/-KKcS-lgSNhE/T0gt2MgHHLI/AAAAAAAACjU/mpkvpuRvyYM/s1600/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500438"/>
            <a:ext cx="5200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9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Ferrovias: ações SP em 1860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916113"/>
            <a:ext cx="5238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46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b) Lei de terras: 18/9/1850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3"/>
            <a:ext cx="8134350" cy="5040312"/>
          </a:xfrm>
        </p:spPr>
        <p:txBody>
          <a:bodyPr/>
          <a:lstStyle/>
          <a:p>
            <a:pPr eaLnBrk="1" hangingPunct="1"/>
            <a:r>
              <a:rPr lang="pt-BR" altLang="pt-BR"/>
              <a:t>Sistema de sesmarias até 1822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condição: ter meios para ocupar e efetivamente fazer</a:t>
            </a:r>
          </a:p>
          <a:p>
            <a:pPr eaLnBrk="1" hangingPunct="1"/>
            <a:r>
              <a:rPr lang="pt-BR" altLang="pt-BR"/>
              <a:t>1822-50: posses, compra</a:t>
            </a:r>
          </a:p>
          <a:p>
            <a:pPr eaLnBrk="1" hangingPunct="1"/>
            <a:r>
              <a:rPr lang="pt-BR" altLang="pt-BR"/>
              <a:t>Lei dispõe sobre terras devolutas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medição e demarcação </a:t>
            </a:r>
            <a:r>
              <a:rPr lang="pt-BR" altLang="pt-BR">
                <a:sym typeface="Wingdings" panose="05000000000000000000" pitchFamily="2" charset="2"/>
              </a:rPr>
              <a:t> Estado  colonos</a:t>
            </a:r>
          </a:p>
          <a:p>
            <a:pPr eaLnBrk="1" hangingPunct="1"/>
            <a:r>
              <a:rPr lang="pt-BR" altLang="pt-BR"/>
              <a:t>Posses mansas e pacíficas são aceitas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registro paroquial: legitima as posses</a:t>
            </a:r>
          </a:p>
          <a:p>
            <a:pPr eaLnBrk="1" hangingPunct="1"/>
            <a:r>
              <a:rPr lang="pt-BR" altLang="pt-BR"/>
              <a:t>Sesmarias sem condições legais</a:t>
            </a:r>
            <a:r>
              <a:rPr lang="pt-BR" altLang="pt-BR">
                <a:sym typeface="Wingdings" panose="05000000000000000000" pitchFamily="2" charset="2"/>
              </a:rPr>
              <a:t> = devolutas</a:t>
            </a:r>
          </a:p>
          <a:p>
            <a:pPr eaLnBrk="1" hangingPunct="1"/>
            <a:r>
              <a:rPr lang="pt-BR" altLang="pt-BR"/>
              <a:t>Limita a expansão das posses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tentativa de fechar a fronteira de terras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0950" y="54881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4000" b="1"/>
              <a:t>Cativeiro da terra: </a:t>
            </a:r>
            <a:br>
              <a:rPr lang="pt-BR" altLang="pt-BR" sz="4000" b="1"/>
            </a:br>
            <a:r>
              <a:rPr lang="pt-BR" altLang="pt-BR" sz="4000"/>
              <a:t>José de Souza Martins - 1979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28776"/>
            <a:ext cx="8134350" cy="4608513"/>
          </a:xfrm>
        </p:spPr>
        <p:txBody>
          <a:bodyPr/>
          <a:lstStyle/>
          <a:p>
            <a:pPr eaLnBrk="1" hangingPunct="1"/>
            <a:r>
              <a:rPr lang="pt-BR" altLang="pt-BR" smtClean="0"/>
              <a:t>Antes de 1850: terras sem valor ou mercado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ocupação também por pequenos lavradores</a:t>
            </a:r>
          </a:p>
          <a:p>
            <a:pPr eaLnBrk="1" hangingPunct="1"/>
            <a:r>
              <a:rPr lang="pt-BR" altLang="pt-BR" smtClean="0"/>
              <a:t>Controle pelo Estado das devolutas: restringe a oferta </a:t>
            </a:r>
            <a:r>
              <a:rPr lang="pt-BR" altLang="pt-BR" smtClean="0">
                <a:sym typeface="Wingdings" panose="05000000000000000000" pitchFamily="2" charset="2"/>
              </a:rPr>
              <a:t> terra mercadoria </a:t>
            </a:r>
          </a:p>
          <a:p>
            <a:pPr eaLnBrk="1" hangingPunct="1"/>
            <a:r>
              <a:rPr lang="pt-BR" altLang="pt-BR" smtClean="0">
                <a:sym typeface="Wingdings" panose="05000000000000000000" pitchFamily="2" charset="2"/>
              </a:rPr>
              <a:t>adquirida apenas por compra ou herança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Trabalhador obrigado a vender a sua força de trabalho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incentiva a transformação da relação de trabalho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4150" y="5354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2208213" y="404814"/>
            <a:ext cx="7772400" cy="587375"/>
          </a:xfrm>
        </p:spPr>
        <p:txBody>
          <a:bodyPr>
            <a:normAutofit fontScale="90000"/>
          </a:bodyPr>
          <a:lstStyle/>
          <a:p>
            <a:r>
              <a:rPr lang="pt-BR" altLang="pt-BR" b="1" smtClean="0"/>
              <a:t>Hipótese de Domar (1970)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8214" y="1196976"/>
            <a:ext cx="8459787" cy="47529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pt-BR" sz="3000" dirty="0"/>
              <a:t>Edward G. </a:t>
            </a:r>
            <a:r>
              <a:rPr lang="pt-BR" sz="3000" dirty="0" err="1"/>
              <a:t>Wakefield</a:t>
            </a:r>
            <a:r>
              <a:rPr lang="pt-BR" sz="3000" dirty="0"/>
              <a:t> (1829, 1833) - Austrália</a:t>
            </a:r>
          </a:p>
          <a:p>
            <a:pPr marL="457200" lvl="1" indent="0">
              <a:buNone/>
              <a:defRPr/>
            </a:pPr>
            <a:r>
              <a:rPr lang="pt-BR" dirty="0"/>
              <a:t>	</a:t>
            </a:r>
            <a:r>
              <a:rPr lang="pt-BR" dirty="0" smtClean="0"/>
              <a:t>terra livre </a:t>
            </a:r>
            <a:r>
              <a:rPr lang="pt-BR" dirty="0" smtClean="0">
                <a:sym typeface="Wingdings" pitchFamily="2" charset="2"/>
              </a:rPr>
              <a:t> trabalho caro e incerto</a:t>
            </a:r>
          </a:p>
          <a:p>
            <a:pPr marL="457200" lvl="1" indent="0">
              <a:buNone/>
              <a:defRPr/>
            </a:pPr>
            <a:r>
              <a:rPr lang="pt-BR" dirty="0" smtClean="0">
                <a:sym typeface="Wingdings" pitchFamily="2" charset="2"/>
              </a:rPr>
              <a:t>	Solução: escravidão ou pequena propriedade </a:t>
            </a:r>
            <a:r>
              <a:rPr lang="pt-BR" dirty="0">
                <a:sym typeface="Wingdings" pitchFamily="2" charset="2"/>
              </a:rPr>
              <a:t>	</a:t>
            </a:r>
            <a:endParaRPr lang="pt-BR" dirty="0" smtClean="0">
              <a:sym typeface="Wingdings" pitchFamily="2" charset="2"/>
            </a:endParaRPr>
          </a:p>
          <a:p>
            <a:pPr marL="457200" lvl="1" indent="0">
              <a:buNone/>
              <a:defRPr/>
            </a:pPr>
            <a:r>
              <a:rPr lang="pt-BR" dirty="0" smtClean="0">
                <a:sym typeface="Wingdings" pitchFamily="2" charset="2"/>
              </a:rPr>
              <a:t>	Força extra: Estado fixa preço artificial da terra</a:t>
            </a:r>
            <a:r>
              <a:rPr lang="pt-BR" dirty="0">
                <a:sym typeface="Wingdings" pitchFamily="2" charset="2"/>
              </a:rPr>
              <a:t>	</a:t>
            </a:r>
            <a:endParaRPr lang="pt-BR" dirty="0" smtClean="0"/>
          </a:p>
          <a:p>
            <a:pPr>
              <a:defRPr/>
            </a:pPr>
            <a:r>
              <a:rPr lang="pt-BR" sz="3000" dirty="0"/>
              <a:t>Três elementos livres: terra, trabalho e proprietários inativos não podem existir simultaneamente </a:t>
            </a:r>
          </a:p>
          <a:p>
            <a:pPr>
              <a:defRPr/>
            </a:pPr>
            <a:r>
              <a:rPr lang="pt-BR" sz="3000" dirty="0"/>
              <a:t>Elevada relação terra-trabalho </a:t>
            </a:r>
            <a:r>
              <a:rPr lang="pt-BR" dirty="0">
                <a:sym typeface="Wingdings" pitchFamily="2" charset="2"/>
              </a:rPr>
              <a:t> renda da terra = 0</a:t>
            </a:r>
          </a:p>
          <a:p>
            <a:pPr marL="457200" lvl="1" indent="0">
              <a:buNone/>
              <a:defRPr/>
            </a:pPr>
            <a:r>
              <a:rPr lang="pt-BR" dirty="0" smtClean="0">
                <a:sym typeface="Wingdings" pitchFamily="2" charset="2"/>
              </a:rPr>
              <a:t>	</a:t>
            </a:r>
            <a:r>
              <a:rPr lang="pt-BR" sz="2600" dirty="0">
                <a:sym typeface="Wingdings" pitchFamily="2" charset="2"/>
              </a:rPr>
              <a:t>Hipótese: terra uniforme, trabalho único fator produção</a:t>
            </a:r>
          </a:p>
          <a:p>
            <a:pPr>
              <a:defRPr/>
            </a:pPr>
            <a:r>
              <a:rPr lang="pt-BR" sz="3000" dirty="0"/>
              <a:t>Se há capital, há renda da terra &gt;0</a:t>
            </a:r>
          </a:p>
          <a:p>
            <a:pPr>
              <a:defRPr/>
            </a:pPr>
            <a:r>
              <a:rPr lang="pt-BR" sz="3000" dirty="0"/>
              <a:t>Sem terra livre há possibilidade de escravidão</a:t>
            </a:r>
          </a:p>
          <a:p>
            <a:pPr marL="0" indent="0">
              <a:buNone/>
              <a:defRPr/>
            </a:pPr>
            <a:endParaRPr lang="pt-BR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1" y="5354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196975"/>
            <a:ext cx="9402763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751" y="5559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1"/>
            <a:ext cx="7772400" cy="792163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c) Código Comercial: 25/6/1850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81076"/>
            <a:ext cx="8458200" cy="561657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Inspiração napoleônica (1804)</a:t>
            </a:r>
          </a:p>
          <a:p>
            <a:pPr marL="457200" lvl="1" indent="0">
              <a:buNone/>
              <a:defRPr/>
            </a:pPr>
            <a:r>
              <a:rPr lang="pt-BR" altLang="pt-BR" dirty="0"/>
              <a:t>	garantia dos direitos de propriedade e liberdade de contratação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Sociedades anônimas autorização do governo</a:t>
            </a:r>
          </a:p>
          <a:p>
            <a:pPr marL="457200" lvl="1" indent="0">
              <a:buNone/>
              <a:defRPr/>
            </a:pPr>
            <a:r>
              <a:rPr lang="pt-BR" altLang="pt-BR" dirty="0"/>
              <a:t>	Regulamentou a organização de bancos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Escrituração das operações e balanços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Comerciantes devem “</a:t>
            </a:r>
            <a:r>
              <a:rPr lang="pt-BR" altLang="pt-BR" i="1" dirty="0"/>
              <a:t>A formar anualmente um balanço geral do seu ativo e passivo”</a:t>
            </a:r>
            <a:r>
              <a:rPr lang="pt-BR" altLang="pt-BR" dirty="0"/>
              <a:t>  Livros Diário e copiador de cartas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Cumprimento de contrato, falência e execução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Responsabilidade limitada, mas ainda imprecisa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Favorece e regulamenta a constituição de sociedades anônimas via</a:t>
            </a:r>
            <a:r>
              <a:rPr lang="pt-BR" altLang="pt-BR" dirty="0">
                <a:sym typeface="Wingdings" pitchFamily="2" charset="2"/>
              </a:rPr>
              <a:t> ações e debêntures</a:t>
            </a:r>
            <a:r>
              <a:rPr lang="pt-BR" altLang="pt-BR" dirty="0"/>
              <a:t> + capitais do tráfico</a:t>
            </a:r>
            <a:endParaRPr lang="pt-BR" altLang="pt-BR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>
                <a:sym typeface="Wingdings" pitchFamily="2" charset="2"/>
              </a:rPr>
              <a:t>	década de 1850: 21 novos bancos e 166 sociedades anônimas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>
                <a:sym typeface="Wingdings" pitchFamily="2" charset="2"/>
              </a:rPr>
              <a:t>	Lei bancária de 1857: + bancos de emissão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800" y="57246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balanço final mangara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-242888"/>
            <a:ext cx="6877050" cy="5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Picture 6" descr="receitas e despesas 1860 mangaratiba"/>
          <p:cNvSpPr>
            <a:spLocks noChangeAspect="1" noChangeArrowheads="1"/>
          </p:cNvSpPr>
          <p:nvPr/>
        </p:nvSpPr>
        <p:spPr bwMode="auto">
          <a:xfrm>
            <a:off x="7824788" y="549275"/>
            <a:ext cx="47244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25182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z="4000" b="1"/>
              <a:t>Mudanças institucionais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4"/>
            <a:ext cx="8458200" cy="4897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Estabilidade política e econômica após 1840</a:t>
            </a:r>
          </a:p>
          <a:p>
            <a:pPr marL="457200" lvl="1" indent="0">
              <a:buNone/>
              <a:defRPr/>
            </a:pPr>
            <a:r>
              <a:rPr lang="pt-BR" dirty="0"/>
              <a:t>	Saquarema: acomodação no Estado dos interesses das elites</a:t>
            </a:r>
          </a:p>
          <a:p>
            <a:pPr marL="457200" lvl="1" indent="0">
              <a:buNone/>
              <a:defRPr/>
            </a:pPr>
            <a:r>
              <a:rPr lang="pt-BR" dirty="0"/>
              <a:t>	monarquia, unidade, centralização e representação reduzida</a:t>
            </a:r>
          </a:p>
          <a:p>
            <a:pPr marL="457200" lvl="1" indent="0">
              <a:buNone/>
              <a:defRPr/>
            </a:pPr>
            <a:r>
              <a:rPr lang="pt-BR" dirty="0"/>
              <a:t>	Carvalho: construção da ordem </a:t>
            </a:r>
            <a:r>
              <a:rPr lang="pt-BR" dirty="0">
                <a:sym typeface="Wingdings" panose="05000000000000000000" pitchFamily="2" charset="2"/>
              </a:rPr>
              <a:t> poder de controle social</a:t>
            </a:r>
            <a:r>
              <a:rPr lang="pt-BR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b="1" dirty="0"/>
              <a:t>Modernização</a:t>
            </a:r>
            <a:r>
              <a:rPr lang="pt-BR" dirty="0"/>
              <a:t> da economia na década de 1850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dirty="0"/>
              <a:t>	conservadora: mantém escravidão e restringe acesso à terra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4 questões institucionais relacionadas: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pt-BR" dirty="0"/>
              <a:t>Abolição do tráfico atlântico 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pt-BR" dirty="0"/>
              <a:t>Lei de terras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pt-BR" dirty="0"/>
              <a:t>Código comercial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pt-BR" dirty="0"/>
              <a:t>Crédito e câmbio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4276" y="5314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icture 4"/>
          <p:cNvSpPr>
            <a:spLocks noChangeAspect="1" noChangeArrowheads="1"/>
          </p:cNvSpPr>
          <p:nvPr/>
        </p:nvSpPr>
        <p:spPr bwMode="auto">
          <a:xfrm>
            <a:off x="1127126" y="333375"/>
            <a:ext cx="10266363" cy="6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4" y="-1588"/>
            <a:ext cx="7699375" cy="767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3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9" y="-26988"/>
            <a:ext cx="8074025" cy="85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77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26035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4000" b="1"/>
              <a:t>Lei 1.083 de 22/8/1860 </a:t>
            </a:r>
            <a:br>
              <a:rPr lang="pt-BR" altLang="pt-BR" sz="4000" b="1"/>
            </a:br>
            <a:r>
              <a:rPr lang="pt-BR" altLang="pt-BR" sz="4000" b="1"/>
              <a:t>dos “Entraves”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484314"/>
            <a:ext cx="8423275" cy="51133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Restringe às companhias e bancos de emissão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dirty="0"/>
              <a:t>	aprovação dos estatutos pelo governo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/>
              <a:t>	parcela </a:t>
            </a:r>
            <a:r>
              <a:rPr lang="pt-BR" dirty="0"/>
              <a:t>mínima de subscrição </a:t>
            </a:r>
            <a:r>
              <a:rPr lang="pt-BR"/>
              <a:t>do capital</a:t>
            </a:r>
            <a:endParaRPr lang="pt-B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Sociedade comandita: mais simples que as anônimas</a:t>
            </a:r>
          </a:p>
          <a:p>
            <a:pPr marL="457200" lvl="1" indent="0">
              <a:buNone/>
              <a:defRPr/>
            </a:pPr>
            <a:r>
              <a:rPr lang="pt-BR" dirty="0"/>
              <a:t>	responsabilidade limitada para sócios comanditários 	(capitalistas) e ilimitada para sócios-gerentes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Publicação de balanços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i="1" dirty="0"/>
              <a:t>	“serão obrigados a publicar e remeter ao Governo os balanços, demonstrações e documentos que por estes forem determinados” </a:t>
            </a:r>
            <a:r>
              <a:rPr lang="pt-BR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Exame da documentação pelo governo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Criação da Caixa Econômica e Mútuo Socorro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t-BR" sz="2400" dirty="0"/>
              <a:t>		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076" y="5598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8900"/>
            <a:ext cx="9505951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31838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Caixa econômica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412876"/>
            <a:ext cx="8278813" cy="46831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dirty="0" smtClean="0"/>
              <a:t>Instalação em 12/1/1861 na Corte: </a:t>
            </a:r>
            <a:endParaRPr lang="pt-BR" altLang="pt-BR" dirty="0" smtClean="0"/>
          </a:p>
          <a:p>
            <a:pPr marL="0" indent="0">
              <a:buNone/>
              <a:defRPr/>
            </a:pPr>
            <a:r>
              <a:rPr lang="pt-BR" dirty="0" smtClean="0"/>
              <a:t>	</a:t>
            </a:r>
            <a:r>
              <a:rPr lang="pt-BR" sz="2600" dirty="0"/>
              <a:t>59 clientes em 12 dias, inclusive um escravo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 smtClean="0"/>
              <a:t>1861: decreto de criação da Caixa</a:t>
            </a:r>
          </a:p>
          <a:p>
            <a:pPr lvl="1" algn="just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“A Caixa Econômica estabelecida na Cidade do Rio de Janeiro tem por fim receber a juro de 6%, as pequenas economias das classes menos abastadas, e de assegurar, sob garantia do Governo Imperial, a fiel restituição do que pertencer a cada contribuinte”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/>
              <a:t>	“As quantias depositadas na Caixa Econômica, e 	remetidas diariamente ao Tesouro são por este garantidas ao depositante”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 smtClean="0"/>
              <a:t>Depósitos populares: acesso a aplicação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 smtClean="0"/>
              <a:t>Forma de financiar o governo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pt-BR" altLang="pt-BR" sz="2400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5414" y="5267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43276"/>
            <a:ext cx="4953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2864"/>
            <a:ext cx="49244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391400" y="765176"/>
            <a:ext cx="27368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>
                <a:latin typeface="Arial" panose="020B0604020202020204" pitchFamily="34" charset="0"/>
              </a:rPr>
              <a:t>Caderneta de escravos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>
                <a:latin typeface="Arial" panose="020B0604020202020204" pitchFamily="34" charset="0"/>
              </a:rPr>
              <a:t>1882</a:t>
            </a:r>
          </a:p>
        </p:txBody>
      </p:sp>
    </p:spTree>
    <p:extLst>
      <p:ext uri="{BB962C8B-B14F-4D97-AF65-F5344CB8AC3E}">
        <p14:creationId xmlns:p14="http://schemas.microsoft.com/office/powerpoint/2010/main" val="17221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Caixa e Bancos Estrangeiros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4"/>
            <a:ext cx="8229600" cy="4968875"/>
          </a:xfrm>
        </p:spPr>
        <p:txBody>
          <a:bodyPr/>
          <a:lstStyle/>
          <a:p>
            <a:pPr eaLnBrk="1" hangingPunct="1"/>
            <a:r>
              <a:rPr lang="pt-BR" altLang="pt-BR" smtClean="0"/>
              <a:t>Monte socorro - 1861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Penhor: prazo máximo de 9 meses</a:t>
            </a:r>
          </a:p>
          <a:p>
            <a:pPr eaLnBrk="1" hangingPunct="1"/>
            <a:r>
              <a:rPr lang="pt-BR" altLang="pt-BR" smtClean="0"/>
              <a:t>Caixas filiais nas províncias a partir de 1875</a:t>
            </a:r>
          </a:p>
          <a:p>
            <a:pPr eaLnBrk="1" hangingPunct="1"/>
            <a:r>
              <a:rPr lang="pt-BR" altLang="pt-BR" b="1" smtClean="0"/>
              <a:t>Bancos Ingleses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Início em 1863: câmbio</a:t>
            </a:r>
          </a:p>
          <a:p>
            <a:pPr eaLnBrk="1" hangingPunct="1"/>
            <a:r>
              <a:rPr lang="pt-BR" altLang="pt-BR" smtClean="0"/>
              <a:t>Crescimento dos bancos estrangeiros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ferrovias, descontos comerciais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45% dos depósitos bancários no RJ em 1901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credibilidade maior dos residentes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8448" y="45422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d)</a:t>
            </a:r>
            <a:r>
              <a:rPr lang="pt-BR" altLang="pt-BR" smtClean="0"/>
              <a:t> C</a:t>
            </a:r>
            <a:r>
              <a:rPr lang="pt-BR" altLang="pt-BR" b="1" smtClean="0"/>
              <a:t>rédito e câmbio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3"/>
            <a:ext cx="8134350" cy="50403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Reclamações da falta de crédito e juro elevado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Falência do BB em 1829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Novos bancos privados a partir da década de 1830 </a:t>
            </a:r>
          </a:p>
          <a:p>
            <a:pPr marL="457200" lvl="1" indent="0">
              <a:buNone/>
              <a:defRPr/>
            </a:pPr>
            <a:r>
              <a:rPr lang="pt-BR" dirty="0"/>
              <a:t>	emissores, </a:t>
            </a:r>
            <a:r>
              <a:rPr lang="pt-BR" dirty="0" err="1"/>
              <a:t>ex</a:t>
            </a:r>
            <a:r>
              <a:rPr lang="pt-BR" dirty="0"/>
              <a:t>: Banco da Bahia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Código comercial 1850, mas entraves em 1860</a:t>
            </a:r>
          </a:p>
          <a:p>
            <a:pPr marL="457200" lvl="1" indent="0">
              <a:buNone/>
              <a:defRPr/>
            </a:pPr>
            <a:r>
              <a:rPr lang="pt-BR" dirty="0"/>
              <a:t>	Crises de 1857, 1864 e 1875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Bancos de depósitos e descontos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Bolsa de Valores do Rio de Janeiro em 1845</a:t>
            </a:r>
          </a:p>
          <a:p>
            <a:pPr marL="457200" lvl="1" indent="0">
              <a:buNone/>
              <a:defRPr/>
            </a:pPr>
            <a:r>
              <a:rPr lang="pt-BR" dirty="0"/>
              <a:t>	títulos públicos, depois privados: ações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Dificuldade do financiamento agrícola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dirty="0"/>
              <a:t>	necessidade de especialização no crédito real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dirty="0"/>
              <a:t>	receio dos bancos em financiar os agricultores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2400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4897" y="5007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b="1" smtClean="0"/>
              <a:t>Instituições de crédito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08051"/>
            <a:ext cx="8458200" cy="54006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3000" dirty="0">
                <a:sym typeface="Wingdings" pitchFamily="2" charset="2"/>
              </a:rPr>
              <a:t>Banco do Comércio e Indústria do </a:t>
            </a:r>
            <a:r>
              <a:rPr lang="pt-BR" dirty="0">
                <a:sym typeface="Wingdings" pitchFamily="2" charset="2"/>
              </a:rPr>
              <a:t>Brasil 1851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dirty="0">
                <a:sym typeface="Wingdings" pitchFamily="2" charset="2"/>
              </a:rPr>
              <a:t>	</a:t>
            </a:r>
            <a:r>
              <a:rPr lang="pt-BR" sz="2600" dirty="0">
                <a:sym typeface="Wingdings" pitchFamily="2" charset="2"/>
              </a:rPr>
              <a:t>Mauá: </a:t>
            </a:r>
            <a:r>
              <a:rPr lang="pt-BR" altLang="pt-BR" sz="2600" dirty="0">
                <a:sym typeface="Wingdings" pitchFamily="2" charset="2"/>
              </a:rPr>
              <a:t>privado e de emissão, mas reduzida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600" dirty="0">
                <a:sym typeface="Wingdings" pitchFamily="2" charset="2"/>
              </a:rPr>
              <a:t>	capital de 10 mil contos, </a:t>
            </a:r>
            <a:r>
              <a:rPr lang="pt-BR" sz="2600" dirty="0">
                <a:sym typeface="Wingdings" pitchFamily="2" charset="2"/>
              </a:rPr>
              <a:t>filiais em SP e 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3000" dirty="0">
                <a:sym typeface="Wingdings" pitchFamily="2" charset="2"/>
              </a:rPr>
              <a:t>1853: fusão com o comercial  2º BB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dirty="0">
                <a:sym typeface="Wingdings" pitchFamily="2" charset="2"/>
              </a:rPr>
              <a:t>	capital: 30 mil contos, monopólio de emissão 1853-56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sz="2500" dirty="0">
                <a:sym typeface="Wingdings" pitchFamily="2" charset="2"/>
              </a:rPr>
              <a:t>	redesconto de títulos de outras instituições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sz="2500" dirty="0">
                <a:sym typeface="Wingdings" pitchFamily="2" charset="2"/>
              </a:rPr>
              <a:t>	Imperador nomeia o presidente do banco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3000" dirty="0"/>
              <a:t>Casa Mauá </a:t>
            </a:r>
            <a:r>
              <a:rPr lang="pt-BR" sz="3000" dirty="0" err="1"/>
              <a:t>MacGregor</a:t>
            </a:r>
            <a:r>
              <a:rPr lang="pt-BR" sz="3000" dirty="0"/>
              <a:t> e Cia em 1854</a:t>
            </a:r>
          </a:p>
          <a:p>
            <a:pPr marL="457200" lvl="1" indent="0">
              <a:buNone/>
              <a:defRPr/>
            </a:pPr>
            <a:r>
              <a:rPr lang="pt-BR" dirty="0">
                <a:sym typeface="Wingdings" pitchFamily="2" charset="2"/>
              </a:rPr>
              <a:t>	</a:t>
            </a:r>
            <a:r>
              <a:rPr lang="pt-BR" sz="2600" dirty="0">
                <a:sym typeface="Wingdings" pitchFamily="2" charset="2"/>
              </a:rPr>
              <a:t>venda de divisas e troca de letras de câmbio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3000" dirty="0">
                <a:sym typeface="Wingdings" pitchFamily="2" charset="2"/>
              </a:rPr>
              <a:t>Pluralidade de emissões privadas 1857-63</a:t>
            </a:r>
          </a:p>
          <a:p>
            <a:pPr marL="457200" lvl="1" indent="0">
              <a:buNone/>
              <a:defRPr/>
            </a:pPr>
            <a:r>
              <a:rPr lang="pt-BR" dirty="0" smtClean="0">
                <a:sym typeface="Wingdings" pitchFamily="2" charset="2"/>
              </a:rPr>
              <a:t>	</a:t>
            </a:r>
            <a:r>
              <a:rPr lang="pt-BR" sz="2600" dirty="0">
                <a:sym typeface="Wingdings" pitchFamily="2" charset="2"/>
              </a:rPr>
              <a:t>5 novas instituições regionais de emissão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3000" dirty="0">
                <a:sym typeface="Wingdings" pitchFamily="2" charset="2"/>
              </a:rPr>
              <a:t>crises financeiras  restrições de emissão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2324" y="5322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Crédito e Emissão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25538"/>
            <a:ext cx="8229600" cy="51117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pt-BR" altLang="pt-BR" dirty="0"/>
              <a:t>Comissários intermediários do crédito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dirty="0"/>
              <a:t>	</a:t>
            </a:r>
            <a:r>
              <a:rPr lang="pt-BR" altLang="pt-BR" sz="2600" dirty="0"/>
              <a:t>entre fazendeiros e bancos: comissão</a:t>
            </a:r>
          </a:p>
          <a:p>
            <a:pPr eaLnBrk="1" hangingPunct="1">
              <a:defRPr/>
            </a:pPr>
            <a:r>
              <a:rPr lang="pt-BR" altLang="pt-BR" dirty="0"/>
              <a:t>Crise de 1864 por excessos do crédito</a:t>
            </a:r>
          </a:p>
          <a:p>
            <a:pPr marL="457200" lvl="1" indent="0">
              <a:buNone/>
              <a:defRPr/>
            </a:pPr>
            <a:r>
              <a:rPr lang="pt-BR" altLang="pt-BR" dirty="0"/>
              <a:t>	falência da Casa Mauá </a:t>
            </a:r>
            <a:r>
              <a:rPr lang="pt-BR" altLang="pt-BR" dirty="0" err="1"/>
              <a:t>Mac-Gregor</a:t>
            </a:r>
            <a:r>
              <a:rPr lang="pt-BR" altLang="pt-BR" dirty="0"/>
              <a:t> em 1866</a:t>
            </a:r>
          </a:p>
          <a:p>
            <a:pPr eaLnBrk="1" hangingPunct="1">
              <a:defRPr/>
            </a:pPr>
            <a:r>
              <a:rPr lang="pt-BR" altLang="pt-BR" dirty="0"/>
              <a:t>Tesouro único emissor de 1866 a 1889</a:t>
            </a:r>
          </a:p>
          <a:p>
            <a:pPr marL="0" lvl="1" indent="0">
              <a:buNone/>
              <a:defRPr/>
            </a:pPr>
            <a:r>
              <a:rPr lang="pt-BR" altLang="pt-BR" dirty="0"/>
              <a:t>	</a:t>
            </a:r>
            <a:r>
              <a:rPr lang="pt-BR" altLang="pt-BR" sz="2600" dirty="0"/>
              <a:t>Guerra do Paraguai </a:t>
            </a:r>
            <a:r>
              <a:rPr lang="pt-BR" altLang="pt-BR" sz="2600" dirty="0">
                <a:sym typeface="Wingdings" pitchFamily="2" charset="2"/>
              </a:rPr>
              <a:t></a:t>
            </a:r>
            <a:r>
              <a:rPr lang="pt-BR" altLang="pt-BR" sz="2600" dirty="0"/>
              <a:t> controle da emissão</a:t>
            </a:r>
          </a:p>
          <a:p>
            <a:pPr eaLnBrk="1" hangingPunct="1">
              <a:defRPr/>
            </a:pPr>
            <a:r>
              <a:rPr lang="pt-BR" altLang="pt-BR" dirty="0"/>
              <a:t>Depois vários bancos emissores novamente </a:t>
            </a:r>
            <a:r>
              <a:rPr lang="pt-BR" altLang="pt-BR" dirty="0">
                <a:sym typeface="Wingdings" pitchFamily="2" charset="2"/>
              </a:rPr>
              <a:t> Encilhamento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>
                <a:sym typeface="Wingdings" pitchFamily="2" charset="2"/>
              </a:rPr>
              <a:t>1876: 36 instituições bancárias</a:t>
            </a:r>
          </a:p>
          <a:p>
            <a:pPr marL="457200" lvl="1" indent="0">
              <a:buNone/>
              <a:defRPr/>
            </a:pPr>
            <a:r>
              <a:rPr lang="pt-BR" sz="2600" dirty="0">
                <a:sym typeface="Wingdings" pitchFamily="2" charset="2"/>
              </a:rPr>
              <a:t>	poucas com filiais, apenas a matriz</a:t>
            </a:r>
          </a:p>
          <a:p>
            <a:pPr marL="457200" lvl="1" indent="0">
              <a:buNone/>
              <a:defRPr/>
            </a:pPr>
            <a:r>
              <a:rPr lang="pt-BR" sz="2600" dirty="0">
                <a:sym typeface="Wingdings" pitchFamily="2" charset="2"/>
              </a:rPr>
              <a:t>	inclusive estrangeiras: inglesas e alemãs </a:t>
            </a:r>
          </a:p>
          <a:p>
            <a:pPr marL="457200" lvl="1" indent="0">
              <a:buNone/>
              <a:defRPr/>
            </a:pPr>
            <a:r>
              <a:rPr lang="pt-BR" sz="2600" dirty="0">
                <a:sym typeface="Wingdings" pitchFamily="2" charset="2"/>
              </a:rPr>
              <a:t>	bancos comerciais emprestam a curto prazo</a:t>
            </a:r>
          </a:p>
          <a:p>
            <a:pPr eaLnBrk="1" hangingPunct="1">
              <a:defRPr/>
            </a:pPr>
            <a:endParaRPr lang="pt-BR" altLang="pt-BR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7504" y="53541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0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404814"/>
            <a:ext cx="8713788" cy="731837"/>
          </a:xfrm>
        </p:spPr>
        <p:txBody>
          <a:bodyPr/>
          <a:lstStyle/>
          <a:p>
            <a:pPr eaLnBrk="1" hangingPunct="1"/>
            <a:r>
              <a:rPr lang="pt-BR" altLang="pt-BR" sz="4000" b="1"/>
              <a:t>Precedentes do fim do tráfico africano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9" y="1125538"/>
            <a:ext cx="8713787" cy="5257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/>
              <a:t>Lei de 1815 fim do tráfico ao norte do Equador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perspectiva do final a partir de acordos de 1826 e 1827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Lei de 7/11/1831 – Lei Feijó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livres todos os africanos que entrassem, porém só os capturados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Dos 11 mil africanos “livres” </a:t>
            </a:r>
            <a:r>
              <a:rPr lang="pt-BR" altLang="pt-BR">
                <a:sym typeface="Wingdings" panose="05000000000000000000" pitchFamily="2" charset="2"/>
              </a:rPr>
              <a:t> África ou tutela do Estado: 14 anos</a:t>
            </a:r>
            <a:endParaRPr lang="pt-BR" altLang="pt-BR"/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Tráfico ilegal desde a lei de 1831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processos para libertação dos africanos chegados depois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Pressão inglesa para o fim do tráfico: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fim de todo o tráfico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vistoria de navios desde 1817-26 </a:t>
            </a:r>
            <a:r>
              <a:rPr lang="pt-BR" altLang="pt-BR">
                <a:sym typeface="Wingdings" panose="05000000000000000000" pitchFamily="2" charset="2"/>
              </a:rPr>
              <a:t> 1845 </a:t>
            </a:r>
            <a:r>
              <a:rPr lang="pt-BR" altLang="pt-BR" i="1"/>
              <a:t>Bill Aberdeen</a:t>
            </a:r>
            <a:endParaRPr lang="pt-BR" altLang="pt-BR" i="1">
              <a:sym typeface="Wingdings" panose="05000000000000000000" pitchFamily="2" charset="2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Apreensões de 368 navios brasileiros entre 1845-51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Pressão interna de segmentos da sociedade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Interesses internos na abolição: NE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/>
              <a:t>	Medo da revolta dos escravos e busca de nova mão-de-obra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076" y="5598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b="1"/>
              <a:t>Tesouro nacional: </a:t>
            </a:r>
            <a:br>
              <a:rPr lang="pt-BR" altLang="pt-BR" sz="4000" b="1"/>
            </a:br>
            <a:r>
              <a:rPr lang="pt-BR" altLang="pt-BR" sz="4000"/>
              <a:t>único emissor de 1866 a 1889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700213"/>
            <a:ext cx="32004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3527426"/>
            <a:ext cx="49434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00238"/>
            <a:ext cx="45529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133600" y="4803776"/>
            <a:ext cx="2089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>
                <a:latin typeface="Arial" panose="020B0604020202020204" pitchFamily="34" charset="0"/>
              </a:rPr>
              <a:t>1874</a:t>
            </a:r>
          </a:p>
        </p:txBody>
      </p:sp>
    </p:spTree>
    <p:extLst>
      <p:ext uri="{BB962C8B-B14F-4D97-AF65-F5344CB8AC3E}">
        <p14:creationId xmlns:p14="http://schemas.microsoft.com/office/powerpoint/2010/main" val="256013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Legislação hipotecária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557338"/>
            <a:ext cx="8207375" cy="4895850"/>
          </a:xfrm>
        </p:spPr>
        <p:txBody>
          <a:bodyPr/>
          <a:lstStyle/>
          <a:p>
            <a:pPr eaLnBrk="1" hangingPunct="1"/>
            <a:r>
              <a:rPr lang="pt-BR" altLang="pt-BR" smtClean="0"/>
              <a:t>Registro geral de hipotecas em 1843/46</a:t>
            </a:r>
          </a:p>
          <a:p>
            <a:pPr eaLnBrk="1" hangingPunct="1"/>
            <a:r>
              <a:rPr lang="pt-BR" altLang="pt-BR" smtClean="0"/>
              <a:t>Lei de 1864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maior publicidade às hipotecas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maior especialidade: valor, juros, prazo, colateral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garantia: bens de raiz, semoventes: até escravos</a:t>
            </a:r>
          </a:p>
          <a:p>
            <a:pPr eaLnBrk="1" hangingPunct="1"/>
            <a:r>
              <a:rPr lang="pt-BR" altLang="pt-BR" smtClean="0"/>
              <a:t>Bancos hipotecários lançam letras</a:t>
            </a:r>
          </a:p>
          <a:p>
            <a:pPr eaLnBrk="1" hangingPunct="1"/>
            <a:r>
              <a:rPr lang="pt-BR" altLang="pt-BR" smtClean="0"/>
              <a:t>Juros: 6% apólice pública, 12-18% hipotecas agrícolas</a:t>
            </a:r>
          </a:p>
          <a:p>
            <a:pPr eaLnBrk="1" hangingPunct="1"/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3976" y="54014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3376"/>
            <a:ext cx="7772400" cy="792163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Crédito especializado -II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412876"/>
            <a:ext cx="7772400" cy="4467225"/>
          </a:xfrm>
        </p:spPr>
        <p:txBody>
          <a:bodyPr/>
          <a:lstStyle/>
          <a:p>
            <a:pPr eaLnBrk="1" hangingPunct="1"/>
            <a:r>
              <a:rPr lang="pt-BR" altLang="pt-BR" smtClean="0"/>
              <a:t>Crédito real: rural e urbano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Legislação hipotecária - 1864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Carteira de crédito agrícola do BB – 1866</a:t>
            </a:r>
          </a:p>
          <a:p>
            <a:pPr lvl="2" eaLnBrk="1" hangingPunct="1">
              <a:buFontTx/>
              <a:buNone/>
            </a:pPr>
            <a:r>
              <a:rPr lang="pt-BR" altLang="pt-BR" smtClean="0"/>
              <a:t>	Governo incentiva a aplicação de até 25 mil contos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Garantia: terras e escravos até 1883</a:t>
            </a:r>
          </a:p>
          <a:p>
            <a:pPr eaLnBrk="1" hangingPunct="1"/>
            <a:r>
              <a:rPr lang="pt-BR" altLang="pt-BR" smtClean="0"/>
              <a:t>Banco de crédito real e engenhos centrais 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1875: Garantia de juros de 5%	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Primeiros bancos a partir de 1882: Império e SP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Primeiro engenho central: Quissamã/RJ (1877) 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0566" y="5180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114426"/>
            <a:ext cx="7489825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236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1"/>
            <a:ext cx="7772400" cy="93662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Padrão-ouro no Brasil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52514"/>
            <a:ext cx="813435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Modelo inglês de padrão-ouro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libra tem valor fixo com o ouro </a:t>
            </a:r>
            <a:r>
              <a:rPr lang="pt-BR" altLang="pt-BR" smtClean="0">
                <a:sym typeface="Wingdings" panose="05000000000000000000" pitchFamily="2" charset="2"/>
              </a:rPr>
              <a:t> generalização</a:t>
            </a:r>
            <a:endParaRPr lang="pt-BR" altLang="pt-BR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restrição de emissão monetária a fim de manter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políticas cooperativas e coordenadas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Brasil independente: instabilidade cambial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Estabilidade política e econômica a partir da década de 1840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Alternância entre papelistas X metalistas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Lei 401 de set. 1846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paridade de 27 dinheiros por mil-réis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busca por manter a paridade até o fim do Império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8352" y="55590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mtClean="0"/>
              <a:t>Taxa de Câmbio nominal</a:t>
            </a: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484314"/>
            <a:ext cx="72009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652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Taxa de câmbio nominal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511301"/>
            <a:ext cx="8713787" cy="4792663"/>
          </a:xfrm>
        </p:spPr>
      </p:pic>
    </p:spTree>
    <p:extLst>
      <p:ext uri="{BB962C8B-B14F-4D97-AF65-F5344CB8AC3E}">
        <p14:creationId xmlns:p14="http://schemas.microsoft.com/office/powerpoint/2010/main" val="36861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88914"/>
            <a:ext cx="8856662" cy="719137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Despesas e Dívida interna e externa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836614"/>
            <a:ext cx="8458200" cy="5545137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pt-BR" sz="3000" dirty="0"/>
              <a:t>Guerra do Paraguai eleva endividamento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pt-BR" dirty="0"/>
              <a:t>	</a:t>
            </a:r>
            <a:r>
              <a:rPr lang="pt-BR" sz="2600" dirty="0"/>
              <a:t>Despesas totais de 40 a 60 milhões de libras e 170 	mil baixas </a:t>
            </a:r>
            <a:r>
              <a:rPr lang="pt-BR" sz="2600" dirty="0">
                <a:sym typeface="Wingdings" panose="05000000000000000000" pitchFamily="2" charset="2"/>
              </a:rPr>
              <a:t> financiada por meio de a</a:t>
            </a:r>
            <a:r>
              <a:rPr lang="pt-BR" sz="2600" dirty="0"/>
              <a:t>pólices ouro </a:t>
            </a:r>
          </a:p>
          <a:p>
            <a:pPr>
              <a:spcBef>
                <a:spcPts val="0"/>
              </a:spcBef>
              <a:defRPr/>
            </a:pPr>
            <a:r>
              <a:rPr lang="pt-BR" sz="3000" dirty="0"/>
              <a:t>Dívida pública em 1876 e 1889: </a:t>
            </a:r>
          </a:p>
          <a:p>
            <a:pPr lvl="1">
              <a:spcBef>
                <a:spcPts val="0"/>
              </a:spcBef>
              <a:buNone/>
              <a:defRPr/>
            </a:pPr>
            <a:r>
              <a:rPr lang="pt-BR" dirty="0"/>
              <a:t>	</a:t>
            </a:r>
            <a:r>
              <a:rPr lang="pt-BR" sz="2600" dirty="0"/>
              <a:t>Externa			185.141 e 280.022 contos de réis</a:t>
            </a:r>
          </a:p>
          <a:p>
            <a:pPr lvl="1">
              <a:spcBef>
                <a:spcPts val="0"/>
              </a:spcBef>
              <a:buNone/>
              <a:defRPr/>
            </a:pPr>
            <a:r>
              <a:rPr lang="pt-BR" sz="2600" dirty="0"/>
              <a:t>	Interna			293.740 e 382.000 contos de réis</a:t>
            </a:r>
          </a:p>
          <a:p>
            <a:pPr lvl="1">
              <a:spcBef>
                <a:spcPts val="0"/>
              </a:spcBef>
              <a:buNone/>
              <a:defRPr/>
            </a:pPr>
            <a:r>
              <a:rPr lang="pt-BR" sz="2600" dirty="0"/>
              <a:t>	Papel-moeda		215.100 e 270.400 contos de réis</a:t>
            </a:r>
          </a:p>
          <a:p>
            <a:pPr lvl="1">
              <a:spcBef>
                <a:spcPts val="0"/>
              </a:spcBef>
              <a:buNone/>
              <a:defRPr/>
            </a:pPr>
            <a:r>
              <a:rPr lang="pt-BR" sz="2600" dirty="0"/>
              <a:t>	Depósitos (órfãos)	  32.733 contos de réis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pt-BR" sz="2600" dirty="0"/>
              <a:t>   Capital dos bancos: 145 mil contos em 1888</a:t>
            </a:r>
          </a:p>
          <a:p>
            <a:pPr>
              <a:spcBef>
                <a:spcPts val="0"/>
              </a:spcBef>
              <a:defRPr/>
            </a:pPr>
            <a:r>
              <a:rPr lang="pt-BR" sz="3000" dirty="0"/>
              <a:t>Dívida externa menor que a interna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pt-BR" dirty="0" smtClean="0"/>
              <a:t>	</a:t>
            </a:r>
            <a:r>
              <a:rPr lang="pt-BR" sz="2600" dirty="0"/>
              <a:t>diferencial de juros a favor da interna menor que o diferencial de inflação da interna: 1%-1,5% X 1,4%</a:t>
            </a:r>
          </a:p>
          <a:p>
            <a:pPr eaLnBrk="1" hangingPunct="1">
              <a:defRPr/>
            </a:pPr>
            <a:r>
              <a:rPr lang="pt-BR" sz="3000" dirty="0"/>
              <a:t>Brasil bom pagador da dívida? Abreu e </a:t>
            </a:r>
            <a:r>
              <a:rPr lang="pt-BR" sz="3000" dirty="0" err="1"/>
              <a:t>Summerhill</a:t>
            </a:r>
            <a:endParaRPr lang="pt-BR" sz="3000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5289" y="54960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icture 5"/>
          <p:cNvSpPr>
            <a:spLocks noChangeAspect="1" noChangeArrowheads="1"/>
          </p:cNvSpPr>
          <p:nvPr/>
        </p:nvSpPr>
        <p:spPr bwMode="auto">
          <a:xfrm>
            <a:off x="2927351" y="1927226"/>
            <a:ext cx="6494463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00189"/>
            <a:ext cx="8382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761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2135188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mtClean="0"/>
              <a:t>Receita e despesa nominal</a:t>
            </a:r>
          </a:p>
        </p:txBody>
      </p:sp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196976"/>
            <a:ext cx="7634288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666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188913"/>
            <a:ext cx="8280400" cy="1143000"/>
          </a:xfrm>
        </p:spPr>
        <p:txBody>
          <a:bodyPr/>
          <a:lstStyle/>
          <a:p>
            <a:pPr eaLnBrk="1" hangingPunct="1"/>
            <a:r>
              <a:rPr lang="pt-BR" altLang="pt-BR" sz="4000" b="1"/>
              <a:t>Importação de africanos pelo tráfico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1268413"/>
            <a:ext cx="7524750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071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53975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mtClean="0"/>
              <a:t>Base monetária e M1: nominal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196976"/>
            <a:ext cx="7451725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9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mtClean="0"/>
              <a:t>Índice de inflação: Lobo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557338"/>
            <a:ext cx="671195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8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188913"/>
            <a:ext cx="7772400" cy="792162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Política econômica no Império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908050"/>
            <a:ext cx="8423275" cy="576103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pt-BR" altLang="pt-BR" sz="3000" dirty="0"/>
              <a:t>Centralização política permitiu extrair os recursos tributários necessários para pagamento da dívida</a:t>
            </a:r>
          </a:p>
          <a:p>
            <a:pPr>
              <a:spcBef>
                <a:spcPts val="600"/>
              </a:spcBef>
            </a:pPr>
            <a:r>
              <a:rPr lang="pt-BR" altLang="pt-BR" sz="3000"/>
              <a:t>Exportações crescentes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dirty="0" smtClean="0"/>
              <a:t>	</a:t>
            </a:r>
            <a:r>
              <a:rPr lang="pt-BR" altLang="pt-BR" sz="2600" dirty="0"/>
              <a:t>saldo positivos da Balança comercial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sz="2600" dirty="0"/>
              <a:t>	Após 1880 começa a entrar capital estrangeiro</a:t>
            </a:r>
          </a:p>
          <a:p>
            <a:pPr>
              <a:spcBef>
                <a:spcPts val="600"/>
              </a:spcBef>
            </a:pPr>
            <a:r>
              <a:rPr lang="pt-BR" altLang="pt-BR" sz="3000" dirty="0"/>
              <a:t>Política econômica mais liberal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dirty="0" smtClean="0"/>
              <a:t>	</a:t>
            </a:r>
            <a:r>
              <a:rPr lang="pt-BR" altLang="pt-BR" sz="2600" dirty="0"/>
              <a:t>câmbio </a:t>
            </a:r>
            <a:r>
              <a:rPr lang="pt-BR" altLang="pt-BR" sz="2600" dirty="0">
                <a:cs typeface="Arial" panose="020B0604020202020204" pitchFamily="34" charset="0"/>
              </a:rPr>
              <a:t>≈</a:t>
            </a:r>
            <a:r>
              <a:rPr lang="pt-BR" altLang="pt-BR" sz="2600" dirty="0"/>
              <a:t> do 27 dinheiros por mil-réis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sz="2600" dirty="0"/>
              <a:t>	orçamento equilibrado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sz="2600" dirty="0"/>
              <a:t>	padrão-ouro: metalistas X </a:t>
            </a:r>
            <a:r>
              <a:rPr lang="pt-BR" altLang="pt-BR" sz="2600" dirty="0" err="1"/>
              <a:t>papelistas</a:t>
            </a:r>
            <a:endParaRPr lang="pt-BR" altLang="pt-BR" sz="2600" dirty="0"/>
          </a:p>
          <a:p>
            <a:pPr lvl="1">
              <a:spcBef>
                <a:spcPts val="600"/>
              </a:spcBef>
              <a:buNone/>
            </a:pPr>
            <a:r>
              <a:rPr lang="pt-BR" altLang="pt-BR" sz="2600" dirty="0"/>
              <a:t>	facilita a entrada de capital estrangeiro</a:t>
            </a:r>
          </a:p>
          <a:p>
            <a:pPr>
              <a:spcBef>
                <a:spcPts val="600"/>
              </a:spcBef>
            </a:pPr>
            <a:r>
              <a:rPr lang="pt-BR" altLang="pt-BR" sz="3000" dirty="0"/>
              <a:t>1888: sistema bancário limitado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dirty="0" smtClean="0"/>
              <a:t>	</a:t>
            </a:r>
            <a:r>
              <a:rPr lang="pt-BR" altLang="pt-BR" sz="2600" dirty="0"/>
              <a:t>26 bancos no país, em sete estados</a:t>
            </a:r>
          </a:p>
          <a:p>
            <a:pPr lvl="1">
              <a:spcBef>
                <a:spcPts val="600"/>
              </a:spcBef>
              <a:buNone/>
            </a:pPr>
            <a:r>
              <a:rPr lang="pt-BR" altLang="pt-BR" sz="2600" dirty="0"/>
              <a:t>	68 agências bancárias no país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6" y="55748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4" y="333375"/>
            <a:ext cx="7915275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a) Abolição do Tráfico: 4/9/1850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341438"/>
            <a:ext cx="84582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dirty="0" smtClean="0"/>
              <a:t>Pune traficantes, mas não os compradores finais 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pt-BR" altLang="pt-BR" dirty="0" smtClean="0"/>
              <a:t>africanos que chegaram desde 1831 continuam escravos: +- 0,5 milhão </a:t>
            </a:r>
            <a:r>
              <a:rPr lang="pt-BR" altLang="pt-BR" dirty="0" smtClean="0">
                <a:sym typeface="Wingdings" panose="05000000000000000000" pitchFamily="2" charset="2"/>
              </a:rPr>
              <a:t> </a:t>
            </a:r>
            <a:r>
              <a:rPr lang="pt-BR" altLang="pt-BR" dirty="0" smtClean="0"/>
              <a:t>disputa jurídica após 1870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dirty="0" smtClean="0"/>
              <a:t>Limite à reprodução da escravidão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dirty="0"/>
              <a:t>	</a:t>
            </a:r>
            <a:r>
              <a:rPr lang="pt-BR" altLang="pt-BR" sz="2600" dirty="0"/>
              <a:t>resta apenas a reprodução natural </a:t>
            </a:r>
            <a:r>
              <a:rPr lang="pt-BR" altLang="pt-BR" sz="2600" dirty="0">
                <a:sym typeface="Wingdings" panose="05000000000000000000" pitchFamily="2" charset="2"/>
              </a:rPr>
              <a:t> </a:t>
            </a:r>
            <a:r>
              <a:rPr lang="pt-BR" altLang="pt-BR" sz="2600" dirty="0"/>
              <a:t>Fim da escravidão?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dirty="0" smtClean="0">
                <a:cs typeface="Times New Roman" pitchFamily="18" charset="0"/>
              </a:rPr>
              <a:t>↑ Preços dos escravos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dirty="0">
                <a:cs typeface="Times New Roman" pitchFamily="18" charset="0"/>
              </a:rPr>
              <a:t>	</a:t>
            </a:r>
            <a:r>
              <a:rPr lang="pt-BR" altLang="pt-BR" sz="2600" dirty="0">
                <a:cs typeface="Times New Roman" pitchFamily="18" charset="0"/>
              </a:rPr>
              <a:t>áreas consolidadas: ganho de capital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>
                <a:cs typeface="Times New Roman" pitchFamily="18" charset="0"/>
              </a:rPr>
              <a:t>	áreas novas: demandam e pagam mais caro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dirty="0" smtClean="0">
                <a:cs typeface="Times New Roman" pitchFamily="18" charset="0"/>
              </a:rPr>
              <a:t>Concentração e reforço da escravidão no Sudeste cafeeiro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dirty="0">
                <a:cs typeface="Times New Roman" pitchFamily="18" charset="0"/>
              </a:rPr>
              <a:t>	</a:t>
            </a:r>
            <a:r>
              <a:rPr lang="pt-BR" altLang="pt-BR" sz="2600" dirty="0">
                <a:cs typeface="Times New Roman" pitchFamily="18" charset="0"/>
              </a:rPr>
              <a:t>acelera o tráfico interno de cativos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>
                <a:cs typeface="Times New Roman" pitchFamily="18" charset="0"/>
              </a:rPr>
              <a:t>	27.441 escravos do Norte para o RJ entre 1852-59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>
                <a:cs typeface="Times New Roman" pitchFamily="18" charset="0"/>
              </a:rPr>
              <a:t>	tráfico interprovincial de cerca de 200 mil escravos</a:t>
            </a:r>
            <a:endParaRPr lang="pt-BR" altLang="pt-BR" sz="2600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876" y="55039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947739"/>
            <a:ext cx="7392988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29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809625"/>
            <a:ext cx="8802688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06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População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73238"/>
            <a:ext cx="7772400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/>
              <a:t>Distribuição da população condiciona a desigualdade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/>
              <a:t>1823 		NE 51,8%		SE  37,7%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/>
              <a:t>1872/74		NE 46,4%		SE  40,6%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Importância dos </a:t>
            </a:r>
            <a:r>
              <a:rPr lang="pt-BR" altLang="pt-BR" b="1"/>
              <a:t>cativos na população</a:t>
            </a:r>
            <a:r>
              <a:rPr lang="pt-BR" altLang="pt-BR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%  na população brasileira: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mtClean="0"/>
              <a:t>29,0% em 1823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mtClean="0"/>
              <a:t>15,2% em 1872/74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/>
              <a:t>% na população das regiões em 1872/74:</a:t>
            </a:r>
            <a:endParaRPr lang="pt-BR" altLang="pt-BR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mtClean="0"/>
              <a:t>NO 8,5%	    	NE 10,4%	    CO 7,8%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mtClean="0"/>
              <a:t>SE 22,3%	SUL 13,0% 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2682" y="51255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0325"/>
            <a:ext cx="9144000" cy="698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0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366</Words>
  <Application>Microsoft Office PowerPoint</Application>
  <PresentationFormat>Widescreen</PresentationFormat>
  <Paragraphs>244</Paragraphs>
  <Slides>42</Slides>
  <Notes>0</Notes>
  <HiddenSlides>0</HiddenSlides>
  <MMClips>22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Wingdings</vt:lpstr>
      <vt:lpstr>Tema do Office</vt:lpstr>
      <vt:lpstr>Economia brasileira: Transformações institucionais  na segunda metade do século XIX</vt:lpstr>
      <vt:lpstr>Mudanças institucionais </vt:lpstr>
      <vt:lpstr>Precedentes do fim do tráfico africano</vt:lpstr>
      <vt:lpstr>Importação de africanos pelo tráfico</vt:lpstr>
      <vt:lpstr>a) Abolição do Tráfico: 4/9/1850</vt:lpstr>
      <vt:lpstr>Apresentação do PowerPoint</vt:lpstr>
      <vt:lpstr>Apresentação do PowerPoint</vt:lpstr>
      <vt:lpstr>População</vt:lpstr>
      <vt:lpstr>Apresentação do PowerPoint</vt:lpstr>
      <vt:lpstr>Escravos</vt:lpstr>
      <vt:lpstr>Liberação dos capitais do tráfico</vt:lpstr>
      <vt:lpstr>Apresentação do PowerPoint</vt:lpstr>
      <vt:lpstr>Ferrovias: ações SP em 1860</vt:lpstr>
      <vt:lpstr>b) Lei de terras: 18/9/1850</vt:lpstr>
      <vt:lpstr>Cativeiro da terra:  José de Souza Martins - 1979</vt:lpstr>
      <vt:lpstr>Hipótese de Domar (1970)</vt:lpstr>
      <vt:lpstr>Apresentação do PowerPoint</vt:lpstr>
      <vt:lpstr>c) Código Comercial: 25/6/1850</vt:lpstr>
      <vt:lpstr>Apresentação do PowerPoint</vt:lpstr>
      <vt:lpstr>Apresentação do PowerPoint</vt:lpstr>
      <vt:lpstr>Apresentação do PowerPoint</vt:lpstr>
      <vt:lpstr>Lei 1.083 de 22/8/1860  dos “Entraves”</vt:lpstr>
      <vt:lpstr>Apresentação do PowerPoint</vt:lpstr>
      <vt:lpstr>Caixa econômica</vt:lpstr>
      <vt:lpstr>Apresentação do PowerPoint</vt:lpstr>
      <vt:lpstr>Caixa e Bancos Estrangeiros</vt:lpstr>
      <vt:lpstr>d) Crédito e câmbio</vt:lpstr>
      <vt:lpstr>Instituições de crédito </vt:lpstr>
      <vt:lpstr>Crédito e Emissão</vt:lpstr>
      <vt:lpstr>Tesouro nacional:  único emissor de 1866 a 1889</vt:lpstr>
      <vt:lpstr>Legislação hipotecária</vt:lpstr>
      <vt:lpstr>Crédito especializado -II</vt:lpstr>
      <vt:lpstr>Apresentação do PowerPoint</vt:lpstr>
      <vt:lpstr>Padrão-ouro no Brasil</vt:lpstr>
      <vt:lpstr>Taxa de Câmbio nominal</vt:lpstr>
      <vt:lpstr>Taxa de câmbio nominal</vt:lpstr>
      <vt:lpstr>Despesas e Dívida interna e externa </vt:lpstr>
      <vt:lpstr>Apresentação do PowerPoint</vt:lpstr>
      <vt:lpstr>Receita e despesa nominal</vt:lpstr>
      <vt:lpstr>Base monetária e M1: nominal</vt:lpstr>
      <vt:lpstr>Índice de inflação: Lobo</vt:lpstr>
      <vt:lpstr>Política econômica no Império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Leite Marcondes</dc:creator>
  <cp:lastModifiedBy>Renato</cp:lastModifiedBy>
  <cp:revision>10</cp:revision>
  <dcterms:created xsi:type="dcterms:W3CDTF">2020-05-27T13:11:52Z</dcterms:created>
  <dcterms:modified xsi:type="dcterms:W3CDTF">2020-05-27T19:05:47Z</dcterms:modified>
</cp:coreProperties>
</file>