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0" r:id="rId2"/>
    <p:sldId id="319" r:id="rId3"/>
    <p:sldId id="411" r:id="rId4"/>
    <p:sldId id="317" r:id="rId5"/>
    <p:sldId id="382" r:id="rId6"/>
    <p:sldId id="412" r:id="rId7"/>
    <p:sldId id="395" r:id="rId8"/>
    <p:sldId id="320" r:id="rId9"/>
    <p:sldId id="413" r:id="rId10"/>
    <p:sldId id="414" r:id="rId11"/>
    <p:sldId id="415" r:id="rId12"/>
    <p:sldId id="380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96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E1B7F-AE25-4333-9C08-FBC88BBE464B}" type="datetimeFigureOut">
              <a:rPr lang="pt-BR" smtClean="0"/>
              <a:t>20/11/2013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47E25-CA4A-496A-96E6-6BCED231C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08193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69823FC-AC4D-45A5-9140-FC08A560E0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37655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87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2976-0796-48AC-8042-85F5FBA8C8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14581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BF4A-E679-4E71-A578-B6DC13D9FB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792005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98457-FF3D-4FF4-9195-C29D785658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74228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A91A-9255-4FE0-B547-0C8BAC4EF4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714953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4E65-7647-48C9-89AA-129E85B36D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987422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EF6B-C5D7-470D-B9F3-FC61954244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450290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E5C9-C376-4AD4-AF6F-DB4E14541F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047753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6F04-DC8F-4B85-902A-0A7E188085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862578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EBAA8-D281-4D27-8184-36B864CFBB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384192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4355-1CE6-4F18-A6D5-74C09F4413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466444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6C0A-065B-4039-BA8A-8F029C724B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345082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E4B5080-8425-4E0C-87F4-369D09B4F3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8" descr="logo lafape 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quadros@sc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xwell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pt-BR" sz="4000" b="1" i="1" dirty="0" smtClean="0">
                <a:solidFill>
                  <a:srgbClr val="0000FF"/>
                </a:solidFill>
              </a:rPr>
              <a:t>Armazenadores de Energia -  </a:t>
            </a:r>
            <a:r>
              <a:rPr lang="pt-BR" sz="4000" b="1" i="1" dirty="0" err="1" smtClean="0">
                <a:solidFill>
                  <a:srgbClr val="0000FF"/>
                </a:solidFill>
              </a:rPr>
              <a:t>Ultracapacitores</a:t>
            </a:r>
            <a:endParaRPr lang="pt-BR" sz="4000" b="1" i="1" dirty="0" smtClean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5038"/>
            <a:ext cx="8229600" cy="3557587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pt-BR" b="1" dirty="0" smtClean="0"/>
              <a:t>Laboratório de Fontes Alternativas e Processamento de Energia – LAFAPE</a:t>
            </a:r>
          </a:p>
          <a:p>
            <a:pPr marL="0" indent="0" algn="just" eaLnBrk="1" hangingPunct="1">
              <a:buFontTx/>
              <a:buNone/>
            </a:pPr>
            <a:endParaRPr lang="pt-BR" b="1" dirty="0" smtClean="0"/>
          </a:p>
          <a:p>
            <a:pPr marL="0" indent="0" algn="just" eaLnBrk="1" hangingPunct="1">
              <a:buFontTx/>
              <a:buNone/>
            </a:pPr>
            <a:r>
              <a:rPr lang="pt-BR" b="1" dirty="0" smtClean="0"/>
              <a:t>Autor: Ricardo Q. Machado</a:t>
            </a:r>
          </a:p>
          <a:p>
            <a:pPr marL="0" indent="0" algn="just" eaLnBrk="1" hangingPunct="1">
              <a:buFontTx/>
              <a:buNone/>
            </a:pPr>
            <a:endParaRPr lang="pt-BR" b="1" dirty="0" smtClean="0"/>
          </a:p>
          <a:p>
            <a:pPr marL="0" indent="0" algn="just" eaLnBrk="1" hangingPunct="1">
              <a:buFontTx/>
              <a:buNone/>
            </a:pPr>
            <a:r>
              <a:rPr lang="pt-BR" b="1" dirty="0" err="1" smtClean="0"/>
              <a:t>Email</a:t>
            </a:r>
            <a:r>
              <a:rPr lang="pt-BR" b="1" dirty="0" smtClean="0"/>
              <a:t>: </a:t>
            </a:r>
            <a:r>
              <a:rPr lang="pt-BR" b="1" dirty="0" smtClean="0">
                <a:hlinkClick r:id="rId3"/>
              </a:rPr>
              <a:t>rquadros@sc.usp.br</a:t>
            </a:r>
            <a:endParaRPr lang="pt-BR" b="1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95263" y="197120"/>
            <a:ext cx="860720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Características de </a:t>
            </a:r>
            <a:r>
              <a:rPr lang="pt-BR" sz="4400" b="1" u="sng" dirty="0" err="1" smtClean="0">
                <a:solidFill>
                  <a:schemeClr val="tx2"/>
                </a:solidFill>
              </a:rPr>
              <a:t>ultracapacitores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37" y="2078850"/>
            <a:ext cx="8081013" cy="3780420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6529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95263" y="197120"/>
            <a:ext cx="860720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Características de </a:t>
            </a:r>
            <a:r>
              <a:rPr lang="pt-BR" sz="4400" b="1" u="sng" dirty="0" err="1" smtClean="0">
                <a:solidFill>
                  <a:schemeClr val="tx2"/>
                </a:solidFill>
              </a:rPr>
              <a:t>ultracapacitores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99" y="1628800"/>
            <a:ext cx="5076825" cy="4467225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225" y="1628800"/>
            <a:ext cx="276225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802" y="3862412"/>
            <a:ext cx="2357396" cy="141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eta para a direita 6"/>
          <p:cNvSpPr/>
          <p:nvPr/>
        </p:nvSpPr>
        <p:spPr>
          <a:xfrm flipH="1">
            <a:off x="5427095" y="2132226"/>
            <a:ext cx="630706" cy="450050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 rot="5400000" flipH="1">
            <a:off x="6925972" y="3114283"/>
            <a:ext cx="630706" cy="450050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70744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1246188" y="260350"/>
            <a:ext cx="68389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Referência bibliográfica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198884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800000"/>
                </a:solidFill>
              </a:rPr>
              <a:t>Marcelo G. Simões </a:t>
            </a:r>
            <a:r>
              <a:rPr lang="pt-BR" b="1" dirty="0" err="1" smtClean="0">
                <a:solidFill>
                  <a:srgbClr val="800000"/>
                </a:solidFill>
              </a:rPr>
              <a:t>and</a:t>
            </a:r>
            <a:r>
              <a:rPr lang="pt-BR" b="1" dirty="0" smtClean="0">
                <a:solidFill>
                  <a:srgbClr val="800000"/>
                </a:solidFill>
              </a:rPr>
              <a:t> Felix A. </a:t>
            </a:r>
            <a:r>
              <a:rPr lang="pt-BR" b="1" dirty="0" err="1" smtClean="0">
                <a:solidFill>
                  <a:srgbClr val="800000"/>
                </a:solidFill>
              </a:rPr>
              <a:t>Farret</a:t>
            </a:r>
            <a:r>
              <a:rPr lang="pt-BR" b="1" dirty="0" smtClean="0">
                <a:solidFill>
                  <a:srgbClr val="800000"/>
                </a:solidFill>
              </a:rPr>
              <a:t>. </a:t>
            </a:r>
            <a:r>
              <a:rPr lang="pt-BR" dirty="0" err="1" smtClean="0">
                <a:solidFill>
                  <a:srgbClr val="800000"/>
                </a:solidFill>
              </a:rPr>
              <a:t>Integration</a:t>
            </a:r>
            <a:r>
              <a:rPr lang="pt-BR" dirty="0" smtClean="0">
                <a:solidFill>
                  <a:srgbClr val="800000"/>
                </a:solidFill>
              </a:rPr>
              <a:t> </a:t>
            </a:r>
            <a:r>
              <a:rPr lang="pt-BR" dirty="0" err="1" smtClean="0">
                <a:solidFill>
                  <a:srgbClr val="800000"/>
                </a:solidFill>
              </a:rPr>
              <a:t>of</a:t>
            </a:r>
            <a:r>
              <a:rPr lang="pt-BR" dirty="0" smtClean="0">
                <a:solidFill>
                  <a:srgbClr val="800000"/>
                </a:solidFill>
              </a:rPr>
              <a:t> </a:t>
            </a:r>
            <a:r>
              <a:rPr lang="pt-BR" dirty="0" err="1" smtClean="0">
                <a:solidFill>
                  <a:srgbClr val="800000"/>
                </a:solidFill>
              </a:rPr>
              <a:t>Alternative</a:t>
            </a:r>
            <a:r>
              <a:rPr lang="pt-BR" dirty="0" smtClean="0">
                <a:solidFill>
                  <a:srgbClr val="800000"/>
                </a:solidFill>
              </a:rPr>
              <a:t> </a:t>
            </a:r>
            <a:r>
              <a:rPr lang="pt-BR" dirty="0" err="1" smtClean="0">
                <a:solidFill>
                  <a:srgbClr val="800000"/>
                </a:solidFill>
              </a:rPr>
              <a:t>Sources</a:t>
            </a:r>
            <a:r>
              <a:rPr lang="pt-BR" dirty="0" smtClean="0">
                <a:solidFill>
                  <a:srgbClr val="800000"/>
                </a:solidFill>
              </a:rPr>
              <a:t> </a:t>
            </a:r>
            <a:r>
              <a:rPr lang="pt-BR" dirty="0" err="1" smtClean="0">
                <a:solidFill>
                  <a:srgbClr val="800000"/>
                </a:solidFill>
              </a:rPr>
              <a:t>of</a:t>
            </a:r>
            <a:r>
              <a:rPr lang="pt-BR" dirty="0" smtClean="0">
                <a:solidFill>
                  <a:srgbClr val="800000"/>
                </a:solidFill>
              </a:rPr>
              <a:t> Energy. </a:t>
            </a:r>
            <a:r>
              <a:rPr lang="en-US" dirty="0" smtClean="0">
                <a:solidFill>
                  <a:srgbClr val="800000"/>
                </a:solidFill>
              </a:rPr>
              <a:t>Published by John Wiley &amp; Sons, Inc., Hoboken, New Jersey, 2006.</a:t>
            </a:r>
          </a:p>
          <a:p>
            <a:endParaRPr lang="en-US" dirty="0" smtClean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  <a:p>
            <a:r>
              <a:rPr lang="pt-BR" b="1" dirty="0">
                <a:solidFill>
                  <a:srgbClr val="800000"/>
                </a:solidFill>
                <a:hlinkClick r:id="rId2"/>
              </a:rPr>
              <a:t>http://www.maxwell.com/</a:t>
            </a:r>
            <a:r>
              <a:rPr lang="en-US" b="1" dirty="0">
                <a:solidFill>
                  <a:srgbClr val="800000"/>
                </a:solidFill>
              </a:rPr>
              <a:t> </a:t>
            </a:r>
          </a:p>
          <a:p>
            <a:pPr algn="just"/>
            <a:endParaRPr lang="pt-BR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04831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Conteúdo 1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281709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b="1" dirty="0" smtClean="0">
                <a:solidFill>
                  <a:srgbClr val="800000"/>
                </a:solidFill>
              </a:rPr>
              <a:t>Custo dos armazenadores;</a:t>
            </a:r>
          </a:p>
          <a:p>
            <a:pPr algn="just">
              <a:buFont typeface="Wingdings" pitchFamily="2" charset="2"/>
              <a:buChar char="ü"/>
            </a:pPr>
            <a:r>
              <a:rPr lang="pt-BR" b="1" dirty="0" smtClean="0"/>
              <a:t>Dimensões físicas;</a:t>
            </a:r>
          </a:p>
          <a:p>
            <a:pPr algn="just">
              <a:buFont typeface="Wingdings" pitchFamily="2" charset="2"/>
              <a:buChar char="ü"/>
            </a:pPr>
            <a:r>
              <a:rPr lang="pt-BR" b="1" dirty="0" smtClean="0">
                <a:solidFill>
                  <a:srgbClr val="0000FF"/>
                </a:solidFill>
              </a:rPr>
              <a:t>Tipo de tecnologia utilizada;</a:t>
            </a:r>
          </a:p>
          <a:p>
            <a:pPr algn="just">
              <a:buFont typeface="Wingdings" pitchFamily="2" charset="2"/>
              <a:buChar char="ü"/>
            </a:pPr>
            <a:r>
              <a:rPr lang="pt-BR" b="1" dirty="0" smtClean="0">
                <a:solidFill>
                  <a:srgbClr val="FF0000"/>
                </a:solidFill>
              </a:rPr>
              <a:t>Interface de potência para carga e descarga do armazenador de energia.</a:t>
            </a: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331913" y="115888"/>
            <a:ext cx="6840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Introdução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1331913" y="115888"/>
            <a:ext cx="6840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Introdução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23" name="CaixaDeTexto 22"/>
          <p:cNvSpPr txBox="1">
            <a:spLocks noChangeArrowheads="1"/>
          </p:cNvSpPr>
          <p:nvPr/>
        </p:nvSpPr>
        <p:spPr bwMode="auto">
          <a:xfrm>
            <a:off x="179389" y="1673805"/>
            <a:ext cx="8578076" cy="339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 smtClean="0">
                <a:solidFill>
                  <a:srgbClr val="800000"/>
                </a:solidFill>
              </a:rPr>
              <a:t>Dispositivo construído de forma semelhante a uma bateria;</a:t>
            </a:r>
          </a:p>
          <a:p>
            <a:pPr algn="just"/>
            <a:endParaRPr lang="pt-BR" sz="2800" b="1" dirty="0">
              <a:solidFill>
                <a:srgbClr val="800000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 smtClean="0">
                <a:solidFill>
                  <a:srgbClr val="00B050"/>
                </a:solidFill>
              </a:rPr>
              <a:t>2 eletrodos imersos em um eletrólito;</a:t>
            </a:r>
          </a:p>
          <a:p>
            <a:pPr algn="just"/>
            <a:endParaRPr lang="pt-BR" sz="2800" b="1" baseline="-25000" dirty="0">
              <a:solidFill>
                <a:srgbClr val="00B050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 smtClean="0">
                <a:solidFill>
                  <a:schemeClr val="hlink"/>
                </a:solidFill>
              </a:rPr>
              <a:t>Material com área altamente porosa – armazenamento de energia.</a:t>
            </a:r>
          </a:p>
          <a:p>
            <a:pPr algn="just"/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31019947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1331913" y="115888"/>
            <a:ext cx="6840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Introdução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841" y="2621843"/>
            <a:ext cx="1718190" cy="148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790261" y="2267241"/>
                <a:ext cx="1935215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𝐸</m:t>
                      </m:r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61" y="2267241"/>
                <a:ext cx="1935215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ipse 2"/>
          <p:cNvSpPr/>
          <p:nvPr/>
        </p:nvSpPr>
        <p:spPr>
          <a:xfrm>
            <a:off x="250201" y="962096"/>
            <a:ext cx="1631219" cy="9001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Energia</a:t>
            </a:r>
            <a:endParaRPr lang="pt-BR" b="1" dirty="0"/>
          </a:p>
        </p:txBody>
      </p:sp>
      <p:sp>
        <p:nvSpPr>
          <p:cNvPr id="10" name="Elipse 9"/>
          <p:cNvSpPr/>
          <p:nvPr/>
        </p:nvSpPr>
        <p:spPr>
          <a:xfrm>
            <a:off x="835266" y="3707401"/>
            <a:ext cx="2347585" cy="9001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Capacitância</a:t>
            </a:r>
            <a:endParaRPr lang="pt-BR" b="1" dirty="0"/>
          </a:p>
        </p:txBody>
      </p:sp>
      <p:sp>
        <p:nvSpPr>
          <p:cNvPr id="12" name="Elipse 11"/>
          <p:cNvSpPr/>
          <p:nvPr/>
        </p:nvSpPr>
        <p:spPr>
          <a:xfrm>
            <a:off x="3209653" y="2339220"/>
            <a:ext cx="1631219" cy="9001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Tensão</a:t>
            </a:r>
            <a:endParaRPr lang="pt-BR" b="1" dirty="0"/>
          </a:p>
        </p:txBody>
      </p:sp>
      <p:sp>
        <p:nvSpPr>
          <p:cNvPr id="6" name="Seta para a direita 5"/>
          <p:cNvSpPr/>
          <p:nvPr/>
        </p:nvSpPr>
        <p:spPr>
          <a:xfrm>
            <a:off x="2545456" y="2582276"/>
            <a:ext cx="630706" cy="450050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835266" y="1979180"/>
            <a:ext cx="484177" cy="585065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baixo 14"/>
          <p:cNvSpPr/>
          <p:nvPr/>
        </p:nvSpPr>
        <p:spPr>
          <a:xfrm flipV="1">
            <a:off x="1791249" y="2987321"/>
            <a:ext cx="484177" cy="585065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503531" y="1357488"/>
            <a:ext cx="1631219" cy="9001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Área</a:t>
            </a:r>
            <a:endParaRPr lang="pt-BR" b="1" dirty="0"/>
          </a:p>
        </p:txBody>
      </p:sp>
      <p:sp>
        <p:nvSpPr>
          <p:cNvPr id="17" name="Elipse 16"/>
          <p:cNvSpPr/>
          <p:nvPr/>
        </p:nvSpPr>
        <p:spPr>
          <a:xfrm>
            <a:off x="4390661" y="4014065"/>
            <a:ext cx="2347585" cy="9001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Capacitância</a:t>
            </a:r>
            <a:endParaRPr lang="pt-BR" b="1" dirty="0"/>
          </a:p>
        </p:txBody>
      </p:sp>
      <p:sp>
        <p:nvSpPr>
          <p:cNvPr id="18" name="Seta para baixo 17"/>
          <p:cNvSpPr/>
          <p:nvPr/>
        </p:nvSpPr>
        <p:spPr>
          <a:xfrm rot="2365121" flipV="1">
            <a:off x="5891034" y="3395197"/>
            <a:ext cx="484177" cy="585065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baixo 18"/>
          <p:cNvSpPr/>
          <p:nvPr/>
        </p:nvSpPr>
        <p:spPr>
          <a:xfrm rot="13145702" flipV="1">
            <a:off x="7332387" y="2306704"/>
            <a:ext cx="484177" cy="585065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7276501" y="4149080"/>
            <a:ext cx="1895730" cy="9001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Distância</a:t>
            </a:r>
            <a:endParaRPr lang="pt-BR" b="1" dirty="0"/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426" y="4877531"/>
            <a:ext cx="2274170" cy="1807674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eta para baixo 21"/>
          <p:cNvSpPr/>
          <p:nvPr/>
        </p:nvSpPr>
        <p:spPr>
          <a:xfrm rot="19567913" flipV="1">
            <a:off x="7341251" y="3568749"/>
            <a:ext cx="484177" cy="585065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baixo 23"/>
          <p:cNvSpPr/>
          <p:nvPr/>
        </p:nvSpPr>
        <p:spPr>
          <a:xfrm rot="20426071">
            <a:off x="6652711" y="2503071"/>
            <a:ext cx="484177" cy="585065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4983680" y="1529130"/>
            <a:ext cx="2298883" cy="9001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Constante dielétrica</a:t>
            </a:r>
            <a:endParaRPr lang="pt-BR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195263" y="197120"/>
            <a:ext cx="860720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err="1" smtClean="0">
                <a:solidFill>
                  <a:schemeClr val="tx2"/>
                </a:solidFill>
              </a:rPr>
              <a:t>Ultracapacitores</a:t>
            </a:r>
            <a:r>
              <a:rPr lang="pt-BR" sz="4400" b="1" u="sng" dirty="0" smtClean="0">
                <a:solidFill>
                  <a:schemeClr val="tx2"/>
                </a:solidFill>
              </a:rPr>
              <a:t> de dupla camada</a:t>
            </a:r>
            <a:endParaRPr lang="pt-BR" sz="4400" dirty="0">
              <a:solidFill>
                <a:schemeClr val="tx2"/>
              </a:solidFill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9389" y="1673805"/>
            <a:ext cx="857807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 smtClean="0">
                <a:solidFill>
                  <a:srgbClr val="00B050"/>
                </a:solidFill>
              </a:rPr>
              <a:t>2 eletrodos de carbono sobre polímeros condutivos 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 smtClean="0"/>
              <a:t>Uma membrana condutiva separa os 2 eletrodos;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 smtClean="0">
                <a:solidFill>
                  <a:srgbClr val="800000"/>
                </a:solidFill>
              </a:rPr>
              <a:t>Eletrólito de hidróxido de potássio que preenche o capacitor; 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 smtClean="0"/>
              <a:t>1 separador evita contato físico entre os dois eletrodos;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 smtClean="0">
                <a:solidFill>
                  <a:srgbClr val="FF0000"/>
                </a:solidFill>
              </a:rPr>
              <a:t>Material muito fino.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7543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195263" y="197120"/>
            <a:ext cx="860720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err="1" smtClean="0">
                <a:solidFill>
                  <a:schemeClr val="tx2"/>
                </a:solidFill>
              </a:rPr>
              <a:t>Ultracapacitores</a:t>
            </a:r>
            <a:r>
              <a:rPr lang="pt-BR" sz="4400" b="1" u="sng" dirty="0" smtClean="0">
                <a:solidFill>
                  <a:schemeClr val="tx2"/>
                </a:solidFill>
              </a:rPr>
              <a:t> de dupla camada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491" y="1898830"/>
            <a:ext cx="5238750" cy="3924300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98942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195263" y="197120"/>
            <a:ext cx="860720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Aplicações de </a:t>
            </a:r>
            <a:r>
              <a:rPr lang="pt-BR" sz="4400" b="1" u="sng" dirty="0" err="1" smtClean="0">
                <a:solidFill>
                  <a:schemeClr val="tx2"/>
                </a:solidFill>
              </a:rPr>
              <a:t>ultracapacitores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1808820"/>
            <a:ext cx="6438900" cy="3990975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07315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670" y="2123855"/>
            <a:ext cx="5705475" cy="3609975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95263" y="197120"/>
            <a:ext cx="860720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Aplicações de </a:t>
            </a:r>
            <a:r>
              <a:rPr lang="pt-BR" sz="4400" b="1" u="sng" dirty="0" err="1" smtClean="0">
                <a:solidFill>
                  <a:schemeClr val="tx2"/>
                </a:solidFill>
              </a:rPr>
              <a:t>ultracapacitores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1037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95263" y="197120"/>
            <a:ext cx="860720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4400" b="1" u="sng" dirty="0" smtClean="0">
                <a:solidFill>
                  <a:schemeClr val="tx2"/>
                </a:solidFill>
              </a:rPr>
              <a:t>Características de </a:t>
            </a:r>
            <a:r>
              <a:rPr lang="pt-BR" sz="4400" b="1" u="sng" dirty="0" err="1" smtClean="0">
                <a:solidFill>
                  <a:schemeClr val="tx2"/>
                </a:solidFill>
              </a:rPr>
              <a:t>ultracapacitores</a:t>
            </a:r>
            <a:endParaRPr lang="pt-BR" sz="4400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1" y="1898830"/>
            <a:ext cx="3790950" cy="2219325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135" y="1907440"/>
            <a:ext cx="2819400" cy="2343150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75" y="4725239"/>
            <a:ext cx="8184790" cy="1179036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28282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4519</TotalTime>
  <Words>199</Words>
  <Application>Microsoft Office PowerPoint</Application>
  <PresentationFormat>Apresentação na tela (4:3)</PresentationFormat>
  <Paragraphs>43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Design padrão</vt:lpstr>
      <vt:lpstr>Armazenadores de Energia -  Ultracapacitores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234</cp:revision>
  <dcterms:created xsi:type="dcterms:W3CDTF">2009-04-12T14:29:32Z</dcterms:created>
  <dcterms:modified xsi:type="dcterms:W3CDTF">2013-11-20T22:31:10Z</dcterms:modified>
</cp:coreProperties>
</file>