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0" r:id="rId2"/>
    <p:sldId id="319" r:id="rId3"/>
    <p:sldId id="317" r:id="rId4"/>
    <p:sldId id="382" r:id="rId5"/>
    <p:sldId id="395" r:id="rId6"/>
    <p:sldId id="318" r:id="rId7"/>
    <p:sldId id="383" r:id="rId8"/>
    <p:sldId id="396" r:id="rId9"/>
    <p:sldId id="320" r:id="rId10"/>
    <p:sldId id="410" r:id="rId11"/>
    <p:sldId id="397" r:id="rId12"/>
    <p:sldId id="384" r:id="rId13"/>
    <p:sldId id="398" r:id="rId14"/>
    <p:sldId id="399" r:id="rId15"/>
    <p:sldId id="400" r:id="rId16"/>
    <p:sldId id="401" r:id="rId17"/>
    <p:sldId id="402" r:id="rId18"/>
    <p:sldId id="389" r:id="rId19"/>
    <p:sldId id="403" r:id="rId20"/>
    <p:sldId id="390" r:id="rId21"/>
    <p:sldId id="391" r:id="rId22"/>
    <p:sldId id="392" r:id="rId23"/>
    <p:sldId id="393" r:id="rId24"/>
    <p:sldId id="404" r:id="rId25"/>
    <p:sldId id="405" r:id="rId26"/>
    <p:sldId id="406" r:id="rId27"/>
    <p:sldId id="407" r:id="rId28"/>
    <p:sldId id="408" r:id="rId29"/>
    <p:sldId id="409" r:id="rId30"/>
    <p:sldId id="380" r:id="rId3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9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E1B7F-AE25-4333-9C08-FBC88BBE464B}" type="datetimeFigureOut">
              <a:rPr lang="pt-BR" smtClean="0"/>
              <a:t>19/11/2013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47E25-CA4A-496A-96E6-6BCED231C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08193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69823FC-AC4D-45A5-9140-FC08A560E0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3765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87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2976-0796-48AC-8042-85F5FBA8C8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145817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6BF4A-E679-4E71-A578-B6DC13D9FB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792005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98457-FF3D-4FF4-9195-C29D785658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742285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A91A-9255-4FE0-B547-0C8BAC4EF4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714953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4E65-7647-48C9-89AA-129E85B36D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987422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EF6B-C5D7-470D-B9F3-FC61954244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450290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E5C9-C376-4AD4-AF6F-DB4E14541F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047753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06F04-DC8F-4B85-902A-0A7E188085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862578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BAA8-D281-4D27-8184-36B864CFBB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384192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14355-1CE6-4F18-A6D5-74C09F4413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66444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06C0A-065B-4039-BA8A-8F029C724B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345082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E4B5080-8425-4E0C-87F4-369D09B4F3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Picture 8" descr="logo lafape 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426200"/>
            <a:ext cx="14589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quadros@sc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eaLnBrk="1" hangingPunct="1"/>
            <a:r>
              <a:rPr lang="pt-BR" sz="4000" b="1" i="1" dirty="0" smtClean="0">
                <a:solidFill>
                  <a:srgbClr val="0000FF"/>
                </a:solidFill>
              </a:rPr>
              <a:t>Armazenadores de Energia </a:t>
            </a:r>
            <a:r>
              <a:rPr lang="pt-BR" sz="4000" b="1" i="1" smtClean="0">
                <a:solidFill>
                  <a:srgbClr val="0000FF"/>
                </a:solidFill>
              </a:rPr>
              <a:t>-  </a:t>
            </a:r>
            <a:r>
              <a:rPr lang="pt-BR" sz="4000" b="1" i="1" smtClean="0">
                <a:solidFill>
                  <a:srgbClr val="0000FF"/>
                </a:solidFill>
              </a:rPr>
              <a:t>Baterias</a:t>
            </a:r>
            <a:endParaRPr lang="pt-BR" sz="4000" b="1" i="1" dirty="0" smtClean="0">
              <a:solidFill>
                <a:srgbClr val="0000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05038"/>
            <a:ext cx="8229600" cy="3557587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pt-BR" b="1" dirty="0" smtClean="0"/>
              <a:t>Laboratório de Fontes Alternativas e Processamento de Energia – LAFAPE</a:t>
            </a:r>
          </a:p>
          <a:p>
            <a:pPr marL="0" indent="0" algn="just" eaLnBrk="1" hangingPunct="1">
              <a:buFontTx/>
              <a:buNone/>
            </a:pPr>
            <a:endParaRPr lang="pt-BR" b="1" dirty="0" smtClean="0"/>
          </a:p>
          <a:p>
            <a:pPr marL="0" indent="0" algn="just" eaLnBrk="1" hangingPunct="1">
              <a:buFontTx/>
              <a:buNone/>
            </a:pPr>
            <a:r>
              <a:rPr lang="pt-BR" b="1" dirty="0" smtClean="0"/>
              <a:t>Autor: Ricardo Q. Machado</a:t>
            </a:r>
          </a:p>
          <a:p>
            <a:pPr marL="0" indent="0" algn="just" eaLnBrk="1" hangingPunct="1">
              <a:buFontTx/>
              <a:buNone/>
            </a:pPr>
            <a:endParaRPr lang="pt-BR" b="1" dirty="0" smtClean="0"/>
          </a:p>
          <a:p>
            <a:pPr marL="0" indent="0" algn="just" eaLnBrk="1" hangingPunct="1">
              <a:buFontTx/>
              <a:buNone/>
            </a:pPr>
            <a:r>
              <a:rPr lang="pt-BR" b="1" dirty="0" err="1" smtClean="0"/>
              <a:t>Email</a:t>
            </a:r>
            <a:r>
              <a:rPr lang="pt-BR" b="1" dirty="0" smtClean="0"/>
              <a:t>: </a:t>
            </a:r>
            <a:r>
              <a:rPr lang="pt-BR" b="1" dirty="0" smtClean="0">
                <a:hlinkClick r:id="rId3"/>
              </a:rPr>
              <a:t>rquadros@sc.usp.br</a:t>
            </a:r>
            <a:endParaRPr lang="pt-BR" b="1" dirty="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Limites operativos de baterias de chumbo-ácido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15" name="CaixaDeTexto 38"/>
          <p:cNvSpPr txBox="1">
            <a:spLocks noChangeArrowheads="1"/>
          </p:cNvSpPr>
          <p:nvPr/>
        </p:nvSpPr>
        <p:spPr bwMode="auto">
          <a:xfrm>
            <a:off x="-18510" y="1759162"/>
            <a:ext cx="9144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endParaRPr lang="pt-BR" b="1" dirty="0" smtClean="0">
              <a:solidFill>
                <a:srgbClr val="80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B050"/>
                </a:solidFill>
              </a:rPr>
              <a:t>Tensão quiescente (tensão de circuito-aberto) – 12,6 V;</a:t>
            </a:r>
          </a:p>
          <a:p>
            <a:pPr algn="just"/>
            <a:endParaRPr lang="pt-BR" sz="2800" b="1" dirty="0" smtClean="0">
              <a:solidFill>
                <a:srgbClr val="00B05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00FF"/>
                </a:solidFill>
              </a:rPr>
              <a:t>Bateria completamente descarregada – 11,8 V;</a:t>
            </a:r>
          </a:p>
          <a:p>
            <a:pPr algn="just"/>
            <a:endParaRPr lang="pt-BR" sz="2800" b="1" dirty="0" smtClean="0">
              <a:solidFill>
                <a:srgbClr val="0000FF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800" b="1" dirty="0" smtClean="0"/>
              <a:t>Carga – entre 13,2 e 14,4 V;</a:t>
            </a:r>
          </a:p>
          <a:p>
            <a:pPr algn="just"/>
            <a:endParaRPr lang="pt-BR" sz="2800" b="1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800000"/>
                </a:solidFill>
              </a:rPr>
              <a:t>Tensão de gaseificação – 14,4 V;</a:t>
            </a:r>
          </a:p>
          <a:p>
            <a:pPr algn="just"/>
            <a:endParaRPr lang="pt-BR" sz="2800" b="1" dirty="0" smtClean="0">
              <a:solidFill>
                <a:srgbClr val="80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FF0000"/>
                </a:solidFill>
              </a:rPr>
              <a:t>Tensão de flutuação – 13,2 V.</a:t>
            </a:r>
            <a:endParaRPr lang="pt-BR" sz="2800" b="1" dirty="0">
              <a:solidFill>
                <a:srgbClr val="FF0000"/>
              </a:solidFill>
            </a:endParaRPr>
          </a:p>
          <a:p>
            <a:endParaRPr lang="pt-BR" dirty="0">
              <a:solidFill>
                <a:srgbClr val="8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2151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61" name="CaixaDeTexto 38"/>
          <p:cNvSpPr txBox="1">
            <a:spLocks noChangeArrowheads="1"/>
          </p:cNvSpPr>
          <p:nvPr/>
        </p:nvSpPr>
        <p:spPr bwMode="auto">
          <a:xfrm>
            <a:off x="0" y="1773238"/>
            <a:ext cx="914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endParaRPr lang="pt-BR" b="1" dirty="0" smtClean="0">
              <a:solidFill>
                <a:srgbClr val="80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800000"/>
                </a:solidFill>
              </a:rPr>
              <a:t> Processo de carga e recarga é repetitivo;</a:t>
            </a:r>
            <a:endParaRPr lang="pt-BR" b="1" dirty="0">
              <a:solidFill>
                <a:srgbClr val="80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pt-BR" b="1" dirty="0">
              <a:solidFill>
                <a:srgbClr val="80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/>
              <a:t> </a:t>
            </a:r>
            <a:r>
              <a:rPr lang="pt-BR" b="1" dirty="0" smtClean="0"/>
              <a:t>Profundidade da descarga reduz o número de ciclos de recarga.</a:t>
            </a:r>
            <a:endParaRPr lang="pt-BR" b="1" dirty="0"/>
          </a:p>
          <a:p>
            <a:endParaRPr lang="pt-BR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Características técnicas de baterias de chumbo-ácido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45" y="3158970"/>
            <a:ext cx="6229350" cy="325755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88818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61" name="CaixaDeTexto 38"/>
          <p:cNvSpPr txBox="1">
            <a:spLocks noChangeArrowheads="1"/>
          </p:cNvSpPr>
          <p:nvPr/>
        </p:nvSpPr>
        <p:spPr bwMode="auto">
          <a:xfrm>
            <a:off x="0" y="1773238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endParaRPr lang="pt-BR" b="1" dirty="0" smtClean="0">
              <a:solidFill>
                <a:srgbClr val="80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800000"/>
                </a:solidFill>
              </a:rPr>
              <a:t> Incremento de temperatura reduz a vida útil.</a:t>
            </a:r>
            <a:endParaRPr lang="pt-BR" b="1" dirty="0">
              <a:solidFill>
                <a:srgbClr val="800000"/>
              </a:solidFill>
            </a:endParaRPr>
          </a:p>
          <a:p>
            <a:endParaRPr lang="pt-BR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Características técnicas de baterias de chumbo-ácido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30" y="2933945"/>
            <a:ext cx="5400600" cy="345949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04083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61" name="CaixaDeTexto 38"/>
          <p:cNvSpPr txBox="1">
            <a:spLocks noChangeArrowheads="1"/>
          </p:cNvSpPr>
          <p:nvPr/>
        </p:nvSpPr>
        <p:spPr bwMode="auto">
          <a:xfrm>
            <a:off x="0" y="1773238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endParaRPr lang="pt-BR" b="1" dirty="0" smtClean="0">
              <a:solidFill>
                <a:srgbClr val="80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800000"/>
                </a:solidFill>
              </a:rPr>
              <a:t> Incremento de temperatura reduz a capacidade disponível</a:t>
            </a:r>
            <a:r>
              <a:rPr lang="pt-BR" b="1" dirty="0" smtClean="0"/>
              <a:t>.</a:t>
            </a:r>
            <a:endParaRPr lang="pt-BR" b="1" dirty="0"/>
          </a:p>
          <a:p>
            <a:endParaRPr lang="pt-BR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Características técnicas de baterias de chumbo-ácido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8" y="2933945"/>
            <a:ext cx="5581650" cy="325755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38"/>
          <p:cNvSpPr txBox="1">
            <a:spLocks noChangeArrowheads="1"/>
          </p:cNvSpPr>
          <p:nvPr/>
        </p:nvSpPr>
        <p:spPr bwMode="auto">
          <a:xfrm>
            <a:off x="6012160" y="2577561"/>
            <a:ext cx="286652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endParaRPr lang="pt-BR" b="1" dirty="0" smtClean="0">
              <a:solidFill>
                <a:srgbClr val="80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800000"/>
                </a:solidFill>
              </a:rPr>
              <a:t>Dificuldade na determinação do estado de carga SOC;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 smtClean="0"/>
              <a:t>SOC relação entre a carga presente na bateria e a carga máxima;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B050"/>
                </a:solidFill>
              </a:rPr>
              <a:t>Rendimento típico de bateria de chumbo-ácido é em torno de 85% e de níquel-cádmio de 65%.</a:t>
            </a:r>
            <a:endParaRPr lang="pt-BR" b="1" dirty="0">
              <a:solidFill>
                <a:srgbClr val="00B050"/>
              </a:solidFill>
            </a:endParaRPr>
          </a:p>
          <a:p>
            <a:endParaRPr lang="pt-BR" dirty="0">
              <a:solidFill>
                <a:srgbClr val="8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60288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Aspectos construtivos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5" name="CaixaDeTexto 38"/>
          <p:cNvSpPr txBox="1">
            <a:spLocks noChangeArrowheads="1"/>
          </p:cNvSpPr>
          <p:nvPr/>
        </p:nvSpPr>
        <p:spPr bwMode="auto">
          <a:xfrm>
            <a:off x="245308" y="1133745"/>
            <a:ext cx="835713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endParaRPr lang="pt-BR" b="1" dirty="0" smtClean="0">
              <a:solidFill>
                <a:srgbClr val="80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800000"/>
                </a:solidFill>
              </a:rPr>
              <a:t>Meio no qual as placas estão imersas: sólido, líquido ou gel;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 smtClean="0"/>
              <a:t>Meio gelatinosos propicio a segurança porém, pouco tolerante a altas correntes;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B050"/>
                </a:solidFill>
              </a:rPr>
              <a:t>Meio sólido as placas são imersas em mateiras semelhante a lã de vidro pouco tolerantes a altas correntes e a altas temperaturas;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00FF"/>
                </a:solidFill>
                <a:latin typeface="Calibri" pitchFamily="34" charset="0"/>
              </a:rPr>
              <a:t>Tensão típica de uma célula é 2,14 completamente carregada;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  <a:latin typeface="Calibri" pitchFamily="34" charset="0"/>
              </a:rPr>
              <a:t>Tensão de manutenção (para evitar a </a:t>
            </a:r>
            <a:r>
              <a:rPr lang="pt-BR" b="1" dirty="0" err="1" smtClean="0">
                <a:solidFill>
                  <a:srgbClr val="FF0000"/>
                </a:solidFill>
                <a:latin typeface="Calibri" pitchFamily="34" charset="0"/>
              </a:rPr>
              <a:t>autodescarga</a:t>
            </a:r>
            <a:r>
              <a:rPr lang="pt-BR" b="1" dirty="0" smtClean="0">
                <a:solidFill>
                  <a:srgbClr val="FF0000"/>
                </a:solidFill>
                <a:latin typeface="Calibri" pitchFamily="34" charset="0"/>
              </a:rPr>
              <a:t>) 2,2 V;</a:t>
            </a:r>
            <a:endParaRPr lang="pt-BR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3770296"/>
            <a:ext cx="4265987" cy="2854059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uxograma: Fita perfurada 5"/>
              <p:cNvSpPr/>
              <p:nvPr/>
            </p:nvSpPr>
            <p:spPr>
              <a:xfrm>
                <a:off x="4797025" y="4027134"/>
                <a:ext cx="4185465" cy="2102166"/>
              </a:xfrm>
              <a:prstGeom prst="flowChartPunchedTap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𝑺𝑶𝑪</m:t>
                    </m:r>
                    <m:r>
                      <a:rPr lang="pt-BR" b="1" i="1" smtClean="0">
                        <a:latin typeface="Cambria Math"/>
                      </a:rPr>
                      <m:t> </m:t>
                    </m:r>
                    <m:r>
                      <a:rPr lang="pt-BR" b="1" i="1" smtClean="0">
                        <a:latin typeface="Cambria Math"/>
                      </a:rPr>
                      <m:t>𝒊𝒏𝒇𝒐𝒓𝒎𝒂</m:t>
                    </m:r>
                    <m:r>
                      <a:rPr lang="pt-BR" b="1" i="1" smtClean="0">
                        <a:latin typeface="Cambria Math"/>
                      </a:rPr>
                      <m:t> </m:t>
                    </m:r>
                    <m:r>
                      <a:rPr lang="pt-BR" b="1" i="1" smtClean="0">
                        <a:latin typeface="Cambria Math"/>
                      </a:rPr>
                      <m:t>𝒒𝒖𝒂𝒏𝒕𝒐</m:t>
                    </m:r>
                    <m:r>
                      <a:rPr lang="pt-BR" b="1" i="1" smtClean="0">
                        <a:latin typeface="Cambria Math"/>
                      </a:rPr>
                      <m:t> </m:t>
                    </m:r>
                    <m:r>
                      <a:rPr lang="pt-BR" b="1" i="1" smtClean="0">
                        <a:latin typeface="Cambria Math"/>
                      </a:rPr>
                      <m:t>𝒅𝒆</m:t>
                    </m:r>
                    <m:r>
                      <a:rPr lang="pt-BR" b="1" i="1" smtClean="0">
                        <a:latin typeface="Cambria Math"/>
                      </a:rPr>
                      <m:t> </m:t>
                    </m:r>
                    <m:r>
                      <a:rPr lang="pt-BR" b="1" i="1" smtClean="0">
                        <a:latin typeface="Cambria Math"/>
                      </a:rPr>
                      <m:t>𝒄𝒂𝒓𝒈𝒂</m:t>
                    </m:r>
                    <m:r>
                      <a:rPr lang="pt-BR" b="1" i="1" smtClean="0">
                        <a:latin typeface="Cambria Math"/>
                      </a:rPr>
                      <m:t> </m:t>
                    </m:r>
                    <m:r>
                      <a:rPr lang="pt-BR" b="1" i="1" smtClean="0">
                        <a:latin typeface="Cambria Math"/>
                      </a:rPr>
                      <m:t>𝒆𝒙𝒊𝒔𝒕𝒆</m:t>
                    </m:r>
                    <m:r>
                      <a:rPr lang="pt-BR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pt-BR" b="1" dirty="0" smtClean="0"/>
                  <a:t>o que evita danos a bateria;</a:t>
                </a:r>
              </a:p>
              <a:p>
                <a:pPr algn="just"/>
                <a:r>
                  <a:rPr lang="pt-BR" b="1" dirty="0" smtClean="0"/>
                  <a:t>Permite o gerenciamento da carga e descarga;</a:t>
                </a:r>
                <a:endParaRPr lang="pt-BR" b="1" dirty="0"/>
              </a:p>
            </p:txBody>
          </p:sp>
        </mc:Choice>
        <mc:Fallback xmlns="">
          <p:sp>
            <p:nvSpPr>
              <p:cNvPr id="6" name="Fluxograma: Fita perfurada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025" y="4027134"/>
                <a:ext cx="4185465" cy="2102166"/>
              </a:xfrm>
              <a:prstGeom prst="flowChartPunchedTape">
                <a:avLst/>
              </a:prstGeom>
              <a:blipFill rotWithShape="1">
                <a:blip r:embed="rId3"/>
                <a:stretch>
                  <a:fillRect l="-1013" r="-15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20290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Aspectos construtivos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5" name="CaixaDeTexto 38"/>
          <p:cNvSpPr txBox="1">
            <a:spLocks noChangeArrowheads="1"/>
          </p:cNvSpPr>
          <p:nvPr/>
        </p:nvSpPr>
        <p:spPr bwMode="auto">
          <a:xfrm>
            <a:off x="245308" y="1403775"/>
            <a:ext cx="8357134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endParaRPr lang="pt-BR" b="1" dirty="0" smtClean="0">
              <a:solidFill>
                <a:srgbClr val="80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>
                <a:solidFill>
                  <a:srgbClr val="800000"/>
                </a:solidFill>
              </a:rPr>
              <a:t>O SOC pode ser determinado medindo-se as tensões em circuito aberto </a:t>
            </a:r>
            <a:r>
              <a:rPr lang="pt-BR" b="1" dirty="0" smtClean="0">
                <a:solidFill>
                  <a:srgbClr val="800000"/>
                </a:solidFill>
              </a:rPr>
              <a:t>(</a:t>
            </a:r>
            <a:r>
              <a:rPr lang="pt-BR" b="1" dirty="0">
                <a:solidFill>
                  <a:srgbClr val="800000"/>
                </a:solidFill>
              </a:rPr>
              <a:t>no caso de baterias chumbo-ácido) ou através da medição da acidez do eletrólito o que é muito difícil, pois as baterias são </a:t>
            </a:r>
            <a:r>
              <a:rPr lang="pt-BR" b="1" dirty="0" smtClean="0">
                <a:solidFill>
                  <a:srgbClr val="800000"/>
                </a:solidFill>
              </a:rPr>
              <a:t>seladas;</a:t>
            </a:r>
          </a:p>
          <a:p>
            <a:pPr algn="just"/>
            <a:endParaRPr lang="pt-BR" b="1" dirty="0">
              <a:solidFill>
                <a:srgbClr val="80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/>
              <a:t>A tensão de circuito aberto de uma bateria de chumbo-ácido quando está completamente carregada, está em torno de 2,12 a 2,15 V por célula ou 12,7 a 12,9 V por bateria</a:t>
            </a:r>
            <a:r>
              <a:rPr lang="pt-BR" b="1" dirty="0" smtClean="0"/>
              <a:t>. </a:t>
            </a:r>
            <a:r>
              <a:rPr lang="pt-BR" b="1" dirty="0"/>
              <a:t>A 50% de carga ela possui 2,03 V por célula e 1,95 V quando, totalmente, descarregada (0% de carga</a:t>
            </a:r>
            <a:r>
              <a:rPr lang="pt-BR" b="1" dirty="0" smtClean="0"/>
              <a:t>);</a:t>
            </a:r>
          </a:p>
          <a:p>
            <a:pPr algn="just"/>
            <a:endParaRPr lang="pt-BR" b="1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70C0"/>
                </a:solidFill>
              </a:rPr>
              <a:t>Parâmetro </a:t>
            </a:r>
            <a:r>
              <a:rPr lang="pt-BR" b="1" dirty="0">
                <a:solidFill>
                  <a:srgbClr val="0070C0"/>
                </a:solidFill>
              </a:rPr>
              <a:t>indispensável para a estimação do SOC é o tempo de descanso ao qual a bateria deve ser submetida antes de ser realizada a medição da tensão terminal, pois assim que ela é desconectada do circuito de carga a tensão tende a se estabilizar, entretanto, esta estabilização depende de um equilíbrio químico interno que não é </a:t>
            </a:r>
            <a:r>
              <a:rPr lang="pt-BR" b="1" dirty="0" smtClean="0">
                <a:solidFill>
                  <a:srgbClr val="0070C0"/>
                </a:solidFill>
              </a:rPr>
              <a:t>instantâneo.</a:t>
            </a:r>
          </a:p>
          <a:p>
            <a:pPr algn="just"/>
            <a:endParaRPr lang="pt-BR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2532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Aspectos construtivos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40" y="1673805"/>
            <a:ext cx="7246845" cy="4547941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81743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Aspectos construtivos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5" name="CaixaDeTexto 38"/>
          <p:cNvSpPr txBox="1">
            <a:spLocks noChangeArrowheads="1"/>
          </p:cNvSpPr>
          <p:nvPr/>
        </p:nvSpPr>
        <p:spPr bwMode="auto">
          <a:xfrm>
            <a:off x="116504" y="1223755"/>
            <a:ext cx="886598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endParaRPr lang="pt-BR" b="1" dirty="0" smtClean="0">
              <a:solidFill>
                <a:srgbClr val="80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>
                <a:solidFill>
                  <a:srgbClr val="800000"/>
                </a:solidFill>
              </a:rPr>
              <a:t>A tensão terminal dinâmica, que é medida nos terminais da bateria durante o processo de carga ou descarga, não pode ser utilizada como parâmetro para medição do SOC, pois ela varia proporcionalmente à corrente injetada ou drenada, ou seja, quanto maior à corrente drenada mais rápido a tensão </a:t>
            </a:r>
            <a:r>
              <a:rPr lang="pt-BR" b="1" dirty="0" smtClean="0">
                <a:solidFill>
                  <a:srgbClr val="800000"/>
                </a:solidFill>
              </a:rPr>
              <a:t>decresce;</a:t>
            </a:r>
            <a:endParaRPr lang="pt-BR" b="1" dirty="0">
              <a:solidFill>
                <a:srgbClr val="80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70C0"/>
                </a:solidFill>
              </a:rPr>
              <a:t>A </a:t>
            </a:r>
            <a:r>
              <a:rPr lang="pt-BR" b="1" dirty="0">
                <a:solidFill>
                  <a:srgbClr val="0070C0"/>
                </a:solidFill>
              </a:rPr>
              <a:t>tensão terminal não pode ultrapassar certos patamares para que a vida útil não seja comprometida, desta forma, é indispensável uma metodologia para estimar o SOC durante o processo de carga ou descarga (que será chamado de SOC interativo</a:t>
            </a:r>
            <a:r>
              <a:rPr lang="pt-BR" b="1" dirty="0" smtClean="0">
                <a:solidFill>
                  <a:srgbClr val="0070C0"/>
                </a:solidFill>
              </a:rPr>
              <a:t>).</a:t>
            </a:r>
          </a:p>
          <a:p>
            <a:pPr algn="just"/>
            <a:endParaRPr lang="pt-BR" b="1" dirty="0" smtClean="0"/>
          </a:p>
          <a:p>
            <a:pPr algn="just"/>
            <a:endParaRPr lang="pt-BR" b="1" dirty="0" smtClean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20" y="4014065"/>
            <a:ext cx="3625915" cy="2532808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27642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86" y="4779150"/>
            <a:ext cx="47910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Método para determinação do SOC em baterias de chumbo-ácido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40268" y="2228671"/>
            <a:ext cx="8742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800000"/>
                </a:solidFill>
              </a:rPr>
              <a:t>A </a:t>
            </a:r>
            <a:r>
              <a:rPr lang="pt-BR" b="1" dirty="0">
                <a:solidFill>
                  <a:srgbClr val="800000"/>
                </a:solidFill>
              </a:rPr>
              <a:t>estimação do SOC interativo reside em um método misto que utiliza a tensão terminal de circuito aberto, juntamente com um método de integração da corrente injetada ou drenada da </a:t>
            </a:r>
            <a:r>
              <a:rPr lang="pt-BR" b="1" dirty="0" smtClean="0">
                <a:solidFill>
                  <a:srgbClr val="800000"/>
                </a:solidFill>
              </a:rPr>
              <a:t>bateria;</a:t>
            </a:r>
            <a:endParaRPr lang="pt-BR" b="1" dirty="0">
              <a:solidFill>
                <a:srgbClr val="800000"/>
              </a:solidFill>
            </a:endParaRPr>
          </a:p>
        </p:txBody>
      </p:sp>
      <p:sp>
        <p:nvSpPr>
          <p:cNvPr id="5" name="Texto explicativo em seta para baixo 4"/>
          <p:cNvSpPr/>
          <p:nvPr/>
        </p:nvSpPr>
        <p:spPr>
          <a:xfrm>
            <a:off x="1556664" y="3344366"/>
            <a:ext cx="2205245" cy="1794823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b="1" dirty="0" smtClean="0">
                <a:solidFill>
                  <a:srgbClr val="002060"/>
                </a:solidFill>
              </a:rPr>
              <a:t>Estado </a:t>
            </a:r>
            <a:r>
              <a:rPr lang="pt-BR" sz="1400" b="1" dirty="0">
                <a:solidFill>
                  <a:srgbClr val="002060"/>
                </a:solidFill>
              </a:rPr>
              <a:t>inicial, definido pela tensão de circuito aberto da bateria no instante inicial </a:t>
            </a:r>
          </a:p>
        </p:txBody>
      </p:sp>
      <p:sp>
        <p:nvSpPr>
          <p:cNvPr id="13" name="Texto explicativo em seta para cima 12"/>
          <p:cNvSpPr/>
          <p:nvPr/>
        </p:nvSpPr>
        <p:spPr>
          <a:xfrm>
            <a:off x="2024588" y="5771660"/>
            <a:ext cx="2430270" cy="720080"/>
          </a:xfrm>
          <a:prstGeom prst="upArrowCallou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Expressa em Ah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337085" y="3608765"/>
            <a:ext cx="3347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 em consideração as perdas inerentes à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bateria.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787177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Método para determinação do SOC em baterias de chumbo-ácido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40268" y="2228671"/>
                <a:ext cx="8742222" cy="205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𝑐𝑎𝑟𝑔𝑎</m:t>
                        </m:r>
                      </m:sub>
                    </m:sSub>
                  </m:oMath>
                </a14:m>
                <a:r>
                  <a:rPr lang="pt-BR" dirty="0" smtClean="0"/>
                  <a:t> </a:t>
                </a:r>
                <a:r>
                  <a:rPr lang="pt-BR" b="1" dirty="0" smtClean="0"/>
                  <a:t>é uma </a:t>
                </a:r>
                <a:r>
                  <a:rPr lang="pt-BR" b="1" dirty="0"/>
                  <a:t>constante de eficiência de carga que é, inversamente proporcional à corrente, ou seja, quanto maior a corrente menor é a </a:t>
                </a:r>
                <a:r>
                  <a:rPr lang="pt-BR" b="1" dirty="0" smtClean="0"/>
                  <a:t>eficiência;</a:t>
                </a:r>
              </a:p>
              <a:p>
                <a:pPr algn="just"/>
                <a:endParaRPr lang="pt-BR" b="1" dirty="0" smtClean="0"/>
              </a:p>
              <a:p>
                <a:pPr marL="285750" indent="-285750" algn="just">
                  <a:buFont typeface="Wingdings" pitchFamily="2" charset="2"/>
                  <a:buChar char="ü"/>
                </a:pPr>
                <a:r>
                  <a:rPr lang="pt-BR" b="1" dirty="0" smtClean="0">
                    <a:solidFill>
                      <a:srgbClr val="800000"/>
                    </a:solidFill>
                  </a:rPr>
                  <a:t>A </a:t>
                </a:r>
                <a:r>
                  <a:rPr lang="pt-BR" b="1" dirty="0">
                    <a:solidFill>
                      <a:srgbClr val="800000"/>
                    </a:solidFill>
                  </a:rPr>
                  <a:t>resolução do método está ligada à identificação do ponto inicial, assim o seu cálculo merece tanta atenção quando a integração da corrente de </a:t>
                </a:r>
                <a:r>
                  <a:rPr lang="pt-BR" b="1" dirty="0" smtClean="0">
                    <a:solidFill>
                      <a:srgbClr val="800000"/>
                    </a:solidFill>
                  </a:rPr>
                  <a:t>carga.</a:t>
                </a:r>
                <a:endParaRPr lang="pt-BR" b="1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68" y="2228671"/>
                <a:ext cx="8742222" cy="2053896"/>
              </a:xfrm>
              <a:prstGeom prst="rect">
                <a:avLst/>
              </a:prstGeom>
              <a:blipFill rotWithShape="1">
                <a:blip r:embed="rId2"/>
                <a:stretch>
                  <a:fillRect l="-418" t="-1484" r="-557" b="-38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79" y="4689627"/>
            <a:ext cx="457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49233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1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281709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800000"/>
                </a:solidFill>
              </a:rPr>
              <a:t>Custo dos armazenadores;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Dimensões físicas;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00FF"/>
                </a:solidFill>
              </a:rPr>
              <a:t>Tipo de tecnologia utilizada;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Interface de potência para carga e descarga do armazenador de energia.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Introdução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Métodos de carga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809853" y="2933945"/>
            <a:ext cx="41854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>
                <a:solidFill>
                  <a:srgbClr val="800000"/>
                </a:solidFill>
              </a:rPr>
              <a:t>Os métodos vistos na literatura são cinco: corrente e tensão constante, potência constante, corrente pulsada e métodos mistos nos quais existem estágios de alternância entre os outros </a:t>
            </a:r>
            <a:r>
              <a:rPr lang="pt-BR" b="1" dirty="0" smtClean="0">
                <a:solidFill>
                  <a:srgbClr val="800000"/>
                </a:solidFill>
              </a:rPr>
              <a:t>métodos;</a:t>
            </a:r>
            <a:endParaRPr lang="pt-BR" b="1" dirty="0">
              <a:solidFill>
                <a:srgbClr val="8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49" y="1776650"/>
            <a:ext cx="4281230" cy="4698049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58121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6505" y="1673805"/>
            <a:ext cx="88659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800000"/>
                </a:solidFill>
              </a:rPr>
              <a:t>O </a:t>
            </a:r>
            <a:r>
              <a:rPr lang="pt-BR" b="1" dirty="0">
                <a:solidFill>
                  <a:srgbClr val="800000"/>
                </a:solidFill>
              </a:rPr>
              <a:t>método de corrente constante é o que apresenta os melhores resultados, pois, o mesmo, injeta uma corrente controlada evitando aquecimento. Porém, a tensão deve ser gerenciada durante todo o processo para evitar que a bateria fique exposta a tensões elevadas (valores maiores que os limites máximos permitidos pelo fabricante) e se </a:t>
            </a:r>
            <a:r>
              <a:rPr lang="pt-BR" b="1" dirty="0" smtClean="0">
                <a:solidFill>
                  <a:srgbClr val="800000"/>
                </a:solidFill>
              </a:rPr>
              <a:t>deteriore;</a:t>
            </a:r>
          </a:p>
          <a:p>
            <a:pPr algn="just"/>
            <a:endParaRPr lang="pt-BR" b="1" dirty="0" smtClean="0">
              <a:solidFill>
                <a:srgbClr val="80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>
                <a:solidFill>
                  <a:srgbClr val="FF0000"/>
                </a:solidFill>
              </a:rPr>
              <a:t>O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método de tensão constante deve ser utilizado somente para pequenos intervalos de tempo, uma vez que a corrente tende a alcançar valores elevados, o que faz com que a temperatura deva ser observada para evitar aquecimento </a:t>
            </a:r>
            <a:r>
              <a:rPr lang="pt-BR" b="1" dirty="0" smtClean="0">
                <a:solidFill>
                  <a:srgbClr val="FF0000"/>
                </a:solidFill>
              </a:rPr>
              <a:t>excessivo;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 smtClean="0"/>
              <a:t>Já o método </a:t>
            </a:r>
            <a:r>
              <a:rPr lang="pt-BR" b="1" dirty="0"/>
              <a:t>a dois níveis de </a:t>
            </a:r>
            <a:r>
              <a:rPr lang="pt-BR" b="1" dirty="0" smtClean="0"/>
              <a:t>tensão apresenta </a:t>
            </a:r>
            <a:r>
              <a:rPr lang="pt-BR" b="1" dirty="0"/>
              <a:t>as melhores características do método de corrente constante e do método de tensão constante, pois limita a corrente no início do carregamento evitando aquecimento e a tensão ao final do processo não permitindo sobre </a:t>
            </a:r>
            <a:r>
              <a:rPr lang="pt-BR" b="1" dirty="0" smtClean="0"/>
              <a:t>tensões.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Métodos de carga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1286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Métodos de carga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5" y="1978310"/>
            <a:ext cx="7981950" cy="379095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33045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Método de estimação do SOC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0" y="2150951"/>
            <a:ext cx="8452910" cy="3888339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87852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Método de estimação do SOC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98930"/>
            <a:ext cx="6885765" cy="382542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6505" y="1583795"/>
            <a:ext cx="8865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>
                <a:solidFill>
                  <a:srgbClr val="FF0000"/>
                </a:solidFill>
              </a:rPr>
              <a:t>De acordo com (MOURA, 2011) não é recomendado uma corrente maior que 10% da capacidade da bateria, assim para uma bateria de 36 Ah não é </a:t>
            </a:r>
            <a:r>
              <a:rPr lang="pt-BR" b="1" dirty="0" smtClean="0">
                <a:solidFill>
                  <a:srgbClr val="FF0000"/>
                </a:solidFill>
              </a:rPr>
              <a:t> utilizado 4,0 A.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7518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Exemplos – operação de baterias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5" y="2438890"/>
            <a:ext cx="6057900" cy="412432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926595" y="1859340"/>
            <a:ext cx="6057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800000"/>
                </a:solidFill>
              </a:rPr>
              <a:t>Operação durante de carga.</a:t>
            </a:r>
            <a:endParaRPr lang="pt-BR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3944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Exemplos – operação de baterias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86636" y="1904370"/>
            <a:ext cx="5310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800000"/>
                </a:solidFill>
              </a:rPr>
              <a:t>Inversão da corrente em 0,3.</a:t>
            </a:r>
            <a:endParaRPr lang="pt-BR" b="1" dirty="0">
              <a:solidFill>
                <a:srgbClr val="8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36" y="2497938"/>
            <a:ext cx="5310590" cy="4118067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86181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Exemplos – operação de baterias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92020" y="1904370"/>
            <a:ext cx="5810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800000"/>
                </a:solidFill>
              </a:rPr>
              <a:t>Alteração da variável de controle.</a:t>
            </a:r>
            <a:endParaRPr lang="pt-BR" b="1" dirty="0">
              <a:solidFill>
                <a:srgbClr val="8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20" y="2393885"/>
            <a:ext cx="5810250" cy="435292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44022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Exemplos – operação de baterias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95102" y="1904370"/>
            <a:ext cx="6198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800000"/>
                </a:solidFill>
              </a:rPr>
              <a:t>Inversão da corrente.</a:t>
            </a:r>
            <a:endParaRPr lang="pt-BR" b="1" dirty="0">
              <a:solidFill>
                <a:srgbClr val="8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03" y="2528900"/>
            <a:ext cx="6198513" cy="3886191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1872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Exemplos – operação de baterias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32" y="2393885"/>
            <a:ext cx="6825065" cy="434604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88533" y="1904370"/>
            <a:ext cx="6825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800000"/>
                </a:solidFill>
              </a:rPr>
              <a:t>Alteração da variável de controle.</a:t>
            </a:r>
            <a:endParaRPr lang="pt-BR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2786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Introdução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1268760"/>
            <a:ext cx="5041797" cy="5034686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 explicativo em seta para a esquerda 4"/>
          <p:cNvSpPr/>
          <p:nvPr/>
        </p:nvSpPr>
        <p:spPr>
          <a:xfrm>
            <a:off x="4481990" y="5274205"/>
            <a:ext cx="4500500" cy="804216"/>
          </a:xfrm>
          <a:prstGeom prst="left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 err="1">
                <a:solidFill>
                  <a:srgbClr val="800000"/>
                </a:solidFill>
              </a:rPr>
              <a:t>Superconducting</a:t>
            </a:r>
            <a:r>
              <a:rPr lang="pt-BR" b="1" dirty="0">
                <a:solidFill>
                  <a:srgbClr val="800000"/>
                </a:solidFill>
              </a:rPr>
              <a:t> </a:t>
            </a:r>
            <a:r>
              <a:rPr lang="pt-BR" b="1" dirty="0" err="1">
                <a:solidFill>
                  <a:srgbClr val="800000"/>
                </a:solidFill>
              </a:rPr>
              <a:t>magnetic</a:t>
            </a:r>
            <a:r>
              <a:rPr lang="pt-BR" b="1" dirty="0">
                <a:solidFill>
                  <a:srgbClr val="800000"/>
                </a:solidFill>
              </a:rPr>
              <a:t> </a:t>
            </a:r>
            <a:r>
              <a:rPr lang="pt-BR" b="1" dirty="0" err="1">
                <a:solidFill>
                  <a:srgbClr val="800000"/>
                </a:solidFill>
              </a:rPr>
              <a:t>energy</a:t>
            </a:r>
            <a:r>
              <a:rPr lang="pt-BR" b="1" dirty="0">
                <a:solidFill>
                  <a:srgbClr val="800000"/>
                </a:solidFill>
              </a:rPr>
              <a:t> </a:t>
            </a:r>
            <a:r>
              <a:rPr lang="pt-BR" b="1" dirty="0" err="1" smtClean="0">
                <a:solidFill>
                  <a:srgbClr val="800000"/>
                </a:solidFill>
              </a:rPr>
              <a:t>store</a:t>
            </a:r>
            <a:endParaRPr lang="pt-BR" b="1" dirty="0">
              <a:solidFill>
                <a:srgbClr val="800000"/>
              </a:solidFill>
            </a:endParaRPr>
          </a:p>
        </p:txBody>
      </p:sp>
      <p:sp>
        <p:nvSpPr>
          <p:cNvPr id="9" name="Texto explicativo em seta para a esquerda 8"/>
          <p:cNvSpPr/>
          <p:nvPr/>
        </p:nvSpPr>
        <p:spPr>
          <a:xfrm>
            <a:off x="4797025" y="3074834"/>
            <a:ext cx="3645405" cy="804216"/>
          </a:xfrm>
          <a:prstGeom prst="left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 err="1" smtClean="0">
                <a:solidFill>
                  <a:srgbClr val="800000"/>
                </a:solidFill>
              </a:rPr>
              <a:t>Compressed</a:t>
            </a:r>
            <a:r>
              <a:rPr lang="pt-BR" b="1" dirty="0" smtClean="0">
                <a:solidFill>
                  <a:srgbClr val="800000"/>
                </a:solidFill>
              </a:rPr>
              <a:t> </a:t>
            </a:r>
            <a:r>
              <a:rPr lang="pt-BR" b="1" dirty="0" err="1" smtClean="0">
                <a:solidFill>
                  <a:srgbClr val="800000"/>
                </a:solidFill>
              </a:rPr>
              <a:t>air</a:t>
            </a:r>
            <a:r>
              <a:rPr lang="pt-BR" b="1" dirty="0" smtClean="0">
                <a:solidFill>
                  <a:srgbClr val="800000"/>
                </a:solidFill>
              </a:rPr>
              <a:t>  </a:t>
            </a:r>
            <a:r>
              <a:rPr lang="pt-BR" b="1" dirty="0" err="1">
                <a:solidFill>
                  <a:srgbClr val="800000"/>
                </a:solidFill>
              </a:rPr>
              <a:t>energy</a:t>
            </a:r>
            <a:r>
              <a:rPr lang="pt-BR" b="1" dirty="0">
                <a:solidFill>
                  <a:srgbClr val="800000"/>
                </a:solidFill>
              </a:rPr>
              <a:t> </a:t>
            </a:r>
            <a:r>
              <a:rPr lang="pt-BR" b="1" dirty="0" err="1" smtClean="0">
                <a:solidFill>
                  <a:srgbClr val="800000"/>
                </a:solidFill>
              </a:rPr>
              <a:t>store</a:t>
            </a:r>
            <a:endParaRPr lang="pt-BR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1246188" y="260350"/>
            <a:ext cx="68389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Referência bibliográfica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98884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800000"/>
                </a:solidFill>
              </a:rPr>
              <a:t>Marcelo G. Simões </a:t>
            </a:r>
            <a:r>
              <a:rPr lang="pt-BR" b="1" dirty="0" err="1" smtClean="0">
                <a:solidFill>
                  <a:srgbClr val="800000"/>
                </a:solidFill>
              </a:rPr>
              <a:t>and</a:t>
            </a:r>
            <a:r>
              <a:rPr lang="pt-BR" b="1" dirty="0" smtClean="0">
                <a:solidFill>
                  <a:srgbClr val="800000"/>
                </a:solidFill>
              </a:rPr>
              <a:t> Felix A. </a:t>
            </a:r>
            <a:r>
              <a:rPr lang="pt-BR" b="1" dirty="0" err="1" smtClean="0">
                <a:solidFill>
                  <a:srgbClr val="800000"/>
                </a:solidFill>
              </a:rPr>
              <a:t>Farret</a:t>
            </a:r>
            <a:r>
              <a:rPr lang="pt-BR" b="1" dirty="0" smtClean="0">
                <a:solidFill>
                  <a:srgbClr val="800000"/>
                </a:solidFill>
              </a:rPr>
              <a:t>. </a:t>
            </a:r>
            <a:r>
              <a:rPr lang="pt-BR" dirty="0" err="1" smtClean="0">
                <a:solidFill>
                  <a:srgbClr val="800000"/>
                </a:solidFill>
              </a:rPr>
              <a:t>Integration</a:t>
            </a:r>
            <a:r>
              <a:rPr lang="pt-BR" dirty="0" smtClean="0">
                <a:solidFill>
                  <a:srgbClr val="800000"/>
                </a:solidFill>
              </a:rPr>
              <a:t> </a:t>
            </a:r>
            <a:r>
              <a:rPr lang="pt-BR" dirty="0" err="1" smtClean="0">
                <a:solidFill>
                  <a:srgbClr val="800000"/>
                </a:solidFill>
              </a:rPr>
              <a:t>of</a:t>
            </a:r>
            <a:r>
              <a:rPr lang="pt-BR" dirty="0" smtClean="0">
                <a:solidFill>
                  <a:srgbClr val="800000"/>
                </a:solidFill>
              </a:rPr>
              <a:t> </a:t>
            </a:r>
            <a:r>
              <a:rPr lang="pt-BR" dirty="0" err="1" smtClean="0">
                <a:solidFill>
                  <a:srgbClr val="800000"/>
                </a:solidFill>
              </a:rPr>
              <a:t>Alternative</a:t>
            </a:r>
            <a:r>
              <a:rPr lang="pt-BR" dirty="0" smtClean="0">
                <a:solidFill>
                  <a:srgbClr val="800000"/>
                </a:solidFill>
              </a:rPr>
              <a:t> </a:t>
            </a:r>
            <a:r>
              <a:rPr lang="pt-BR" dirty="0" err="1" smtClean="0">
                <a:solidFill>
                  <a:srgbClr val="800000"/>
                </a:solidFill>
              </a:rPr>
              <a:t>Sources</a:t>
            </a:r>
            <a:r>
              <a:rPr lang="pt-BR" dirty="0" smtClean="0">
                <a:solidFill>
                  <a:srgbClr val="800000"/>
                </a:solidFill>
              </a:rPr>
              <a:t> </a:t>
            </a:r>
            <a:r>
              <a:rPr lang="pt-BR" dirty="0" err="1" smtClean="0">
                <a:solidFill>
                  <a:srgbClr val="800000"/>
                </a:solidFill>
              </a:rPr>
              <a:t>of</a:t>
            </a:r>
            <a:r>
              <a:rPr lang="pt-BR" dirty="0" smtClean="0">
                <a:solidFill>
                  <a:srgbClr val="800000"/>
                </a:solidFill>
              </a:rPr>
              <a:t> Energy. </a:t>
            </a:r>
            <a:r>
              <a:rPr lang="en-US" dirty="0" smtClean="0">
                <a:solidFill>
                  <a:srgbClr val="800000"/>
                </a:solidFill>
              </a:rPr>
              <a:t>Published by John Wiley &amp; Sons, Inc., Hoboken, New Jersey, 2006. </a:t>
            </a:r>
          </a:p>
          <a:p>
            <a:pPr algn="just"/>
            <a:endParaRPr lang="pt-BR" dirty="0">
              <a:solidFill>
                <a:srgbClr val="800000"/>
              </a:solidFill>
            </a:endParaRPr>
          </a:p>
          <a:p>
            <a:pPr algn="just"/>
            <a:endParaRPr lang="pt-BR" dirty="0">
              <a:solidFill>
                <a:srgbClr val="800000"/>
              </a:solidFill>
            </a:endParaRPr>
          </a:p>
          <a:p>
            <a:pPr algn="just"/>
            <a:r>
              <a:rPr lang="pt-BR" b="1" dirty="0">
                <a:solidFill>
                  <a:srgbClr val="800000"/>
                </a:solidFill>
              </a:rPr>
              <a:t>Renan F. Bastos</a:t>
            </a:r>
            <a:r>
              <a:rPr lang="pt-BR" dirty="0">
                <a:solidFill>
                  <a:srgbClr val="800000"/>
                </a:solidFill>
              </a:rPr>
              <a:t>. Sistema de Gerenciamento para Carga e Descarga de Baterias (Chumbo-Ácido) e para Busca do Ponto de Máxima Potência Gerada em Painéis Fotovoltaicos Empregados em Sistemas de Geração Distribuída. Dissertação de mestrado, São Carlos, 2013.</a:t>
            </a:r>
          </a:p>
        </p:txBody>
      </p:sp>
    </p:spTree>
    <p:extLst>
      <p:ext uri="{BB962C8B-B14F-4D97-AF65-F5344CB8AC3E}">
        <p14:creationId xmlns:p14="http://schemas.microsoft.com/office/powerpoint/2010/main" val="193604831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195263" y="1971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Parâmetros para avaliação da   energia armazenada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79389" y="1673805"/>
            <a:ext cx="857807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800000"/>
                </a:solidFill>
              </a:rPr>
              <a:t>Capacidade – capacidade de energia armazenada em J ou Wh (1 Wh=3600 J);</a:t>
            </a:r>
            <a:endParaRPr lang="pt-BR" sz="2800" b="1" dirty="0">
              <a:solidFill>
                <a:srgbClr val="800000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B050"/>
                </a:solidFill>
              </a:rPr>
              <a:t>Energia específica – energia armazenada em relação a massa em Wh/kg;</a:t>
            </a:r>
            <a:endParaRPr lang="pt-BR" sz="2800" b="1" baseline="-25000" dirty="0">
              <a:solidFill>
                <a:srgbClr val="00B050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chemeClr val="hlink"/>
                </a:solidFill>
              </a:rPr>
              <a:t>Densidade de energia – energia armazenada por volume Wh/m</a:t>
            </a:r>
            <a:r>
              <a:rPr lang="pt-BR" sz="2800" b="1" baseline="30000" dirty="0" smtClean="0">
                <a:solidFill>
                  <a:schemeClr val="hlink"/>
                </a:solidFill>
              </a:rPr>
              <a:t>3</a:t>
            </a:r>
            <a:r>
              <a:rPr lang="pt-BR" sz="2800" b="1" dirty="0" smtClean="0">
                <a:solidFill>
                  <a:schemeClr val="hlink"/>
                </a:solidFill>
              </a:rPr>
              <a:t>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2060"/>
                </a:solidFill>
              </a:rPr>
              <a:t>Potência específica – quantidade de potência por kg em W/kg;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 smtClean="0"/>
              <a:t>Eficiência física – é a quantidade de potência armazenada em um dado volume e peso;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45087543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195263" y="197120"/>
            <a:ext cx="860720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Parâmetros para avaliação da   energia armazenada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79389" y="1673805"/>
            <a:ext cx="857807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B050"/>
                </a:solidFill>
              </a:rPr>
              <a:t>Eficiência elétrica – relação entre a quantidade de energia retirada e armazenada &lt;100%;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 smtClean="0"/>
              <a:t>Taxa de armazenamento – taxa na qual a energia pode ser </a:t>
            </a:r>
            <a:r>
              <a:rPr lang="pt-BR" sz="2800" b="1" dirty="0" err="1" smtClean="0"/>
              <a:t>re-armazenada</a:t>
            </a:r>
            <a:r>
              <a:rPr lang="pt-BR" sz="2800" b="1" dirty="0" smtClean="0"/>
              <a:t>;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800000"/>
                </a:solidFill>
              </a:rPr>
              <a:t>Capacidade de </a:t>
            </a:r>
            <a:r>
              <a:rPr lang="pt-BR" sz="2800" b="1" dirty="0" err="1" smtClean="0">
                <a:solidFill>
                  <a:srgbClr val="800000"/>
                </a:solidFill>
              </a:rPr>
              <a:t>auto-descarga</a:t>
            </a:r>
            <a:r>
              <a:rPr lang="pt-BR" sz="2800" b="1" dirty="0" smtClean="0">
                <a:solidFill>
                  <a:srgbClr val="800000"/>
                </a:solidFill>
              </a:rPr>
              <a:t> – capacidade do armazenador se manter carregado durante os períodos nos quais não é utilizado; 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 smtClean="0"/>
              <a:t>Vida útil;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 smtClean="0"/>
              <a:t>Custo;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="1" dirty="0" smtClean="0"/>
              <a:t>Custo de operação.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55807315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115888"/>
            <a:ext cx="9143999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Capacidade típica de baterias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95" y="2798930"/>
            <a:ext cx="7587335" cy="2189231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1"/>
          <p:cNvSpPr>
            <a:spLocks noGrp="1"/>
          </p:cNvSpPr>
          <p:nvPr>
            <p:ph idx="1"/>
          </p:nvPr>
        </p:nvSpPr>
        <p:spPr>
          <a:xfrm>
            <a:off x="1157444" y="2393885"/>
            <a:ext cx="5967155" cy="810090"/>
          </a:xfrm>
        </p:spPr>
        <p:txBody>
          <a:bodyPr/>
          <a:lstStyle/>
          <a:p>
            <a:pPr marL="0" indent="0" algn="ctr">
              <a:buNone/>
            </a:pPr>
            <a:r>
              <a:rPr lang="pt-BR" sz="1800" b="1" dirty="0" smtClean="0"/>
              <a:t>Parâmetros de uma bateria de chumbo-ácido</a:t>
            </a:r>
          </a:p>
          <a:p>
            <a:pPr algn="ctr">
              <a:buFont typeface="Wingdings" pitchFamily="2" charset="2"/>
              <a:buChar char="ü"/>
            </a:pPr>
            <a:endParaRPr lang="pt-BR" sz="1800" b="1" dirty="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115888"/>
            <a:ext cx="9143999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Comparação entre modelos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5123" name="Espaço Reservado para Conteúdo 1"/>
          <p:cNvSpPr txBox="1">
            <a:spLocks/>
          </p:cNvSpPr>
          <p:nvPr/>
        </p:nvSpPr>
        <p:spPr bwMode="auto">
          <a:xfrm>
            <a:off x="195263" y="1773238"/>
            <a:ext cx="885825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99" y="1313765"/>
            <a:ext cx="6797061" cy="2473429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0" y="3969060"/>
            <a:ext cx="7317305" cy="2638117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1732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115888"/>
            <a:ext cx="9143999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Comparação entre modelos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5123" name="Espaço Reservado para Conteúdo 1"/>
          <p:cNvSpPr txBox="1">
            <a:spLocks/>
          </p:cNvSpPr>
          <p:nvPr/>
        </p:nvSpPr>
        <p:spPr bwMode="auto">
          <a:xfrm>
            <a:off x="195263" y="1773238"/>
            <a:ext cx="885825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6" y="2385219"/>
            <a:ext cx="8397425" cy="2545182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93506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240268" y="115888"/>
            <a:ext cx="87422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Modelo químico de baterias de chumbo-ácido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85" y="3282305"/>
            <a:ext cx="70866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2591780" y="1853825"/>
            <a:ext cx="1980220" cy="8550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Dióxido de chumbo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386535" y="4644135"/>
            <a:ext cx="1980220" cy="8550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Chumbo metálico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4211960" y="4689140"/>
            <a:ext cx="2340260" cy="8550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Sulfeto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de chumbo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Seta para baixo 8"/>
          <p:cNvSpPr/>
          <p:nvPr/>
        </p:nvSpPr>
        <p:spPr>
          <a:xfrm>
            <a:off x="3356865" y="2753925"/>
            <a:ext cx="450050" cy="585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 flipV="1">
            <a:off x="1151620" y="3879050"/>
            <a:ext cx="450050" cy="585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 flipV="1">
            <a:off x="5202070" y="3879050"/>
            <a:ext cx="450050" cy="585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6282190" y="1853825"/>
            <a:ext cx="2340260" cy="8550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Sulfeto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de chumbo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4" name="Seta para baixo 13"/>
          <p:cNvSpPr/>
          <p:nvPr/>
        </p:nvSpPr>
        <p:spPr>
          <a:xfrm>
            <a:off x="7317305" y="2753925"/>
            <a:ext cx="450050" cy="585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21037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4328</TotalTime>
  <Words>1225</Words>
  <Application>Microsoft Office PowerPoint</Application>
  <PresentationFormat>Apresentação na tela (4:3)</PresentationFormat>
  <Paragraphs>121</Paragraphs>
  <Slides>30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Design padrão</vt:lpstr>
      <vt:lpstr>Armazenadores de Energia -  Baterias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rqm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do Controlador</dc:title>
  <dc:creator>Particular</dc:creator>
  <cp:lastModifiedBy>Ricardo</cp:lastModifiedBy>
  <cp:revision>220</cp:revision>
  <dcterms:created xsi:type="dcterms:W3CDTF">2009-04-12T14:29:32Z</dcterms:created>
  <dcterms:modified xsi:type="dcterms:W3CDTF">2013-11-19T23:05:07Z</dcterms:modified>
</cp:coreProperties>
</file>