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80" r:id="rId2"/>
    <p:sldId id="319" r:id="rId3"/>
    <p:sldId id="317" r:id="rId4"/>
    <p:sldId id="381" r:id="rId5"/>
    <p:sldId id="383" r:id="rId6"/>
    <p:sldId id="382" r:id="rId7"/>
    <p:sldId id="318" r:id="rId8"/>
    <p:sldId id="320" r:id="rId9"/>
    <p:sldId id="327" r:id="rId10"/>
    <p:sldId id="384" r:id="rId11"/>
    <p:sldId id="328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10" r:id="rId38"/>
    <p:sldId id="412" r:id="rId39"/>
    <p:sldId id="413" r:id="rId40"/>
    <p:sldId id="380" r:id="rId4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9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E1B7F-AE25-4333-9C08-FBC88BBE464B}" type="datetimeFigureOut">
              <a:rPr lang="pt-BR" smtClean="0"/>
              <a:t>18/11/2013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47E25-CA4A-496A-96E6-6BCED231C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08193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9823FC-AC4D-45A5-9140-FC08A560E0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3765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87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57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976-0796-48AC-8042-85F5FBA8C8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145817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BF4A-E679-4E71-A578-B6DC13D9FB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792005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98457-FF3D-4FF4-9195-C29D785658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742285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A91A-9255-4FE0-B547-0C8BAC4EF4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714953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4E65-7647-48C9-89AA-129E85B36D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987422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EF6B-C5D7-470D-B9F3-FC61954244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450290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5C9-C376-4AD4-AF6F-DB4E14541F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047753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6F04-DC8F-4B85-902A-0A7E188085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62578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BAA8-D281-4D27-8184-36B864CFBB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384192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14355-1CE6-4F18-A6D5-74C09F4413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66444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06C0A-065B-4039-BA8A-8F029C724B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345082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E4B5080-8425-4E0C-87F4-369D09B4F3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8" descr="logo lafape 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426200"/>
            <a:ext cx="14589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quadros@sc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/>
            <a:r>
              <a:rPr lang="pt-BR" sz="4000" b="1" i="1" dirty="0" smtClean="0">
                <a:solidFill>
                  <a:srgbClr val="0000FF"/>
                </a:solidFill>
              </a:rPr>
              <a:t>Características Elétricas de Painéis Fotovoltaicos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8229600" cy="355758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pt-BR" b="1" dirty="0" smtClean="0"/>
              <a:t>Laboratório de Fontes Alternativas e Processamento de Energia – LAFAPE</a:t>
            </a:r>
          </a:p>
          <a:p>
            <a:pPr marL="0" indent="0" algn="just" eaLnBrk="1" hangingPunct="1">
              <a:buFontTx/>
              <a:buNone/>
            </a:pPr>
            <a:endParaRPr lang="pt-BR" b="1" dirty="0" smtClean="0"/>
          </a:p>
          <a:p>
            <a:pPr marL="0" indent="0" algn="just" eaLnBrk="1" hangingPunct="1">
              <a:buFontTx/>
              <a:buNone/>
            </a:pPr>
            <a:r>
              <a:rPr lang="pt-BR" b="1" dirty="0" smtClean="0"/>
              <a:t>Autor: Ricardo Q. Machado</a:t>
            </a:r>
          </a:p>
          <a:p>
            <a:pPr marL="0" indent="0" algn="just" eaLnBrk="1" hangingPunct="1">
              <a:buFontTx/>
              <a:buNone/>
            </a:pPr>
            <a:endParaRPr lang="pt-BR" b="1" dirty="0" smtClean="0"/>
          </a:p>
          <a:p>
            <a:pPr marL="0" indent="0" algn="just" eaLnBrk="1" hangingPunct="1">
              <a:buFontTx/>
              <a:buNone/>
            </a:pPr>
            <a:r>
              <a:rPr lang="pt-BR" b="1" dirty="0" err="1" smtClean="0"/>
              <a:t>Email</a:t>
            </a:r>
            <a:r>
              <a:rPr lang="pt-BR" b="1" dirty="0" smtClean="0"/>
              <a:t>: </a:t>
            </a:r>
            <a:r>
              <a:rPr lang="pt-BR" b="1" dirty="0" smtClean="0">
                <a:hlinkClick r:id="rId3"/>
              </a:rPr>
              <a:t>rquadros@sc.usp.br</a:t>
            </a:r>
            <a:endParaRPr lang="pt-BR" b="1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Situações de interesse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4" y="1361621"/>
            <a:ext cx="7553042" cy="4886777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19136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Modelos mais precisos para painéis fotovoltaicos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998" y="1718810"/>
            <a:ext cx="5037005" cy="3384693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1331640" y="5409220"/>
            <a:ext cx="5040560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800000"/>
                </a:solidFill>
              </a:rPr>
              <a:t>Qual o absurdo nisso???????</a:t>
            </a:r>
            <a:endParaRPr lang="pt-BR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1086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Modelos mais precisos para painéis fotovoltaicos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331640" y="5409220"/>
            <a:ext cx="5040560" cy="10801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800000"/>
                </a:solidFill>
              </a:rPr>
              <a:t>Inclusão da resistência paralela.</a:t>
            </a:r>
            <a:endParaRPr lang="pt-BR" b="1" dirty="0">
              <a:solidFill>
                <a:srgbClr val="8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0" y="1630051"/>
            <a:ext cx="7812360" cy="1888959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09095"/>
            <a:ext cx="29527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baixo 1"/>
          <p:cNvSpPr/>
          <p:nvPr/>
        </p:nvSpPr>
        <p:spPr>
          <a:xfrm flipV="1">
            <a:off x="5607115" y="3635149"/>
            <a:ext cx="495055" cy="873971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em curva para baixo 2"/>
          <p:cNvSpPr/>
          <p:nvPr/>
        </p:nvSpPr>
        <p:spPr>
          <a:xfrm>
            <a:off x="2684571" y="3640041"/>
            <a:ext cx="2916535" cy="1022051"/>
          </a:xfrm>
          <a:prstGeom prst="curved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8417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Modelos mais precisos para painéis fotovoltaicos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70" y="1626861"/>
            <a:ext cx="7200862" cy="3962379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0" y="3328975"/>
            <a:ext cx="29527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5679250"/>
            <a:ext cx="23145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17720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Modelos mais precisos para painéis fotovoltaicos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00" y="3744035"/>
            <a:ext cx="47434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9" y="1673805"/>
            <a:ext cx="8261932" cy="1905249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4734145"/>
            <a:ext cx="23336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de cantos arredondados 9"/>
          <p:cNvSpPr/>
          <p:nvPr/>
        </p:nvSpPr>
        <p:spPr>
          <a:xfrm>
            <a:off x="3941930" y="4554125"/>
            <a:ext cx="5040560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800000"/>
                </a:solidFill>
              </a:rPr>
              <a:t>Inclusão da resistência série.</a:t>
            </a:r>
            <a:endParaRPr lang="pt-BR" b="1" dirty="0">
              <a:solidFill>
                <a:srgbClr val="800000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5769260"/>
            <a:ext cx="5257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baixo 1"/>
          <p:cNvSpPr/>
          <p:nvPr/>
        </p:nvSpPr>
        <p:spPr>
          <a:xfrm>
            <a:off x="2078800" y="4448885"/>
            <a:ext cx="387120" cy="45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2078800" y="5410420"/>
            <a:ext cx="387120" cy="450050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20742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Modelos mais precisos para painéis fotovoltaicos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8" y="1538790"/>
            <a:ext cx="7677345" cy="4162223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5" y="5814265"/>
            <a:ext cx="2209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10" y="4039530"/>
            <a:ext cx="4554703" cy="87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11616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Modelos mais precisos para painéis fotovoltaicos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" y="2753925"/>
            <a:ext cx="73628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ergaminho horizontal 1"/>
          <p:cNvSpPr/>
          <p:nvPr/>
        </p:nvSpPr>
        <p:spPr>
          <a:xfrm>
            <a:off x="2402762" y="1493785"/>
            <a:ext cx="4050450" cy="1173815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Equação geral </a:t>
            </a:r>
            <a:endParaRPr lang="pt-BR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" y="3924055"/>
            <a:ext cx="5318446" cy="237244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6321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De células para módulos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1538790"/>
            <a:ext cx="5457825" cy="336232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45" y="5544235"/>
            <a:ext cx="29622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ergaminho horizontal 2"/>
          <p:cNvSpPr/>
          <p:nvPr/>
        </p:nvSpPr>
        <p:spPr>
          <a:xfrm>
            <a:off x="836585" y="5409220"/>
            <a:ext cx="3757916" cy="1035115"/>
          </a:xfrm>
          <a:prstGeom prst="horizontalScroll">
            <a:avLst/>
          </a:prstGeom>
          <a:solidFill>
            <a:schemeClr val="accent5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Conexão série.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5946676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err="1" smtClean="0">
                <a:solidFill>
                  <a:schemeClr val="tx2"/>
                </a:solidFill>
              </a:rPr>
              <a:t>Arrays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48980"/>
            <a:ext cx="7632340" cy="320186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ergaminho horizontal 4"/>
          <p:cNvSpPr/>
          <p:nvPr/>
        </p:nvSpPr>
        <p:spPr>
          <a:xfrm>
            <a:off x="2861810" y="1358770"/>
            <a:ext cx="3757916" cy="1325342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Conexão série ou paralela.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578715" y="3270427"/>
            <a:ext cx="1665185" cy="653627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Conexão série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351056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err="1" smtClean="0">
                <a:solidFill>
                  <a:schemeClr val="tx2"/>
                </a:solidFill>
              </a:rPr>
              <a:t>Arrays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748442" y="1422544"/>
            <a:ext cx="2253827" cy="4050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Conexão paralela</a:t>
            </a:r>
            <a:endParaRPr lang="pt-BR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0" y="2070554"/>
            <a:ext cx="8243900" cy="4238766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35684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1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281709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800000"/>
                </a:solidFill>
              </a:rPr>
              <a:t>Materiais foto elétricos transformam a energia contida em fótons em tensão ou corrente;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Energia solar na superfície terrestre é cerca de 6000 vezes a demanda atual;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00FF"/>
                </a:solidFill>
              </a:rPr>
              <a:t>Uso espacial;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Custo elevado no início da produção (1950). Redução de custo ocorre a partir da década de 1990.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Introdução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err="1" smtClean="0">
                <a:solidFill>
                  <a:schemeClr val="tx2"/>
                </a:solidFill>
              </a:rPr>
              <a:t>Arrays</a:t>
            </a:r>
            <a:r>
              <a:rPr lang="pt-BR" sz="4400" b="1" u="sng" dirty="0" smtClean="0">
                <a:solidFill>
                  <a:schemeClr val="tx2"/>
                </a:solidFill>
              </a:rPr>
              <a:t> em aplicações de alta potência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93938" y="1583795"/>
            <a:ext cx="9001125" cy="81009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800000"/>
                </a:solidFill>
              </a:rPr>
              <a:t>Combinação série-paralela.</a:t>
            </a:r>
          </a:p>
          <a:p>
            <a:pPr marL="0" indent="0" algn="just">
              <a:buNone/>
            </a:pPr>
            <a:endParaRPr lang="pt-BR" sz="1800" b="1" dirty="0" smtClean="0">
              <a:solidFill>
                <a:srgbClr val="8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12" y="2303875"/>
            <a:ext cx="5999223" cy="4070902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11512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err="1" smtClean="0">
                <a:solidFill>
                  <a:schemeClr val="tx2"/>
                </a:solidFill>
              </a:rPr>
              <a:t>Arrays</a:t>
            </a:r>
            <a:r>
              <a:rPr lang="pt-BR" sz="4400" b="1" u="sng" dirty="0" smtClean="0">
                <a:solidFill>
                  <a:schemeClr val="tx2"/>
                </a:solidFill>
              </a:rPr>
              <a:t> em aplicações de alta potência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56" y="3609020"/>
            <a:ext cx="7182290" cy="256410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ergaminho horizontal 8"/>
          <p:cNvSpPr/>
          <p:nvPr/>
        </p:nvSpPr>
        <p:spPr>
          <a:xfrm>
            <a:off x="972456" y="1990683"/>
            <a:ext cx="3195355" cy="1033272"/>
          </a:xfrm>
          <a:prstGeom prst="horizontalScroll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Mesma curva I-V.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1484499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Curva I-V em STC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13" y="3338990"/>
            <a:ext cx="7683467" cy="2912129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Pergaminho horizontal 6"/>
              <p:cNvSpPr/>
              <p:nvPr/>
            </p:nvSpPr>
            <p:spPr>
              <a:xfrm>
                <a:off x="4652846" y="1358770"/>
                <a:ext cx="4049594" cy="1376930"/>
              </a:xfrm>
              <a:prstGeom prst="horizontalScroll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 smtClean="0"/>
                  <a:t>Condições STC 25º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0" smtClean="0">
                            <a:latin typeface="Cambria Math"/>
                          </a:rPr>
                          <m:t>𝟏</m:t>
                        </m:r>
                        <m:r>
                          <a:rPr lang="pt-BR" b="1" i="0" smtClean="0">
                            <a:latin typeface="Cambria Math"/>
                          </a:rPr>
                          <m:t> </m:t>
                        </m:r>
                        <m:r>
                          <a:rPr lang="pt-BR" b="1" i="0" smtClean="0">
                            <a:latin typeface="Cambria Math"/>
                          </a:rPr>
                          <m:t>𝐤𝐖</m:t>
                        </m:r>
                        <m:r>
                          <a:rPr lang="pt-BR" b="1" i="0" smtClean="0">
                            <a:latin typeface="Cambria Math"/>
                          </a:rPr>
                          <m:t>/</m:t>
                        </m:r>
                        <m:r>
                          <a:rPr lang="pt-BR" b="1" i="0" smtClean="0"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pt-BR" b="1" i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b="1" dirty="0" smtClean="0"/>
                  <a:t>.</a:t>
                </a:r>
                <a:endParaRPr lang="pt-BR" b="1" dirty="0"/>
              </a:p>
            </p:txBody>
          </p:sp>
        </mc:Choice>
        <mc:Fallback xmlns="">
          <p:sp>
            <p:nvSpPr>
              <p:cNvPr id="7" name="Pergaminho horizont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846" y="1358770"/>
                <a:ext cx="4049594" cy="1376930"/>
              </a:xfrm>
              <a:prstGeom prst="horizontalScroll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Conteúdo 1"/>
          <p:cNvSpPr>
            <a:spLocks noGrp="1"/>
          </p:cNvSpPr>
          <p:nvPr>
            <p:ph idx="1"/>
          </p:nvPr>
        </p:nvSpPr>
        <p:spPr>
          <a:xfrm>
            <a:off x="93938" y="1853825"/>
            <a:ext cx="9001125" cy="81009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800000"/>
                </a:solidFill>
              </a:rPr>
              <a:t>STC – Standard Test </a:t>
            </a:r>
            <a:r>
              <a:rPr lang="pt-BR" sz="1800" b="1" dirty="0" err="1" smtClean="0">
                <a:solidFill>
                  <a:srgbClr val="800000"/>
                </a:solidFill>
              </a:rPr>
              <a:t>Conditions</a:t>
            </a:r>
            <a:r>
              <a:rPr lang="pt-BR" sz="1800" b="1" dirty="0" smtClean="0">
                <a:solidFill>
                  <a:srgbClr val="800000"/>
                </a:solidFill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25º temperatura da célula.</a:t>
            </a:r>
          </a:p>
          <a:p>
            <a:pPr marL="0" indent="0" algn="just">
              <a:buNone/>
            </a:pPr>
            <a:endParaRPr lang="pt-BR" sz="18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1747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Curva I-V em STC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2" y="1448780"/>
            <a:ext cx="7743817" cy="457364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09824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Curva I-V em STC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93938" y="1223755"/>
            <a:ext cx="9001125" cy="1215135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800000"/>
                </a:solidFill>
              </a:rPr>
              <a:t>Fator de preenchimento (FF);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FF em torno de 70-75% para módulos de silício-cristalino</a:t>
            </a:r>
            <a:r>
              <a:rPr lang="pt-BR" sz="1800" b="1" dirty="0" smtClean="0">
                <a:solidFill>
                  <a:srgbClr val="800000"/>
                </a:solidFill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0000FF"/>
                </a:solidFill>
              </a:rPr>
              <a:t>FF em torno de 50-60% silício-amorfo.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36" y="2393885"/>
            <a:ext cx="5877144" cy="420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87745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Curva I-V em STC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2334376"/>
            <a:ext cx="7065785" cy="4064954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6" y="1196975"/>
            <a:ext cx="83248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17064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Impacto da condições atmosféricas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706" y="4421704"/>
            <a:ext cx="19335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911087"/>
            <a:ext cx="6378669" cy="3695043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uxograma: Vários documentos 1"/>
          <p:cNvSpPr/>
          <p:nvPr/>
        </p:nvSpPr>
        <p:spPr>
          <a:xfrm>
            <a:off x="521549" y="1538790"/>
            <a:ext cx="7920881" cy="1125125"/>
          </a:xfrm>
          <a:prstGeom prst="flowChartMultidocumen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Incremento da performance com a redução da temperatura?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4044313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Impacto da condições atmosféricas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1"/>
              <p:cNvSpPr>
                <a:spLocks noGrp="1"/>
              </p:cNvSpPr>
              <p:nvPr>
                <p:ph idx="1"/>
              </p:nvPr>
            </p:nvSpPr>
            <p:spPr>
              <a:xfrm>
                <a:off x="93938" y="1718810"/>
                <a:ext cx="9001125" cy="2115235"/>
              </a:xfrm>
            </p:spPr>
            <p:txBody>
              <a:bodyPr/>
              <a:lstStyle/>
              <a:p>
                <a:pPr algn="just">
                  <a:buFont typeface="Wingdings" pitchFamily="2" charset="2"/>
                  <a:buChar char="ü"/>
                </a:pPr>
                <a:r>
                  <a:rPr lang="pt-BR" sz="1800" b="1" dirty="0" smtClean="0">
                    <a:solidFill>
                      <a:srgbClr val="0000FF"/>
                    </a:solidFill>
                  </a:rPr>
                  <a:t>Em placas de silício-cristalino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pt-BR" sz="18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𝑶𝑪</m:t>
                        </m:r>
                      </m:sub>
                    </m:sSub>
                  </m:oMath>
                </a14:m>
                <a:r>
                  <a:rPr lang="pt-BR" sz="1800" b="1" dirty="0" smtClean="0">
                    <a:solidFill>
                      <a:srgbClr val="0000FF"/>
                    </a:solidFill>
                  </a:rPr>
                  <a:t> se reduz 0,37% para cada </a:t>
                </a:r>
                <a:r>
                  <a:rPr lang="pt-BR" sz="1800" b="1" dirty="0" err="1" smtClean="0">
                    <a:solidFill>
                      <a:srgbClr val="0000FF"/>
                    </a:solidFill>
                  </a:rPr>
                  <a:t>ºC</a:t>
                </a:r>
                <a:r>
                  <a:rPr lang="pt-BR" sz="1800" b="1" dirty="0" smtClean="0">
                    <a:solidFill>
                      <a:srgbClr val="0000FF"/>
                    </a:solidFill>
                  </a:rPr>
                  <a:t> de aumento de temperatura enquanto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pt-BR" sz="18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pt-BR" sz="1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pt-BR" sz="1800" b="1" dirty="0" smtClean="0">
                    <a:solidFill>
                      <a:srgbClr val="0000FF"/>
                    </a:solidFill>
                  </a:rPr>
                  <a:t> aumenta cerca de 0,05%, ou seja, um fator de aumento de 75 vezes;</a:t>
                </a:r>
              </a:p>
              <a:p>
                <a:pPr algn="just">
                  <a:buFont typeface="Wingdings" pitchFamily="2" charset="2"/>
                  <a:buChar char="ü"/>
                </a:pPr>
                <a:r>
                  <a:rPr lang="pt-BR" sz="1800" b="1" dirty="0" smtClean="0">
                    <a:solidFill>
                      <a:srgbClr val="800000"/>
                    </a:solidFill>
                  </a:rPr>
                  <a:t>Já o ponto de máxima potência “escorrega” cerca de 0,5%/</a:t>
                </a:r>
                <a:r>
                  <a:rPr lang="pt-BR" sz="1800" b="1" dirty="0" err="1" smtClean="0">
                    <a:solidFill>
                      <a:srgbClr val="800000"/>
                    </a:solidFill>
                  </a:rPr>
                  <a:t>ºC</a:t>
                </a:r>
                <a:r>
                  <a:rPr lang="pt-BR" sz="1800" b="1" dirty="0" smtClean="0">
                    <a:solidFill>
                      <a:srgbClr val="800000"/>
                    </a:solidFill>
                  </a:rPr>
                  <a:t>;</a:t>
                </a:r>
              </a:p>
              <a:p>
                <a:pPr algn="just">
                  <a:buFont typeface="Wingdings" pitchFamily="2" charset="2"/>
                  <a:buChar char="ü"/>
                </a:pPr>
                <a:r>
                  <a:rPr lang="pt-BR" sz="1800" b="1" dirty="0" smtClean="0">
                    <a:solidFill>
                      <a:schemeClr val="tx1"/>
                    </a:solidFill>
                  </a:rPr>
                  <a:t>NOCT – Nominal </a:t>
                </a:r>
                <a:r>
                  <a:rPr lang="pt-BR" sz="1800" b="1" dirty="0" err="1" smtClean="0">
                    <a:solidFill>
                      <a:schemeClr val="tx1"/>
                    </a:solidFill>
                  </a:rPr>
                  <a:t>operating</a:t>
                </a:r>
                <a:r>
                  <a:rPr lang="pt-BR" sz="1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pt-BR" sz="1800" b="1" dirty="0" err="1" smtClean="0">
                    <a:solidFill>
                      <a:schemeClr val="tx1"/>
                    </a:solidFill>
                  </a:rPr>
                  <a:t>cell</a:t>
                </a:r>
                <a:r>
                  <a:rPr lang="pt-BR" sz="1800" b="1" dirty="0" smtClean="0">
                    <a:solidFill>
                      <a:schemeClr val="tx1"/>
                    </a:solidFill>
                  </a:rPr>
                  <a:t> temperatura ocorre a 20º,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1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pt-BR" sz="1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pt-BR" sz="1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pt-BR" sz="1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BR" sz="1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𝐤𝐖</m:t>
                        </m:r>
                        <m:r>
                          <a:rPr lang="pt-BR" sz="1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pt-BR" sz="1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pt-BR" sz="1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1800" b="1" dirty="0" smtClean="0">
                    <a:solidFill>
                      <a:schemeClr val="tx1"/>
                    </a:solidFill>
                  </a:rPr>
                  <a:t> de irradiação incidente e 1 m/s de velocidade do vento. </a:t>
                </a:r>
              </a:p>
            </p:txBody>
          </p:sp>
        </mc:Choice>
        <mc:Fallback xmlns="">
          <p:sp>
            <p:nvSpPr>
              <p:cNvPr id="6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938" y="1718810"/>
                <a:ext cx="9001125" cy="2115235"/>
              </a:xfrm>
              <a:blipFill rotWithShape="1">
                <a:blip r:embed="rId2"/>
                <a:stretch>
                  <a:fillRect l="-406" t="-1441" r="-5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4734145"/>
            <a:ext cx="43148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16505" y="6029998"/>
            <a:ext cx="333027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800000"/>
                </a:solidFill>
              </a:rPr>
              <a:t>Temperatura da célula em </a:t>
            </a:r>
            <a:r>
              <a:rPr lang="pt-BR" b="1" dirty="0" err="1">
                <a:solidFill>
                  <a:srgbClr val="800000"/>
                </a:solidFill>
              </a:rPr>
              <a:t>ºC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079804" y="4059070"/>
            <a:ext cx="335591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800000"/>
                </a:solidFill>
              </a:rPr>
              <a:t>Temperatura ambiente em </a:t>
            </a:r>
            <a:r>
              <a:rPr lang="pt-BR" b="1" dirty="0" err="1">
                <a:solidFill>
                  <a:srgbClr val="800000"/>
                </a:solidFill>
              </a:rPr>
              <a:t>ºC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5768454" y="4898653"/>
                <a:ext cx="3304046" cy="375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pt-BR" b="1" dirty="0" smtClean="0">
                    <a:solidFill>
                      <a:srgbClr val="800000"/>
                    </a:solidFill>
                  </a:rPr>
                  <a:t>Incidência solar 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>
                            <a:solidFill>
                              <a:srgbClr val="800000"/>
                            </a:solidFill>
                            <a:latin typeface="Cambria Math"/>
                          </a:rPr>
                          <m:t>𝐤𝐖</m:t>
                        </m:r>
                        <m:r>
                          <a:rPr lang="pt-BR" b="1">
                            <a:solidFill>
                              <a:srgbClr val="8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pt-BR" b="1">
                            <a:solidFill>
                              <a:srgbClr val="800000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pt-BR" b="1">
                            <a:solidFill>
                              <a:srgbClr val="8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b="1" dirty="0">
                    <a:solidFill>
                      <a:srgbClr val="800000"/>
                    </a:solidFill>
                  </a:rPr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454" y="4898653"/>
                <a:ext cx="3304046" cy="375552"/>
              </a:xfrm>
              <a:prstGeom prst="rect">
                <a:avLst/>
              </a:prstGeom>
              <a:blipFill rotWithShape="1">
                <a:blip r:embed="rId4"/>
                <a:stretch>
                  <a:fillRect l="-1476" t="-4918" b="-278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de seta reta 4"/>
          <p:cNvCxnSpPr/>
          <p:nvPr/>
        </p:nvCxnSpPr>
        <p:spPr>
          <a:xfrm>
            <a:off x="2006715" y="4374105"/>
            <a:ext cx="0" cy="72008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1082573" y="5342172"/>
            <a:ext cx="0" cy="72008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rot="5400000">
            <a:off x="5337085" y="4775086"/>
            <a:ext cx="0" cy="72008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207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Impacto da condições atmosféricas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403775"/>
            <a:ext cx="7227295" cy="535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55303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Efeitos do sombreamento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8" y="1718810"/>
            <a:ext cx="7291105" cy="432379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6912260" y="2708920"/>
            <a:ext cx="945105" cy="1440160"/>
          </a:xfrm>
          <a:prstGeom prst="ellipse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147175" y="2123855"/>
            <a:ext cx="945105" cy="675075"/>
          </a:xfrm>
          <a:prstGeom prst="ellipse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5144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Junção P-N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093922"/>
            <a:ext cx="8370930" cy="2695118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55" y="2268926"/>
            <a:ext cx="1935215" cy="3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1"/>
              <p:cNvSpPr>
                <a:spLocks noGrp="1"/>
              </p:cNvSpPr>
              <p:nvPr>
                <p:ph idx="1"/>
              </p:nvPr>
            </p:nvSpPr>
            <p:spPr>
              <a:xfrm>
                <a:off x="494945" y="3966956"/>
                <a:ext cx="8172450" cy="1520747"/>
              </a:xfrm>
            </p:spPr>
            <p:txBody>
              <a:bodyPr/>
              <a:lstStyle/>
              <a:p>
                <a:pPr algn="just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pt-BR" sz="1800" b="1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pt-BR" sz="1800" b="1" dirty="0" smtClean="0">
                    <a:solidFill>
                      <a:srgbClr val="800000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1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pt-BR" sz="1800" b="1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pt-BR" sz="1800" b="1" dirty="0" smtClean="0">
                    <a:solidFill>
                      <a:srgbClr val="800000"/>
                    </a:solidFill>
                  </a:rPr>
                  <a:t> - tensão e corrente através do diodo;</a:t>
                </a:r>
              </a:p>
              <a:p>
                <a:pPr algn="just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 smtClean="0">
                            <a:solidFill>
                              <a:schemeClr val="tx2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solidFill>
                              <a:schemeClr val="tx2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pt-BR" sz="1800" b="1" i="1" smtClean="0">
                            <a:solidFill>
                              <a:schemeClr val="tx2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t-BR" sz="1800" b="1" dirty="0" smtClean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 - corrente reversa;</a:t>
                </a:r>
                <a:endParaRPr lang="pt-BR" sz="1800" b="1" dirty="0" smtClean="0">
                  <a:solidFill>
                    <a:srgbClr val="002060"/>
                  </a:solidFill>
                </a:endParaRPr>
              </a:p>
              <a:p>
                <a:pPr algn="just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pt-BR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𝒒</m:t>
                    </m:r>
                  </m:oMath>
                </a14:m>
                <a:r>
                  <a:rPr lang="pt-BR" sz="1800" b="1" dirty="0" smtClean="0">
                    <a:solidFill>
                      <a:srgbClr val="002060"/>
                    </a:solidFill>
                  </a:rPr>
                  <a:t> - carga do elétron </a:t>
                </a:r>
                <a14:m>
                  <m:oMath xmlns:m="http://schemas.openxmlformats.org/officeDocument/2006/math">
                    <m:r>
                      <a:rPr lang="pt-BR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pt-BR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pt-BR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𝟔𝟎𝟐</m:t>
                    </m:r>
                    <m:r>
                      <a:rPr lang="pt-BR" sz="1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BR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pt-BR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𝟏𝟗</m:t>
                        </m:r>
                      </m:sup>
                    </m:sSup>
                    <m:r>
                      <a:rPr lang="pt-BR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pt-BR" sz="1800" b="1" dirty="0" smtClean="0">
                    <a:solidFill>
                      <a:srgbClr val="002060"/>
                    </a:solidFill>
                  </a:rPr>
                  <a:t>;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pt-BR" sz="1800" b="1" i="1" dirty="0" smtClean="0">
                    <a:solidFill>
                      <a:srgbClr val="002060"/>
                    </a:solidFill>
                  </a:rPr>
                  <a:t>T</a:t>
                </a:r>
                <a:r>
                  <a:rPr lang="pt-BR" sz="1800" b="1" dirty="0" smtClean="0">
                    <a:solidFill>
                      <a:srgbClr val="002060"/>
                    </a:solidFill>
                  </a:rPr>
                  <a:t> – Temperatura em K;</a:t>
                </a:r>
                <a:endParaRPr lang="pt-BR" sz="1800" b="1" dirty="0" smtClean="0">
                  <a:solidFill>
                    <a:srgbClr val="00B050"/>
                  </a:solidFill>
                </a:endParaRPr>
              </a:p>
              <a:p>
                <a:pPr algn="just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pt-BR" sz="1800" b="1" i="1" smtClean="0">
                        <a:solidFill>
                          <a:srgbClr val="00B05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pt-BR" sz="1800" b="1" dirty="0" smtClean="0">
                    <a:solidFill>
                      <a:srgbClr val="00B050"/>
                    </a:solidFill>
                  </a:rPr>
                  <a:t> – Constante de Boltzmann </a:t>
                </a:r>
                <a14:m>
                  <m:oMath xmlns:m="http://schemas.openxmlformats.org/officeDocument/2006/math">
                    <m:r>
                      <a:rPr lang="pt-BR" sz="1800" b="1" i="1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  <m:r>
                      <a:rPr lang="pt-BR" sz="1800" b="1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pt-BR" sz="1800" b="1" i="1" smtClean="0">
                        <a:solidFill>
                          <a:srgbClr val="00B050"/>
                        </a:solidFill>
                        <a:latin typeface="Cambria Math"/>
                      </a:rPr>
                      <m:t>𝟑𝟖𝟏</m:t>
                    </m:r>
                    <m:r>
                      <a:rPr lang="pt-BR" sz="1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BR" sz="1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1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pt-BR" sz="1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𝟐𝟑</m:t>
                        </m:r>
                      </m:sup>
                    </m:sSup>
                    <m:f>
                      <m:fPr>
                        <m:type m:val="lin"/>
                        <m:ctrlPr>
                          <a:rPr lang="pt-BR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𝑱</m:t>
                        </m:r>
                      </m:num>
                      <m:den>
                        <m:r>
                          <a:rPr lang="pt-BR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𝑲</m:t>
                        </m:r>
                      </m:den>
                    </m:f>
                    <m:r>
                      <a:rPr lang="pt-BR" sz="1800" b="1" i="1" smtClean="0">
                        <a:solidFill>
                          <a:srgbClr val="00B05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pt-BR" sz="1800" b="1" dirty="0" smtClean="0">
                  <a:solidFill>
                    <a:srgbClr val="00B050"/>
                  </a:solidFill>
                </a:endParaRPr>
              </a:p>
              <a:p>
                <a:pPr marL="0" indent="0" algn="just">
                  <a:buNone/>
                </a:pPr>
                <a:endParaRPr lang="pt-BR" sz="1800" b="1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4945" y="3966956"/>
                <a:ext cx="8172450" cy="1520747"/>
              </a:xfrm>
              <a:blipFill rotWithShape="1">
                <a:blip r:embed="rId5"/>
                <a:stretch>
                  <a:fillRect l="-447" t="-2008" b="-558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05" y="5769260"/>
            <a:ext cx="56673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1"/>
              <p:cNvSpPr>
                <a:spLocks noGrp="1"/>
              </p:cNvSpPr>
              <p:nvPr>
                <p:ph idx="1"/>
              </p:nvPr>
            </p:nvSpPr>
            <p:spPr>
              <a:xfrm>
                <a:off x="93938" y="3924055"/>
                <a:ext cx="9001125" cy="720080"/>
              </a:xfrm>
            </p:spPr>
            <p:txBody>
              <a:bodyPr/>
              <a:lstStyle/>
              <a:p>
                <a:pPr algn="just">
                  <a:buFont typeface="Wingdings" pitchFamily="2" charset="2"/>
                  <a:buChar char="ü"/>
                </a:pPr>
                <a:r>
                  <a:rPr lang="pt-BR" sz="1800" b="1" dirty="0" smtClean="0">
                    <a:solidFill>
                      <a:srgbClr val="0000FF"/>
                    </a:solidFill>
                  </a:rPr>
                  <a:t>Para estimar a temperatura da célula basta aplicar a equação anterior onde </a:t>
                </a:r>
                <a14:m>
                  <m:oMath xmlns:m="http://schemas.openxmlformats.org/officeDocument/2006/math">
                    <m:r>
                      <a:rPr lang="pt-BR" sz="18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𝜸</m:t>
                    </m:r>
                  </m:oMath>
                </a14:m>
                <a:r>
                  <a:rPr lang="pt-BR" sz="1800" b="1" dirty="0" smtClean="0">
                    <a:solidFill>
                      <a:srgbClr val="0000FF"/>
                    </a:solidFill>
                  </a:rPr>
                  <a:t> fator de proporcionalidade.</a:t>
                </a:r>
                <a:endParaRPr lang="pt-BR" sz="18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938" y="3924055"/>
                <a:ext cx="9001125" cy="720080"/>
              </a:xfrm>
              <a:blipFill rotWithShape="1">
                <a:blip r:embed="rId2"/>
                <a:stretch>
                  <a:fillRect l="-406" t="-4237" b="-25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55" y="2303875"/>
            <a:ext cx="38766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Efeitos do sombreamento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1207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07" y="1853825"/>
            <a:ext cx="33623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1"/>
          <p:cNvSpPr>
            <a:spLocks noGrp="1"/>
          </p:cNvSpPr>
          <p:nvPr>
            <p:ph idx="1"/>
          </p:nvPr>
        </p:nvSpPr>
        <p:spPr>
          <a:xfrm>
            <a:off x="251519" y="1448780"/>
            <a:ext cx="7988452" cy="72008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0000FF"/>
                </a:solidFill>
              </a:rPr>
              <a:t>A tensão sobre a célula sombreada pode ser calculada conforme:</a:t>
            </a:r>
            <a:endParaRPr lang="pt-BR" sz="1800" b="1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60" y="3293985"/>
            <a:ext cx="27717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ço Reservado para Conteúdo 1"/>
          <p:cNvSpPr txBox="1">
            <a:spLocks/>
          </p:cNvSpPr>
          <p:nvPr/>
        </p:nvSpPr>
        <p:spPr bwMode="auto">
          <a:xfrm>
            <a:off x="296525" y="2575045"/>
            <a:ext cx="7988452" cy="89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C00000"/>
                </a:solidFill>
              </a:rPr>
              <a:t>A tensão sobre as células não afetadas pelo sombreamento é igual a tensão total ponderada da razão entre células não afetada (</a:t>
            </a:r>
            <a:r>
              <a:rPr lang="pt-BR" sz="1800" b="1" i="1" dirty="0" smtClean="0">
                <a:solidFill>
                  <a:srgbClr val="C00000"/>
                </a:solidFill>
              </a:rPr>
              <a:t>n-1</a:t>
            </a:r>
            <a:r>
              <a:rPr lang="pt-BR" sz="1800" b="1" dirty="0" smtClean="0">
                <a:solidFill>
                  <a:srgbClr val="C00000"/>
                </a:solidFill>
              </a:rPr>
              <a:t>) e o número de células totais </a:t>
            </a:r>
            <a:r>
              <a:rPr lang="pt-BR" sz="1800" b="1" i="1" dirty="0" smtClean="0">
                <a:solidFill>
                  <a:srgbClr val="C00000"/>
                </a:solidFill>
              </a:rPr>
              <a:t>n</a:t>
            </a:r>
            <a:r>
              <a:rPr lang="pt-BR" sz="1800" b="1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76" y="5409220"/>
            <a:ext cx="4286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em curva para a esquerda 2"/>
          <p:cNvSpPr/>
          <p:nvPr/>
        </p:nvSpPr>
        <p:spPr>
          <a:xfrm>
            <a:off x="7542331" y="1853825"/>
            <a:ext cx="1395154" cy="2241191"/>
          </a:xfrm>
          <a:prstGeom prst="curvedLef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4594501" y="4419110"/>
            <a:ext cx="652574" cy="990110"/>
          </a:xfrm>
          <a:prstGeom prst="down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Efeitos do sombreamento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3023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1"/>
          <p:cNvSpPr>
            <a:spLocks noGrp="1"/>
          </p:cNvSpPr>
          <p:nvPr>
            <p:ph idx="1"/>
          </p:nvPr>
        </p:nvSpPr>
        <p:spPr>
          <a:xfrm>
            <a:off x="251519" y="1448780"/>
            <a:ext cx="7988452" cy="72008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0000FF"/>
                </a:solidFill>
              </a:rPr>
              <a:t>A queda tensão para uma determinada corrente I pode ser calculada conforme:</a:t>
            </a:r>
            <a:endParaRPr lang="pt-BR" sz="1800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Espaço Reservado para Conteúdo 1"/>
              <p:cNvSpPr txBox="1">
                <a:spLocks/>
              </p:cNvSpPr>
              <p:nvPr/>
            </p:nvSpPr>
            <p:spPr bwMode="auto">
              <a:xfrm>
                <a:off x="1267946" y="3636588"/>
                <a:ext cx="2925325" cy="4494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just">
                  <a:buFont typeface="Wingdings" pitchFamily="2" charset="2"/>
                  <a:buChar char="ü"/>
                </a:pPr>
                <a:r>
                  <a:rPr lang="pt-BR" sz="1800" b="1" dirty="0" smtClean="0">
                    <a:solidFill>
                      <a:srgbClr val="C00000"/>
                    </a:solidFill>
                  </a:rPr>
                  <a:t>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pt-BR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𝑷</m:t>
                        </m:r>
                      </m:sub>
                    </m:sSub>
                    <m:r>
                      <a:rPr lang="pt-BR" sz="1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≫</m:t>
                    </m:r>
                    <m:sSub>
                      <m:sSubPr>
                        <m:ctrlPr>
                          <a:rPr lang="pt-BR" sz="1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𝑹</m:t>
                        </m:r>
                      </m:e>
                      <m:sub>
                        <m:r>
                          <a:rPr lang="pt-BR" sz="1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sub>
                    </m:sSub>
                  </m:oMath>
                </a14:m>
                <a:endParaRPr lang="pt-BR" sz="18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Espaço Reservado para Conteúd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7946" y="3636588"/>
                <a:ext cx="2925325" cy="449479"/>
              </a:xfrm>
              <a:prstGeom prst="rect">
                <a:avLst/>
              </a:prstGeom>
              <a:blipFill rotWithShape="1">
                <a:blip r:embed="rId2"/>
                <a:stretch>
                  <a:fillRect l="-1458" t="-6849" b="-41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 para baixo 4"/>
          <p:cNvSpPr/>
          <p:nvPr/>
        </p:nvSpPr>
        <p:spPr>
          <a:xfrm rot="16200000">
            <a:off x="4728818" y="3313832"/>
            <a:ext cx="652574" cy="990110"/>
          </a:xfrm>
          <a:prstGeom prst="down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805" y="1853825"/>
            <a:ext cx="63246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30" y="3351687"/>
            <a:ext cx="21621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Efeitos do sombreamento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5" y="4266088"/>
            <a:ext cx="3894494" cy="2464152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38051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92" y="1853825"/>
            <a:ext cx="8435047" cy="4239744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Efeitos do sombreamento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9277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" y="2258870"/>
            <a:ext cx="8262410" cy="250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Efeitos do sombreamento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6055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Efeitos do sombreamento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3" y="1757453"/>
            <a:ext cx="7698537" cy="365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68473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Efeitos do sombreamento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901613"/>
            <a:ext cx="7857365" cy="40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53321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Diodo de </a:t>
            </a:r>
            <a:r>
              <a:rPr lang="pt-BR" sz="4400" b="1" u="sng" dirty="0" err="1" smtClean="0">
                <a:solidFill>
                  <a:schemeClr val="tx2"/>
                </a:solidFill>
              </a:rPr>
              <a:t>bypass</a:t>
            </a:r>
            <a:r>
              <a:rPr lang="pt-BR" sz="4400" b="1" u="sng" dirty="0" smtClean="0">
                <a:solidFill>
                  <a:schemeClr val="tx2"/>
                </a:solidFill>
              </a:rPr>
              <a:t> para mitigar os efeitos </a:t>
            </a:r>
            <a:r>
              <a:rPr lang="pt-BR" sz="4400" b="1" u="sng" dirty="0" smtClean="0">
                <a:solidFill>
                  <a:schemeClr val="tx2"/>
                </a:solidFill>
              </a:rPr>
              <a:t>do sombreamento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251519" y="1448780"/>
            <a:ext cx="7988452" cy="72008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0000FF"/>
                </a:solidFill>
              </a:rPr>
              <a:t>Queda de tensão com valor elevado;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FF0000"/>
                </a:solidFill>
              </a:rPr>
              <a:t>Inclusão de diodo de </a:t>
            </a:r>
            <a:r>
              <a:rPr lang="pt-BR" sz="1800" b="1" dirty="0" err="1" smtClean="0">
                <a:solidFill>
                  <a:srgbClr val="FF0000"/>
                </a:solidFill>
              </a:rPr>
              <a:t>bypass</a:t>
            </a:r>
            <a:r>
              <a:rPr lang="pt-BR" sz="1800" b="1" dirty="0" smtClean="0">
                <a:solidFill>
                  <a:srgbClr val="FF0000"/>
                </a:solidFill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800" b="1" dirty="0" smtClean="0"/>
              <a:t>Quando incide sol diretamente sobre uma célula o diodo de </a:t>
            </a:r>
            <a:r>
              <a:rPr lang="pt-BR" sz="1800" b="1" dirty="0" err="1" smtClean="0"/>
              <a:t>bypass</a:t>
            </a:r>
            <a:r>
              <a:rPr lang="pt-BR" sz="1800" b="1" dirty="0" smtClean="0"/>
              <a:t> é </a:t>
            </a:r>
            <a:r>
              <a:rPr lang="pt-BR" sz="1800" b="1" dirty="0" err="1" smtClean="0"/>
              <a:t>reversamente</a:t>
            </a:r>
            <a:r>
              <a:rPr lang="pt-BR" sz="1800" b="1" dirty="0" smtClean="0"/>
              <a:t> polarizado;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800000"/>
                </a:solidFill>
              </a:rPr>
              <a:t>Queda sobre o diodo em torno de 0,6 V.</a:t>
            </a:r>
            <a:endParaRPr lang="pt-BR" sz="1800" b="1" dirty="0" smtClean="0">
              <a:solidFill>
                <a:srgbClr val="8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203975"/>
            <a:ext cx="8397425" cy="3076534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57613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Diodo de </a:t>
            </a:r>
            <a:r>
              <a:rPr lang="pt-BR" sz="4400" b="1" u="sng" dirty="0" err="1" smtClean="0">
                <a:solidFill>
                  <a:schemeClr val="tx2"/>
                </a:solidFill>
              </a:rPr>
              <a:t>bypass</a:t>
            </a:r>
            <a:r>
              <a:rPr lang="pt-BR" sz="4400" b="1" u="sng" dirty="0" smtClean="0">
                <a:solidFill>
                  <a:schemeClr val="tx2"/>
                </a:solidFill>
              </a:rPr>
              <a:t> para mitigar os efeitos </a:t>
            </a:r>
            <a:r>
              <a:rPr lang="pt-BR" sz="4400" b="1" u="sng" dirty="0" smtClean="0">
                <a:solidFill>
                  <a:schemeClr val="tx2"/>
                </a:solidFill>
              </a:rPr>
              <a:t>do sombreamento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0" y="1739121"/>
            <a:ext cx="6597225" cy="4755299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7824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Diodos de bloqueio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3" y="2024783"/>
            <a:ext cx="8307415" cy="3735294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7824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Modo de operação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898830"/>
            <a:ext cx="8172450" cy="3153684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01400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1246188" y="260350"/>
            <a:ext cx="68389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Referência bibliográfica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9888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800000"/>
                </a:solidFill>
              </a:rPr>
              <a:t>Gilbert M. </a:t>
            </a:r>
            <a:r>
              <a:rPr lang="pt-BR" b="1" dirty="0" smtClean="0">
                <a:solidFill>
                  <a:srgbClr val="800000"/>
                </a:solidFill>
              </a:rPr>
              <a:t>Masters. </a:t>
            </a:r>
            <a:r>
              <a:rPr lang="pt-BR" dirty="0" err="1" smtClean="0">
                <a:solidFill>
                  <a:srgbClr val="800000"/>
                </a:solidFill>
              </a:rPr>
              <a:t>Renewable</a:t>
            </a:r>
            <a:r>
              <a:rPr lang="pt-BR" dirty="0" smtClean="0">
                <a:solidFill>
                  <a:srgbClr val="800000"/>
                </a:solidFill>
              </a:rPr>
              <a:t> </a:t>
            </a:r>
            <a:r>
              <a:rPr lang="pt-BR" dirty="0" err="1">
                <a:solidFill>
                  <a:srgbClr val="800000"/>
                </a:solidFill>
              </a:rPr>
              <a:t>and</a:t>
            </a:r>
            <a:r>
              <a:rPr lang="pt-BR" dirty="0">
                <a:solidFill>
                  <a:srgbClr val="800000"/>
                </a:solidFill>
              </a:rPr>
              <a:t> </a:t>
            </a:r>
            <a:r>
              <a:rPr lang="pt-BR" dirty="0" err="1" smtClean="0">
                <a:solidFill>
                  <a:srgbClr val="800000"/>
                </a:solidFill>
              </a:rPr>
              <a:t>Efficient</a:t>
            </a:r>
            <a:r>
              <a:rPr lang="pt-BR" dirty="0" smtClean="0">
                <a:solidFill>
                  <a:srgbClr val="800000"/>
                </a:solidFill>
              </a:rPr>
              <a:t> Electric </a:t>
            </a:r>
            <a:r>
              <a:rPr lang="pt-BR" dirty="0">
                <a:solidFill>
                  <a:srgbClr val="800000"/>
                </a:solidFill>
              </a:rPr>
              <a:t>Power </a:t>
            </a:r>
            <a:r>
              <a:rPr lang="pt-BR" dirty="0" smtClean="0">
                <a:solidFill>
                  <a:srgbClr val="800000"/>
                </a:solidFill>
              </a:rPr>
              <a:t>Systems. </a:t>
            </a:r>
            <a:r>
              <a:rPr lang="en-US" dirty="0">
                <a:solidFill>
                  <a:srgbClr val="800000"/>
                </a:solidFill>
              </a:rPr>
              <a:t>Published by John Wiley &amp; Sons, Inc., Hoboken, New Jersey</a:t>
            </a:r>
            <a:r>
              <a:rPr lang="en-US" dirty="0" smtClean="0">
                <a:solidFill>
                  <a:srgbClr val="800000"/>
                </a:solidFill>
              </a:rPr>
              <a:t>, 2004. </a:t>
            </a:r>
            <a:endParaRPr lang="pt-BR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4831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Modo de operação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9" y="2168860"/>
            <a:ext cx="7677150" cy="272415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62546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195263" y="115888"/>
            <a:ext cx="8858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equivalente para uma célula fotovoltaica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2" y="1628800"/>
            <a:ext cx="8086725" cy="260032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1"/>
          <p:cNvSpPr>
            <a:spLocks noGrp="1"/>
          </p:cNvSpPr>
          <p:nvPr>
            <p:ph idx="1"/>
          </p:nvPr>
        </p:nvSpPr>
        <p:spPr>
          <a:xfrm>
            <a:off x="52388" y="4689140"/>
            <a:ext cx="9001125" cy="81009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800000"/>
                </a:solidFill>
              </a:rPr>
              <a:t>Fluxo de corrente depende da irradiação incidente.</a:t>
            </a:r>
          </a:p>
          <a:p>
            <a:pPr algn="just">
              <a:buFont typeface="Wingdings" pitchFamily="2" charset="2"/>
              <a:buChar char="ü"/>
            </a:pPr>
            <a:endParaRPr lang="pt-BR" sz="18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7543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Situações de interesse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5123" name="Espaço Reservado para Conteúdo 1"/>
          <p:cNvSpPr txBox="1">
            <a:spLocks/>
          </p:cNvSpPr>
          <p:nvPr/>
        </p:nvSpPr>
        <p:spPr bwMode="auto">
          <a:xfrm>
            <a:off x="195263" y="1773238"/>
            <a:ext cx="885825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1815"/>
            <a:ext cx="8334375" cy="236220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4077140"/>
            <a:ext cx="1752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5234708"/>
            <a:ext cx="33147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60" y="4226097"/>
            <a:ext cx="7239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37085" y="3789040"/>
            <a:ext cx="234026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Para circuito aberto</a:t>
            </a:r>
            <a:endParaRPr lang="pt-BR" dirty="0"/>
          </a:p>
        </p:txBody>
      </p:sp>
      <p:sp>
        <p:nvSpPr>
          <p:cNvPr id="10" name="Seta dobrada para cima 9"/>
          <p:cNvSpPr/>
          <p:nvPr/>
        </p:nvSpPr>
        <p:spPr>
          <a:xfrm flipH="1" flipV="1">
            <a:off x="3131840" y="4327603"/>
            <a:ext cx="2662677" cy="901347"/>
          </a:xfrm>
          <a:prstGeom prst="bentUp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4202715" y="5396227"/>
            <a:ext cx="1098932" cy="235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11" y="4810565"/>
            <a:ext cx="32194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ço Reservado para Conteúdo 1"/>
          <p:cNvSpPr txBox="1">
            <a:spLocks/>
          </p:cNvSpPr>
          <p:nvPr/>
        </p:nvSpPr>
        <p:spPr bwMode="auto">
          <a:xfrm>
            <a:off x="195263" y="1773238"/>
            <a:ext cx="885825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4" y="1448780"/>
            <a:ext cx="7572375" cy="462915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Situações de interesse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1037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Situações de interesse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" y="1178750"/>
            <a:ext cx="8712459" cy="25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3899632"/>
            <a:ext cx="7920880" cy="24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47187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4127</TotalTime>
  <Words>662</Words>
  <Application>Microsoft Office PowerPoint</Application>
  <PresentationFormat>Apresentação na tela (4:3)</PresentationFormat>
  <Paragraphs>89</Paragraphs>
  <Slides>40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Design padrão</vt:lpstr>
      <vt:lpstr>Características Elétricas de Painéis Fotovoltaicos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rqm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do Controlador</dc:title>
  <dc:creator>Particular</dc:creator>
  <cp:lastModifiedBy>Ricardo</cp:lastModifiedBy>
  <cp:revision>212</cp:revision>
  <dcterms:created xsi:type="dcterms:W3CDTF">2009-04-12T14:29:32Z</dcterms:created>
  <dcterms:modified xsi:type="dcterms:W3CDTF">2013-11-18T20:46:30Z</dcterms:modified>
</cp:coreProperties>
</file>