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0" r:id="rId2"/>
    <p:sldId id="371" r:id="rId3"/>
    <p:sldId id="373" r:id="rId4"/>
    <p:sldId id="372" r:id="rId5"/>
    <p:sldId id="374" r:id="rId6"/>
    <p:sldId id="328" r:id="rId7"/>
    <p:sldId id="329" r:id="rId8"/>
    <p:sldId id="330" r:id="rId9"/>
    <p:sldId id="332" r:id="rId10"/>
    <p:sldId id="333" r:id="rId11"/>
    <p:sldId id="347" r:id="rId12"/>
    <p:sldId id="348" r:id="rId13"/>
    <p:sldId id="350" r:id="rId14"/>
    <p:sldId id="353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69" r:id="rId24"/>
    <p:sldId id="370" r:id="rId2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42" autoAdjust="0"/>
    <p:restoredTop sz="93573" autoAdjust="0"/>
  </p:normalViewPr>
  <p:slideViewPr>
    <p:cSldViewPr>
      <p:cViewPr>
        <p:scale>
          <a:sx n="100" d="100"/>
          <a:sy n="100" d="100"/>
        </p:scale>
        <p:origin x="-1517" y="3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1DA616-AB5A-472B-A295-05B7002C4AF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73114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5C671-ADD4-476E-9FF7-122925BE9D5D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588044"/>
      </p:ext>
    </p:extLst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F6843-AA20-4B61-AB4D-A196CF47D55F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9877011"/>
      </p:ext>
    </p:extLst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28F3B-2A65-4441-8686-BE26A301E86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27884228"/>
      </p:ext>
    </p:extLst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298A4-A821-4BF7-AB96-6A8D5E995F2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3129310"/>
      </p:ext>
    </p:extLst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12A26-D1F0-4F41-8EDD-63EB2707CE7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99249736"/>
      </p:ext>
    </p:extLst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68A8E-F652-4837-9BB9-A6E8FC8B67AB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6303410"/>
      </p:ext>
    </p:extLst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0CA428-D947-4048-99B2-A093A7803135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38470681"/>
      </p:ext>
    </p:extLst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F98F8-B22D-4D94-B167-CACDA393E57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261383"/>
      </p:ext>
    </p:extLst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54177-B619-4781-AE93-5B5251BCA04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00237855"/>
      </p:ext>
    </p:extLst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5A8FD-13BB-481C-A262-CE605C4D7966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7844477"/>
      </p:ext>
    </p:extLst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95776F-4FF3-4EF8-A043-5751EA70129E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94000763"/>
      </p:ext>
    </p:extLst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 alt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 alt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1B690E-D440-45C4-B0DD-58E60B466E13}" type="slidenum">
              <a:rPr lang="pt-BR" altLang="pt-BR"/>
              <a:pPr/>
              <a:t>‹nº›</a:t>
            </a:fld>
            <a:endParaRPr lang="pt-BR" altLang="pt-BR"/>
          </a:p>
        </p:txBody>
      </p:sp>
      <p:pic>
        <p:nvPicPr>
          <p:cNvPr id="1033" name="Picture 9" descr="logo lafape 0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426200"/>
            <a:ext cx="1458912" cy="42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quadros@sc.usp.br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6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png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wmf"/><Relationship Id="rId5" Type="http://schemas.openxmlformats.org/officeDocument/2006/relationships/image" Target="../media/image20.png"/><Relationship Id="rId4" Type="http://schemas.openxmlformats.org/officeDocument/2006/relationships/image" Target="../media/image1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wmf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r>
              <a:rPr lang="pt-BR" altLang="pt-BR" sz="4000" b="1" i="1">
                <a:solidFill>
                  <a:srgbClr val="0000FF"/>
                </a:solidFill>
              </a:rPr>
              <a:t>Função de transferência do conversor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427288"/>
            <a:ext cx="9144000" cy="3557587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pt-BR" altLang="pt-BR" b="1" dirty="0"/>
              <a:t>Laboratório de Fontes Alternativas e Processamento de Energia – LAFAPE</a:t>
            </a:r>
          </a:p>
          <a:p>
            <a:pPr marL="0" indent="0" algn="just">
              <a:buFontTx/>
              <a:buNone/>
            </a:pPr>
            <a:endParaRPr lang="pt-BR" altLang="pt-BR" b="1" dirty="0"/>
          </a:p>
          <a:p>
            <a:pPr marL="0" indent="0" algn="just">
              <a:buFontTx/>
              <a:buNone/>
            </a:pPr>
            <a:r>
              <a:rPr lang="pt-BR" altLang="pt-BR" b="1" dirty="0"/>
              <a:t>Autor: Ricardo Q. Machado</a:t>
            </a:r>
          </a:p>
          <a:p>
            <a:pPr marL="0" indent="0" algn="just">
              <a:buFontTx/>
              <a:buNone/>
            </a:pPr>
            <a:endParaRPr lang="pt-BR" altLang="pt-BR" b="1" dirty="0"/>
          </a:p>
          <a:p>
            <a:pPr marL="0" indent="0" algn="just">
              <a:buFontTx/>
              <a:buNone/>
            </a:pPr>
            <a:r>
              <a:rPr lang="pt-BR" altLang="pt-BR" b="1" dirty="0" err="1"/>
              <a:t>Email</a:t>
            </a:r>
            <a:r>
              <a:rPr lang="pt-BR" altLang="pt-BR" b="1" dirty="0"/>
              <a:t>: </a:t>
            </a:r>
            <a:r>
              <a:rPr lang="pt-BR" altLang="pt-BR" b="1" dirty="0">
                <a:hlinkClick r:id="rId2"/>
              </a:rPr>
              <a:t>rquadros@sc.usp.br</a:t>
            </a:r>
            <a:endParaRPr lang="pt-BR" altLang="pt-BR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f=fo</a:t>
            </a:r>
            <a:endParaRPr lang="pt-BR" altLang="pt-BR" sz="4000"/>
          </a:p>
        </p:txBody>
      </p:sp>
      <p:pic>
        <p:nvPicPr>
          <p:cNvPr id="15566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1700213"/>
            <a:ext cx="709612" cy="4381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56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744788"/>
            <a:ext cx="6197600" cy="22606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Determinação da fase</a:t>
            </a:r>
            <a:endParaRPr lang="pt-BR" altLang="pt-BR" sz="4000"/>
          </a:p>
        </p:txBody>
      </p:sp>
      <p:pic>
        <p:nvPicPr>
          <p:cNvPr id="1699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304925"/>
            <a:ext cx="4243388" cy="51847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6999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2060575"/>
            <a:ext cx="3568700" cy="30114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Traçando a resposta</a:t>
            </a:r>
            <a:endParaRPr lang="pt-BR" altLang="pt-BR" sz="4000"/>
          </a:p>
        </p:txBody>
      </p:sp>
      <p:pic>
        <p:nvPicPr>
          <p:cNvPr id="1710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060575"/>
            <a:ext cx="4068763" cy="44704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10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1952625"/>
            <a:ext cx="3454400" cy="11144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101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675" y="3824288"/>
            <a:ext cx="1870075" cy="25987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Resposta de um único zero</a:t>
            </a:r>
            <a:endParaRPr lang="pt-BR" altLang="pt-BR" sz="4000"/>
          </a:p>
        </p:txBody>
      </p:sp>
      <p:pic>
        <p:nvPicPr>
          <p:cNvPr id="17408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00" y="1700213"/>
            <a:ext cx="2149475" cy="8207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08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4948238"/>
            <a:ext cx="3319463" cy="7540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08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1917700"/>
            <a:ext cx="1249363" cy="3492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08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1881188"/>
            <a:ext cx="798512" cy="4492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08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3321050"/>
            <a:ext cx="933450" cy="3825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089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6713" y="3321050"/>
            <a:ext cx="1158875" cy="3825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4090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0913"/>
            <a:ext cx="2733675" cy="9445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Resposta de um zero no semi-plano direito</a:t>
            </a:r>
            <a:endParaRPr lang="pt-BR" altLang="pt-BR" sz="4000"/>
          </a:p>
        </p:txBody>
      </p:sp>
      <p:pic>
        <p:nvPicPr>
          <p:cNvPr id="1771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38" y="2384425"/>
            <a:ext cx="2419350" cy="9112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71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457450"/>
            <a:ext cx="3273425" cy="7540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7715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4976813"/>
            <a:ext cx="3317875" cy="9112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Combinando</a:t>
            </a:r>
            <a:endParaRPr lang="pt-BR" altLang="pt-BR" sz="4000"/>
          </a:p>
        </p:txBody>
      </p:sp>
      <p:pic>
        <p:nvPicPr>
          <p:cNvPr id="1853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808163"/>
            <a:ext cx="2868612" cy="14732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53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00" y="4076700"/>
            <a:ext cx="6153150" cy="14620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Combinando</a:t>
            </a:r>
            <a:endParaRPr lang="pt-BR" altLang="pt-BR" sz="4000"/>
          </a:p>
        </p:txBody>
      </p:sp>
      <p:pic>
        <p:nvPicPr>
          <p:cNvPr id="1863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125" y="1700213"/>
            <a:ext cx="4713288" cy="70961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63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033713"/>
            <a:ext cx="3049587" cy="5619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63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3" y="4652963"/>
            <a:ext cx="4624387" cy="14065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 1</a:t>
            </a:r>
            <a:endParaRPr lang="pt-BR" altLang="pt-BR" sz="4000"/>
          </a:p>
        </p:txBody>
      </p:sp>
      <p:pic>
        <p:nvPicPr>
          <p:cNvPr id="1873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304925"/>
            <a:ext cx="4578350" cy="14954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73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41775"/>
            <a:ext cx="7369175" cy="5286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 1</a:t>
            </a:r>
            <a:endParaRPr lang="pt-BR" altLang="pt-BR" sz="4000"/>
          </a:p>
        </p:txBody>
      </p:sp>
      <p:pic>
        <p:nvPicPr>
          <p:cNvPr id="18842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1376363"/>
            <a:ext cx="8243887" cy="48260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 2</a:t>
            </a:r>
            <a:endParaRPr lang="pt-BR" altLang="pt-BR" sz="4000"/>
          </a:p>
        </p:txBody>
      </p:sp>
      <p:pic>
        <p:nvPicPr>
          <p:cNvPr id="1894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5" y="1089025"/>
            <a:ext cx="2305050" cy="124936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94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997200"/>
            <a:ext cx="7500938" cy="33909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 smtClean="0"/>
              <a:t>Modelo do modulador PWM</a:t>
            </a:r>
            <a:endParaRPr lang="pt-BR" altLang="pt-BR" sz="4000" dirty="0"/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5870" y="2744924"/>
            <a:ext cx="5142334" cy="3610874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CaixaDeTexto 1"/>
              <p:cNvSpPr txBox="1"/>
              <p:nvPr/>
            </p:nvSpPr>
            <p:spPr>
              <a:xfrm>
                <a:off x="215516" y="1736812"/>
                <a:ext cx="860495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Arial" panose="020B0604020202020204" pitchFamily="34" charset="0"/>
                  <a:buChar char="•"/>
                </a:pPr>
                <a:r>
                  <a:rPr lang="pt-BR" dirty="0" smtClean="0"/>
                  <a:t>Modulador transforma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pt-BR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pt-BR" b="0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𝑐</m:t>
                        </m:r>
                      </m:sub>
                    </m:sSub>
                    <m:r>
                      <a:rPr lang="pt-BR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pt-BR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pt-BR" b="0" i="1" dirty="0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pt-BR" dirty="0" smtClean="0">
                    <a:solidFill>
                      <a:srgbClr val="FF0000"/>
                    </a:solidFill>
                  </a:rPr>
                  <a:t> </a:t>
                </a:r>
                <a:r>
                  <a:rPr lang="pt-BR" dirty="0" smtClean="0"/>
                  <a:t>na razão cíclica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pt-BR" b="0" i="0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δ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/>
                      </a:rPr>
                      <m:t>𝑡</m:t>
                    </m:r>
                    <m:r>
                      <a:rPr lang="pt-BR" b="0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pt-BR" dirty="0" smtClean="0">
                    <a:solidFill>
                      <a:srgbClr val="FF0000"/>
                    </a:solidFill>
                  </a:rPr>
                  <a:t>;</a:t>
                </a:r>
              </a:p>
              <a:p>
                <a:pPr marL="285750" indent="-285750" algn="ctr">
                  <a:buFont typeface="Arial" panose="020B0604020202020204" pitchFamily="34" charset="0"/>
                  <a:buChar char="•"/>
                </a:pPr>
                <a:endParaRPr lang="pt-BR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CaixaDeTexto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516" y="1736812"/>
                <a:ext cx="8604956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423254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 2</a:t>
            </a:r>
            <a:endParaRPr lang="pt-BR" altLang="pt-BR" sz="4000"/>
          </a:p>
        </p:txBody>
      </p:sp>
      <p:pic>
        <p:nvPicPr>
          <p:cNvPr id="19046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08163"/>
            <a:ext cx="7999413" cy="24971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04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5013325"/>
            <a:ext cx="1968500" cy="955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</a:t>
            </a:r>
            <a:endParaRPr lang="pt-BR" altLang="pt-BR" sz="4000"/>
          </a:p>
        </p:txBody>
      </p:sp>
      <p:pic>
        <p:nvPicPr>
          <p:cNvPr id="19149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545013"/>
            <a:ext cx="4860925" cy="2125662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14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1341438"/>
            <a:ext cx="4668838" cy="13271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149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3033713"/>
            <a:ext cx="3543300" cy="87788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</a:t>
            </a:r>
            <a:endParaRPr lang="pt-BR" altLang="pt-BR" sz="4000"/>
          </a:p>
        </p:txBody>
      </p:sp>
      <p:pic>
        <p:nvPicPr>
          <p:cNvPr id="19251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9725" y="1412875"/>
            <a:ext cx="3317875" cy="844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25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49613"/>
            <a:ext cx="7710487" cy="20193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Normalização e fator Q</a:t>
            </a:r>
            <a:endParaRPr lang="pt-BR" altLang="pt-BR" sz="4000"/>
          </a:p>
        </p:txBody>
      </p:sp>
      <p:pic>
        <p:nvPicPr>
          <p:cNvPr id="19354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2168525"/>
            <a:ext cx="8305800" cy="12731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354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425" y="4329113"/>
            <a:ext cx="1158875" cy="8318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354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184650"/>
            <a:ext cx="5164138" cy="12255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Exemplo</a:t>
            </a:r>
            <a:endParaRPr lang="pt-BR" altLang="pt-BR" sz="4000"/>
          </a:p>
        </p:txBody>
      </p:sp>
      <p:pic>
        <p:nvPicPr>
          <p:cNvPr id="19456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1665288"/>
            <a:ext cx="4144962" cy="46831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 smtClean="0"/>
              <a:t>Modelo do modulador PWM</a:t>
            </a:r>
            <a:endParaRPr lang="pt-BR" altLang="pt-BR" sz="4000" dirty="0"/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39" y="2028824"/>
            <a:ext cx="7360211" cy="3056359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0882104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 smtClean="0"/>
              <a:t>Modelo do modulador PWM</a:t>
            </a:r>
            <a:endParaRPr lang="pt-BR" altLang="pt-BR" sz="4000" dirty="0"/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980" y="1401063"/>
            <a:ext cx="4371975" cy="43243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32" y="3233738"/>
            <a:ext cx="3648075" cy="8286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086943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 smtClean="0"/>
              <a:t>Modelo do modulador PWM</a:t>
            </a:r>
            <a:endParaRPr lang="pt-BR" altLang="pt-BR" sz="4000" dirty="0"/>
          </a:p>
        </p:txBody>
      </p:sp>
      <p:sp>
        <p:nvSpPr>
          <p:cNvPr id="124953" name="Rectangle 2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924" y="1736812"/>
            <a:ext cx="4857750" cy="25050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67" y="3255826"/>
            <a:ext cx="1800225" cy="8572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84784"/>
            <a:ext cx="1847850" cy="885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eta para baixo 1"/>
          <p:cNvSpPr/>
          <p:nvPr/>
        </p:nvSpPr>
        <p:spPr>
          <a:xfrm>
            <a:off x="1655676" y="2492896"/>
            <a:ext cx="264207" cy="468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125" y="5049180"/>
            <a:ext cx="2343150" cy="8001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81128"/>
            <a:ext cx="1771650" cy="14287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eta para baixo 12"/>
          <p:cNvSpPr/>
          <p:nvPr/>
        </p:nvSpPr>
        <p:spPr>
          <a:xfrm>
            <a:off x="1631596" y="4365104"/>
            <a:ext cx="264207" cy="4680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Seta em curva para cima 2"/>
          <p:cNvSpPr/>
          <p:nvPr/>
        </p:nvSpPr>
        <p:spPr>
          <a:xfrm>
            <a:off x="1631596" y="6057292"/>
            <a:ext cx="4937231" cy="692696"/>
          </a:xfrm>
          <a:prstGeom prst="curvedUpArrow">
            <a:avLst/>
          </a:prstGeom>
          <a:solidFill>
            <a:schemeClr val="tx1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716778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 dirty="0" smtClean="0"/>
              <a:t>Circuito com 1 polo</a:t>
            </a:r>
            <a:endParaRPr lang="pt-BR" altLang="pt-BR" sz="4000" dirty="0"/>
          </a:p>
        </p:txBody>
      </p:sp>
      <p:pic>
        <p:nvPicPr>
          <p:cNvPr id="12699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04925"/>
            <a:ext cx="4354513" cy="27447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99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033713"/>
            <a:ext cx="2193925" cy="93345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992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1196975"/>
            <a:ext cx="3138488" cy="1282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993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508500"/>
            <a:ext cx="2193925" cy="10906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6994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8288" y="4652963"/>
            <a:ext cx="1384300" cy="731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995" name="AutoShape 19"/>
          <p:cNvSpPr>
            <a:spLocks noChangeArrowheads="1"/>
          </p:cNvSpPr>
          <p:nvPr/>
        </p:nvSpPr>
        <p:spPr bwMode="auto">
          <a:xfrm flipV="1">
            <a:off x="2483768" y="5724673"/>
            <a:ext cx="4787900" cy="728663"/>
          </a:xfrm>
          <a:custGeom>
            <a:avLst/>
            <a:gdLst>
              <a:gd name="T0" fmla="*/ 9250 w 21600"/>
              <a:gd name="T1" fmla="*/ 0 h 21600"/>
              <a:gd name="T2" fmla="*/ 3055 w 21600"/>
              <a:gd name="T3" fmla="*/ 21600 h 21600"/>
              <a:gd name="T4" fmla="*/ 9725 w 21600"/>
              <a:gd name="T5" fmla="*/ 8310 h 21600"/>
              <a:gd name="T6" fmla="*/ 15662 w 21600"/>
              <a:gd name="T7" fmla="*/ 14285 h 21600"/>
              <a:gd name="T8" fmla="*/ 21600 w 21600"/>
              <a:gd name="T9" fmla="*/ 8310 h 21600"/>
              <a:gd name="T10" fmla="*/ 17694720 60000 65536"/>
              <a:gd name="T11" fmla="*/ 5898240 60000 65536"/>
              <a:gd name="T12" fmla="*/ 5898240 60000 65536"/>
              <a:gd name="T13" fmla="*/ 5898240 60000 65536"/>
              <a:gd name="T14" fmla="*/ 0 60000 65536"/>
              <a:gd name="T15" fmla="*/ 0 w 21600"/>
              <a:gd name="T16" fmla="*/ 8310 h 21600"/>
              <a:gd name="T17" fmla="*/ 6110 w 21600"/>
              <a:gd name="T18" fmla="*/ 21600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15662" y="14285"/>
                </a:moveTo>
                <a:lnTo>
                  <a:pt x="21600" y="8310"/>
                </a:lnTo>
                <a:lnTo>
                  <a:pt x="18630" y="8310"/>
                </a:lnTo>
                <a:cubicBezTo>
                  <a:pt x="18630" y="3721"/>
                  <a:pt x="14430" y="0"/>
                  <a:pt x="9250" y="0"/>
                </a:cubicBezTo>
                <a:cubicBezTo>
                  <a:pt x="4141" y="0"/>
                  <a:pt x="0" y="3799"/>
                  <a:pt x="0" y="8485"/>
                </a:cubicBezTo>
                <a:lnTo>
                  <a:pt x="0" y="21600"/>
                </a:lnTo>
                <a:lnTo>
                  <a:pt x="6110" y="21600"/>
                </a:lnTo>
                <a:lnTo>
                  <a:pt x="6110" y="8310"/>
                </a:lnTo>
                <a:cubicBezTo>
                  <a:pt x="6110" y="6947"/>
                  <a:pt x="7362" y="5842"/>
                  <a:pt x="8907" y="5842"/>
                </a:cubicBezTo>
                <a:lnTo>
                  <a:pt x="9725" y="5842"/>
                </a:lnTo>
                <a:cubicBezTo>
                  <a:pt x="11269" y="5842"/>
                  <a:pt x="12520" y="6947"/>
                  <a:pt x="12520" y="8310"/>
                </a:cubicBezTo>
                <a:lnTo>
                  <a:pt x="9725" y="8310"/>
                </a:lnTo>
                <a:close/>
              </a:path>
            </a:pathLst>
          </a:custGeom>
          <a:solidFill>
            <a:schemeClr val="accent5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pt-BR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Bode</a:t>
            </a:r>
            <a:endParaRPr lang="pt-BR" altLang="pt-BR" sz="4000"/>
          </a:p>
        </p:txBody>
      </p:sp>
      <p:pic>
        <p:nvPicPr>
          <p:cNvPr id="128011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125538"/>
            <a:ext cx="1023938" cy="4270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8012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2133600"/>
            <a:ext cx="4219575" cy="12715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8013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3860800"/>
            <a:ext cx="4752975" cy="14430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8014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5763" y="5768975"/>
            <a:ext cx="5343525" cy="9223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8015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160463"/>
            <a:ext cx="3095625" cy="3044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Baixa freqüência</a:t>
            </a:r>
            <a:endParaRPr lang="pt-BR" altLang="pt-BR" sz="4000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29038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1592263"/>
            <a:ext cx="2643187" cy="3714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9039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457450"/>
            <a:ext cx="1654175" cy="7762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9040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3644900"/>
            <a:ext cx="2778125" cy="73183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9041" name="Picture 1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013325"/>
            <a:ext cx="2508250" cy="674688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9042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413" y="1341438"/>
            <a:ext cx="3859212" cy="1282700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9043" name="Picture 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3608388"/>
            <a:ext cx="5080000" cy="240982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pt-BR" altLang="pt-BR" sz="4000" b="1" u="sng"/>
              <a:t>Alta freqüência</a:t>
            </a:r>
            <a:endParaRPr lang="pt-BR" altLang="pt-BR" sz="4000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546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8" y="1484313"/>
            <a:ext cx="3049587" cy="2103437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463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652963"/>
            <a:ext cx="2808288" cy="866775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4638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775" y="1412875"/>
            <a:ext cx="3228975" cy="1192213"/>
          </a:xfrm>
          <a:prstGeom prst="rect">
            <a:avLst/>
          </a:prstGeom>
          <a:noFill/>
          <a:ln w="57150" algn="ctr">
            <a:solidFill>
              <a:srgbClr val="8000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154641" name="Group 17"/>
          <p:cNvGrpSpPr>
            <a:grpSpLocks/>
          </p:cNvGrpSpPr>
          <p:nvPr/>
        </p:nvGrpSpPr>
        <p:grpSpPr bwMode="auto">
          <a:xfrm>
            <a:off x="3816350" y="3860800"/>
            <a:ext cx="5148263" cy="2405063"/>
            <a:chOff x="2404" y="2432"/>
            <a:chExt cx="3243" cy="1515"/>
          </a:xfrm>
        </p:grpSpPr>
        <p:pic>
          <p:nvPicPr>
            <p:cNvPr id="154639" name="Picture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4" y="2432"/>
              <a:ext cx="3243" cy="1515"/>
            </a:xfrm>
            <a:prstGeom prst="rect">
              <a:avLst/>
            </a:prstGeom>
            <a:noFill/>
            <a:ln w="57150" algn="ctr">
              <a:solidFill>
                <a:srgbClr val="8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154640" name="Rectangle 16"/>
            <p:cNvSpPr>
              <a:spLocks noChangeArrowheads="1"/>
            </p:cNvSpPr>
            <p:nvPr/>
          </p:nvSpPr>
          <p:spPr bwMode="auto">
            <a:xfrm>
              <a:off x="2404" y="3362"/>
              <a:ext cx="158" cy="4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algn="ctr">
                  <a:solidFill>
                    <a:srgbClr val="8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18900000" algn="ct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pt-BR"/>
            </a:p>
          </p:txBody>
        </p:sp>
      </p:grp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4791</TotalTime>
  <Words>101</Words>
  <Application>Microsoft Office PowerPoint</Application>
  <PresentationFormat>Apresentação na tela (4:3)</PresentationFormat>
  <Paragraphs>30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Design padrão</vt:lpstr>
      <vt:lpstr>Função de transferência do conversor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rqm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Estrutura do Controlador</dc:title>
  <dc:creator>Particular</dc:creator>
  <cp:lastModifiedBy>Ricardo</cp:lastModifiedBy>
  <cp:revision>160</cp:revision>
  <dcterms:created xsi:type="dcterms:W3CDTF">2009-04-12T14:29:32Z</dcterms:created>
  <dcterms:modified xsi:type="dcterms:W3CDTF">2016-04-25T13:20:12Z</dcterms:modified>
</cp:coreProperties>
</file>