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80" r:id="rId2"/>
    <p:sldId id="433" r:id="rId3"/>
    <p:sldId id="451" r:id="rId4"/>
    <p:sldId id="437" r:id="rId5"/>
    <p:sldId id="446" r:id="rId6"/>
    <p:sldId id="447" r:id="rId7"/>
    <p:sldId id="448" r:id="rId8"/>
    <p:sldId id="449" r:id="rId9"/>
    <p:sldId id="450" r:id="rId10"/>
    <p:sldId id="436" r:id="rId11"/>
    <p:sldId id="438" r:id="rId12"/>
    <p:sldId id="439" r:id="rId13"/>
    <p:sldId id="440" r:id="rId14"/>
    <p:sldId id="453" r:id="rId15"/>
    <p:sldId id="452" r:id="rId16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588" autoAdjust="0"/>
    <p:restoredTop sz="94662" autoAdjust="0"/>
  </p:normalViewPr>
  <p:slideViewPr>
    <p:cSldViewPr>
      <p:cViewPr varScale="1">
        <p:scale>
          <a:sx n="89" d="100"/>
          <a:sy n="89" d="100"/>
        </p:scale>
        <p:origin x="1819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1896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DE1B7F-AE25-4333-9C08-FBC88BBE464B}" type="datetimeFigureOut">
              <a:rPr lang="pt-BR" smtClean="0"/>
              <a:t>10/06/2019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147E25-CA4A-496A-96E6-6BCED231C9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6081936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069823FC-AC4D-45A5-9140-FC08A560E07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0376555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2874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162976-0796-48AC-8042-85F5FBA8C80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1145817"/>
      </p:ext>
    </p:extLst>
  </p:cSld>
  <p:clrMapOvr>
    <a:masterClrMapping/>
  </p:clrMapOvr>
  <p:transition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6BF4A-E679-4E71-A578-B6DC13D9FB7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1792005"/>
      </p:ext>
    </p:extLst>
  </p:cSld>
  <p:clrMapOvr>
    <a:masterClrMapping/>
  </p:clrMapOvr>
  <p:transition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598457-FF3D-4FF4-9195-C29D7856589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8742285"/>
      </p:ext>
    </p:extLst>
  </p:cSld>
  <p:clrMapOvr>
    <a:masterClrMapping/>
  </p:clrMapOvr>
  <p:transition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BA91A-9255-4FE0-B547-0C8BAC4EF4A2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82714953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C4E65-7647-48C9-89AA-129E85B36D2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5987422"/>
      </p:ext>
    </p:extLst>
  </p:cSld>
  <p:clrMapOvr>
    <a:masterClrMapping/>
  </p:clrMapOvr>
  <p:transition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2EF6B-C5D7-470D-B9F3-FC61954244E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0450290"/>
      </p:ext>
    </p:extLst>
  </p:cSld>
  <p:clrMapOvr>
    <a:masterClrMapping/>
  </p:clrMapOvr>
  <p:transition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BE5C9-C376-4AD4-AF6F-DB4E14541F5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4047753"/>
      </p:ext>
    </p:extLst>
  </p:cSld>
  <p:clrMapOvr>
    <a:masterClrMapping/>
  </p:clrMapOvr>
  <p:transition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06F04-DC8F-4B85-902A-0A7E1880855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8862578"/>
      </p:ext>
    </p:extLst>
  </p:cSld>
  <p:clrMapOvr>
    <a:masterClrMapping/>
  </p:clrMapOvr>
  <p:transition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EBAA8-D281-4D27-8184-36B864CFBB9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5384192"/>
      </p:ext>
    </p:extLst>
  </p:cSld>
  <p:clrMapOvr>
    <a:masterClrMapping/>
  </p:clrMapOvr>
  <p:transition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14355-1CE6-4F18-A6D5-74C09F4413D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3466444"/>
      </p:ext>
    </p:extLst>
  </p:cSld>
  <p:clrMapOvr>
    <a:masterClrMapping/>
  </p:clrMapOvr>
  <p:transition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606C0A-065B-4039-BA8A-8F029C724BA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1345082"/>
      </p:ext>
    </p:extLst>
  </p:cSld>
  <p:clrMapOvr>
    <a:masterClrMapping/>
  </p:clrMapOvr>
  <p:transition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0E4B5080-8425-4E0C-87F4-369D09B4F31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pic>
        <p:nvPicPr>
          <p:cNvPr id="1031" name="Picture 8" descr="logo lafape 0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088" y="6426200"/>
            <a:ext cx="1458912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blinds dir="vert"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rquadros@sc.usp.b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2571713"/>
            <a:ext cx="8686660" cy="3557587"/>
          </a:xfrm>
        </p:spPr>
        <p:txBody>
          <a:bodyPr/>
          <a:lstStyle/>
          <a:p>
            <a:pPr marL="0" indent="0" algn="just">
              <a:buFontTx/>
              <a:buNone/>
            </a:pPr>
            <a:r>
              <a:rPr lang="pt-BR" altLang="pt-BR" b="1" dirty="0"/>
              <a:t>Laboratório de Fontes Alternativas e Processamento de Energia – LAFAPE</a:t>
            </a:r>
          </a:p>
          <a:p>
            <a:pPr marL="0" indent="0" algn="just">
              <a:buFontTx/>
              <a:buNone/>
            </a:pPr>
            <a:endParaRPr lang="pt-BR" altLang="pt-BR" b="1" dirty="0"/>
          </a:p>
          <a:p>
            <a:pPr marL="0" indent="0" algn="just">
              <a:buFontTx/>
              <a:buNone/>
            </a:pPr>
            <a:r>
              <a:rPr lang="pt-BR" altLang="pt-BR" b="1" dirty="0"/>
              <a:t>Autor: Ricardo Q. Machado</a:t>
            </a:r>
          </a:p>
          <a:p>
            <a:pPr marL="0" indent="0" algn="just">
              <a:buFontTx/>
              <a:buNone/>
            </a:pPr>
            <a:endParaRPr lang="pt-BR" altLang="pt-BR" b="1" dirty="0"/>
          </a:p>
          <a:p>
            <a:pPr marL="0" indent="0" algn="just">
              <a:buFontTx/>
              <a:buNone/>
            </a:pPr>
            <a:r>
              <a:rPr lang="pt-BR" altLang="pt-BR" b="1" dirty="0" err="1"/>
              <a:t>Email</a:t>
            </a:r>
            <a:r>
              <a:rPr lang="pt-BR" altLang="pt-BR" b="1" dirty="0"/>
              <a:t>: </a:t>
            </a:r>
            <a:r>
              <a:rPr lang="pt-BR" altLang="pt-BR" b="1" dirty="0">
                <a:hlinkClick r:id="rId3"/>
              </a:rPr>
              <a:t>rquadros@sc.usp.br</a:t>
            </a:r>
            <a:endParaRPr lang="pt-BR" altLang="pt-BR" b="1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438890"/>
          </a:xfrm>
        </p:spPr>
        <p:txBody>
          <a:bodyPr/>
          <a:lstStyle/>
          <a:p>
            <a:r>
              <a:rPr lang="pt-BR" altLang="pt-BR" sz="2400" b="1" i="1" dirty="0" err="1" smtClean="0">
                <a:solidFill>
                  <a:srgbClr val="0000FF"/>
                </a:solidFill>
              </a:rPr>
              <a:t>Smart</a:t>
            </a:r>
            <a:r>
              <a:rPr lang="pt-BR" altLang="pt-BR" sz="2400" b="1" i="1" dirty="0" smtClean="0">
                <a:solidFill>
                  <a:srgbClr val="0000FF"/>
                </a:solidFill>
              </a:rPr>
              <a:t> grids</a:t>
            </a:r>
            <a:endParaRPr lang="pt-BR" sz="2400" b="1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Espaço Reservado para Conteúdo 1"/>
          <p:cNvSpPr>
            <a:spLocks noGrp="1"/>
          </p:cNvSpPr>
          <p:nvPr>
            <p:ph idx="1"/>
          </p:nvPr>
        </p:nvSpPr>
        <p:spPr>
          <a:xfrm>
            <a:off x="0" y="1178749"/>
            <a:ext cx="9144000" cy="5580621"/>
          </a:xfrm>
        </p:spPr>
        <p:txBody>
          <a:bodyPr/>
          <a:lstStyle/>
          <a:p>
            <a:pPr marL="342900" lvl="1" indent="-342900" algn="just">
              <a:lnSpc>
                <a:spcPct val="150000"/>
              </a:lnSpc>
              <a:buChar char="•"/>
            </a:pPr>
            <a:r>
              <a:rPr lang="pt-BR" sz="1800" b="1" dirty="0" smtClean="0">
                <a:solidFill>
                  <a:srgbClr val="FF0000"/>
                </a:solidFill>
              </a:rPr>
              <a:t>Integração </a:t>
            </a:r>
            <a:r>
              <a:rPr lang="pt-BR" sz="1800" b="1" dirty="0">
                <a:solidFill>
                  <a:srgbClr val="FF0000"/>
                </a:solidFill>
              </a:rPr>
              <a:t>de fontes </a:t>
            </a:r>
            <a:r>
              <a:rPr lang="pt-BR" sz="1800" b="1" dirty="0" smtClean="0">
                <a:solidFill>
                  <a:srgbClr val="FF0000"/>
                </a:solidFill>
              </a:rPr>
              <a:t>alternativas</a:t>
            </a:r>
            <a:r>
              <a:rPr lang="pt-BR" sz="1800" b="1" dirty="0">
                <a:solidFill>
                  <a:srgbClr val="FF0000"/>
                </a:solidFill>
              </a:rPr>
              <a:t>;</a:t>
            </a:r>
            <a:endParaRPr lang="pt-BR" sz="1800" b="1" dirty="0" smtClean="0">
              <a:solidFill>
                <a:srgbClr val="FF0000"/>
              </a:solidFill>
            </a:endParaRPr>
          </a:p>
          <a:p>
            <a:pPr marL="742950" lvl="2" indent="-342900" algn="just">
              <a:lnSpc>
                <a:spcPct val="150000"/>
              </a:lnSpc>
            </a:pPr>
            <a:r>
              <a:rPr lang="pt-BR" sz="1800" b="1" i="1" dirty="0" smtClean="0">
                <a:solidFill>
                  <a:srgbClr val="002060"/>
                </a:solidFill>
              </a:rPr>
              <a:t>Integração em CC;</a:t>
            </a:r>
          </a:p>
          <a:p>
            <a:pPr marL="742950" lvl="2" indent="-342900" algn="just">
              <a:lnSpc>
                <a:spcPct val="150000"/>
              </a:lnSpc>
            </a:pPr>
            <a:r>
              <a:rPr lang="pt-BR" sz="1800" b="1" i="1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Integração em CA;</a:t>
            </a:r>
          </a:p>
          <a:p>
            <a:pPr marL="742950" lvl="2" indent="-342900" algn="just">
              <a:lnSpc>
                <a:spcPct val="150000"/>
              </a:lnSpc>
            </a:pPr>
            <a:r>
              <a:rPr lang="pt-BR" sz="1800" b="1" i="1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Integração híbrida</a:t>
            </a:r>
            <a:r>
              <a:rPr lang="pt-BR" sz="1800" b="1" i="1" dirty="0" smtClean="0">
                <a:solidFill>
                  <a:schemeClr val="accent2">
                    <a:lumMod val="75000"/>
                  </a:schemeClr>
                </a:solidFill>
              </a:rPr>
              <a:t>;</a:t>
            </a:r>
          </a:p>
          <a:p>
            <a:pPr marL="342900" lvl="1" indent="-342900" algn="just">
              <a:lnSpc>
                <a:spcPct val="150000"/>
              </a:lnSpc>
              <a:buChar char="•"/>
            </a:pPr>
            <a:r>
              <a:rPr lang="pt-BR" sz="1800" b="1" dirty="0" smtClean="0"/>
              <a:t>Uso de armazenadores;</a:t>
            </a:r>
          </a:p>
          <a:p>
            <a:pPr marL="742950" lvl="2" indent="-342900" algn="just">
              <a:lnSpc>
                <a:spcPct val="150000"/>
              </a:lnSpc>
            </a:pPr>
            <a:r>
              <a:rPr lang="pt-BR" sz="1800" b="1" i="1" dirty="0">
                <a:solidFill>
                  <a:srgbClr val="00B050"/>
                </a:solidFill>
              </a:rPr>
              <a:t>Baterias;</a:t>
            </a:r>
          </a:p>
          <a:p>
            <a:pPr marL="742950" lvl="2" indent="-342900" algn="just">
              <a:lnSpc>
                <a:spcPct val="150000"/>
              </a:lnSpc>
            </a:pPr>
            <a:r>
              <a:rPr lang="pt-BR" sz="1800" b="1" i="1" dirty="0" err="1">
                <a:solidFill>
                  <a:srgbClr val="002060"/>
                </a:solidFill>
              </a:rPr>
              <a:t>Ultracapacitores</a:t>
            </a:r>
            <a:r>
              <a:rPr lang="pt-BR" sz="1800" b="1" i="1" dirty="0">
                <a:solidFill>
                  <a:srgbClr val="002060"/>
                </a:solidFill>
              </a:rPr>
              <a:t>;</a:t>
            </a:r>
          </a:p>
          <a:p>
            <a:pPr marL="742950" lvl="2" indent="-342900" algn="just">
              <a:lnSpc>
                <a:spcPct val="150000"/>
              </a:lnSpc>
            </a:pPr>
            <a:r>
              <a:rPr lang="pt-BR" sz="1800" b="1" i="1" dirty="0" smtClean="0"/>
              <a:t>Volantes de inércia.</a:t>
            </a:r>
          </a:p>
          <a:p>
            <a:pPr marL="342900" lvl="1" indent="-342900" algn="just">
              <a:lnSpc>
                <a:spcPct val="150000"/>
              </a:lnSpc>
              <a:buChar char="•"/>
            </a:pPr>
            <a:r>
              <a:rPr lang="pt-BR" sz="1800" b="1" dirty="0">
                <a:solidFill>
                  <a:srgbClr val="800000"/>
                </a:solidFill>
              </a:rPr>
              <a:t>Uso de conversores não </a:t>
            </a:r>
            <a:r>
              <a:rPr lang="pt-BR" sz="1800" b="1" dirty="0" smtClean="0">
                <a:solidFill>
                  <a:srgbClr val="800000"/>
                </a:solidFill>
              </a:rPr>
              <a:t>convencionais;</a:t>
            </a:r>
          </a:p>
          <a:p>
            <a:pPr marL="742950" lvl="2" indent="-342900" algn="just">
              <a:lnSpc>
                <a:spcPct val="150000"/>
              </a:lnSpc>
            </a:pPr>
            <a:r>
              <a:rPr lang="pt-BR" sz="1800" b="1" i="1" dirty="0" err="1">
                <a:solidFill>
                  <a:srgbClr val="00B050"/>
                </a:solidFill>
              </a:rPr>
              <a:t>Multiníveis</a:t>
            </a:r>
            <a:r>
              <a:rPr lang="pt-BR" sz="1800" b="1" i="1" dirty="0">
                <a:solidFill>
                  <a:srgbClr val="00B050"/>
                </a:solidFill>
              </a:rPr>
              <a:t>,</a:t>
            </a:r>
          </a:p>
          <a:p>
            <a:pPr marL="742950" lvl="2" indent="-342900" algn="just">
              <a:lnSpc>
                <a:spcPct val="150000"/>
              </a:lnSpc>
            </a:pPr>
            <a:r>
              <a:rPr lang="pt-BR" sz="1800" b="1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Z-</a:t>
            </a:r>
            <a:r>
              <a:rPr lang="pt-BR" sz="1800" b="1" i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source</a:t>
            </a:r>
            <a:r>
              <a:rPr lang="pt-BR" sz="1800" b="1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400050" lvl="2" indent="0" algn="just">
              <a:lnSpc>
                <a:spcPct val="150000"/>
              </a:lnSpc>
              <a:buNone/>
            </a:pPr>
            <a:endParaRPr lang="pt-BR" sz="2000" b="1" i="1" dirty="0">
              <a:solidFill>
                <a:srgbClr val="002060"/>
              </a:solidFill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pt-BR" sz="2400" b="1" dirty="0" smtClean="0"/>
          </a:p>
        </p:txBody>
      </p:sp>
      <p:sp>
        <p:nvSpPr>
          <p:cNvPr id="3075" name="Rectangle 10"/>
          <p:cNvSpPr>
            <a:spLocks noChangeArrowheads="1"/>
          </p:cNvSpPr>
          <p:nvPr/>
        </p:nvSpPr>
        <p:spPr bwMode="auto">
          <a:xfrm>
            <a:off x="1331913" y="115888"/>
            <a:ext cx="6840537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b="1" dirty="0" err="1" smtClean="0">
                <a:solidFill>
                  <a:schemeClr val="tx2"/>
                </a:solidFill>
              </a:rPr>
              <a:t>Microrredes</a:t>
            </a:r>
            <a:endParaRPr lang="pt-BR" sz="4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051152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/>
        </p:nvPicPr>
        <p:blipFill rotWithShape="1">
          <a:blip r:embed="rId2"/>
          <a:srcRect l="12405" r="18731" b="7103"/>
          <a:stretch/>
        </p:blipFill>
        <p:spPr>
          <a:xfrm>
            <a:off x="4076945" y="2892317"/>
            <a:ext cx="3571875" cy="3965683"/>
          </a:xfrm>
          <a:prstGeom prst="rect">
            <a:avLst/>
          </a:prstGeom>
        </p:spPr>
      </p:pic>
      <p:sp>
        <p:nvSpPr>
          <p:cNvPr id="3075" name="Rectangle 10"/>
          <p:cNvSpPr>
            <a:spLocks noChangeArrowheads="1"/>
          </p:cNvSpPr>
          <p:nvPr/>
        </p:nvSpPr>
        <p:spPr bwMode="auto">
          <a:xfrm>
            <a:off x="0" y="115888"/>
            <a:ext cx="9143999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Integração em CC/híbrida</a:t>
            </a:r>
            <a:endParaRPr lang="pt-BR" sz="4400" dirty="0">
              <a:solidFill>
                <a:schemeClr val="tx2"/>
              </a:solidFill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21940" y="1178750"/>
            <a:ext cx="6035225" cy="4525963"/>
          </a:xfrm>
        </p:spPr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</a:rPr>
              <a:t>Com ou sem link de comunicação;</a:t>
            </a:r>
          </a:p>
          <a:p>
            <a:r>
              <a:rPr lang="pt-BR" b="1" dirty="0" smtClean="0"/>
              <a:t>Com ou sem restauração do link CC;</a:t>
            </a:r>
          </a:p>
          <a:p>
            <a:r>
              <a:rPr lang="pt-BR" b="1" dirty="0" smtClean="0">
                <a:solidFill>
                  <a:srgbClr val="C00000"/>
                </a:solidFill>
              </a:rPr>
              <a:t>Fontes no PMPG;</a:t>
            </a:r>
          </a:p>
          <a:p>
            <a:r>
              <a:rPr lang="pt-BR" b="1" dirty="0" smtClean="0">
                <a:solidFill>
                  <a:srgbClr val="00B050"/>
                </a:solidFill>
              </a:rPr>
              <a:t>Power </a:t>
            </a:r>
            <a:r>
              <a:rPr lang="pt-BR" b="1" dirty="0" err="1" smtClean="0">
                <a:solidFill>
                  <a:srgbClr val="00B050"/>
                </a:solidFill>
              </a:rPr>
              <a:t>sharing</a:t>
            </a:r>
            <a:r>
              <a:rPr lang="pt-BR" b="1" dirty="0" smtClean="0">
                <a:solidFill>
                  <a:srgbClr val="00B050"/>
                </a:solidFill>
              </a:rPr>
              <a:t>;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21907050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0"/>
          <p:cNvSpPr>
            <a:spLocks noChangeArrowheads="1"/>
          </p:cNvSpPr>
          <p:nvPr/>
        </p:nvSpPr>
        <p:spPr bwMode="auto">
          <a:xfrm>
            <a:off x="0" y="115888"/>
            <a:ext cx="9143999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Integração em CC/híbrida</a:t>
            </a:r>
            <a:endParaRPr lang="pt-BR" sz="4400" dirty="0">
              <a:solidFill>
                <a:schemeClr val="tx2"/>
              </a:solidFill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21940" y="1178750"/>
            <a:ext cx="8915545" cy="4525963"/>
          </a:xfrm>
        </p:spPr>
        <p:txBody>
          <a:bodyPr/>
          <a:lstStyle/>
          <a:p>
            <a:r>
              <a:rPr lang="pt-BR" b="1" dirty="0">
                <a:solidFill>
                  <a:srgbClr val="FF0000"/>
                </a:solidFill>
              </a:rPr>
              <a:t>Com ou </a:t>
            </a:r>
            <a:r>
              <a:rPr lang="pt-BR" b="1" dirty="0" smtClean="0">
                <a:solidFill>
                  <a:srgbClr val="FF0000"/>
                </a:solidFill>
              </a:rPr>
              <a:t>sem link de comunicação;</a:t>
            </a:r>
          </a:p>
          <a:p>
            <a:r>
              <a:rPr lang="pt-BR" b="1" dirty="0"/>
              <a:t>Com ou sem restauração </a:t>
            </a:r>
            <a:r>
              <a:rPr lang="pt-BR" b="1" dirty="0" smtClean="0"/>
              <a:t>do link CC;</a:t>
            </a:r>
          </a:p>
          <a:p>
            <a:r>
              <a:rPr lang="pt-BR" b="1" dirty="0" smtClean="0">
                <a:solidFill>
                  <a:srgbClr val="00B050"/>
                </a:solidFill>
              </a:rPr>
              <a:t>Power </a:t>
            </a:r>
            <a:r>
              <a:rPr lang="pt-BR" b="1" dirty="0" err="1" smtClean="0">
                <a:solidFill>
                  <a:srgbClr val="00B050"/>
                </a:solidFill>
              </a:rPr>
              <a:t>sharing</a:t>
            </a:r>
            <a:r>
              <a:rPr lang="pt-BR" b="1" dirty="0" smtClean="0">
                <a:solidFill>
                  <a:srgbClr val="00B050"/>
                </a:solidFill>
              </a:rPr>
              <a:t>;</a:t>
            </a:r>
          </a:p>
          <a:p>
            <a:r>
              <a:rPr lang="pt-BR" b="1" dirty="0" smtClean="0">
                <a:solidFill>
                  <a:schemeClr val="accent6">
                    <a:lumMod val="75000"/>
                  </a:schemeClr>
                </a:solidFill>
              </a:rPr>
              <a:t>Gerenciamento da resposta dinâmica.</a:t>
            </a:r>
          </a:p>
          <a:p>
            <a:endParaRPr lang="pt-BR" b="1" dirty="0" smtClean="0">
              <a:solidFill>
                <a:srgbClr val="00B050"/>
              </a:solidFill>
            </a:endParaRPr>
          </a:p>
          <a:p>
            <a:endParaRPr lang="pt-BR" dirty="0"/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5844120"/>
              </p:ext>
            </p:extLst>
          </p:nvPr>
        </p:nvGraphicFramePr>
        <p:xfrm>
          <a:off x="463047" y="4149080"/>
          <a:ext cx="7723188" cy="2303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Visio" r:id="rId3" imgW="7058144" imgH="2060133" progId="Visio.Drawing.11">
                  <p:embed/>
                </p:oleObj>
              </mc:Choice>
              <mc:Fallback>
                <p:oleObj name="Visio" r:id="rId3" imgW="7058144" imgH="2060133" progId="Visio.Drawing.11">
                  <p:embed/>
                  <p:pic>
                    <p:nvPicPr>
                      <p:cNvPr id="0" name="Objeto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047" y="4149080"/>
                        <a:ext cx="7723188" cy="2303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0538578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0"/>
          <p:cNvSpPr>
            <a:spLocks noChangeArrowheads="1"/>
          </p:cNvSpPr>
          <p:nvPr/>
        </p:nvSpPr>
        <p:spPr bwMode="auto">
          <a:xfrm>
            <a:off x="0" y="115888"/>
            <a:ext cx="9143999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Integração em CA/híbrida</a:t>
            </a:r>
            <a:endParaRPr lang="pt-BR" sz="4400" dirty="0">
              <a:solidFill>
                <a:schemeClr val="tx2"/>
              </a:solidFill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21940" y="1178750"/>
            <a:ext cx="9050560" cy="4525963"/>
          </a:xfrm>
        </p:spPr>
        <p:txBody>
          <a:bodyPr/>
          <a:lstStyle/>
          <a:p>
            <a:r>
              <a:rPr lang="pt-BR" b="1" dirty="0">
                <a:solidFill>
                  <a:srgbClr val="FF0000"/>
                </a:solidFill>
              </a:rPr>
              <a:t>Com ou </a:t>
            </a:r>
            <a:r>
              <a:rPr lang="pt-BR" b="1" dirty="0" smtClean="0">
                <a:solidFill>
                  <a:srgbClr val="FF0000"/>
                </a:solidFill>
              </a:rPr>
              <a:t>sem link de comunicação;</a:t>
            </a:r>
          </a:p>
          <a:p>
            <a:r>
              <a:rPr lang="pt-BR" b="1" dirty="0" smtClean="0"/>
              <a:t>Gerenciamento centralizado/descentralizado;</a:t>
            </a:r>
          </a:p>
          <a:p>
            <a:r>
              <a:rPr lang="pt-BR" b="1" dirty="0" smtClean="0">
                <a:solidFill>
                  <a:srgbClr val="00B050"/>
                </a:solidFill>
              </a:rPr>
              <a:t>Power </a:t>
            </a:r>
            <a:r>
              <a:rPr lang="pt-BR" b="1" dirty="0" err="1" smtClean="0">
                <a:solidFill>
                  <a:srgbClr val="00B050"/>
                </a:solidFill>
              </a:rPr>
              <a:t>sharing</a:t>
            </a:r>
            <a:r>
              <a:rPr lang="pt-BR" b="1" dirty="0" smtClean="0">
                <a:solidFill>
                  <a:srgbClr val="00B050"/>
                </a:solidFill>
              </a:rPr>
              <a:t>;</a:t>
            </a:r>
          </a:p>
          <a:p>
            <a:endParaRPr lang="pt-BR" dirty="0"/>
          </a:p>
        </p:txBody>
      </p:sp>
      <p:grpSp>
        <p:nvGrpSpPr>
          <p:cNvPr id="4" name="Grupo 3"/>
          <p:cNvGrpSpPr/>
          <p:nvPr/>
        </p:nvGrpSpPr>
        <p:grpSpPr>
          <a:xfrm>
            <a:off x="233221" y="4617474"/>
            <a:ext cx="2813444" cy="2057404"/>
            <a:chOff x="1274304" y="4322965"/>
            <a:chExt cx="2813444" cy="2057404"/>
          </a:xfrm>
        </p:grpSpPr>
        <p:pic>
          <p:nvPicPr>
            <p:cNvPr id="7" name="Picture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1660" y="5362335"/>
              <a:ext cx="2090932" cy="1018034"/>
            </a:xfrm>
            <a:prstGeom prst="rect">
              <a:avLst/>
            </a:prstGeom>
          </p:spPr>
        </p:pic>
        <p:pic>
          <p:nvPicPr>
            <p:cNvPr id="8" name="Picture 2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3557" y="4322965"/>
              <a:ext cx="1633731" cy="1039370"/>
            </a:xfrm>
            <a:prstGeom prst="rect">
              <a:avLst/>
            </a:prstGeom>
          </p:spPr>
        </p:pic>
        <p:pic>
          <p:nvPicPr>
            <p:cNvPr id="9" name="Picture 3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6423" y="4946446"/>
              <a:ext cx="719329" cy="338329"/>
            </a:xfrm>
            <a:prstGeom prst="rect">
              <a:avLst/>
            </a:prstGeom>
          </p:spPr>
        </p:pic>
        <p:pic>
          <p:nvPicPr>
            <p:cNvPr id="10" name="Picture 3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4304" y="5999834"/>
              <a:ext cx="682753" cy="338329"/>
            </a:xfrm>
            <a:prstGeom prst="rect">
              <a:avLst/>
            </a:prstGeom>
          </p:spPr>
        </p:pic>
        <p:pic>
          <p:nvPicPr>
            <p:cNvPr id="11" name="Picture 2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372"/>
            <a:stretch/>
          </p:blipFill>
          <p:spPr>
            <a:xfrm>
              <a:off x="3338019" y="4533441"/>
              <a:ext cx="677136" cy="582169"/>
            </a:xfrm>
            <a:prstGeom prst="rect">
              <a:avLst/>
            </a:prstGeom>
          </p:spPr>
        </p:pic>
        <p:pic>
          <p:nvPicPr>
            <p:cNvPr id="12" name="Picture 14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5648"/>
            <a:stretch/>
          </p:blipFill>
          <p:spPr>
            <a:xfrm>
              <a:off x="3581890" y="5580267"/>
              <a:ext cx="505858" cy="582169"/>
            </a:xfrm>
            <a:prstGeom prst="rect">
              <a:avLst/>
            </a:prstGeom>
          </p:spPr>
        </p:pic>
      </p:grpSp>
      <p:pic>
        <p:nvPicPr>
          <p:cNvPr id="16" name="Imagem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65987" y="2726295"/>
            <a:ext cx="5432903" cy="3707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024073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u="sng" dirty="0"/>
              <a:t>Integração em CA/híbrida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530" y="1416046"/>
            <a:ext cx="3830724" cy="5201007"/>
          </a:xfrm>
          <a:prstGeom prst="rect">
            <a:avLst/>
          </a:prstGeom>
        </p:spPr>
      </p:pic>
      <p:sp>
        <p:nvSpPr>
          <p:cNvPr id="5" name="Espaço Reservado para Conteúdo 1"/>
          <p:cNvSpPr>
            <a:spLocks noGrp="1"/>
          </p:cNvSpPr>
          <p:nvPr>
            <p:ph idx="1"/>
          </p:nvPr>
        </p:nvSpPr>
        <p:spPr>
          <a:xfrm>
            <a:off x="4638945" y="1422519"/>
            <a:ext cx="4505055" cy="4525963"/>
          </a:xfrm>
        </p:spPr>
        <p:txBody>
          <a:bodyPr/>
          <a:lstStyle/>
          <a:p>
            <a:r>
              <a:rPr lang="pt-BR" b="1" dirty="0" smtClean="0"/>
              <a:t>Gerenciamento </a:t>
            </a:r>
            <a:r>
              <a:rPr lang="pt-BR" b="1" dirty="0" smtClean="0"/>
              <a:t>centralizado/descentralizado;</a:t>
            </a:r>
          </a:p>
          <a:p>
            <a:r>
              <a:rPr lang="pt-BR" b="1" dirty="0" smtClean="0">
                <a:solidFill>
                  <a:srgbClr val="00B050"/>
                </a:solidFill>
              </a:rPr>
              <a:t>Algoritmos de otimização;</a:t>
            </a:r>
          </a:p>
          <a:p>
            <a:r>
              <a:rPr lang="pt-BR" b="1" dirty="0" smtClean="0">
                <a:solidFill>
                  <a:srgbClr val="C00000"/>
                </a:solidFill>
              </a:rPr>
              <a:t>Análise de estabilidade;</a:t>
            </a:r>
            <a:endParaRPr lang="pt-BR" b="1" dirty="0" smtClean="0">
              <a:solidFill>
                <a:srgbClr val="C00000"/>
              </a:solidFill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55574970"/>
      </p:ext>
    </p:extLst>
  </p:cSld>
  <p:clrMapOvr>
    <a:masterClrMapping/>
  </p:clrMapOvr>
  <p:transition>
    <p:blinds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0"/>
          <p:cNvSpPr>
            <a:spLocks noChangeArrowheads="1"/>
          </p:cNvSpPr>
          <p:nvPr/>
        </p:nvSpPr>
        <p:spPr bwMode="auto">
          <a:xfrm>
            <a:off x="0" y="115888"/>
            <a:ext cx="9143999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pt-BR" sz="4400" dirty="0">
              <a:solidFill>
                <a:schemeClr val="tx2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041830" y="3609020"/>
            <a:ext cx="2655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Obrigado a todos!!!!!!!!!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04456852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Espaço Reservado para Conteúdo 1"/>
          <p:cNvSpPr>
            <a:spLocks noGrp="1"/>
          </p:cNvSpPr>
          <p:nvPr>
            <p:ph idx="1"/>
          </p:nvPr>
        </p:nvSpPr>
        <p:spPr>
          <a:xfrm>
            <a:off x="0" y="1178749"/>
            <a:ext cx="9144000" cy="5580621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pt-BR" sz="2400" b="1" dirty="0" smtClean="0"/>
              <a:t>Qual a vantagem e importâncias dos </a:t>
            </a:r>
            <a:r>
              <a:rPr lang="pt-BR" sz="2400" b="1" dirty="0" err="1" smtClean="0"/>
              <a:t>Smart</a:t>
            </a:r>
            <a:r>
              <a:rPr lang="pt-BR" sz="2400" b="1" dirty="0" smtClean="0"/>
              <a:t> Grids?</a:t>
            </a:r>
          </a:p>
          <a:p>
            <a:pPr algn="just">
              <a:lnSpc>
                <a:spcPct val="150000"/>
              </a:lnSpc>
            </a:pPr>
            <a:r>
              <a:rPr lang="pt-BR" sz="2400" b="1" dirty="0" smtClean="0">
                <a:solidFill>
                  <a:srgbClr val="FF0000"/>
                </a:solidFill>
              </a:rPr>
              <a:t>Uso de fontes renováveis é uma solução viável?</a:t>
            </a:r>
          </a:p>
          <a:p>
            <a:pPr algn="just">
              <a:lnSpc>
                <a:spcPct val="150000"/>
              </a:lnSpc>
            </a:pPr>
            <a:r>
              <a:rPr lang="pt-BR" sz="2400" b="1" dirty="0" smtClean="0">
                <a:solidFill>
                  <a:srgbClr val="800000"/>
                </a:solidFill>
              </a:rPr>
              <a:t>Qual o efeito e distúrbios causados pelos dispositivos eletrônicos na rede de distribuição?</a:t>
            </a:r>
          </a:p>
          <a:p>
            <a:pPr algn="just">
              <a:lnSpc>
                <a:spcPct val="150000"/>
              </a:lnSpc>
            </a:pPr>
            <a:r>
              <a:rPr lang="pt-BR" sz="2400" b="1" dirty="0" smtClean="0">
                <a:solidFill>
                  <a:schemeClr val="accent2">
                    <a:lumMod val="50000"/>
                  </a:schemeClr>
                </a:solidFill>
              </a:rPr>
              <a:t>Existe uma solução única</a:t>
            </a:r>
            <a:r>
              <a:rPr lang="pt-BR" sz="2400" b="1" dirty="0" smtClean="0">
                <a:solidFill>
                  <a:schemeClr val="accent2">
                    <a:lumMod val="50000"/>
                  </a:schemeClr>
                </a:solidFill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pt-BR" sz="2400" b="1" dirty="0" smtClean="0">
                <a:solidFill>
                  <a:schemeClr val="accent6">
                    <a:lumMod val="50000"/>
                  </a:schemeClr>
                </a:solidFill>
              </a:rPr>
              <a:t>Como garantir a operação otimizada e estável?</a:t>
            </a:r>
            <a:endParaRPr lang="pt-BR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pt-BR" sz="2400" b="1" dirty="0" smtClean="0">
                <a:solidFill>
                  <a:srgbClr val="0070C0"/>
                </a:solidFill>
              </a:rPr>
              <a:t>Qual o papel dos armazenadores nesse contexto?</a:t>
            </a:r>
          </a:p>
          <a:p>
            <a:pPr algn="just">
              <a:lnSpc>
                <a:spcPct val="150000"/>
              </a:lnSpc>
            </a:pPr>
            <a:endParaRPr lang="pt-BR" sz="2400" b="1" dirty="0" smtClean="0">
              <a:solidFill>
                <a:srgbClr val="800000"/>
              </a:solidFill>
            </a:endParaRPr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1331913" y="115888"/>
            <a:ext cx="6840537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Questões Importantes</a:t>
            </a:r>
            <a:endParaRPr lang="pt-BR" sz="4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386555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Espaço Reservado para Conteúdo 1"/>
          <p:cNvSpPr>
            <a:spLocks noGrp="1"/>
          </p:cNvSpPr>
          <p:nvPr>
            <p:ph idx="1"/>
          </p:nvPr>
        </p:nvSpPr>
        <p:spPr>
          <a:xfrm>
            <a:off x="0" y="1178749"/>
            <a:ext cx="9144000" cy="5580621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pt-BR" sz="2400" b="1" dirty="0" smtClean="0"/>
              <a:t>Formação do micro grid como forma de intensificar  </a:t>
            </a:r>
            <a:r>
              <a:rPr lang="pt-BR" sz="2400" b="1" dirty="0"/>
              <a:t>p</a:t>
            </a:r>
            <a:r>
              <a:rPr lang="pt-BR" sz="2400" b="1" dirty="0" smtClean="0"/>
              <a:t>esquisas;</a:t>
            </a:r>
          </a:p>
          <a:p>
            <a:pPr algn="just">
              <a:lnSpc>
                <a:spcPct val="150000"/>
              </a:lnSpc>
            </a:pPr>
            <a:r>
              <a:rPr lang="pt-BR" sz="2400" b="1" dirty="0" smtClean="0">
                <a:solidFill>
                  <a:srgbClr val="800000"/>
                </a:solidFill>
              </a:rPr>
              <a:t>Tema similar em estudo por diferentes grupos;</a:t>
            </a:r>
          </a:p>
          <a:p>
            <a:pPr lvl="1" algn="just">
              <a:lnSpc>
                <a:spcPct val="150000"/>
              </a:lnSpc>
            </a:pPr>
            <a:r>
              <a:rPr lang="pt-BR" sz="2000" b="1" dirty="0" smtClean="0">
                <a:solidFill>
                  <a:srgbClr val="00B050"/>
                </a:solidFill>
              </a:rPr>
              <a:t>Eletrônica de potência;</a:t>
            </a:r>
          </a:p>
          <a:p>
            <a:pPr lvl="1" algn="just">
              <a:lnSpc>
                <a:spcPct val="150000"/>
              </a:lnSpc>
            </a:pPr>
            <a:r>
              <a:rPr lang="pt-BR" sz="2000" b="1" dirty="0" smtClean="0"/>
              <a:t>Controle;</a:t>
            </a:r>
          </a:p>
          <a:p>
            <a:pPr lvl="1" algn="just">
              <a:lnSpc>
                <a:spcPct val="150000"/>
              </a:lnSpc>
            </a:pPr>
            <a:r>
              <a:rPr lang="pt-BR" sz="2000" b="1" dirty="0" smtClean="0">
                <a:solidFill>
                  <a:srgbClr val="002060"/>
                </a:solidFill>
              </a:rPr>
              <a:t>Sistemas de potência;</a:t>
            </a:r>
          </a:p>
          <a:p>
            <a:pPr lvl="1" algn="just">
              <a:lnSpc>
                <a:spcPct val="150000"/>
              </a:lnSpc>
            </a:pPr>
            <a:r>
              <a:rPr lang="pt-BR" sz="2000" b="1" dirty="0" smtClean="0">
                <a:solidFill>
                  <a:schemeClr val="accent2">
                    <a:lumMod val="50000"/>
                  </a:schemeClr>
                </a:solidFill>
              </a:rPr>
              <a:t>Comunicação digital;</a:t>
            </a:r>
          </a:p>
          <a:p>
            <a:pPr lvl="1" algn="just">
              <a:lnSpc>
                <a:spcPct val="150000"/>
              </a:lnSpc>
            </a:pPr>
            <a:r>
              <a:rPr lang="pt-BR" sz="2000" b="1" dirty="0" smtClean="0">
                <a:solidFill>
                  <a:schemeClr val="accent6">
                    <a:lumMod val="75000"/>
                  </a:schemeClr>
                </a:solidFill>
              </a:rPr>
              <a:t>Sistemas inteligentes;</a:t>
            </a:r>
          </a:p>
          <a:p>
            <a:pPr lvl="1" algn="just">
              <a:lnSpc>
                <a:spcPct val="150000"/>
              </a:lnSpc>
            </a:pPr>
            <a:r>
              <a:rPr lang="pt-BR" sz="2000" b="1" dirty="0" smtClean="0">
                <a:solidFill>
                  <a:srgbClr val="800000"/>
                </a:solidFill>
              </a:rPr>
              <a:t>Etc.</a:t>
            </a:r>
          </a:p>
          <a:p>
            <a:pPr algn="just">
              <a:lnSpc>
                <a:spcPct val="150000"/>
              </a:lnSpc>
            </a:pPr>
            <a:r>
              <a:rPr lang="pt-BR" sz="2400" b="1" dirty="0" smtClean="0">
                <a:solidFill>
                  <a:srgbClr val="0000FF"/>
                </a:solidFill>
              </a:rPr>
              <a:t>Uso de simuladores em tempo real;</a:t>
            </a:r>
            <a:endParaRPr lang="pt-BR" sz="2400" b="1" dirty="0" smtClean="0">
              <a:solidFill>
                <a:srgbClr val="800000"/>
              </a:solidFill>
            </a:endParaRPr>
          </a:p>
        </p:txBody>
      </p:sp>
      <p:sp>
        <p:nvSpPr>
          <p:cNvPr id="3075" name="Rectangle 10"/>
          <p:cNvSpPr>
            <a:spLocks noChangeArrowheads="1"/>
          </p:cNvSpPr>
          <p:nvPr/>
        </p:nvSpPr>
        <p:spPr bwMode="auto">
          <a:xfrm>
            <a:off x="1331913" y="115888"/>
            <a:ext cx="6840537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Motivação</a:t>
            </a:r>
            <a:endParaRPr lang="pt-BR" sz="4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947725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0"/>
          <p:cNvSpPr>
            <a:spLocks noChangeArrowheads="1"/>
          </p:cNvSpPr>
          <p:nvPr/>
        </p:nvSpPr>
        <p:spPr bwMode="auto">
          <a:xfrm>
            <a:off x="1331913" y="115888"/>
            <a:ext cx="6840537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Representação</a:t>
            </a:r>
            <a:endParaRPr lang="pt-BR" sz="4400" dirty="0">
              <a:solidFill>
                <a:schemeClr val="tx2"/>
              </a:solidFill>
            </a:endParaRPr>
          </a:p>
        </p:txBody>
      </p:sp>
      <p:grpSp>
        <p:nvGrpSpPr>
          <p:cNvPr id="28" name="Group 2"/>
          <p:cNvGrpSpPr>
            <a:grpSpLocks/>
          </p:cNvGrpSpPr>
          <p:nvPr/>
        </p:nvGrpSpPr>
        <p:grpSpPr bwMode="auto">
          <a:xfrm>
            <a:off x="226226" y="1146677"/>
            <a:ext cx="8460940" cy="5167854"/>
            <a:chOff x="287" y="804"/>
            <a:chExt cx="5185" cy="3238"/>
          </a:xfrm>
        </p:grpSpPr>
        <p:pic>
          <p:nvPicPr>
            <p:cNvPr id="29" name="Picture 3" descr="DS infrastructure_0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" y="804"/>
              <a:ext cx="5185" cy="3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Text Box 4"/>
            <p:cNvSpPr txBox="1">
              <a:spLocks noChangeArrowheads="1"/>
            </p:cNvSpPr>
            <p:nvPr/>
          </p:nvSpPr>
          <p:spPr bwMode="auto">
            <a:xfrm>
              <a:off x="3281" y="895"/>
              <a:ext cx="626" cy="4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400" b="1">
                  <a:solidFill>
                    <a:srgbClr val="000000"/>
                  </a:solidFill>
                </a:rPr>
                <a:t>Efficient</a:t>
              </a:r>
            </a:p>
            <a:p>
              <a:pPr>
                <a:lnSpc>
                  <a:spcPct val="85000"/>
                </a:lnSpc>
              </a:pPr>
              <a:r>
                <a:rPr lang="en-US" sz="1400" b="1">
                  <a:solidFill>
                    <a:srgbClr val="000000"/>
                  </a:solidFill>
                </a:rPr>
                <a:t>Building</a:t>
              </a:r>
            </a:p>
            <a:p>
              <a:pPr>
                <a:lnSpc>
                  <a:spcPct val="85000"/>
                </a:lnSpc>
              </a:pPr>
              <a:r>
                <a:rPr lang="en-US" sz="1400" b="1">
                  <a:solidFill>
                    <a:srgbClr val="000000"/>
                  </a:solidFill>
                </a:rPr>
                <a:t>Systems</a:t>
              </a:r>
            </a:p>
          </p:txBody>
        </p:sp>
        <p:sp>
          <p:nvSpPr>
            <p:cNvPr id="31" name="Text Box 5"/>
            <p:cNvSpPr txBox="1">
              <a:spLocks noChangeArrowheads="1"/>
            </p:cNvSpPr>
            <p:nvPr/>
          </p:nvSpPr>
          <p:spPr bwMode="auto">
            <a:xfrm>
              <a:off x="465" y="1213"/>
              <a:ext cx="1112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400" b="1" dirty="0">
                  <a:solidFill>
                    <a:srgbClr val="000000"/>
                  </a:solidFill>
                </a:rPr>
                <a:t>Utility</a:t>
              </a:r>
            </a:p>
            <a:p>
              <a:pPr>
                <a:lnSpc>
                  <a:spcPct val="85000"/>
                </a:lnSpc>
              </a:pPr>
              <a:r>
                <a:rPr lang="en-US" sz="1400" b="1" dirty="0">
                  <a:solidFill>
                    <a:srgbClr val="000000"/>
                  </a:solidFill>
                </a:rPr>
                <a:t>Communications</a:t>
              </a:r>
            </a:p>
          </p:txBody>
        </p:sp>
        <p:sp>
          <p:nvSpPr>
            <p:cNvPr id="32" name="Text Box 6"/>
            <p:cNvSpPr txBox="1">
              <a:spLocks noChangeArrowheads="1"/>
            </p:cNvSpPr>
            <p:nvPr/>
          </p:nvSpPr>
          <p:spPr bwMode="auto">
            <a:xfrm>
              <a:off x="748" y="2547"/>
              <a:ext cx="633" cy="4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400" b="1">
                  <a:solidFill>
                    <a:srgbClr val="000000"/>
                  </a:solidFill>
                </a:rPr>
                <a:t>Dynamic</a:t>
              </a:r>
            </a:p>
            <a:p>
              <a:pPr>
                <a:lnSpc>
                  <a:spcPct val="85000"/>
                </a:lnSpc>
              </a:pPr>
              <a:r>
                <a:rPr lang="en-US" sz="1400" b="1">
                  <a:solidFill>
                    <a:srgbClr val="000000"/>
                  </a:solidFill>
                </a:rPr>
                <a:t>Systems</a:t>
              </a:r>
            </a:p>
            <a:p>
              <a:pPr>
                <a:lnSpc>
                  <a:spcPct val="85000"/>
                </a:lnSpc>
              </a:pPr>
              <a:r>
                <a:rPr lang="en-US" sz="1400" b="1">
                  <a:solidFill>
                    <a:srgbClr val="000000"/>
                  </a:solidFill>
                </a:rPr>
                <a:t>Control</a:t>
              </a:r>
            </a:p>
          </p:txBody>
        </p:sp>
        <p:sp>
          <p:nvSpPr>
            <p:cNvPr id="33" name="Text Box 7"/>
            <p:cNvSpPr txBox="1">
              <a:spLocks noChangeArrowheads="1"/>
            </p:cNvSpPr>
            <p:nvPr/>
          </p:nvSpPr>
          <p:spPr bwMode="auto">
            <a:xfrm>
              <a:off x="1269" y="3553"/>
              <a:ext cx="868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400" b="1">
                  <a:solidFill>
                    <a:srgbClr val="000000"/>
                  </a:solidFill>
                </a:rPr>
                <a:t>Data</a:t>
              </a:r>
            </a:p>
            <a:p>
              <a:pPr>
                <a:lnSpc>
                  <a:spcPct val="85000"/>
                </a:lnSpc>
              </a:pPr>
              <a:r>
                <a:rPr lang="en-US" sz="1400" b="1">
                  <a:solidFill>
                    <a:srgbClr val="000000"/>
                  </a:solidFill>
                </a:rPr>
                <a:t>Management</a:t>
              </a:r>
            </a:p>
          </p:txBody>
        </p:sp>
        <p:sp>
          <p:nvSpPr>
            <p:cNvPr id="34" name="Text Box 8"/>
            <p:cNvSpPr txBox="1">
              <a:spLocks noChangeArrowheads="1"/>
            </p:cNvSpPr>
            <p:nvPr/>
          </p:nvSpPr>
          <p:spPr bwMode="auto">
            <a:xfrm>
              <a:off x="1788" y="2485"/>
              <a:ext cx="807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400" b="1">
                  <a:solidFill>
                    <a:srgbClr val="000000"/>
                  </a:solidFill>
                </a:rPr>
                <a:t>Distribution</a:t>
              </a:r>
            </a:p>
            <a:p>
              <a:pPr>
                <a:lnSpc>
                  <a:spcPct val="85000"/>
                </a:lnSpc>
              </a:pPr>
              <a:r>
                <a:rPr lang="en-US" sz="1400" b="1">
                  <a:solidFill>
                    <a:srgbClr val="000000"/>
                  </a:solidFill>
                </a:rPr>
                <a:t>Operations</a:t>
              </a:r>
            </a:p>
          </p:txBody>
        </p:sp>
        <p:sp>
          <p:nvSpPr>
            <p:cNvPr id="35" name="Text Box 9"/>
            <p:cNvSpPr txBox="1">
              <a:spLocks noChangeArrowheads="1"/>
            </p:cNvSpPr>
            <p:nvPr/>
          </p:nvSpPr>
          <p:spPr bwMode="auto">
            <a:xfrm>
              <a:off x="2466" y="3462"/>
              <a:ext cx="767" cy="4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400" b="1">
                  <a:solidFill>
                    <a:srgbClr val="000000"/>
                  </a:solidFill>
                </a:rPr>
                <a:t>Distributed</a:t>
              </a:r>
            </a:p>
            <a:p>
              <a:pPr>
                <a:lnSpc>
                  <a:spcPct val="85000"/>
                </a:lnSpc>
              </a:pPr>
              <a:r>
                <a:rPr lang="en-US" sz="1400" b="1">
                  <a:solidFill>
                    <a:srgbClr val="000000"/>
                  </a:solidFill>
                </a:rPr>
                <a:t>Generation</a:t>
              </a:r>
            </a:p>
            <a:p>
              <a:pPr>
                <a:lnSpc>
                  <a:spcPct val="85000"/>
                </a:lnSpc>
              </a:pPr>
              <a:r>
                <a:rPr lang="en-US" sz="1400" b="1">
                  <a:solidFill>
                    <a:srgbClr val="000000"/>
                  </a:solidFill>
                </a:rPr>
                <a:t>&amp; Storage</a:t>
              </a:r>
            </a:p>
          </p:txBody>
        </p:sp>
        <p:sp>
          <p:nvSpPr>
            <p:cNvPr id="36" name="Text Box 10"/>
            <p:cNvSpPr txBox="1">
              <a:spLocks noChangeArrowheads="1"/>
            </p:cNvSpPr>
            <p:nvPr/>
          </p:nvSpPr>
          <p:spPr bwMode="auto">
            <a:xfrm>
              <a:off x="2402" y="3039"/>
              <a:ext cx="1023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400" b="1">
                  <a:solidFill>
                    <a:srgbClr val="000000"/>
                  </a:solidFill>
                </a:rPr>
                <a:t>Plug-In Hybrids</a:t>
              </a:r>
            </a:p>
          </p:txBody>
        </p:sp>
        <p:sp>
          <p:nvSpPr>
            <p:cNvPr id="37" name="Text Box 11"/>
            <p:cNvSpPr txBox="1">
              <a:spLocks noChangeArrowheads="1"/>
            </p:cNvSpPr>
            <p:nvPr/>
          </p:nvSpPr>
          <p:spPr bwMode="auto">
            <a:xfrm>
              <a:off x="4346" y="3357"/>
              <a:ext cx="619" cy="4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400" b="1">
                  <a:solidFill>
                    <a:srgbClr val="000000"/>
                  </a:solidFill>
                </a:rPr>
                <a:t>Smart</a:t>
              </a:r>
            </a:p>
            <a:p>
              <a:pPr>
                <a:lnSpc>
                  <a:spcPct val="85000"/>
                </a:lnSpc>
              </a:pPr>
              <a:r>
                <a:rPr lang="en-US" sz="1400" b="1">
                  <a:solidFill>
                    <a:srgbClr val="000000"/>
                  </a:solidFill>
                </a:rPr>
                <a:t>End-Use</a:t>
              </a:r>
            </a:p>
            <a:p>
              <a:pPr>
                <a:lnSpc>
                  <a:spcPct val="85000"/>
                </a:lnSpc>
              </a:pPr>
              <a:r>
                <a:rPr lang="en-US" sz="1400" b="1">
                  <a:solidFill>
                    <a:srgbClr val="000000"/>
                  </a:solidFill>
                </a:rPr>
                <a:t>Devices</a:t>
              </a:r>
            </a:p>
          </p:txBody>
        </p:sp>
        <p:sp>
          <p:nvSpPr>
            <p:cNvPr id="38" name="Text Box 13"/>
            <p:cNvSpPr txBox="1">
              <a:spLocks noChangeArrowheads="1"/>
            </p:cNvSpPr>
            <p:nvPr/>
          </p:nvSpPr>
          <p:spPr bwMode="auto">
            <a:xfrm>
              <a:off x="2584" y="2409"/>
              <a:ext cx="705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400" b="1">
                  <a:solidFill>
                    <a:srgbClr val="000000"/>
                  </a:solidFill>
                </a:rPr>
                <a:t>Advanced</a:t>
              </a:r>
            </a:p>
            <a:p>
              <a:pPr>
                <a:lnSpc>
                  <a:spcPct val="85000"/>
                </a:lnSpc>
              </a:pPr>
              <a:r>
                <a:rPr lang="en-US" sz="1400" b="1">
                  <a:solidFill>
                    <a:srgbClr val="000000"/>
                  </a:solidFill>
                </a:rPr>
                <a:t>Metering</a:t>
              </a:r>
            </a:p>
          </p:txBody>
        </p:sp>
        <p:sp>
          <p:nvSpPr>
            <p:cNvPr id="39" name="Text Box 14"/>
            <p:cNvSpPr txBox="1">
              <a:spLocks noChangeArrowheads="1"/>
            </p:cNvSpPr>
            <p:nvPr/>
          </p:nvSpPr>
          <p:spPr bwMode="auto">
            <a:xfrm>
              <a:off x="1992" y="1877"/>
              <a:ext cx="1106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400" b="1" dirty="0">
                  <a:solidFill>
                    <a:srgbClr val="000000"/>
                  </a:solidFill>
                </a:rPr>
                <a:t>Consumer Portal</a:t>
              </a:r>
            </a:p>
            <a:p>
              <a:pPr>
                <a:lnSpc>
                  <a:spcPct val="85000"/>
                </a:lnSpc>
              </a:pPr>
              <a:r>
                <a:rPr lang="en-US" sz="1400" b="1" dirty="0">
                  <a:solidFill>
                    <a:srgbClr val="000000"/>
                  </a:solidFill>
                </a:rPr>
                <a:t>&amp; Building EMS</a:t>
              </a:r>
            </a:p>
          </p:txBody>
        </p:sp>
        <p:sp>
          <p:nvSpPr>
            <p:cNvPr id="40" name="Text Box 15"/>
            <p:cNvSpPr txBox="1">
              <a:spLocks noChangeArrowheads="1"/>
            </p:cNvSpPr>
            <p:nvPr/>
          </p:nvSpPr>
          <p:spPr bwMode="auto">
            <a:xfrm>
              <a:off x="2773" y="1503"/>
              <a:ext cx="571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400" b="1">
                  <a:solidFill>
                    <a:srgbClr val="000000"/>
                  </a:solidFill>
                </a:rPr>
                <a:t>Internet</a:t>
              </a:r>
            </a:p>
          </p:txBody>
        </p:sp>
        <p:sp>
          <p:nvSpPr>
            <p:cNvPr id="41" name="Text Box 16"/>
            <p:cNvSpPr txBox="1">
              <a:spLocks noChangeArrowheads="1"/>
            </p:cNvSpPr>
            <p:nvPr/>
          </p:nvSpPr>
          <p:spPr bwMode="auto">
            <a:xfrm>
              <a:off x="3741" y="1452"/>
              <a:ext cx="827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400" b="1">
                  <a:solidFill>
                    <a:srgbClr val="000000"/>
                  </a:solidFill>
                </a:rPr>
                <a:t>Renewables</a:t>
              </a:r>
            </a:p>
          </p:txBody>
        </p:sp>
        <p:sp>
          <p:nvSpPr>
            <p:cNvPr id="42" name="Text Box 17"/>
            <p:cNvSpPr txBox="1">
              <a:spLocks noChangeArrowheads="1"/>
            </p:cNvSpPr>
            <p:nvPr/>
          </p:nvSpPr>
          <p:spPr bwMode="auto">
            <a:xfrm>
              <a:off x="4114" y="1808"/>
              <a:ext cx="289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400" b="1">
                  <a:solidFill>
                    <a:srgbClr val="000000"/>
                  </a:solidFill>
                </a:rPr>
                <a:t>PV</a:t>
              </a:r>
            </a:p>
          </p:txBody>
        </p:sp>
        <p:sp>
          <p:nvSpPr>
            <p:cNvPr id="43" name="Freeform 18"/>
            <p:cNvSpPr>
              <a:spLocks/>
            </p:cNvSpPr>
            <p:nvPr/>
          </p:nvSpPr>
          <p:spPr bwMode="auto">
            <a:xfrm rot="-4866750">
              <a:off x="1027" y="2275"/>
              <a:ext cx="795" cy="84"/>
            </a:xfrm>
            <a:custGeom>
              <a:avLst/>
              <a:gdLst>
                <a:gd name="T0" fmla="*/ 0 w 795"/>
                <a:gd name="T1" fmla="*/ 47 h 84"/>
                <a:gd name="T2" fmla="*/ 507 w 795"/>
                <a:gd name="T3" fmla="*/ 0 h 84"/>
                <a:gd name="T4" fmla="*/ 355 w 795"/>
                <a:gd name="T5" fmla="*/ 84 h 84"/>
                <a:gd name="T6" fmla="*/ 795 w 795"/>
                <a:gd name="T7" fmla="*/ 42 h 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95"/>
                <a:gd name="T13" fmla="*/ 0 h 84"/>
                <a:gd name="T14" fmla="*/ 795 w 795"/>
                <a:gd name="T15" fmla="*/ 84 h 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95" h="84">
                  <a:moveTo>
                    <a:pt x="0" y="47"/>
                  </a:moveTo>
                  <a:lnTo>
                    <a:pt x="507" y="0"/>
                  </a:lnTo>
                  <a:lnTo>
                    <a:pt x="355" y="84"/>
                  </a:lnTo>
                  <a:lnTo>
                    <a:pt x="795" y="42"/>
                  </a:lnTo>
                </a:path>
              </a:pathLst>
            </a:custGeom>
            <a:noFill/>
            <a:ln w="28575">
              <a:solidFill>
                <a:srgbClr val="FF27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4" name="Freeform 19"/>
            <p:cNvSpPr>
              <a:spLocks/>
            </p:cNvSpPr>
            <p:nvPr/>
          </p:nvSpPr>
          <p:spPr bwMode="auto">
            <a:xfrm>
              <a:off x="1704" y="1577"/>
              <a:ext cx="1350" cy="389"/>
            </a:xfrm>
            <a:custGeom>
              <a:avLst/>
              <a:gdLst>
                <a:gd name="T0" fmla="*/ 0 w 1350"/>
                <a:gd name="T1" fmla="*/ 0 h 389"/>
                <a:gd name="T2" fmla="*/ 738 w 1350"/>
                <a:gd name="T3" fmla="*/ 180 h 389"/>
                <a:gd name="T4" fmla="*/ 565 w 1350"/>
                <a:gd name="T5" fmla="*/ 211 h 389"/>
                <a:gd name="T6" fmla="*/ 1350 w 1350"/>
                <a:gd name="T7" fmla="*/ 389 h 3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50"/>
                <a:gd name="T13" fmla="*/ 0 h 389"/>
                <a:gd name="T14" fmla="*/ 1350 w 1350"/>
                <a:gd name="T15" fmla="*/ 389 h 3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50" h="389">
                  <a:moveTo>
                    <a:pt x="0" y="0"/>
                  </a:moveTo>
                  <a:lnTo>
                    <a:pt x="738" y="180"/>
                  </a:lnTo>
                  <a:lnTo>
                    <a:pt x="565" y="211"/>
                  </a:lnTo>
                  <a:lnTo>
                    <a:pt x="1350" y="389"/>
                  </a:lnTo>
                </a:path>
              </a:pathLst>
            </a:custGeom>
            <a:noFill/>
            <a:ln w="28575">
              <a:solidFill>
                <a:srgbClr val="FF27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5" name="Freeform 20"/>
            <p:cNvSpPr>
              <a:spLocks/>
            </p:cNvSpPr>
            <p:nvPr/>
          </p:nvSpPr>
          <p:spPr bwMode="auto">
            <a:xfrm>
              <a:off x="3310" y="2248"/>
              <a:ext cx="402" cy="173"/>
            </a:xfrm>
            <a:custGeom>
              <a:avLst/>
              <a:gdLst>
                <a:gd name="T0" fmla="*/ 0 w 402"/>
                <a:gd name="T1" fmla="*/ 0 h 173"/>
                <a:gd name="T2" fmla="*/ 272 w 402"/>
                <a:gd name="T3" fmla="*/ 84 h 173"/>
                <a:gd name="T4" fmla="*/ 172 w 402"/>
                <a:gd name="T5" fmla="*/ 120 h 173"/>
                <a:gd name="T6" fmla="*/ 402 w 402"/>
                <a:gd name="T7" fmla="*/ 173 h 17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2"/>
                <a:gd name="T13" fmla="*/ 0 h 173"/>
                <a:gd name="T14" fmla="*/ 402 w 402"/>
                <a:gd name="T15" fmla="*/ 173 h 17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2" h="173">
                  <a:moveTo>
                    <a:pt x="0" y="0"/>
                  </a:moveTo>
                  <a:lnTo>
                    <a:pt x="272" y="84"/>
                  </a:lnTo>
                  <a:lnTo>
                    <a:pt x="172" y="120"/>
                  </a:lnTo>
                  <a:lnTo>
                    <a:pt x="402" y="173"/>
                  </a:lnTo>
                </a:path>
              </a:pathLst>
            </a:custGeom>
            <a:noFill/>
            <a:ln w="28575">
              <a:solidFill>
                <a:srgbClr val="FF27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6" name="Freeform 21"/>
            <p:cNvSpPr>
              <a:spLocks/>
            </p:cNvSpPr>
            <p:nvPr/>
          </p:nvSpPr>
          <p:spPr bwMode="auto">
            <a:xfrm>
              <a:off x="3842" y="2547"/>
              <a:ext cx="717" cy="491"/>
            </a:xfrm>
            <a:custGeom>
              <a:avLst/>
              <a:gdLst>
                <a:gd name="T0" fmla="*/ 0 w 717"/>
                <a:gd name="T1" fmla="*/ 0 h 491"/>
                <a:gd name="T2" fmla="*/ 440 w 717"/>
                <a:gd name="T3" fmla="*/ 258 h 491"/>
                <a:gd name="T4" fmla="*/ 267 w 717"/>
                <a:gd name="T5" fmla="*/ 237 h 491"/>
                <a:gd name="T6" fmla="*/ 717 w 717"/>
                <a:gd name="T7" fmla="*/ 491 h 49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17"/>
                <a:gd name="T13" fmla="*/ 0 h 491"/>
                <a:gd name="T14" fmla="*/ 717 w 717"/>
                <a:gd name="T15" fmla="*/ 491 h 49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17" h="491">
                  <a:moveTo>
                    <a:pt x="0" y="0"/>
                  </a:moveTo>
                  <a:lnTo>
                    <a:pt x="440" y="258"/>
                  </a:lnTo>
                  <a:lnTo>
                    <a:pt x="267" y="237"/>
                  </a:lnTo>
                  <a:lnTo>
                    <a:pt x="717" y="491"/>
                  </a:lnTo>
                </a:path>
              </a:pathLst>
            </a:custGeom>
            <a:noFill/>
            <a:ln w="28575">
              <a:solidFill>
                <a:srgbClr val="FF27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7" name="Freeform 22"/>
            <p:cNvSpPr>
              <a:spLocks/>
            </p:cNvSpPr>
            <p:nvPr/>
          </p:nvSpPr>
          <p:spPr bwMode="auto">
            <a:xfrm rot="-1055621">
              <a:off x="3503" y="2547"/>
              <a:ext cx="262" cy="303"/>
            </a:xfrm>
            <a:custGeom>
              <a:avLst/>
              <a:gdLst>
                <a:gd name="T0" fmla="*/ 0 w 262"/>
                <a:gd name="T1" fmla="*/ 303 h 303"/>
                <a:gd name="T2" fmla="*/ 147 w 262"/>
                <a:gd name="T3" fmla="*/ 104 h 303"/>
                <a:gd name="T4" fmla="*/ 141 w 262"/>
                <a:gd name="T5" fmla="*/ 198 h 303"/>
                <a:gd name="T6" fmla="*/ 262 w 262"/>
                <a:gd name="T7" fmla="*/ 0 h 30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2"/>
                <a:gd name="T13" fmla="*/ 0 h 303"/>
                <a:gd name="T14" fmla="*/ 262 w 262"/>
                <a:gd name="T15" fmla="*/ 303 h 30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2" h="303">
                  <a:moveTo>
                    <a:pt x="0" y="303"/>
                  </a:moveTo>
                  <a:lnTo>
                    <a:pt x="147" y="104"/>
                  </a:lnTo>
                  <a:lnTo>
                    <a:pt x="141" y="198"/>
                  </a:lnTo>
                  <a:lnTo>
                    <a:pt x="262" y="0"/>
                  </a:lnTo>
                </a:path>
              </a:pathLst>
            </a:custGeom>
            <a:noFill/>
            <a:ln w="28575">
              <a:solidFill>
                <a:srgbClr val="FF27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8" name="Freeform 23"/>
            <p:cNvSpPr>
              <a:spLocks/>
            </p:cNvSpPr>
            <p:nvPr/>
          </p:nvSpPr>
          <p:spPr bwMode="auto">
            <a:xfrm rot="-2525713">
              <a:off x="3190" y="1833"/>
              <a:ext cx="262" cy="226"/>
            </a:xfrm>
            <a:custGeom>
              <a:avLst/>
              <a:gdLst>
                <a:gd name="T0" fmla="*/ 0 w 262"/>
                <a:gd name="T1" fmla="*/ 1 h 303"/>
                <a:gd name="T2" fmla="*/ 147 w 262"/>
                <a:gd name="T3" fmla="*/ 1 h 303"/>
                <a:gd name="T4" fmla="*/ 141 w 262"/>
                <a:gd name="T5" fmla="*/ 1 h 303"/>
                <a:gd name="T6" fmla="*/ 262 w 262"/>
                <a:gd name="T7" fmla="*/ 0 h 30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2"/>
                <a:gd name="T13" fmla="*/ 0 h 303"/>
                <a:gd name="T14" fmla="*/ 262 w 262"/>
                <a:gd name="T15" fmla="*/ 303 h 30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2" h="303">
                  <a:moveTo>
                    <a:pt x="0" y="303"/>
                  </a:moveTo>
                  <a:lnTo>
                    <a:pt x="147" y="104"/>
                  </a:lnTo>
                  <a:lnTo>
                    <a:pt x="141" y="198"/>
                  </a:lnTo>
                  <a:lnTo>
                    <a:pt x="262" y="0"/>
                  </a:lnTo>
                </a:path>
              </a:pathLst>
            </a:custGeom>
            <a:noFill/>
            <a:ln w="28575">
              <a:solidFill>
                <a:srgbClr val="FF27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9" name="Freeform 24"/>
            <p:cNvSpPr>
              <a:spLocks/>
            </p:cNvSpPr>
            <p:nvPr/>
          </p:nvSpPr>
          <p:spPr bwMode="auto">
            <a:xfrm rot="162026">
              <a:off x="4197" y="1660"/>
              <a:ext cx="795" cy="84"/>
            </a:xfrm>
            <a:custGeom>
              <a:avLst/>
              <a:gdLst>
                <a:gd name="T0" fmla="*/ 0 w 795"/>
                <a:gd name="T1" fmla="*/ 47 h 84"/>
                <a:gd name="T2" fmla="*/ 507 w 795"/>
                <a:gd name="T3" fmla="*/ 0 h 84"/>
                <a:gd name="T4" fmla="*/ 355 w 795"/>
                <a:gd name="T5" fmla="*/ 84 h 84"/>
                <a:gd name="T6" fmla="*/ 795 w 795"/>
                <a:gd name="T7" fmla="*/ 42 h 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95"/>
                <a:gd name="T13" fmla="*/ 0 h 84"/>
                <a:gd name="T14" fmla="*/ 795 w 795"/>
                <a:gd name="T15" fmla="*/ 84 h 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95" h="84">
                  <a:moveTo>
                    <a:pt x="0" y="47"/>
                  </a:moveTo>
                  <a:lnTo>
                    <a:pt x="507" y="0"/>
                  </a:lnTo>
                  <a:lnTo>
                    <a:pt x="355" y="84"/>
                  </a:lnTo>
                  <a:lnTo>
                    <a:pt x="795" y="42"/>
                  </a:lnTo>
                </a:path>
              </a:pathLst>
            </a:custGeom>
            <a:noFill/>
            <a:ln w="28575">
              <a:solidFill>
                <a:srgbClr val="FF27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0" name="Text Box 12"/>
            <p:cNvSpPr txBox="1">
              <a:spLocks noChangeArrowheads="1"/>
            </p:cNvSpPr>
            <p:nvPr/>
          </p:nvSpPr>
          <p:spPr bwMode="auto">
            <a:xfrm>
              <a:off x="3739" y="2482"/>
              <a:ext cx="631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400" b="1" dirty="0">
                  <a:solidFill>
                    <a:srgbClr val="000000"/>
                  </a:solidFill>
                </a:rPr>
                <a:t>Control</a:t>
              </a:r>
            </a:p>
            <a:p>
              <a:pPr>
                <a:lnSpc>
                  <a:spcPct val="85000"/>
                </a:lnSpc>
              </a:pPr>
              <a:r>
                <a:rPr lang="en-US" sz="1400" b="1" dirty="0">
                  <a:solidFill>
                    <a:srgbClr val="000000"/>
                  </a:solidFill>
                </a:rPr>
                <a:t>Interface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89666847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u="sng" kern="1200" dirty="0">
                <a:latin typeface="Arial" charset="0"/>
                <a:ea typeface="+mn-ea"/>
                <a:cs typeface="Arial" charset="0"/>
              </a:rPr>
              <a:t>Gerador eólico</a:t>
            </a:r>
          </a:p>
        </p:txBody>
      </p:sp>
      <p:pic>
        <p:nvPicPr>
          <p:cNvPr id="2050" name="Picture 2" descr="http://c4.quickcachr.fotos.sapo.pt/i/B8d076cd7/8869484_8lEiL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585" y="1996428"/>
            <a:ext cx="3727385" cy="3727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nebula.wsimg.com/e634820b092e43b288a7b79bc34a97ad?AccessKeyId=6F0AC6ABAAAB6F363392&amp;disposition=0&amp;alloworigin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573" y="1875360"/>
            <a:ext cx="3001085" cy="3969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0181099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u="sng" kern="1200" dirty="0" smtClean="0">
                <a:latin typeface="Arial" charset="0"/>
                <a:ea typeface="+mn-ea"/>
                <a:cs typeface="Arial" charset="0"/>
              </a:rPr>
              <a:t>Painéis fotovoltaicos</a:t>
            </a:r>
            <a:endParaRPr lang="pt-BR" b="1" u="sng" kern="1200" dirty="0"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6146" name="Picture 2" descr="https://pplware.sapo.pt/wp-content/uploads/2015/03/imagem_paineis_fotovoltaicos01-600x3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35" y="1673806"/>
            <a:ext cx="3847002" cy="2340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encrypted-tbn3.gstatic.com/images?q=tbn:ANd9GcQNwk5oO3NsLQJyyx-r_QhxAuOXmOfD945-C_bTm9GUByXZIYT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050" y="3203975"/>
            <a:ext cx="3645405" cy="2351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933775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u="sng" kern="1200" dirty="0" smtClean="0">
                <a:latin typeface="Arial" charset="0"/>
                <a:ea typeface="+mn-ea"/>
                <a:cs typeface="Arial" charset="0"/>
              </a:rPr>
              <a:t>Células a combustível</a:t>
            </a:r>
            <a:endParaRPr lang="pt-BR" b="1" u="sng" kern="1200" dirty="0"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AutoShape 6" descr="data:image/png;base64,iVBORw0KGgoAAAANSUhEUgAAAPwAAADICAMAAAD7nnzuAAABaFBMVEX////2g2yA1vcAIlUAAAAKJVKC2fr/h29EHhd0NycqO0Ln6OhosczfdmFDTVDmemQVLloXGxmNUESBgYIrGhijoqLBwMDv7+//92YAIFHR0dF2dXXJyMlraWnd3d0pHBRSe4wfJiy3tra9Z1etX1D//mhpZVTs5VubmZr29vaop6dDQEGAST9HaXh6yug2MzRWU1QkICIfGBORkJAAHFJdWkdsZz2FgDLjAAR7dTNOW3dnp8AAAEgAFU/JbVueWEuCS0EAFBnsAAAwQmpyvNhckqhrQDntHCR5hJyeqLm4v8yNl6saAAA9T3RncoztDRhELivX0E4AADgAD00PKFA3SnAkOGRUhJdFLyxDYm9wfJWrssHHzdgAADUAAExcaYarpUE5NkAqIwCYkjYZEwA3MQAcFx9sZhZUUl5bODMLABPOx1OdlzsfGic4KCe4Y2X83t/wWV3ze3/1j5I5NA4BACBhWx5YUy68ed6rAAAMhUlEQVR4nO2di2PaNh7HYwzWVmBmMEjLw0cxvQAFJ8Teutlg6HgU4yZrxoUsODvW26NNu/V673//JMzDYPNMwID9ber4RaSP9NNPsiyJg4PtUixsdgxM1LHzadTsOJim4/yp82T38dnYKspD/eZ8uuvGT4VXEHUM4Z2nmbTZsTdFx3mnM2V2JMxS3slaM9eRAm6zY2DLli1btu5PqD4LZTJBKzp3NhXImB0Hs+QOwhrdqo2ZaIxlA4dmx8IkUdDmd/3BbXVFEkHW7DiYJ8qKbt6qOgwlDBSyhN9LsGHKQOFAyOyYrV/pwLQrFqjww1MzOEFtMh6mKDq1P9oC8OH9hg9HZyk4HT4z84PRXWgKhvORWZr+GiYRm/nByNPEJjFWU2iqO+9phtnPaewFd+Dhd3X4OWXeht9yzYFfvarbA3j3VIR5/Xh7AH8Qm8LonvO5vYA/YANGisx9J7sX8KvKht9y2fDrkA2/5bLh1yEbfsu1dvht7vBZO/w29mmkQ6EQ6mlaM3w0yka3MO/TUAcWzfmBbPh1yPb2Wy5Lw0f3Ez5h2AUzqdjThW5bXicnC964jtkplDN/PJDzi+n6YHj25ePlpA/B+O+O5OzHLe9cwzgHyjl6u/yZF1tSn3ocy4h4QC4ZAPik3zOa2jp48KmHsOFteBvehrfhbXgbfr/gQUm0LjyWrwOrwoPk8+eiZeHz+c9vgTXhYcbn872styA89iHfz3rrwcOM/xzCo6y3HjyWva1/uK3fli0JDwAoi3BjSXgYpSyt/rbhbXgb3oa34W34LYM/1Cm8M/CULu7LzVcMO/XSrFC3zfAJg6ifLJfxGd1U34zGmrYZ/kA/SzmzyDzdNBryEV5gAtuG4L3iKvArqjfbIbRAMm0Ink6Ce4R3zy75hzPhqdfDT0+FB2JyzF43D89OGRwRjQUDM8dNHJ6wLBubBh9988cgcafBg6RfrHux3oOcOfCBNzFjNHQ6NGtwB8z5dDoxgE//eVxfXrz/jZoDnwXAWwLJcgkjk3RS3Dh87JsnX03EWsXJ9Koq44QZwiOzd6uL11A/P3k4ricXp9GZ8CgSfpGmgVgC/dTYKPxbXZQfHqm2zrrnwfcdHtymDOEfPjn6W3Q2PFmnQTaZTNbNgH/9ky7GA/hMeB58GpFRVN/pGcE//HU2vLcOC3yWhMJMgH88HV4t88GDKDtvcc1Uj5D6+WhcMON/Cc02+1uS9GJ0Cf7cW84DElskCXpm//p3SD8e6Yu+iw/FMmwELdkxfU5nT2y/LTcxxOvt+4vTfgNoKnwJSgS0PzmI0t3hy/7swABGtcgU+IO3z558OR7ryKDNlqZUrDntmEwiY9TKiz7LDwZ7T6/n1fgN43h3eOg6QR3tYoCGKTu11duv6iLPZpVrqNRqYxnD74at+w228KD3gPBZUawvkvPQXGfDs3d/2N9k8xaQtyKZJb3+2WEu1rY/jAVTd118Y4PwgM6SwFunaXr2c96dH2y2EV70I2OvAzC9uE/Ahw1WG1nK2DNBnbTjeTcHD5L1bLaMifV6ck5IA/h0xJmflHMpqzDoDTnVzOvZpNmrFcgsXzcOf+i869j09KQOEs6V4P13GZOz0vP8oTN4R3i9QivBD6Nmw9vwNrwNb8Pb8Da8DW/D2/A2vHXhgXXh/e+eQ71blH+/4LFeN8SrhUPYK3h1sD69qOHvF3xvtP6HxUPYL3hAP3++uMfbM3gMe/XBqt4es3Y9v1wINrwNb8Pb8Da8DW/D2/A2vA1vw28BPGNdeIKZvLrf8AQBj3un4KbqqVUZ68AT1XicIeLwHAM3VY9gJXjmmmE+I64RfI6wmtlXBYLIOa6R8eeIzTu8NBsILDMK9d7LvCdHXOdyueuckSdcM/wJvDeyBP19e/t4nCBGOb9Z+FBvvew5Y9PXCJ+rEsSwzG8aPkWZCU/U4oIgqPDXm4cPmgrvYCC74Kii3eqgwt8cfBjdkY4dZNi535i1DnjUyCGGjRyHQNxnVTd/4HEslHbH3IcZ4y/J0w08Tq828Hgq/ATqgwn8O8Efn+g0aeIJNqXOPjWYZ2Y0AT+/NniCeHD6chz/LvPn3bFjnYxXD3AbzrGjUnppr98JntHrQT6fR/j3Aj9D0bFEcC9Y4id0J/icXo/ROISX+RH9muATb15rJpy4U6lVJlvdCZ7Q6wFCrznWkPOh/32l1dH7dwYuDqVA+lB3ah3wRg7v5enVWH13b/CpiydajWbEaoXcITVWBijn9C9NuXd4+Hw7ceae4IMXumnwf+huiiBcbesg7Pwp6NZqjfAOZvLiPcJP5PyFU/9AE4N4IQ189Jejo2davdHawTZ3YI4r8d9vtHr4/j8Gt51kMhl2BB/69xFMJa0utO2m3YEfb65lxrz9UH2zD/e9Qez3yWn4uwrfS4CPgzw9MVw5QIUPhcKsevvb3/ck55E+fvuPj1MvQqH1BagMpe4gvf356Msxaf3EDsC7qZHC3303B1/9SGD4J2K/bqyqWwf837/W6MWLF/PxKa1tz+jk2kH4r1/8a85KIZFEYqEvP9oB+ENNE4WCZj9ETyB/P2jORYMa81a/bXAf4LX6+O0/R1i95YL6z/eRjDtqXAHsD3xaW9p7D3IqfBQ1bNzsfsOPKRVg2ZT6XD+lF5fSLye4M81bt0HcNZFnKVi2VeApC2YFDfqxVlkG0gx4oz44p67MB1PB/lJpkUn4Q0qnY00KbTP8oZPVR15Ta6vwVOIgmE4j61/opd3TnYGf3W8fRkYAszwdQH2dgcgii4PuDfwgDZZy8vsFD59gl6nf9w0+s8wYhv2CX1I2vA1/7+/q9gted3kcnmG00IxAoPd3xHIvLSaD2Bp4UJ4BTxCEIPTezgsMekVPxB1EtVb1VOEdwwQwhgejldFAfWLKnVnwZFIEJEmLoLcHN14/htG0ITzB1KqE4IG4jCNXczAeBzpRrTkctSuHQxAM4b1JGB5aRbtOg14QWNJbBpioDcIs+Lo3SYt1b4km0QYe0regTKNFKw1y/roarwoez1X12hEXmAcCc129EpiaR6hdETmPpz88aQzem/XWyVLSi5bC7AUBYBCvgB8GMcp+03Ieo0sizBO0NinIQgsAddIPQElz0wAeZrqDuRI8cQbmco1hrgiY70QOwXsEJk4QV4wOHvhJQHpJjLwFJZjlAGRhYNDsswAkRbPhyXpSVOH9qLhDEwV+bwlgtGgAX7uqIdBcrVZjaky1hmgH8PAIpYUeHm3Q+ulwD6YoSl/kVvxAW7ZMgoeFsA9P0wArQ27wA1q0skwawHtqBCMIniuG8FR78ND5MXEVHg1KzOnLPEDLCNPwD/4A4cUkINUgYN5DmzAbnqz7k1mviJEl4PdnSVDy+0uYmC1rFz0YObx4POfweBy5eJwQ4hDeEb/KMYxQ9TA5RsjFBYMyj2X9ZVAq+0tichhEqQzErD9pfpnHhiscA7QH+ofaumjk8Hq1G+EgBju93+rINMdoRN44PFD/AU0QGJgIYmvqeb3s5q0Nb8PvNjwJlhSEX0oPlg7hk37Xenod8MfH7ECp46x/Sb2CddsyelxeNoQvAmrkAuuApwLO06E+X1anf1pOK4Qw1NLLPfPcI4571PuvbnTybZ9cxscuFN0xBkOgwVkXhG9VeB9+dlbkOL5dxHdBrjMOxzkO59AGijvj0A865PAKp+717jgr4r2T6u3qDVy7UuztQvjWudKQ+WZDKTQ7Cs+ZzLWQKlK7dd7AFR/u83EuF15QCnyjUPHBK7ivy7naBXgJ53wVXGpz6Bc8aMOMdblccJ/rynCf8+EIvtE8a/FNuXHeKBSaBZO5FlL7RpYaTf7mXJJuKt1Gq9MtSJwsN+H5ZluWpebZTQOagyL7bmSloshyi+MV5VKRIKYE95uSLCudIjL7wqXc5GVXs9MpFG52Ar4ifa90OwXpe8nFy4VWSym4pILyowzPSxVZbvMd5Xu85VMkXPpRkS99UqEg+XBJKpx3/ioVWtBKYLoU1ZxvnDd55byJN7tSdycKfUUqNM+USpOXGspl97wtFxp8Qek0K0pLgfCVbkfqtOXKuXLW7CpdmPN851yWuwoHTUPxyTws51IFR/CcrwuLSbfr4lznN5WdKPOuClcpdisVXupcFtsQsyXBTOtKFXgeb7dxX9t17rrEu3zx7NxV5LuSq9Li+VYFL3YbMnfp4rvFNq7CDzwjzrX4zk7A46qj54q8C0W7zeHwB2/xPk0FgPe9O3J8fN/V48VGY+D28R78I9dIj7QHO6BHM44ML8D6baS//B+5h0e1QMUlbg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AutoShape 8" descr="data:image/png;base64,iVBORw0KGgoAAAANSUhEUgAAAPwAAADICAMAAAD7nnzuAAABaFBMVEX////2g2yA1vcAIlUAAAAKJVKC2fr/h29EHhd0NycqO0Ln6OhosczfdmFDTVDmemQVLloXGxmNUESBgYIrGhijoqLBwMDv7+//92YAIFHR0dF2dXXJyMlraWnd3d0pHBRSe4wfJiy3tra9Z1etX1D//mhpZVTs5VubmZr29vaop6dDQEGAST9HaXh6yug2MzRWU1QkICIfGBORkJAAHFJdWkdsZz2FgDLjAAR7dTNOW3dnp8AAAEgAFU/JbVueWEuCS0EAFBnsAAAwQmpyvNhckqhrQDntHCR5hJyeqLm4v8yNl6saAAA9T3RncoztDRhELivX0E4AADgAD00PKFA3SnAkOGRUhJdFLyxDYm9wfJWrssHHzdgAADUAAExcaYarpUE5NkAqIwCYkjYZEwA3MQAcFx9sZhZUUl5bODMLABPOx1OdlzsfGic4KCe4Y2X83t/wWV3ze3/1j5I5NA4BACBhWx5YUy68ed6rAAAMhUlEQVR4nO2di2PaNh7HYwzWVmBmMEjLw0cxvQAFJ8Teutlg6HgU4yZrxoUsODvW26NNu/V673//JMzDYPNMwID9ber4RaSP9NNPsiyJg4PtUixsdgxM1LHzadTsOJim4/yp82T38dnYKspD/eZ8uuvGT4VXEHUM4Z2nmbTZsTdFx3mnM2V2JMxS3slaM9eRAm6zY2DLli1btu5PqD4LZTJBKzp3NhXImB0Hs+QOwhrdqo2ZaIxlA4dmx8IkUdDmd/3BbXVFEkHW7DiYJ8qKbt6qOgwlDBSyhN9LsGHKQOFAyOyYrV/pwLQrFqjww1MzOEFtMh6mKDq1P9oC8OH9hg9HZyk4HT4z84PRXWgKhvORWZr+GiYRm/nByNPEJjFWU2iqO+9phtnPaewFd+Dhd3X4OWXeht9yzYFfvarbA3j3VIR5/Xh7AH8Qm8LonvO5vYA/YANGisx9J7sX8KvKht9y2fDrkA2/5bLh1yEbfsu1dvht7vBZO/w29mmkQ6EQ6mlaM3w0yka3MO/TUAcWzfmBbPh1yPb2Wy5Lw0f3Ez5h2AUzqdjThW5bXicnC964jtkplDN/PJDzi+n6YHj25ePlpA/B+O+O5OzHLe9cwzgHyjl6u/yZF1tSn3ocy4h4QC4ZAPik3zOa2jp48KmHsOFteBvehrfhbXgbfr/gQUm0LjyWrwOrwoPk8+eiZeHz+c9vgTXhYcbn872styA89iHfz3rrwcOM/xzCo6y3HjyWva1/uK3fli0JDwAoi3BjSXgYpSyt/rbhbXgb3oa34W34LYM/1Cm8M/CULu7LzVcMO/XSrFC3zfAJg6ifLJfxGd1U34zGmrYZ/kA/SzmzyDzdNBryEV5gAtuG4L3iKvArqjfbIbRAMm0Ink6Ce4R3zy75hzPhqdfDT0+FB2JyzF43D89OGRwRjQUDM8dNHJ6wLBubBh9988cgcafBg6RfrHux3oOcOfCBNzFjNHQ6NGtwB8z5dDoxgE//eVxfXrz/jZoDnwXAWwLJcgkjk3RS3Dh87JsnX03EWsXJ9Koq44QZwiOzd6uL11A/P3k4ricXp9GZ8CgSfpGmgVgC/dTYKPxbXZQfHqm2zrrnwfcdHtymDOEfPjn6W3Q2PFmnQTaZTNbNgH/9ky7GA/hMeB58GpFRVN/pGcE//HU2vLcOC3yWhMJMgH88HV4t88GDKDtvcc1Uj5D6+WhcMON/Cc02+1uS9GJ0Cf7cW84DElskCXpm//p3SD8e6Yu+iw/FMmwELdkxfU5nT2y/LTcxxOvt+4vTfgNoKnwJSgS0PzmI0t3hy/7swABGtcgU+IO3z558OR7ryKDNlqZUrDntmEwiY9TKiz7LDwZ7T6/n1fgN43h3eOg6QR3tYoCGKTu11duv6iLPZpVrqNRqYxnD74at+w228KD3gPBZUawvkvPQXGfDs3d/2N9k8xaQtyKZJb3+2WEu1rY/jAVTd118Y4PwgM6SwFunaXr2c96dH2y2EV70I2OvAzC9uE/Ahw1WG1nK2DNBnbTjeTcHD5L1bLaMifV6ck5IA/h0xJmflHMpqzDoDTnVzOvZpNmrFcgsXzcOf+i869j09KQOEs6V4P13GZOz0vP8oTN4R3i9QivBD6Nmw9vwNrwNb8Pb8Da8DW/D2/A2vHXhgXXh/e+eQ71blH+/4LFeN8SrhUPYK3h1sD69qOHvF3xvtP6HxUPYL3hAP3++uMfbM3gMe/XBqt4es3Y9v1wINrwNb8Pb8Da8DW/D2/A2vA1vw28BPGNdeIKZvLrf8AQBj3un4KbqqVUZ68AT1XicIeLwHAM3VY9gJXjmmmE+I64RfI6wmtlXBYLIOa6R8eeIzTu8NBsILDMK9d7LvCdHXOdyueuckSdcM/wJvDeyBP19e/t4nCBGOb9Z+FBvvew5Y9PXCJ+rEsSwzG8aPkWZCU/U4oIgqPDXm4cPmgrvYCC74Kii3eqgwt8cfBjdkY4dZNi535i1DnjUyCGGjRyHQNxnVTd/4HEslHbH3IcZ4y/J0w08Tq828Hgq/ATqgwn8O8Efn+g0aeIJNqXOPjWYZ2Y0AT+/NniCeHD6chz/LvPn3bFjnYxXD3AbzrGjUnppr98JntHrQT6fR/j3Aj9D0bFEcC9Y4id0J/icXo/ROISX+RH9muATb15rJpy4U6lVJlvdCZ7Q6wFCrznWkPOh/32l1dH7dwYuDqVA+lB3ah3wRg7v5enVWH13b/CpiydajWbEaoXcITVWBijn9C9NuXd4+Hw7ceae4IMXumnwf+huiiBcbesg7Pwp6NZqjfAOZvLiPcJP5PyFU/9AE4N4IQ189Jejo2davdHawTZ3YI4r8d9vtHr4/j8Gt51kMhl2BB/69xFMJa0utO2m3YEfb65lxrz9UH2zD/e9Qez3yWn4uwrfS4CPgzw9MVw5QIUPhcKsevvb3/ck55E+fvuPj1MvQqH1BagMpe4gvf356Msxaf3EDsC7qZHC3303B1/9SGD4J2K/bqyqWwf837/W6MWLF/PxKa1tz+jk2kH4r1/8a85KIZFEYqEvP9oB+ENNE4WCZj9ETyB/P2jORYMa81a/bXAf4LX6+O0/R1i95YL6z/eRjDtqXAHsD3xaW9p7D3IqfBQ1bNzsfsOPKRVg2ZT6XD+lF5fSLye4M81bt0HcNZFnKVi2VeApC2YFDfqxVlkG0gx4oz44p67MB1PB/lJpkUn4Q0qnY00KbTP8oZPVR15Ta6vwVOIgmE4j61/opd3TnYGf3W8fRkYAszwdQH2dgcgii4PuDfwgDZZy8vsFD59gl6nf9w0+s8wYhv2CX1I2vA1/7+/q9gted3kcnmG00IxAoPd3xHIvLSaD2Bp4UJ4BTxCEIPTezgsMekVPxB1EtVb1VOEdwwQwhgejldFAfWLKnVnwZFIEJEmLoLcHN14/htG0ITzB1KqE4IG4jCNXczAeBzpRrTkctSuHQxAM4b1JGB5aRbtOg14QWNJbBpioDcIs+Lo3SYt1b4km0QYe0regTKNFKw1y/roarwoez1X12hEXmAcCc129EpiaR6hdETmPpz88aQzem/XWyVLSi5bC7AUBYBCvgB8GMcp+03Ieo0sizBO0NinIQgsAddIPQElz0wAeZrqDuRI8cQbmco1hrgiY70QOwXsEJk4QV4wOHvhJQHpJjLwFJZjlAGRhYNDsswAkRbPhyXpSVOH9qLhDEwV+bwlgtGgAX7uqIdBcrVZjaky1hmgH8PAIpYUeHm3Q+ulwD6YoSl/kVvxAW7ZMgoeFsA9P0wArQ27wA1q0skwawHtqBCMIniuG8FR78ND5MXEVHg1KzOnLPEDLCNPwD/4A4cUkINUgYN5DmzAbnqz7k1mviJEl4PdnSVDy+0uYmC1rFz0YObx4POfweBy5eJwQ4hDeEb/KMYxQ9TA5RsjFBYMyj2X9ZVAq+0tichhEqQzErD9pfpnHhiscA7QH+ofaumjk8Hq1G+EgBju93+rINMdoRN44PFD/AU0QGJgIYmvqeb3s5q0Nb8PvNjwJlhSEX0oPlg7hk37Xenod8MfH7ECp46x/Sb2CddsyelxeNoQvAmrkAuuApwLO06E+X1anf1pOK4Qw1NLLPfPcI4571PuvbnTybZ9cxscuFN0xBkOgwVkXhG9VeB9+dlbkOL5dxHdBrjMOxzkO59AGijvj0A865PAKp+717jgr4r2T6u3qDVy7UuztQvjWudKQ+WZDKTQ7Cs+ZzLWQKlK7dd7AFR/u83EuF15QCnyjUPHBK7ivy7naBXgJ53wVXGpz6Bc8aMOMdblccJ/rynCf8+EIvtE8a/FNuXHeKBSaBZO5FlL7RpYaTf7mXJJuKt1Gq9MtSJwsN+H5ZluWpebZTQOagyL7bmSloshyi+MV5VKRIKYE95uSLCudIjL7wqXc5GVXs9MpFG52Ar4ifa90OwXpe8nFy4VWSym4pILyowzPSxVZbvMd5Xu85VMkXPpRkS99UqEg+XBJKpx3/ioVWtBKYLoU1ZxvnDd55byJN7tSdycKfUUqNM+USpOXGspl97wtFxp8Qek0K0pLgfCVbkfqtOXKuXLW7CpdmPN851yWuwoHTUPxyTws51IFR/CcrwuLSbfr4lznN5WdKPOuClcpdisVXupcFtsQsyXBTOtKFXgeb7dxX9t17rrEu3zx7NxV5LuSq9Li+VYFL3YbMnfp4rvFNq7CDzwjzrX4zk7A46qj54q8C0W7zeHwB2/xPk0FgPe9O3J8fN/V48VGY+D28R78I9dIj7QHO6BHM44ML8D6baS//B+5h0e1QMUlbgAAAABJRU5ErkJgg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10" descr="data:image/png;base64,iVBORw0KGgoAAAANSUhEUgAAAPwAAADICAMAAAD7nnzuAAABaFBMVEX////2g2yA1vcAIlUAAAAKJVKC2fr/h29EHhd0NycqO0Ln6OhosczfdmFDTVDmemQVLloXGxmNUESBgYIrGhijoqLBwMDv7+//92YAIFHR0dF2dXXJyMlraWnd3d0pHBRSe4wfJiy3tra9Z1etX1D//mhpZVTs5VubmZr29vaop6dDQEGAST9HaXh6yug2MzRWU1QkICIfGBORkJAAHFJdWkdsZz2FgDLjAAR7dTNOW3dnp8AAAEgAFU/JbVueWEuCS0EAFBnsAAAwQmpyvNhckqhrQDntHCR5hJyeqLm4v8yNl6saAAA9T3RncoztDRhELivX0E4AADgAD00PKFA3SnAkOGRUhJdFLyxDYm9wfJWrssHHzdgAADUAAExcaYarpUE5NkAqIwCYkjYZEwA3MQAcFx9sZhZUUl5bODMLABPOx1OdlzsfGic4KCe4Y2X83t/wWV3ze3/1j5I5NA4BACBhWx5YUy68ed6rAAAMhUlEQVR4nO2di2PaNh7HYwzWVmBmMEjLw0cxvQAFJ8Teutlg6HgU4yZrxoUsODvW26NNu/V673//JMzDYPNMwID9ber4RaSP9NNPsiyJg4PtUixsdgxM1LHzadTsOJim4/yp82T38dnYKspD/eZ8uuvGT4VXEHUM4Z2nmbTZsTdFx3mnM2V2JMxS3slaM9eRAm6zY2DLli1btu5PqD4LZTJBKzp3NhXImB0Hs+QOwhrdqo2ZaIxlA4dmx8IkUdDmd/3BbXVFEkHW7DiYJ8qKbt6qOgwlDBSyhN9LsGHKQOFAyOyYrV/pwLQrFqjww1MzOEFtMh6mKDq1P9oC8OH9hg9HZyk4HT4z84PRXWgKhvORWZr+GiYRm/nByNPEJjFWU2iqO+9phtnPaewFd+Dhd3X4OWXeht9yzYFfvarbA3j3VIR5/Xh7AH8Qm8LonvO5vYA/YANGisx9J7sX8KvKht9y2fDrkA2/5bLh1yEbfsu1dvht7vBZO/w29mmkQ6EQ6mlaM3w0yka3MO/TUAcWzfmBbPh1yPb2Wy5Lw0f3Ez5h2AUzqdjThW5bXicnC964jtkplDN/PJDzi+n6YHj25ePlpA/B+O+O5OzHLe9cwzgHyjl6u/yZF1tSn3ocy4h4QC4ZAPik3zOa2jp48KmHsOFteBvehrfhbXgbfr/gQUm0LjyWrwOrwoPk8+eiZeHz+c9vgTXhYcbn872styA89iHfz3rrwcOM/xzCo6y3HjyWva1/uK3fli0JDwAoi3BjSXgYpSyt/rbhbXgb3oa34W34LYM/1Cm8M/CULu7LzVcMO/XSrFC3zfAJg6ifLJfxGd1U34zGmrYZ/kA/SzmzyDzdNBryEV5gAtuG4L3iKvArqjfbIbRAMm0Ink6Ce4R3zy75hzPhqdfDT0+FB2JyzF43D89OGRwRjQUDM8dNHJ6wLBubBh9988cgcafBg6RfrHux3oOcOfCBNzFjNHQ6NGtwB8z5dDoxgE//eVxfXrz/jZoDnwXAWwLJcgkjk3RS3Dh87JsnX03EWsXJ9Koq44QZwiOzd6uL11A/P3k4ricXp9GZ8CgSfpGmgVgC/dTYKPxbXZQfHqm2zrrnwfcdHtymDOEfPjn6W3Q2PFmnQTaZTNbNgH/9ky7GA/hMeB58GpFRVN/pGcE//HU2vLcOC3yWhMJMgH88HV4t88GDKDtvcc1Uj5D6+WhcMON/Cc02+1uS9GJ0Cf7cW84DElskCXpm//p3SD8e6Yu+iw/FMmwELdkxfU5nT2y/LTcxxOvt+4vTfgNoKnwJSgS0PzmI0t3hy/7swABGtcgU+IO3z558OR7ryKDNlqZUrDntmEwiY9TKiz7LDwZ7T6/n1fgN43h3eOg6QR3tYoCGKTu11duv6iLPZpVrqNRqYxnD74at+w228KD3gPBZUawvkvPQXGfDs3d/2N9k8xaQtyKZJb3+2WEu1rY/jAVTd118Y4PwgM6SwFunaXr2c96dH2y2EV70I2OvAzC9uE/Ahw1WG1nK2DNBnbTjeTcHD5L1bLaMifV6ck5IA/h0xJmflHMpqzDoDTnVzOvZpNmrFcgsXzcOf+i869j09KQOEs6V4P13GZOz0vP8oTN4R3i9QivBD6Nmw9vwNrwNb8Pb8Da8DW/D2/A2vHXhgXXh/e+eQ71blH+/4LFeN8SrhUPYK3h1sD69qOHvF3xvtP6HxUPYL3hAP3++uMfbM3gMe/XBqt4es3Y9v1wINrwNb8Pb8Da8DW/D2/A2vA1vw28BPGNdeIKZvLrf8AQBj3un4KbqqVUZ68AT1XicIeLwHAM3VY9gJXjmmmE+I64RfI6wmtlXBYLIOa6R8eeIzTu8NBsILDMK9d7LvCdHXOdyueuckSdcM/wJvDeyBP19e/t4nCBGOb9Z+FBvvew5Y9PXCJ+rEsSwzG8aPkWZCU/U4oIgqPDXm4cPmgrvYCC74Kii3eqgwt8cfBjdkY4dZNi535i1DnjUyCGGjRyHQNxnVTd/4HEslHbH3IcZ4y/J0w08Tq828Hgq/ATqgwn8O8Efn+g0aeIJNqXOPjWYZ2Y0AT+/NniCeHD6chz/LvPn3bFjnYxXD3AbzrGjUnppr98JntHrQT6fR/j3Aj9D0bFEcC9Y4id0J/icXo/ROISX+RH9muATb15rJpy4U6lVJlvdCZ7Q6wFCrznWkPOh/32l1dH7dwYuDqVA+lB3ah3wRg7v5enVWH13b/CpiydajWbEaoXcITVWBijn9C9NuXd4+Hw7ceae4IMXumnwf+huiiBcbesg7Pwp6NZqjfAOZvLiPcJP5PyFU/9AE4N4IQ189Jejo2davdHawTZ3YI4r8d9vtHr4/j8Gt51kMhl2BB/69xFMJa0utO2m3YEfb65lxrz9UH2zD/e9Qez3yWn4uwrfS4CPgzw9MVw5QIUPhcKsevvb3/ck55E+fvuPj1MvQqH1BagMpe4gvf356Msxaf3EDsC7qZHC3303B1/9SGD4J2K/bqyqWwf837/W6MWLF/PxKa1tz+jk2kH4r1/8a85KIZFEYqEvP9oB+ENNE4WCZj9ETyB/P2jORYMa81a/bXAf4LX6+O0/R1i95YL6z/eRjDtqXAHsD3xaW9p7D3IqfBQ1bNzsfsOPKRVg2ZT6XD+lF5fSLye4M81bt0HcNZFnKVi2VeApC2YFDfqxVlkG0gx4oz44p67MB1PB/lJpkUn4Q0qnY00KbTP8oZPVR15Ta6vwVOIgmE4j61/opd3TnYGf3W8fRkYAszwdQH2dgcgii4PuDfwgDZZy8vsFD59gl6nf9w0+s8wYhv2CX1I2vA1/7+/q9gted3kcnmG00IxAoPd3xHIvLSaD2Bp4UJ4BTxCEIPTezgsMekVPxB1EtVb1VOEdwwQwhgejldFAfWLKnVnwZFIEJEmLoLcHN14/htG0ITzB1KqE4IG4jCNXczAeBzpRrTkctSuHQxAM4b1JGB5aRbtOg14QWNJbBpioDcIs+Lo3SYt1b4km0QYe0regTKNFKw1y/roarwoez1X12hEXmAcCc129EpiaR6hdETmPpz88aQzem/XWyVLSi5bC7AUBYBCvgB8GMcp+03Ieo0sizBO0NinIQgsAddIPQElz0wAeZrqDuRI8cQbmco1hrgiY70QOwXsEJk4QV4wOHvhJQHpJjLwFJZjlAGRhYNDsswAkRbPhyXpSVOH9qLhDEwV+bwlgtGgAX7uqIdBcrVZjaky1hmgH8PAIpYUeHm3Q+ulwD6YoSl/kVvxAW7ZMgoeFsA9P0wArQ27wA1q0skwawHtqBCMIniuG8FR78ND5MXEVHg1KzOnLPEDLCNPwD/4A4cUkINUgYN5DmzAbnqz7k1mviJEl4PdnSVDy+0uYmC1rFz0YObx4POfweBy5eJwQ4hDeEb/KMYxQ9TA5RsjFBYMyj2X9ZVAq+0tichhEqQzErD9pfpnHhiscA7QH+ofaumjk8Hq1G+EgBju93+rINMdoRN44PFD/AU0QGJgIYmvqeb3s5q0Nb8PvNjwJlhSEX0oPlg7hk37Xenod8MfH7ECp46x/Sb2CddsyelxeNoQvAmrkAuuApwLO06E+X1anf1pOK4Qw1NLLPfPcI4571PuvbnTybZ9cxscuFN0xBkOgwVkXhG9VeB9+dlbkOL5dxHdBrjMOxzkO59AGijvj0A865PAKp+717jgr4r2T6u3qDVy7UuztQvjWudKQ+WZDKTQ7Cs+ZzLWQKlK7dd7AFR/u83EuF15QCnyjUPHBK7ivy7naBXgJ53wVXGpz6Bc8aMOMdblccJ/rynCf8+EIvtE8a/FNuXHeKBSaBZO5FlL7RpYaTf7mXJJuKt1Gq9MtSJwsN+H5ZluWpebZTQOagyL7bmSloshyi+MV5VKRIKYE95uSLCudIjL7wqXc5GVXs9MpFG52Ar4ifa90OwXpe8nFy4VWSym4pILyowzPSxVZbvMd5Xu85VMkXPpRkS99UqEg+XBJKpx3/ioVWtBKYLoU1ZxvnDd55byJN7tSdycKfUUqNM+USpOXGspl97wtFxp8Qek0K0pLgfCVbkfqtOXKuXLW7CpdmPN851yWuwoHTUPxyTws51IFR/CcrwuLSbfr4lznN5WdKPOuClcpdisVXupcFtsQsyXBTOtKFXgeb7dxX9t17rrEu3zx7NxV5LuSq9Li+VYFL3YbMnfp4rvFNq7CDzwjzrX4zk7A46qj54q8C0W7zeHwB2/xPk0FgPe9O3J8fN/V48VGY+D28R78I9dIj7QHO6BHM44ML8D6baS//B+5h0e1QMUlbgAAAABJRU5ErkJggg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12" descr="Resultado de imagem para célula a combustível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5138" name="Picture 18" descr="http://1.bp.blogspot.com/-hs2iCu_pdEI/TooTTZwh-WI/AAAAAAAAAOY/mLa8q_PNa34/s1600/il5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028" y="2351732"/>
            <a:ext cx="4907097" cy="2766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0" name="Picture 20" descr="https://encrypted-tbn1.gstatic.com/images?q=tbn:ANd9GcRbL3y8WbV3RoCZSYq9C9UzuJTWs46nqz1J-UTe9dicyOgJfrMU-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2348880"/>
            <a:ext cx="3458580" cy="2769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158310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u="sng" kern="1200" dirty="0" smtClean="0">
                <a:latin typeface="Arial" charset="0"/>
                <a:ea typeface="+mn-ea"/>
                <a:cs typeface="Arial" charset="0"/>
              </a:rPr>
              <a:t>Baterias</a:t>
            </a:r>
            <a:endParaRPr lang="pt-BR" b="1" u="sng" kern="1200" dirty="0"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AutoShape 6" descr="data:image/png;base64,iVBORw0KGgoAAAANSUhEUgAAAPwAAADICAMAAAD7nnzuAAABaFBMVEX////2g2yA1vcAIlUAAAAKJVKC2fr/h29EHhd0NycqO0Ln6OhosczfdmFDTVDmemQVLloXGxmNUESBgYIrGhijoqLBwMDv7+//92YAIFHR0dF2dXXJyMlraWnd3d0pHBRSe4wfJiy3tra9Z1etX1D//mhpZVTs5VubmZr29vaop6dDQEGAST9HaXh6yug2MzRWU1QkICIfGBORkJAAHFJdWkdsZz2FgDLjAAR7dTNOW3dnp8AAAEgAFU/JbVueWEuCS0EAFBnsAAAwQmpyvNhckqhrQDntHCR5hJyeqLm4v8yNl6saAAA9T3RncoztDRhELivX0E4AADgAD00PKFA3SnAkOGRUhJdFLyxDYm9wfJWrssHHzdgAADUAAExcaYarpUE5NkAqIwCYkjYZEwA3MQAcFx9sZhZUUl5bODMLABPOx1OdlzsfGic4KCe4Y2X83t/wWV3ze3/1j5I5NA4BACBhWx5YUy68ed6rAAAMhUlEQVR4nO2di2PaNh7HYwzWVmBmMEjLw0cxvQAFJ8Teutlg6HgU4yZrxoUsODvW26NNu/V673//JMzDYPNMwID9ber4RaSP9NNPsiyJg4PtUixsdgxM1LHzadTsOJim4/yp82T38dnYKspD/eZ8uuvGT4VXEHUM4Z2nmbTZsTdFx3mnM2V2JMxS3slaM9eRAm6zY2DLli1btu5PqD4LZTJBKzp3NhXImB0Hs+QOwhrdqo2ZaIxlA4dmx8IkUdDmd/3BbXVFEkHW7DiYJ8qKbt6qOgwlDBSyhN9LsGHKQOFAyOyYrV/pwLQrFqjww1MzOEFtMh6mKDq1P9oC8OH9hg9HZyk4HT4z84PRXWgKhvORWZr+GiYRm/nByNPEJjFWU2iqO+9phtnPaewFd+Dhd3X4OWXeht9yzYFfvarbA3j3VIR5/Xh7AH8Qm8LonvO5vYA/YANGisx9J7sX8KvKht9y2fDrkA2/5bLh1yEbfsu1dvht7vBZO/w29mmkQ6EQ6mlaM3w0yka3MO/TUAcWzfmBbPh1yPb2Wy5Lw0f3Ez5h2AUzqdjThW5bXicnC964jtkplDN/PJDzi+n6YHj25ePlpA/B+O+O5OzHLe9cwzgHyjl6u/yZF1tSn3ocy4h4QC4ZAPik3zOa2jp48KmHsOFteBvehrfhbXgbfr/gQUm0LjyWrwOrwoPk8+eiZeHz+c9vgTXhYcbn872styA89iHfz3rrwcOM/xzCo6y3HjyWva1/uK3fli0JDwAoi3BjSXgYpSyt/rbhbXgb3oa34W34LYM/1Cm8M/CULu7LzVcMO/XSrFC3zfAJg6ifLJfxGd1U34zGmrYZ/kA/SzmzyDzdNBryEV5gAtuG4L3iKvArqjfbIbRAMm0Ink6Ce4R3zy75hzPhqdfDT0+FB2JyzF43D89OGRwRjQUDM8dNHJ6wLBubBh9988cgcafBg6RfrHux3oOcOfCBNzFjNHQ6NGtwB8z5dDoxgE//eVxfXrz/jZoDnwXAWwLJcgkjk3RS3Dh87JsnX03EWsXJ9Koq44QZwiOzd6uL11A/P3k4ricXp9GZ8CgSfpGmgVgC/dTYKPxbXZQfHqm2zrrnwfcdHtymDOEfPjn6W3Q2PFmnQTaZTNbNgH/9ky7GA/hMeB58GpFRVN/pGcE//HU2vLcOC3yWhMJMgH88HV4t88GDKDtvcc1Uj5D6+WhcMON/Cc02+1uS9GJ0Cf7cW84DElskCXpm//p3SD8e6Yu+iw/FMmwELdkxfU5nT2y/LTcxxOvt+4vTfgNoKnwJSgS0PzmI0t3hy/7swABGtcgU+IO3z558OR7ryKDNlqZUrDntmEwiY9TKiz7LDwZ7T6/n1fgN43h3eOg6QR3tYoCGKTu11duv6iLPZpVrqNRqYxnD74at+w228KD3gPBZUawvkvPQXGfDs3d/2N9k8xaQtyKZJb3+2WEu1rY/jAVTd118Y4PwgM6SwFunaXr2c96dH2y2EV70I2OvAzC9uE/Ahw1WG1nK2DNBnbTjeTcHD5L1bLaMifV6ck5IA/h0xJmflHMpqzDoDTnVzOvZpNmrFcgsXzcOf+i869j09KQOEs6V4P13GZOz0vP8oTN4R3i9QivBD6Nmw9vwNrwNb8Pb8Da8DW/D2/A2vHXhgXXh/e+eQ71blH+/4LFeN8SrhUPYK3h1sD69qOHvF3xvtP6HxUPYL3hAP3++uMfbM3gMe/XBqt4es3Y9v1wINrwNb8Pb8Da8DW/D2/A2vA1vw28BPGNdeIKZvLrf8AQBj3un4KbqqVUZ68AT1XicIeLwHAM3VY9gJXjmmmE+I64RfI6wmtlXBYLIOa6R8eeIzTu8NBsILDMK9d7LvCdHXOdyueuckSdcM/wJvDeyBP19e/t4nCBGOb9Z+FBvvew5Y9PXCJ+rEsSwzG8aPkWZCU/U4oIgqPDXm4cPmgrvYCC74Kii3eqgwt8cfBjdkY4dZNi535i1DnjUyCGGjRyHQNxnVTd/4HEslHbH3IcZ4y/J0w08Tq828Hgq/ATqgwn8O8Efn+g0aeIJNqXOPjWYZ2Y0AT+/NniCeHD6chz/LvPn3bFjnYxXD3AbzrGjUnppr98JntHrQT6fR/j3Aj9D0bFEcC9Y4id0J/icXo/ROISX+RH9muATb15rJpy4U6lVJlvdCZ7Q6wFCrznWkPOh/32l1dH7dwYuDqVA+lB3ah3wRg7v5enVWH13b/CpiydajWbEaoXcITVWBijn9C9NuXd4+Hw7ceae4IMXumnwf+huiiBcbesg7Pwp6NZqjfAOZvLiPcJP5PyFU/9AE4N4IQ189Jejo2davdHawTZ3YI4r8d9vtHr4/j8Gt51kMhl2BB/69xFMJa0utO2m3YEfb65lxrz9UH2zD/e9Qez3yWn4uwrfS4CPgzw9MVw5QIUPhcKsevvb3/ck55E+fvuPj1MvQqH1BagMpe4gvf356Msxaf3EDsC7qZHC3303B1/9SGD4J2K/bqyqWwf837/W6MWLF/PxKa1tz+jk2kH4r1/8a85KIZFEYqEvP9oB+ENNE4WCZj9ETyB/P2jORYMa81a/bXAf4LX6+O0/R1i95YL6z/eRjDtqXAHsD3xaW9p7D3IqfBQ1bNzsfsOPKRVg2ZT6XD+lF5fSLye4M81bt0HcNZFnKVi2VeApC2YFDfqxVlkG0gx4oz44p67MB1PB/lJpkUn4Q0qnY00KbTP8oZPVR15Ta6vwVOIgmE4j61/opd3TnYGf3W8fRkYAszwdQH2dgcgii4PuDfwgDZZy8vsFD59gl6nf9w0+s8wYhv2CX1I2vA1/7+/q9gted3kcnmG00IxAoPd3xHIvLSaD2Bp4UJ4BTxCEIPTezgsMekVPxB1EtVb1VOEdwwQwhgejldFAfWLKnVnwZFIEJEmLoLcHN14/htG0ITzB1KqE4IG4jCNXczAeBzpRrTkctSuHQxAM4b1JGB5aRbtOg14QWNJbBpioDcIs+Lo3SYt1b4km0QYe0regTKNFKw1y/roarwoez1X12hEXmAcCc129EpiaR6hdETmPpz88aQzem/XWyVLSi5bC7AUBYBCvgB8GMcp+03Ieo0sizBO0NinIQgsAddIPQElz0wAeZrqDuRI8cQbmco1hrgiY70QOwXsEJk4QV4wOHvhJQHpJjLwFJZjlAGRhYNDsswAkRbPhyXpSVOH9qLhDEwV+bwlgtGgAX7uqIdBcrVZjaky1hmgH8PAIpYUeHm3Q+ulwD6YoSl/kVvxAW7ZMgoeFsA9P0wArQ27wA1q0skwawHtqBCMIniuG8FR78ND5MXEVHg1KzOnLPEDLCNPwD/4A4cUkINUgYN5DmzAbnqz7k1mviJEl4PdnSVDy+0uYmC1rFz0YObx4POfweBy5eJwQ4hDeEb/KMYxQ9TA5RsjFBYMyj2X9ZVAq+0tichhEqQzErD9pfpnHhiscA7QH+ofaumjk8Hq1G+EgBju93+rINMdoRN44PFD/AU0QGJgIYmvqeb3s5q0Nb8PvNjwJlhSEX0oPlg7hk37Xenod8MfH7ECp46x/Sb2CddsyelxeNoQvAmrkAuuApwLO06E+X1anf1pOK4Qw1NLLPfPcI4571PuvbnTybZ9cxscuFN0xBkOgwVkXhG9VeB9+dlbkOL5dxHdBrjMOxzkO59AGijvj0A865PAKp+717jgr4r2T6u3qDVy7UuztQvjWudKQ+WZDKTQ7Cs+ZzLWQKlK7dd7AFR/u83EuF15QCnyjUPHBK7ivy7naBXgJ53wVXGpz6Bc8aMOMdblccJ/rynCf8+EIvtE8a/FNuXHeKBSaBZO5FlL7RpYaTf7mXJJuKt1Gq9MtSJwsN+H5ZluWpebZTQOagyL7bmSloshyi+MV5VKRIKYE95uSLCudIjL7wqXc5GVXs9MpFG52Ar4ifa90OwXpe8nFy4VWSym4pILyowzPSxVZbvMd5Xu85VMkXPpRkS99UqEg+XBJKpx3/ioVWtBKYLoU1ZxvnDd55byJN7tSdycKfUUqNM+USpOXGspl97wtFxp8Qek0K0pLgfCVbkfqtOXKuXLW7CpdmPN851yWuwoHTUPxyTws51IFR/CcrwuLSbfr4lznN5WdKPOuClcpdisVXupcFtsQsyXBTOtKFXgeb7dxX9t17rrEu3zx7NxV5LuSq9Li+VYFL3YbMnfp4rvFNq7CDzwjzrX4zk7A46qj54q8C0W7zeHwB2/xPk0FgPe9O3J8fN/V48VGY+D28R78I9dIj7QHO6BHM44ML8D6baS//B+5h0e1QMUlbg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AutoShape 8" descr="data:image/png;base64,iVBORw0KGgoAAAANSUhEUgAAAPwAAADICAMAAAD7nnzuAAABaFBMVEX////2g2yA1vcAIlUAAAAKJVKC2fr/h29EHhd0NycqO0Ln6OhosczfdmFDTVDmemQVLloXGxmNUESBgYIrGhijoqLBwMDv7+//92YAIFHR0dF2dXXJyMlraWnd3d0pHBRSe4wfJiy3tra9Z1etX1D//mhpZVTs5VubmZr29vaop6dDQEGAST9HaXh6yug2MzRWU1QkICIfGBORkJAAHFJdWkdsZz2FgDLjAAR7dTNOW3dnp8AAAEgAFU/JbVueWEuCS0EAFBnsAAAwQmpyvNhckqhrQDntHCR5hJyeqLm4v8yNl6saAAA9T3RncoztDRhELivX0E4AADgAD00PKFA3SnAkOGRUhJdFLyxDYm9wfJWrssHHzdgAADUAAExcaYarpUE5NkAqIwCYkjYZEwA3MQAcFx9sZhZUUl5bODMLABPOx1OdlzsfGic4KCe4Y2X83t/wWV3ze3/1j5I5NA4BACBhWx5YUy68ed6rAAAMhUlEQVR4nO2di2PaNh7HYwzWVmBmMEjLw0cxvQAFJ8Teutlg6HgU4yZrxoUsODvW26NNu/V673//JMzDYPNMwID9ber4RaSP9NNPsiyJg4PtUixsdgxM1LHzadTsOJim4/yp82T38dnYKspD/eZ8uuvGT4VXEHUM4Z2nmbTZsTdFx3mnM2V2JMxS3slaM9eRAm6zY2DLli1btu5PqD4LZTJBKzp3NhXImB0Hs+QOwhrdqo2ZaIxlA4dmx8IkUdDmd/3BbXVFEkHW7DiYJ8qKbt6qOgwlDBSyhN9LsGHKQOFAyOyYrV/pwLQrFqjww1MzOEFtMh6mKDq1P9oC8OH9hg9HZyk4HT4z84PRXWgKhvORWZr+GiYRm/nByNPEJjFWU2iqO+9phtnPaewFd+Dhd3X4OWXeht9yzYFfvarbA3j3VIR5/Xh7AH8Qm8LonvO5vYA/YANGisx9J7sX8KvKht9y2fDrkA2/5bLh1yEbfsu1dvht7vBZO/w29mmkQ6EQ6mlaM3w0yka3MO/TUAcWzfmBbPh1yPb2Wy5Lw0f3Ez5h2AUzqdjThW5bXicnC964jtkplDN/PJDzi+n6YHj25ePlpA/B+O+O5OzHLe9cwzgHyjl6u/yZF1tSn3ocy4h4QC4ZAPik3zOa2jp48KmHsOFteBvehrfhbXgbfr/gQUm0LjyWrwOrwoPk8+eiZeHz+c9vgTXhYcbn872styA89iHfz3rrwcOM/xzCo6y3HjyWva1/uK3fli0JDwAoi3BjSXgYpSyt/rbhbXgb3oa34W34LYM/1Cm8M/CULu7LzVcMO/XSrFC3zfAJg6ifLJfxGd1U34zGmrYZ/kA/SzmzyDzdNBryEV5gAtuG4L3iKvArqjfbIbRAMm0Ink6Ce4R3zy75hzPhqdfDT0+FB2JyzF43D89OGRwRjQUDM8dNHJ6wLBubBh9988cgcafBg6RfrHux3oOcOfCBNzFjNHQ6NGtwB8z5dDoxgE//eVxfXrz/jZoDnwXAWwLJcgkjk3RS3Dh87JsnX03EWsXJ9Koq44QZwiOzd6uL11A/P3k4ricXp9GZ8CgSfpGmgVgC/dTYKPxbXZQfHqm2zrrnwfcdHtymDOEfPjn6W3Q2PFmnQTaZTNbNgH/9ky7GA/hMeB58GpFRVN/pGcE//HU2vLcOC3yWhMJMgH88HV4t88GDKDtvcc1Uj5D6+WhcMON/Cc02+1uS9GJ0Cf7cW84DElskCXpm//p3SD8e6Yu+iw/FMmwELdkxfU5nT2y/LTcxxOvt+4vTfgNoKnwJSgS0PzmI0t3hy/7swABGtcgU+IO3z558OR7ryKDNlqZUrDntmEwiY9TKiz7LDwZ7T6/n1fgN43h3eOg6QR3tYoCGKTu11duv6iLPZpVrqNRqYxnD74at+w228KD3gPBZUawvkvPQXGfDs3d/2N9k8xaQtyKZJb3+2WEu1rY/jAVTd118Y4PwgM6SwFunaXr2c96dH2y2EV70I2OvAzC9uE/Ahw1WG1nK2DNBnbTjeTcHD5L1bLaMifV6ck5IA/h0xJmflHMpqzDoDTnVzOvZpNmrFcgsXzcOf+i869j09KQOEs6V4P13GZOz0vP8oTN4R3i9QivBD6Nmw9vwNrwNb8Pb8Da8DW/D2/A2vHXhgXXh/e+eQ71blH+/4LFeN8SrhUPYK3h1sD69qOHvF3xvtP6HxUPYL3hAP3++uMfbM3gMe/XBqt4es3Y9v1wINrwNb8Pb8Da8DW/D2/A2vA1vw28BPGNdeIKZvLrf8AQBj3un4KbqqVUZ68AT1XicIeLwHAM3VY9gJXjmmmE+I64RfI6wmtlXBYLIOa6R8eeIzTu8NBsILDMK9d7LvCdHXOdyueuckSdcM/wJvDeyBP19e/t4nCBGOb9Z+FBvvew5Y9PXCJ+rEsSwzG8aPkWZCU/U4oIgqPDXm4cPmgrvYCC74Kii3eqgwt8cfBjdkY4dZNi535i1DnjUyCGGjRyHQNxnVTd/4HEslHbH3IcZ4y/J0w08Tq828Hgq/ATqgwn8O8Efn+g0aeIJNqXOPjWYZ2Y0AT+/NniCeHD6chz/LvPn3bFjnYxXD3AbzrGjUnppr98JntHrQT6fR/j3Aj9D0bFEcC9Y4id0J/icXo/ROISX+RH9muATb15rJpy4U6lVJlvdCZ7Q6wFCrznWkPOh/32l1dH7dwYuDqVA+lB3ah3wRg7v5enVWH13b/CpiydajWbEaoXcITVWBijn9C9NuXd4+Hw7ceae4IMXumnwf+huiiBcbesg7Pwp6NZqjfAOZvLiPcJP5PyFU/9AE4N4IQ189Jejo2davdHawTZ3YI4r8d9vtHr4/j8Gt51kMhl2BB/69xFMJa0utO2m3YEfb65lxrz9UH2zD/e9Qez3yWn4uwrfS4CPgzw9MVw5QIUPhcKsevvb3/ck55E+fvuPj1MvQqH1BagMpe4gvf356Msxaf3EDsC7qZHC3303B1/9SGD4J2K/bqyqWwf837/W6MWLF/PxKa1tz+jk2kH4r1/8a85KIZFEYqEvP9oB+ENNE4WCZj9ETyB/P2jORYMa81a/bXAf4LX6+O0/R1i95YL6z/eRjDtqXAHsD3xaW9p7D3IqfBQ1bNzsfsOPKRVg2ZT6XD+lF5fSLye4M81bt0HcNZFnKVi2VeApC2YFDfqxVlkG0gx4oz44p67MB1PB/lJpkUn4Q0qnY00KbTP8oZPVR15Ta6vwVOIgmE4j61/opd3TnYGf3W8fRkYAszwdQH2dgcgii4PuDfwgDZZy8vsFD59gl6nf9w0+s8wYhv2CX1I2vA1/7+/q9gted3kcnmG00IxAoPd3xHIvLSaD2Bp4UJ4BTxCEIPTezgsMekVPxB1EtVb1VOEdwwQwhgejldFAfWLKnVnwZFIEJEmLoLcHN14/htG0ITzB1KqE4IG4jCNXczAeBzpRrTkctSuHQxAM4b1JGB5aRbtOg14QWNJbBpioDcIs+Lo3SYt1b4km0QYe0regTKNFKw1y/roarwoez1X12hEXmAcCc129EpiaR6hdETmPpz88aQzem/XWyVLSi5bC7AUBYBCvgB8GMcp+03Ieo0sizBO0NinIQgsAddIPQElz0wAeZrqDuRI8cQbmco1hrgiY70QOwXsEJk4QV4wOHvhJQHpJjLwFJZjlAGRhYNDsswAkRbPhyXpSVOH9qLhDEwV+bwlgtGgAX7uqIdBcrVZjaky1hmgH8PAIpYUeHm3Q+ulwD6YoSl/kVvxAW7ZMgoeFsA9P0wArQ27wA1q0skwawHtqBCMIniuG8FR78ND5MXEVHg1KzOnLPEDLCNPwD/4A4cUkINUgYN5DmzAbnqz7k1mviJEl4PdnSVDy+0uYmC1rFz0YObx4POfweBy5eJwQ4hDeEb/KMYxQ9TA5RsjFBYMyj2X9ZVAq+0tichhEqQzErD9pfpnHhiscA7QH+ofaumjk8Hq1G+EgBju93+rINMdoRN44PFD/AU0QGJgIYmvqeb3s5q0Nb8PvNjwJlhSEX0oPlg7hk37Xenod8MfH7ECp46x/Sb2CddsyelxeNoQvAmrkAuuApwLO06E+X1anf1pOK4Qw1NLLPfPcI4571PuvbnTybZ9cxscuFN0xBkOgwVkXhG9VeB9+dlbkOL5dxHdBrjMOxzkO59AGijvj0A865PAKp+717jgr4r2T6u3qDVy7UuztQvjWudKQ+WZDKTQ7Cs+ZzLWQKlK7dd7AFR/u83EuF15QCnyjUPHBK7ivy7naBXgJ53wVXGpz6Bc8aMOMdblccJ/rynCf8+EIvtE8a/FNuXHeKBSaBZO5FlL7RpYaTf7mXJJuKt1Gq9MtSJwsN+H5ZluWpebZTQOagyL7bmSloshyi+MV5VKRIKYE95uSLCudIjL7wqXc5GVXs9MpFG52Ar4ifa90OwXpe8nFy4VWSym4pILyowzPSxVZbvMd5Xu85VMkXPpRkS99UqEg+XBJKpx3/ioVWtBKYLoU1ZxvnDd55byJN7tSdycKfUUqNM+USpOXGspl97wtFxp8Qek0K0pLgfCVbkfqtOXKuXLW7CpdmPN851yWuwoHTUPxyTws51IFR/CcrwuLSbfr4lznN5WdKPOuClcpdisVXupcFtsQsyXBTOtKFXgeb7dxX9t17rrEu3zx7NxV5LuSq9Li+VYFL3YbMnfp4rvFNq7CDzwjzrX4zk7A46qj54q8C0W7zeHwB2/xPk0FgPe9O3J8fN/V48VGY+D28R78I9dIj7QHO6BHM44ML8D6baS//B+5h0e1QMUlbgAAAABJRU5ErkJgg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10" descr="data:image/png;base64,iVBORw0KGgoAAAANSUhEUgAAAPwAAADICAMAAAD7nnzuAAABaFBMVEX////2g2yA1vcAIlUAAAAKJVKC2fr/h29EHhd0NycqO0Ln6OhosczfdmFDTVDmemQVLloXGxmNUESBgYIrGhijoqLBwMDv7+//92YAIFHR0dF2dXXJyMlraWnd3d0pHBRSe4wfJiy3tra9Z1etX1D//mhpZVTs5VubmZr29vaop6dDQEGAST9HaXh6yug2MzRWU1QkICIfGBORkJAAHFJdWkdsZz2FgDLjAAR7dTNOW3dnp8AAAEgAFU/JbVueWEuCS0EAFBnsAAAwQmpyvNhckqhrQDntHCR5hJyeqLm4v8yNl6saAAA9T3RncoztDRhELivX0E4AADgAD00PKFA3SnAkOGRUhJdFLyxDYm9wfJWrssHHzdgAADUAAExcaYarpUE5NkAqIwCYkjYZEwA3MQAcFx9sZhZUUl5bODMLABPOx1OdlzsfGic4KCe4Y2X83t/wWV3ze3/1j5I5NA4BACBhWx5YUy68ed6rAAAMhUlEQVR4nO2di2PaNh7HYwzWVmBmMEjLw0cxvQAFJ8Teutlg6HgU4yZrxoUsODvW26NNu/V673//JMzDYPNMwID9ber4RaSP9NNPsiyJg4PtUixsdgxM1LHzadTsOJim4/yp82T38dnYKspD/eZ8uuvGT4VXEHUM4Z2nmbTZsTdFx3mnM2V2JMxS3slaM9eRAm6zY2DLli1btu5PqD4LZTJBKzp3NhXImB0Hs+QOwhrdqo2ZaIxlA4dmx8IkUdDmd/3BbXVFEkHW7DiYJ8qKbt6qOgwlDBSyhN9LsGHKQOFAyOyYrV/pwLQrFqjww1MzOEFtMh6mKDq1P9oC8OH9hg9HZyk4HT4z84PRXWgKhvORWZr+GiYRm/nByNPEJjFWU2iqO+9phtnPaewFd+Dhd3X4OWXeht9yzYFfvarbA3j3VIR5/Xh7AH8Qm8LonvO5vYA/YANGisx9J7sX8KvKht9y2fDrkA2/5bLh1yEbfsu1dvht7vBZO/w29mmkQ6EQ6mlaM3w0yka3MO/TUAcWzfmBbPh1yPb2Wy5Lw0f3Ez5h2AUzqdjThW5bXicnC964jtkplDN/PJDzi+n6YHj25ePlpA/B+O+O5OzHLe9cwzgHyjl6u/yZF1tSn3ocy4h4QC4ZAPik3zOa2jp48KmHsOFteBvehrfhbXgbfr/gQUm0LjyWrwOrwoPk8+eiZeHz+c9vgTXhYcbn872styA89iHfz3rrwcOM/xzCo6y3HjyWva1/uK3fli0JDwAoi3BjSXgYpSyt/rbhbXgb3oa34W34LYM/1Cm8M/CULu7LzVcMO/XSrFC3zfAJg6ifLJfxGd1U34zGmrYZ/kA/SzmzyDzdNBryEV5gAtuG4L3iKvArqjfbIbRAMm0Ink6Ce4R3zy75hzPhqdfDT0+FB2JyzF43D89OGRwRjQUDM8dNHJ6wLBubBh9988cgcafBg6RfrHux3oOcOfCBNzFjNHQ6NGtwB8z5dDoxgE//eVxfXrz/jZoDnwXAWwLJcgkjk3RS3Dh87JsnX03EWsXJ9Koq44QZwiOzd6uL11A/P3k4ricXp9GZ8CgSfpGmgVgC/dTYKPxbXZQfHqm2zrrnwfcdHtymDOEfPjn6W3Q2PFmnQTaZTNbNgH/9ky7GA/hMeB58GpFRVN/pGcE//HU2vLcOC3yWhMJMgH88HV4t88GDKDtvcc1Uj5D6+WhcMON/Cc02+1uS9GJ0Cf7cW84DElskCXpm//p3SD8e6Yu+iw/FMmwELdkxfU5nT2y/LTcxxOvt+4vTfgNoKnwJSgS0PzmI0t3hy/7swABGtcgU+IO3z558OR7ryKDNlqZUrDntmEwiY9TKiz7LDwZ7T6/n1fgN43h3eOg6QR3tYoCGKTu11duv6iLPZpVrqNRqYxnD74at+w228KD3gPBZUawvkvPQXGfDs3d/2N9k8xaQtyKZJb3+2WEu1rY/jAVTd118Y4PwgM6SwFunaXr2c96dH2y2EV70I2OvAzC9uE/Ahw1WG1nK2DNBnbTjeTcHD5L1bLaMifV6ck5IA/h0xJmflHMpqzDoDTnVzOvZpNmrFcgsXzcOf+i869j09KQOEs6V4P13GZOz0vP8oTN4R3i9QivBD6Nmw9vwNrwNb8Pb8Da8DW/D2/A2vHXhgXXh/e+eQ71blH+/4LFeN8SrhUPYK3h1sD69qOHvF3xvtP6HxUPYL3hAP3++uMfbM3gMe/XBqt4es3Y9v1wINrwNb8Pb8Da8DW/D2/A2vA1vw28BPGNdeIKZvLrf8AQBj3un4KbqqVUZ68AT1XicIeLwHAM3VY9gJXjmmmE+I64RfI6wmtlXBYLIOa6R8eeIzTu8NBsILDMK9d7LvCdHXOdyueuckSdcM/wJvDeyBP19e/t4nCBGOb9Z+FBvvew5Y9PXCJ+rEsSwzG8aPkWZCU/U4oIgqPDXm4cPmgrvYCC74Kii3eqgwt8cfBjdkY4dZNi535i1DnjUyCGGjRyHQNxnVTd/4HEslHbH3IcZ4y/J0w08Tq828Hgq/ATqgwn8O8Efn+g0aeIJNqXOPjWYZ2Y0AT+/NniCeHD6chz/LvPn3bFjnYxXD3AbzrGjUnppr98JntHrQT6fR/j3Aj9D0bFEcC9Y4id0J/icXo/ROISX+RH9muATb15rJpy4U6lVJlvdCZ7Q6wFCrznWkPOh/32l1dH7dwYuDqVA+lB3ah3wRg7v5enVWH13b/CpiydajWbEaoXcITVWBijn9C9NuXd4+Hw7ceae4IMXumnwf+huiiBcbesg7Pwp6NZqjfAOZvLiPcJP5PyFU/9AE4N4IQ189Jejo2davdHawTZ3YI4r8d9vtHr4/j8Gt51kMhl2BB/69xFMJa0utO2m3YEfb65lxrz9UH2zD/e9Qez3yWn4uwrfS4CPgzw9MVw5QIUPhcKsevvb3/ck55E+fvuPj1MvQqH1BagMpe4gvf356Msxaf3EDsC7qZHC3303B1/9SGD4J2K/bqyqWwf837/W6MWLF/PxKa1tz+jk2kH4r1/8a85KIZFEYqEvP9oB+ENNE4WCZj9ETyB/P2jORYMa81a/bXAf4LX6+O0/R1i95YL6z/eRjDtqXAHsD3xaW9p7D3IqfBQ1bNzsfsOPKRVg2ZT6XD+lF5fSLye4M81bt0HcNZFnKVi2VeApC2YFDfqxVlkG0gx4oz44p67MB1PB/lJpkUn4Q0qnY00KbTP8oZPVR15Ta6vwVOIgmE4j61/opd3TnYGf3W8fRkYAszwdQH2dgcgii4PuDfwgDZZy8vsFD59gl6nf9w0+s8wYhv2CX1I2vA1/7+/q9gted3kcnmG00IxAoPd3xHIvLSaD2Bp4UJ4BTxCEIPTezgsMekVPxB1EtVb1VOEdwwQwhgejldFAfWLKnVnwZFIEJEmLoLcHN14/htG0ITzB1KqE4IG4jCNXczAeBzpRrTkctSuHQxAM4b1JGB5aRbtOg14QWNJbBpioDcIs+Lo3SYt1b4km0QYe0regTKNFKw1y/roarwoez1X12hEXmAcCc129EpiaR6hdETmPpz88aQzem/XWyVLSi5bC7AUBYBCvgB8GMcp+03Ieo0sizBO0NinIQgsAddIPQElz0wAeZrqDuRI8cQbmco1hrgiY70QOwXsEJk4QV4wOHvhJQHpJjLwFJZjlAGRhYNDsswAkRbPhyXpSVOH9qLhDEwV+bwlgtGgAX7uqIdBcrVZjaky1hmgH8PAIpYUeHm3Q+ulwD6YoSl/kVvxAW7ZMgoeFsA9P0wArQ27wA1q0skwawHtqBCMIniuG8FR78ND5MXEVHg1KzOnLPEDLCNPwD/4A4cUkINUgYN5DmzAbnqz7k1mviJEl4PdnSVDy+0uYmC1rFz0YObx4POfweBy5eJwQ4hDeEb/KMYxQ9TA5RsjFBYMyj2X9ZVAq+0tichhEqQzErD9pfpnHhiscA7QH+ofaumjk8Hq1G+EgBju93+rINMdoRN44PFD/AU0QGJgIYmvqeb3s5q0Nb8PvNjwJlhSEX0oPlg7hk37Xenod8MfH7ECp46x/Sb2CddsyelxeNoQvAmrkAuuApwLO06E+X1anf1pOK4Qw1NLLPfPcI4571PuvbnTybZ9cxscuFN0xBkOgwVkXhG9VeB9+dlbkOL5dxHdBrjMOxzkO59AGijvj0A865PAKp+717jgr4r2T6u3qDVy7UuztQvjWudKQ+WZDKTQ7Cs+ZzLWQKlK7dd7AFR/u83EuF15QCnyjUPHBK7ivy7naBXgJ53wVXGpz6Bc8aMOMdblccJ/rynCf8+EIvtE8a/FNuXHeKBSaBZO5FlL7RpYaTf7mXJJuKt1Gq9MtSJwsN+H5ZluWpebZTQOagyL7bmSloshyi+MV5VKRIKYE95uSLCudIjL7wqXc5GVXs9MpFG52Ar4ifa90OwXpe8nFy4VWSym4pILyowzPSxVZbvMd5Xu85VMkXPpRkS99UqEg+XBJKpx3/ioVWtBKYLoU1ZxvnDd55byJN7tSdycKfUUqNM+USpOXGspl97wtFxp8Qek0K0pLgfCVbkfqtOXKuXLW7CpdmPN851yWuwoHTUPxyTws51IFR/CcrwuLSbfr4lznN5WdKPOuClcpdisVXupcFtsQsyXBTOtKFXgeb7dxX9t17rrEu3zx7NxV5LuSq9Li+VYFL3YbMnfp4rvFNq7CDzwjzrX4zk7A46qj54q8C0W7zeHwB2/xPk0FgPe9O3J8fN/V48VGY+D28R78I9dIj7QHO6BHM44ML8D6baS//B+5h0e1QMUlbgAAAABJRU5ErkJggg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12" descr="Resultado de imagem para célula a combustível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8194" name="Picture 2" descr="https://cleantechnica.com/files/2014/07/leaf-battery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8" y="1640005"/>
            <a:ext cx="4397225" cy="292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1u88jj3r4db2x4txp44yqfj1.wpengine.netdna-cdn.com/wp-content/uploads/2015/03/cq5dam.web_.1280.1280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89"/>
          <a:stretch/>
        </p:blipFill>
        <p:spPr bwMode="auto">
          <a:xfrm>
            <a:off x="4391980" y="2843935"/>
            <a:ext cx="4470374" cy="2937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3912599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u="sng" kern="1200" dirty="0" err="1" smtClean="0">
                <a:latin typeface="Arial" charset="0"/>
                <a:ea typeface="+mn-ea"/>
                <a:cs typeface="Arial" charset="0"/>
              </a:rPr>
              <a:t>Ultracapacitores</a:t>
            </a:r>
            <a:endParaRPr lang="pt-BR" b="1" u="sng" kern="1200" dirty="0"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AutoShape 6" descr="data:image/png;base64,iVBORw0KGgoAAAANSUhEUgAAAPwAAADICAMAAAD7nnzuAAABaFBMVEX////2g2yA1vcAIlUAAAAKJVKC2fr/h29EHhd0NycqO0Ln6OhosczfdmFDTVDmemQVLloXGxmNUESBgYIrGhijoqLBwMDv7+//92YAIFHR0dF2dXXJyMlraWnd3d0pHBRSe4wfJiy3tra9Z1etX1D//mhpZVTs5VubmZr29vaop6dDQEGAST9HaXh6yug2MzRWU1QkICIfGBORkJAAHFJdWkdsZz2FgDLjAAR7dTNOW3dnp8AAAEgAFU/JbVueWEuCS0EAFBnsAAAwQmpyvNhckqhrQDntHCR5hJyeqLm4v8yNl6saAAA9T3RncoztDRhELivX0E4AADgAD00PKFA3SnAkOGRUhJdFLyxDYm9wfJWrssHHzdgAADUAAExcaYarpUE5NkAqIwCYkjYZEwA3MQAcFx9sZhZUUl5bODMLABPOx1OdlzsfGic4KCe4Y2X83t/wWV3ze3/1j5I5NA4BACBhWx5YUy68ed6rAAAMhUlEQVR4nO2di2PaNh7HYwzWVmBmMEjLw0cxvQAFJ8Teutlg6HgU4yZrxoUsODvW26NNu/V673//JMzDYPNMwID9ber4RaSP9NNPsiyJg4PtUixsdgxM1LHzadTsOJim4/yp82T38dnYKspD/eZ8uuvGT4VXEHUM4Z2nmbTZsTdFx3mnM2V2JMxS3slaM9eRAm6zY2DLli1btu5PqD4LZTJBKzp3NhXImB0Hs+QOwhrdqo2ZaIxlA4dmx8IkUdDmd/3BbXVFEkHW7DiYJ8qKbt6qOgwlDBSyhN9LsGHKQOFAyOyYrV/pwLQrFqjww1MzOEFtMh6mKDq1P9oC8OH9hg9HZyk4HT4z84PRXWgKhvORWZr+GiYRm/nByNPEJjFWU2iqO+9phtnPaewFd+Dhd3X4OWXeht9yzYFfvarbA3j3VIR5/Xh7AH8Qm8LonvO5vYA/YANGisx9J7sX8KvKht9y2fDrkA2/5bLh1yEbfsu1dvht7vBZO/w29mmkQ6EQ6mlaM3w0yka3MO/TUAcWzfmBbPh1yPb2Wy5Lw0f3Ez5h2AUzqdjThW5bXicnC964jtkplDN/PJDzi+n6YHj25ePlpA/B+O+O5OzHLe9cwzgHyjl6u/yZF1tSn3ocy4h4QC4ZAPik3zOa2jp48KmHsOFteBvehrfhbXgbfr/gQUm0LjyWrwOrwoPk8+eiZeHz+c9vgTXhYcbn872styA89iHfz3rrwcOM/xzCo6y3HjyWva1/uK3fli0JDwAoi3BjSXgYpSyt/rbhbXgb3oa34W34LYM/1Cm8M/CULu7LzVcMO/XSrFC3zfAJg6ifLJfxGd1U34zGmrYZ/kA/SzmzyDzdNBryEV5gAtuG4L3iKvArqjfbIbRAMm0Ink6Ce4R3zy75hzPhqdfDT0+FB2JyzF43D89OGRwRjQUDM8dNHJ6wLBubBh9988cgcafBg6RfrHux3oOcOfCBNzFjNHQ6NGtwB8z5dDoxgE//eVxfXrz/jZoDnwXAWwLJcgkjk3RS3Dh87JsnX03EWsXJ9Koq44QZwiOzd6uL11A/P3k4ricXp9GZ8CgSfpGmgVgC/dTYKPxbXZQfHqm2zrrnwfcdHtymDOEfPjn6W3Q2PFmnQTaZTNbNgH/9ky7GA/hMeB58GpFRVN/pGcE//HU2vLcOC3yWhMJMgH88HV4t88GDKDtvcc1Uj5D6+WhcMON/Cc02+1uS9GJ0Cf7cW84DElskCXpm//p3SD8e6Yu+iw/FMmwELdkxfU5nT2y/LTcxxOvt+4vTfgNoKnwJSgS0PzmI0t3hy/7swABGtcgU+IO3z558OR7ryKDNlqZUrDntmEwiY9TKiz7LDwZ7T6/n1fgN43h3eOg6QR3tYoCGKTu11duv6iLPZpVrqNRqYxnD74at+w228KD3gPBZUawvkvPQXGfDs3d/2N9k8xaQtyKZJb3+2WEu1rY/jAVTd118Y4PwgM6SwFunaXr2c96dH2y2EV70I2OvAzC9uE/Ahw1WG1nK2DNBnbTjeTcHD5L1bLaMifV6ck5IA/h0xJmflHMpqzDoDTnVzOvZpNmrFcgsXzcOf+i869j09KQOEs6V4P13GZOz0vP8oTN4R3i9QivBD6Nmw9vwNrwNb8Pb8Da8DW/D2/A2vHXhgXXh/e+eQ71blH+/4LFeN8SrhUPYK3h1sD69qOHvF3xvtP6HxUPYL3hAP3++uMfbM3gMe/XBqt4es3Y9v1wINrwNb8Pb8Da8DW/D2/A2vA1vw28BPGNdeIKZvLrf8AQBj3un4KbqqVUZ68AT1XicIeLwHAM3VY9gJXjmmmE+I64RfI6wmtlXBYLIOa6R8eeIzTu8NBsILDMK9d7LvCdHXOdyueuckSdcM/wJvDeyBP19e/t4nCBGOb9Z+FBvvew5Y9PXCJ+rEsSwzG8aPkWZCU/U4oIgqPDXm4cPmgrvYCC74Kii3eqgwt8cfBjdkY4dZNi535i1DnjUyCGGjRyHQNxnVTd/4HEslHbH3IcZ4y/J0w08Tq828Hgq/ATqgwn8O8Efn+g0aeIJNqXOPjWYZ2Y0AT+/NniCeHD6chz/LvPn3bFjnYxXD3AbzrGjUnppr98JntHrQT6fR/j3Aj9D0bFEcC9Y4id0J/icXo/ROISX+RH9muATb15rJpy4U6lVJlvdCZ7Q6wFCrznWkPOh/32l1dH7dwYuDqVA+lB3ah3wRg7v5enVWH13b/CpiydajWbEaoXcITVWBijn9C9NuXd4+Hw7ceae4IMXumnwf+huiiBcbesg7Pwp6NZqjfAOZvLiPcJP5PyFU/9AE4N4IQ189Jejo2davdHawTZ3YI4r8d9vtHr4/j8Gt51kMhl2BB/69xFMJa0utO2m3YEfb65lxrz9UH2zD/e9Qez3yWn4uwrfS4CPgzw9MVw5QIUPhcKsevvb3/ck55E+fvuPj1MvQqH1BagMpe4gvf356Msxaf3EDsC7qZHC3303B1/9SGD4J2K/bqyqWwf837/W6MWLF/PxKa1tz+jk2kH4r1/8a85KIZFEYqEvP9oB+ENNE4WCZj9ETyB/P2jORYMa81a/bXAf4LX6+O0/R1i95YL6z/eRjDtqXAHsD3xaW9p7D3IqfBQ1bNzsfsOPKRVg2ZT6XD+lF5fSLye4M81bt0HcNZFnKVi2VeApC2YFDfqxVlkG0gx4oz44p67MB1PB/lJpkUn4Q0qnY00KbTP8oZPVR15Ta6vwVOIgmE4j61/opd3TnYGf3W8fRkYAszwdQH2dgcgii4PuDfwgDZZy8vsFD59gl6nf9w0+s8wYhv2CX1I2vA1/7+/q9gted3kcnmG00IxAoPd3xHIvLSaD2Bp4UJ4BTxCEIPTezgsMekVPxB1EtVb1VOEdwwQwhgejldFAfWLKnVnwZFIEJEmLoLcHN14/htG0ITzB1KqE4IG4jCNXczAeBzpRrTkctSuHQxAM4b1JGB5aRbtOg14QWNJbBpioDcIs+Lo3SYt1b4km0QYe0regTKNFKw1y/roarwoez1X12hEXmAcCc129EpiaR6hdETmPpz88aQzem/XWyVLSi5bC7AUBYBCvgB8GMcp+03Ieo0sizBO0NinIQgsAddIPQElz0wAeZrqDuRI8cQbmco1hrgiY70QOwXsEJk4QV4wOHvhJQHpJjLwFJZjlAGRhYNDsswAkRbPhyXpSVOH9qLhDEwV+bwlgtGgAX7uqIdBcrVZjaky1hmgH8PAIpYUeHm3Q+ulwD6YoSl/kVvxAW7ZMgoeFsA9P0wArQ27wA1q0skwawHtqBCMIniuG8FR78ND5MXEVHg1KzOnLPEDLCNPwD/4A4cUkINUgYN5DmzAbnqz7k1mviJEl4PdnSVDy+0uYmC1rFz0YObx4POfweBy5eJwQ4hDeEb/KMYxQ9TA5RsjFBYMyj2X9ZVAq+0tichhEqQzErD9pfpnHhiscA7QH+ofaumjk8Hq1G+EgBju93+rINMdoRN44PFD/AU0QGJgIYmvqeb3s5q0Nb8PvNjwJlhSEX0oPlg7hk37Xenod8MfH7ECp46x/Sb2CddsyelxeNoQvAmrkAuuApwLO06E+X1anf1pOK4Qw1NLLPfPcI4571PuvbnTybZ9cxscuFN0xBkOgwVkXhG9VeB9+dlbkOL5dxHdBrjMOxzkO59AGijvj0A865PAKp+717jgr4r2T6u3qDVy7UuztQvjWudKQ+WZDKTQ7Cs+ZzLWQKlK7dd7AFR/u83EuF15QCnyjUPHBK7ivy7naBXgJ53wVXGpz6Bc8aMOMdblccJ/rynCf8+EIvtE8a/FNuXHeKBSaBZO5FlL7RpYaTf7mXJJuKt1Gq9MtSJwsN+H5ZluWpebZTQOagyL7bmSloshyi+MV5VKRIKYE95uSLCudIjL7wqXc5GVXs9MpFG52Ar4ifa90OwXpe8nFy4VWSym4pILyowzPSxVZbvMd5Xu85VMkXPpRkS99UqEg+XBJKpx3/ioVWtBKYLoU1ZxvnDd55byJN7tSdycKfUUqNM+USpOXGspl97wtFxp8Qek0K0pLgfCVbkfqtOXKuXLW7CpdmPN851yWuwoHTUPxyTws51IFR/CcrwuLSbfr4lznN5WdKPOuClcpdisVXupcFtsQsyXBTOtKFXgeb7dxX9t17rrEu3zx7NxV5LuSq9Li+VYFL3YbMnfp4rvFNq7CDzwjzrX4zk7A46qj54q8C0W7zeHwB2/xPk0FgPe9O3J8fN/V48VGY+D28R78I9dIj7QHO6BHM44ML8D6baS//B+5h0e1QMUlbg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AutoShape 8" descr="data:image/png;base64,iVBORw0KGgoAAAANSUhEUgAAAPwAAADICAMAAAD7nnzuAAABaFBMVEX////2g2yA1vcAIlUAAAAKJVKC2fr/h29EHhd0NycqO0Ln6OhosczfdmFDTVDmemQVLloXGxmNUESBgYIrGhijoqLBwMDv7+//92YAIFHR0dF2dXXJyMlraWnd3d0pHBRSe4wfJiy3tra9Z1etX1D//mhpZVTs5VubmZr29vaop6dDQEGAST9HaXh6yug2MzRWU1QkICIfGBORkJAAHFJdWkdsZz2FgDLjAAR7dTNOW3dnp8AAAEgAFU/JbVueWEuCS0EAFBnsAAAwQmpyvNhckqhrQDntHCR5hJyeqLm4v8yNl6saAAA9T3RncoztDRhELivX0E4AADgAD00PKFA3SnAkOGRUhJdFLyxDYm9wfJWrssHHzdgAADUAAExcaYarpUE5NkAqIwCYkjYZEwA3MQAcFx9sZhZUUl5bODMLABPOx1OdlzsfGic4KCe4Y2X83t/wWV3ze3/1j5I5NA4BACBhWx5YUy68ed6rAAAMhUlEQVR4nO2di2PaNh7HYwzWVmBmMEjLw0cxvQAFJ8Teutlg6HgU4yZrxoUsODvW26NNu/V673//JMzDYPNMwID9ber4RaSP9NNPsiyJg4PtUixsdgxM1LHzadTsOJim4/yp82T38dnYKspD/eZ8uuvGT4VXEHUM4Z2nmbTZsTdFx3mnM2V2JMxS3slaM9eRAm6zY2DLli1btu5PqD4LZTJBKzp3NhXImB0Hs+QOwhrdqo2ZaIxlA4dmx8IkUdDmd/3BbXVFEkHW7DiYJ8qKbt6qOgwlDBSyhN9LsGHKQOFAyOyYrV/pwLQrFqjww1MzOEFtMh6mKDq1P9oC8OH9hg9HZyk4HT4z84PRXWgKhvORWZr+GiYRm/nByNPEJjFWU2iqO+9phtnPaewFd+Dhd3X4OWXeht9yzYFfvarbA3j3VIR5/Xh7AH8Qm8LonvO5vYA/YANGisx9J7sX8KvKht9y2fDrkA2/5bLh1yEbfsu1dvht7vBZO/w29mmkQ6EQ6mlaM3w0yka3MO/TUAcWzfmBbPh1yPb2Wy5Lw0f3Ez5h2AUzqdjThW5bXicnC964jtkplDN/PJDzi+n6YHj25ePlpA/B+O+O5OzHLe9cwzgHyjl6u/yZF1tSn3ocy4h4QC4ZAPik3zOa2jp48KmHsOFteBvehrfhbXgbfr/gQUm0LjyWrwOrwoPk8+eiZeHz+c9vgTXhYcbn872styA89iHfz3rrwcOM/xzCo6y3HjyWva1/uK3fli0JDwAoi3BjSXgYpSyt/rbhbXgb3oa34W34LYM/1Cm8M/CULu7LzVcMO/XSrFC3zfAJg6ifLJfxGd1U34zGmrYZ/kA/SzmzyDzdNBryEV5gAtuG4L3iKvArqjfbIbRAMm0Ink6Ce4R3zy75hzPhqdfDT0+FB2JyzF43D89OGRwRjQUDM8dNHJ6wLBubBh9988cgcafBg6RfrHux3oOcOfCBNzFjNHQ6NGtwB8z5dDoxgE//eVxfXrz/jZoDnwXAWwLJcgkjk3RS3Dh87JsnX03EWsXJ9Koq44QZwiOzd6uL11A/P3k4ricXp9GZ8CgSfpGmgVgC/dTYKPxbXZQfHqm2zrrnwfcdHtymDOEfPjn6W3Q2PFmnQTaZTNbNgH/9ky7GA/hMeB58GpFRVN/pGcE//HU2vLcOC3yWhMJMgH88HV4t88GDKDtvcc1Uj5D6+WhcMON/Cc02+1uS9GJ0Cf7cW84DElskCXpm//p3SD8e6Yu+iw/FMmwELdkxfU5nT2y/LTcxxOvt+4vTfgNoKnwJSgS0PzmI0t3hy/7swABGtcgU+IO3z558OR7ryKDNlqZUrDntmEwiY9TKiz7LDwZ7T6/n1fgN43h3eOg6QR3tYoCGKTu11duv6iLPZpVrqNRqYxnD74at+w228KD3gPBZUawvkvPQXGfDs3d/2N9k8xaQtyKZJb3+2WEu1rY/jAVTd118Y4PwgM6SwFunaXr2c96dH2y2EV70I2OvAzC9uE/Ahw1WG1nK2DNBnbTjeTcHD5L1bLaMifV6ck5IA/h0xJmflHMpqzDoDTnVzOvZpNmrFcgsXzcOf+i869j09KQOEs6V4P13GZOz0vP8oTN4R3i9QivBD6Nmw9vwNrwNb8Pb8Da8DW/D2/A2vHXhgXXh/e+eQ71blH+/4LFeN8SrhUPYK3h1sD69qOHvF3xvtP6HxUPYL3hAP3++uMfbM3gMe/XBqt4es3Y9v1wINrwNb8Pb8Da8DW/D2/A2vA1vw28BPGNdeIKZvLrf8AQBj3un4KbqqVUZ68AT1XicIeLwHAM3VY9gJXjmmmE+I64RfI6wmtlXBYLIOa6R8eeIzTu8NBsILDMK9d7LvCdHXOdyueuckSdcM/wJvDeyBP19e/t4nCBGOb9Z+FBvvew5Y9PXCJ+rEsSwzG8aPkWZCU/U4oIgqPDXm4cPmgrvYCC74Kii3eqgwt8cfBjdkY4dZNi535i1DnjUyCGGjRyHQNxnVTd/4HEslHbH3IcZ4y/J0w08Tq828Hgq/ATqgwn8O8Efn+g0aeIJNqXOPjWYZ2Y0AT+/NniCeHD6chz/LvPn3bFjnYxXD3AbzrGjUnppr98JntHrQT6fR/j3Aj9D0bFEcC9Y4id0J/icXo/ROISX+RH9muATb15rJpy4U6lVJlvdCZ7Q6wFCrznWkPOh/32l1dH7dwYuDqVA+lB3ah3wRg7v5enVWH13b/CpiydajWbEaoXcITVWBijn9C9NuXd4+Hw7ceae4IMXumnwf+huiiBcbesg7Pwp6NZqjfAOZvLiPcJP5PyFU/9AE4N4IQ189Jejo2davdHawTZ3YI4r8d9vtHr4/j8Gt51kMhl2BB/69xFMJa0utO2m3YEfb65lxrz9UH2zD/e9Qez3yWn4uwrfS4CPgzw9MVw5QIUPhcKsevvb3/ck55E+fvuPj1MvQqH1BagMpe4gvf356Msxaf3EDsC7qZHC3303B1/9SGD4J2K/bqyqWwf837/W6MWLF/PxKa1tz+jk2kH4r1/8a85KIZFEYqEvP9oB+ENNE4WCZj9ETyB/P2jORYMa81a/bXAf4LX6+O0/R1i95YL6z/eRjDtqXAHsD3xaW9p7D3IqfBQ1bNzsfsOPKRVg2ZT6XD+lF5fSLye4M81bt0HcNZFnKVi2VeApC2YFDfqxVlkG0gx4oz44p67MB1PB/lJpkUn4Q0qnY00KbTP8oZPVR15Ta6vwVOIgmE4j61/opd3TnYGf3W8fRkYAszwdQH2dgcgii4PuDfwgDZZy8vsFD59gl6nf9w0+s8wYhv2CX1I2vA1/7+/q9gted3kcnmG00IxAoPd3xHIvLSaD2Bp4UJ4BTxCEIPTezgsMekVPxB1EtVb1VOEdwwQwhgejldFAfWLKnVnwZFIEJEmLoLcHN14/htG0ITzB1KqE4IG4jCNXczAeBzpRrTkctSuHQxAM4b1JGB5aRbtOg14QWNJbBpioDcIs+Lo3SYt1b4km0QYe0regTKNFKw1y/roarwoez1X12hEXmAcCc129EpiaR6hdETmPpz88aQzem/XWyVLSi5bC7AUBYBCvgB8GMcp+03Ieo0sizBO0NinIQgsAddIPQElz0wAeZrqDuRI8cQbmco1hrgiY70QOwXsEJk4QV4wOHvhJQHpJjLwFJZjlAGRhYNDsswAkRbPhyXpSVOH9qLhDEwV+bwlgtGgAX7uqIdBcrVZjaky1hmgH8PAIpYUeHm3Q+ulwD6YoSl/kVvxAW7ZMgoeFsA9P0wArQ27wA1q0skwawHtqBCMIniuG8FR78ND5MXEVHg1KzOnLPEDLCNPwD/4A4cUkINUgYN5DmzAbnqz7k1mviJEl4PdnSVDy+0uYmC1rFz0YObx4POfweBy5eJwQ4hDeEb/KMYxQ9TA5RsjFBYMyj2X9ZVAq+0tichhEqQzErD9pfpnHhiscA7QH+ofaumjk8Hq1G+EgBju93+rINMdoRN44PFD/AU0QGJgIYmvqeb3s5q0Nb8PvNjwJlhSEX0oPlg7hk37Xenod8MfH7ECp46x/Sb2CddsyelxeNoQvAmrkAuuApwLO06E+X1anf1pOK4Qw1NLLPfPcI4571PuvbnTybZ9cxscuFN0xBkOgwVkXhG9VeB9+dlbkOL5dxHdBrjMOxzkO59AGijvj0A865PAKp+717jgr4r2T6u3qDVy7UuztQvjWudKQ+WZDKTQ7Cs+ZzLWQKlK7dd7AFR/u83EuF15QCnyjUPHBK7ivy7naBXgJ53wVXGpz6Bc8aMOMdblccJ/rynCf8+EIvtE8a/FNuXHeKBSaBZO5FlL7RpYaTf7mXJJuKt1Gq9MtSJwsN+H5ZluWpebZTQOagyL7bmSloshyi+MV5VKRIKYE95uSLCudIjL7wqXc5GVXs9MpFG52Ar4ifa90OwXpe8nFy4VWSym4pILyowzPSxVZbvMd5Xu85VMkXPpRkS99UqEg+XBJKpx3/ioVWtBKYLoU1ZxvnDd55byJN7tSdycKfUUqNM+USpOXGspl97wtFxp8Qek0K0pLgfCVbkfqtOXKuXLW7CpdmPN851yWuwoHTUPxyTws51IFR/CcrwuLSbfr4lznN5WdKPOuClcpdisVXupcFtsQsyXBTOtKFXgeb7dxX9t17rrEu3zx7NxV5LuSq9Li+VYFL3YbMnfp4rvFNq7CDzwjzrX4zk7A46qj54q8C0W7zeHwB2/xPk0FgPe9O3J8fN/V48VGY+D28R78I9dIj7QHO6BHM44ML8D6baS//B+5h0e1QMUlbgAAAABJRU5ErkJgg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10" descr="data:image/png;base64,iVBORw0KGgoAAAANSUhEUgAAAPwAAADICAMAAAD7nnzuAAABaFBMVEX////2g2yA1vcAIlUAAAAKJVKC2fr/h29EHhd0NycqO0Ln6OhosczfdmFDTVDmemQVLloXGxmNUESBgYIrGhijoqLBwMDv7+//92YAIFHR0dF2dXXJyMlraWnd3d0pHBRSe4wfJiy3tra9Z1etX1D//mhpZVTs5VubmZr29vaop6dDQEGAST9HaXh6yug2MzRWU1QkICIfGBORkJAAHFJdWkdsZz2FgDLjAAR7dTNOW3dnp8AAAEgAFU/JbVueWEuCS0EAFBnsAAAwQmpyvNhckqhrQDntHCR5hJyeqLm4v8yNl6saAAA9T3RncoztDRhELivX0E4AADgAD00PKFA3SnAkOGRUhJdFLyxDYm9wfJWrssHHzdgAADUAAExcaYarpUE5NkAqIwCYkjYZEwA3MQAcFx9sZhZUUl5bODMLABPOx1OdlzsfGic4KCe4Y2X83t/wWV3ze3/1j5I5NA4BACBhWx5YUy68ed6rAAAMhUlEQVR4nO2di2PaNh7HYwzWVmBmMEjLw0cxvQAFJ8Teutlg6HgU4yZrxoUsODvW26NNu/V673//JMzDYPNMwID9ber4RaSP9NNPsiyJg4PtUixsdgxM1LHzadTsOJim4/yp82T38dnYKspD/eZ8uuvGT4VXEHUM4Z2nmbTZsTdFx3mnM2V2JMxS3slaM9eRAm6zY2DLli1btu5PqD4LZTJBKzp3NhXImB0Hs+QOwhrdqo2ZaIxlA4dmx8IkUdDmd/3BbXVFEkHW7DiYJ8qKbt6qOgwlDBSyhN9LsGHKQOFAyOyYrV/pwLQrFqjww1MzOEFtMh6mKDq1P9oC8OH9hg9HZyk4HT4z84PRXWgKhvORWZr+GiYRm/nByNPEJjFWU2iqO+9phtnPaewFd+Dhd3X4OWXeht9yzYFfvarbA3j3VIR5/Xh7AH8Qm8LonvO5vYA/YANGisx9J7sX8KvKht9y2fDrkA2/5bLh1yEbfsu1dvht7vBZO/w29mmkQ6EQ6mlaM3w0yka3MO/TUAcWzfmBbPh1yPb2Wy5Lw0f3Ez5h2AUzqdjThW5bXicnC964jtkplDN/PJDzi+n6YHj25ePlpA/B+O+O5OzHLe9cwzgHyjl6u/yZF1tSn3ocy4h4QC4ZAPik3zOa2jp48KmHsOFteBvehrfhbXgbfr/gQUm0LjyWrwOrwoPk8+eiZeHz+c9vgTXhYcbn872styA89iHfz3rrwcOM/xzCo6y3HjyWva1/uK3fli0JDwAoi3BjSXgYpSyt/rbhbXgb3oa34W34LYM/1Cm8M/CULu7LzVcMO/XSrFC3zfAJg6ifLJfxGd1U34zGmrYZ/kA/SzmzyDzdNBryEV5gAtuG4L3iKvArqjfbIbRAMm0Ink6Ce4R3zy75hzPhqdfDT0+FB2JyzF43D89OGRwRjQUDM8dNHJ6wLBubBh9988cgcafBg6RfrHux3oOcOfCBNzFjNHQ6NGtwB8z5dDoxgE//eVxfXrz/jZoDnwXAWwLJcgkjk3RS3Dh87JsnX03EWsXJ9Koq44QZwiOzd6uL11A/P3k4ricXp9GZ8CgSfpGmgVgC/dTYKPxbXZQfHqm2zrrnwfcdHtymDOEfPjn6W3Q2PFmnQTaZTNbNgH/9ky7GA/hMeB58GpFRVN/pGcE//HU2vLcOC3yWhMJMgH88HV4t88GDKDtvcc1Uj5D6+WhcMON/Cc02+1uS9GJ0Cf7cW84DElskCXpm//p3SD8e6Yu+iw/FMmwELdkxfU5nT2y/LTcxxOvt+4vTfgNoKnwJSgS0PzmI0t3hy/7swABGtcgU+IO3z558OR7ryKDNlqZUrDntmEwiY9TKiz7LDwZ7T6/n1fgN43h3eOg6QR3tYoCGKTu11duv6iLPZpVrqNRqYxnD74at+w228KD3gPBZUawvkvPQXGfDs3d/2N9k8xaQtyKZJb3+2WEu1rY/jAVTd118Y4PwgM6SwFunaXr2c96dH2y2EV70I2OvAzC9uE/Ahw1WG1nK2DNBnbTjeTcHD5L1bLaMifV6ck5IA/h0xJmflHMpqzDoDTnVzOvZpNmrFcgsXzcOf+i869j09KQOEs6V4P13GZOz0vP8oTN4R3i9QivBD6Nmw9vwNrwNb8Pb8Da8DW/D2/A2vHXhgXXh/e+eQ71blH+/4LFeN8SrhUPYK3h1sD69qOHvF3xvtP6HxUPYL3hAP3++uMfbM3gMe/XBqt4es3Y9v1wINrwNb8Pb8Da8DW/D2/A2vA1vw28BPGNdeIKZvLrf8AQBj3un4KbqqVUZ68AT1XicIeLwHAM3VY9gJXjmmmE+I64RfI6wmtlXBYLIOa6R8eeIzTu8NBsILDMK9d7LvCdHXOdyueuckSdcM/wJvDeyBP19e/t4nCBGOb9Z+FBvvew5Y9PXCJ+rEsSwzG8aPkWZCU/U4oIgqPDXm4cPmgrvYCC74Kii3eqgwt8cfBjdkY4dZNi535i1DnjUyCGGjRyHQNxnVTd/4HEslHbH3IcZ4y/J0w08Tq828Hgq/ATqgwn8O8Efn+g0aeIJNqXOPjWYZ2Y0AT+/NniCeHD6chz/LvPn3bFjnYxXD3AbzrGjUnppr98JntHrQT6fR/j3Aj9D0bFEcC9Y4id0J/icXo/ROISX+RH9muATb15rJpy4U6lVJlvdCZ7Q6wFCrznWkPOh/32l1dH7dwYuDqVA+lB3ah3wRg7v5enVWH13b/CpiydajWbEaoXcITVWBijn9C9NuXd4+Hw7ceae4IMXumnwf+huiiBcbesg7Pwp6NZqjfAOZvLiPcJP5PyFU/9AE4N4IQ189Jejo2davdHawTZ3YI4r8d9vtHr4/j8Gt51kMhl2BB/69xFMJa0utO2m3YEfb65lxrz9UH2zD/e9Qez3yWn4uwrfS4CPgzw9MVw5QIUPhcKsevvb3/ck55E+fvuPj1MvQqH1BagMpe4gvf356Msxaf3EDsC7qZHC3303B1/9SGD4J2K/bqyqWwf837/W6MWLF/PxKa1tz+jk2kH4r1/8a85KIZFEYqEvP9oB+ENNE4WCZj9ETyB/P2jORYMa81a/bXAf4LX6+O0/R1i95YL6z/eRjDtqXAHsD3xaW9p7D3IqfBQ1bNzsfsOPKRVg2ZT6XD+lF5fSLye4M81bt0HcNZFnKVi2VeApC2YFDfqxVlkG0gx4oz44p67MB1PB/lJpkUn4Q0qnY00KbTP8oZPVR15Ta6vwVOIgmE4j61/opd3TnYGf3W8fRkYAszwdQH2dgcgii4PuDfwgDZZy8vsFD59gl6nf9w0+s8wYhv2CX1I2vA1/7+/q9gted3kcnmG00IxAoPd3xHIvLSaD2Bp4UJ4BTxCEIPTezgsMekVPxB1EtVb1VOEdwwQwhgejldFAfWLKnVnwZFIEJEmLoLcHN14/htG0ITzB1KqE4IG4jCNXczAeBzpRrTkctSuHQxAM4b1JGB5aRbtOg14QWNJbBpioDcIs+Lo3SYt1b4km0QYe0regTKNFKw1y/roarwoez1X12hEXmAcCc129EpiaR6hdETmPpz88aQzem/XWyVLSi5bC7AUBYBCvgB8GMcp+03Ieo0sizBO0NinIQgsAddIPQElz0wAeZrqDuRI8cQbmco1hrgiY70QOwXsEJk4QV4wOHvhJQHpJjLwFJZjlAGRhYNDsswAkRbPhyXpSVOH9qLhDEwV+bwlgtGgAX7uqIdBcrVZjaky1hmgH8PAIpYUeHm3Q+ulwD6YoSl/kVvxAW7ZMgoeFsA9P0wArQ27wA1q0skwawHtqBCMIniuG8FR78ND5MXEVHg1KzOnLPEDLCNPwD/4A4cUkINUgYN5DmzAbnqz7k1mviJEl4PdnSVDy+0uYmC1rFz0YObx4POfweBy5eJwQ4hDeEb/KMYxQ9TA5RsjFBYMyj2X9ZVAq+0tichhEqQzErD9pfpnHhiscA7QH+ofaumjk8Hq1G+EgBju93+rINMdoRN44PFD/AU0QGJgIYmvqeb3s5q0Nb8PvNjwJlhSEX0oPlg7hk37Xenod8MfH7ECp46x/Sb2CddsyelxeNoQvAmrkAuuApwLO06E+X1anf1pOK4Qw1NLLPfPcI4571PuvbnTybZ9cxscuFN0xBkOgwVkXhG9VeB9+dlbkOL5dxHdBrjMOxzkO59AGijvj0A865PAKp+717jgr4r2T6u3qDVy7UuztQvjWudKQ+WZDKTQ7Cs+ZzLWQKlK7dd7AFR/u83EuF15QCnyjUPHBK7ivy7naBXgJ53wVXGpz6Bc8aMOMdblccJ/rynCf8+EIvtE8a/FNuXHeKBSaBZO5FlL7RpYaTf7mXJJuKt1Gq9MtSJwsN+H5ZluWpebZTQOagyL7bmSloshyi+MV5VKRIKYE95uSLCudIjL7wqXc5GVXs9MpFG52Ar4ifa90OwXpe8nFy4VWSym4pILyowzPSxVZbvMd5Xu85VMkXPpRkS99UqEg+XBJKpx3/ioVWtBKYLoU1ZxvnDd55byJN7tSdycKfUUqNM+USpOXGspl97wtFxp8Qek0K0pLgfCVbkfqtOXKuXLW7CpdmPN851yWuwoHTUPxyTws51IFR/CcrwuLSbfr4lznN5WdKPOuClcpdisVXupcFtsQsyXBTOtKFXgeb7dxX9t17rrEu3zx7NxV5LuSq9Li+VYFL3YbMnfp4rvFNq7CDzwjzrX4zk7A46qj54q8C0W7zeHwB2/xPk0FgPe9O3J8fN/V48VGY+D28R78I9dIj7QHO6BHM44ML8D6baS//B+5h0e1QMUlbgAAAABJRU5ErkJggg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12" descr="Resultado de imagem para célula a combustível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AutoShape 4" descr="data:image/jpeg;base64,/9j/4AAQSkZJRgABAQAAAQABAAD/2wCEAAkGBxITEhUUEhIVFhUWGBsWFRgXGRgYGRodGx4fGh4eGRoYHyogHh4lGxsXITEhJSk3Li4vFx8zPjMtOigtLisBCgoKDg0OGxAQGzEmICYtNS0uLSsyLS0tMCstKystLS01LS8tLS8vLSstLS0tLy03LS0tLS0tLS0tLS0tLS0tLf/AABEIAKgBLAMBIgACEQEDEQH/xAAcAAEAAwEBAQEBAAAAAAAAAAAABQYHBAMIAgH/xABAEAACAQIEAwYDBQYFBAMBAAABAhEAAwQSITEFBkEHEyJRYXEygZEUI0KhsVJywdHh8DNDYoKiFSSSsmNkk1P/xAAaAQEAAgMBAAAAAAAAAAAAAAAAAgMBBAUG/8QAMREAAgEDAgMGBQQDAQAAAAAAAAECAwQRITESQVEFIjJhcbETgaHB8COR0eFCcvEk/9oADAMBAAIRAxEAPwDbaUpWTApXn9oTMFzrmOyyJ+m9eOL4lZtf4t62nXxOq/qaA6qqA51BtG6qHR+7ynzidwdonX02pzFz9g7Vm53eIU3ijd1Cu6l4OXULETHWqlglQ4K5lzOMyuzTEMwIjb1J+VU1JdGTiuprlKyngnax3bm3jbbG2NEvoJYxvnTrr+JfpWk8I4tYxNsXMPdW4h0lTMHyI3B9DrViknsRawdtKUqRgUpSgFKUoBSlKAUpSgFKUoBSlKAUpSgFKUoBSlKAUpSgFKUoBSlKAUpSgFKUoDI+Ze1+9Zv3sPZwtsNZuNbzXHZpykicigaHf4utQNjnnH47Ml2/YVetkKbauu+rSWI/0htesiRVx7R+zbD4gXcXam3iImAYt3GJAlwdjEiRG4JmKw1w9pjbvKyOhghpBB/vrVUs9Sawa3xTDM+ERbdpFIAJugk5ehKv0B1894qrWODPZRmtKt1uq2zlO5OrtlDbxGukeQri4fzNdyi3edymwYGSB0lTowH9mp/gF7quLWFDFdWUiZOzrG5PXqapcW2GubZSOKYm81w5sPkaMoDnP7ldN56g/OrPwzhvEVsNF61bUqrkZdTvAzXQQCPKo3H8RthxBuX2Er4V3BkEFjEggnofepHFYnidu0biYBLdthq7MuoYzJVGGpMep9azr0ILfQgeF5XvFr33n+4anfWNMvoCN9INWzimIW3kbBWbuHvkAqcPMMSY1CyMsD8R6maqXDLeKuXUXMAAToQcoHUGSYGo2PUVZ+M3StmO8S0RmW5lLlngwIDEZQddT6RM0ejClJFh4D2t3LbdzjbYu5Tla7YIzEzvk0Vo2JU9NBWn8I43h8SuaxeR9ASoPjWf20PiU+hFfPHAMYtllYIMxYEFiSYnVZICwRHT+s3zFhL9y79os27lohvDdUlMonYOD8PU5fKpqo1uS0ZvlKxTl/tbxFohMUi30HhzoMl3TTMZOVydP2a1TgfM+ExYHcX0ZoDFMwFxf3k3FWqSZhpkvSlKkYFKUoBSlKAUpSgFKUoBSlKAUpSgFKUoBSlf2gP5SqbZ5pd++cEKtpipTLroxScxmdR6VY+A8Q+0Ye3diM4mPYkfwqEZpvBJrB30pSpkRSlKAUpSgOHj1nPhrylQ8238JiG0Jgzpqax3tS4MbuHS+lq2AgAZzIuAExlKxBWSNZ09q264mYEHqCPrpWMc14m8mAtrnzJdi24aGIKqDo3xTmQnUn4oq23gp1VFmJvEWzLGBtmPw7D+OtdNu8CNP7+tdKWw6lT6/wA68MBwO6wvuuptKHgbss6kAdRpI9TV11YyjmcdvYjTrJvhe5L8Awa3NRdW3eDSM5KiBrKkA67yD5etazzHg7z4IKLNq2wjMQrCAOouOYHlJnQ1heFvGRJII8v5zVuw3Od/uxYvXnNvQCST8mjcVzMYyXYbPW3wg29Xv2GJM5AhuqSRBnMAuo0Pn8hUNxvjeJhrQwi20bUkhiD0kQQuwA67CI2qdVbme26rntkycuVpGk5Z0zjXwsRt1Bq186n/ALdO7VyWI1uNbygDU5lRi09IAjeq4ZabZFwiuZlHDBjL10BbpDERIIBj3ILdPOpDF8CxOTO9wuASDN0vBXQ/EYJkHRZPtXRhmt2CWvMbfxEEMqO2aJEwSBKqQTqNY3NfjivM+BIfwXbrMMoYqDG4gO5nKZ1jUxuKnlvYrUlsjm4XhbamXAc9FmACD1EGdjppuNehtPH8FYKeBDbcQUcW8jA6a5lAywDO+vrVAt8TbMoFoKogGAFaBv4kXf1JrQMHj7Vy3Ia4zwJDkAADbQDxaDeflUZJpZJxnPbH7s9+D9oPEMGFW+oxNkD4jIuQTIm5MbbZlk6a1pvLHOWExy/dPlcRmt3IVxPkJhh6qTWS38SojPIJ2BVgT7CJj12r9YPl7C3wSXy3ApuRbIEKADmgqdjMwBt13pTqy5otai9mbxSsU4VzxisFcCm6cXhY2YhrqjpluTPlo/tpWg8tc/4LGZVFzurx/wAq7CsT5Kfhb2Bn0rYjNMg4lqpVaw3MTXWuC3k8JYLtssyWk+nSuzgfGDed0bLKANmWNQSRsCY1Hn8qKazgcLJmlKVMiKUpQClKUApSlAKVA8w844LBg99eXONraeO4T0GVdvdoHrUOvM2KxVkvhu6w+gM3Q11oIkQq5VHvJ1B0NQlOMdySi2XLEYhLalrjqijdmIUD3J0qkcd7UMHblMKTibuwyA92D5lzowH+mayvma3jbl0/aXe+4Gjabb6W9Mu4MAba1X7F17b5gssJBUyu+m4giq3UbXdM4RsXBsMotXszGbwz/DsSTcNdPL/N1rCW1s3QxRScjLkLAEloa3mztvugPr60TgvaO1lGt3bDqjALmUBysdRIEj0NeV/iOCvAOMTndjD5kYgAQQTbKCJgAhTsIneqszTTwYc44ZuHDOYsJiNLOIts22Scr+xRoYH3FSlfOIvYZLiqMKHQQUYuCXIMmQpYDMdMukfOrxytxljchL99EJIVAVcE66EXQyr0gJA9KtVbqiMWmatSsybtPNliGT7RbAJzL4LigH8QICN/tIFTPDe1Lhl34rzWmiSLqMPoyypPpM1ZGpFknFl0pXPgMfavoLlm4lxDsyMGH1FdFTIisa50ww+z3fAQbWIYFygGYF3UBWHQAga1stZjzxYJt49YMK63QSTGq22MCdOvSPnNW28sVYvzMTWYszjhHCHuoWtkEi5kKkwYIEN7TI+lT/Jti5ZvhlVbjXLBdFkrPwmCSukg+361zcj3oW6CSBmtmAesyDE+a6kdN9q7eClkvWCqgR3ttT4DmKmDmAAYaJ6wY9a6tWcnGpB7fjNeKWYyKsOWbl5cS9tSDZIz2/xKGLTHnlK6+X6QiK6JNyMo+vsfPTWtb7M8WLmLxbAZe9AuBZmPG2k/7qgef+H2xirqoqhTlYBQMoJUToNNwfrWlVt4yquKW609cItjNqOWVXhHEWtXFIzZZlgpgn5x+oNT/M/MPfWwlvvbY/FLgk+kqoiqmxiRHiUbHrHl5j1omJDjTQjQr5Vz5KUG4tF3dlqfjC4EO+2mmZtyPXzJrR+DcoYG5aZmRmKmM+dhB8spiDEHUCqnwDE2VBt30lGbMHQw6HYxI1BgeEyNPWtG4Xwuy1pmW7cYaAFjMeUKkKRH0qrXmM42M84pwlLd3KCVUbnwvBI8O/ScsnyJqyYS7ddEItqQiwJvK5bQA5kErkWCdSAQBprX94hwzBhiGuu8H4bShFn1JmT5wajMZZ8BXDE2GJ1b4iwnQNmnbzFV8aW5Vw1HLurTz0/Ec/MGEuJdVnueArIuCyAGgmMqCBlggTMGJPSnC+PYa0Wzi0piFZWvC4D5hbTHXf61WMbw2+WY4hrlzyJLsI852r34Xw1DcW3mC5jExJ10EKIkz0n51ZhGHFp4bx5E1xHjeDIPcWr2cj42Kom3RYznWCCddBUPgMI11hbUCTtJAA9ZNWO9ykBnU3VDqAxzA20CmdWZpg6HQE7eukbgrK27sZk6gEEFSPf2iKi8Is+JiSiaJynZZVuZgVItuCCPMRUtyVjbdvEOtxgpdECToCQzkidhXVypfQYbUE5QQWbqJnLJ3/SqD2h30u3fD4UNuIIG4JJ09T5eVSlJJJ5Jrnk3FWBEgyDqCK/tfNnLvNmMwZAw93wDe04zWz8t191IrW+Wu0vCX0H2hhh7swVbMU9CHiAPeI/OrVNMw4l4pX5tuGAKkEHUEGQR6Gq1zLz1hMGzWmLPeAB7tAZ1EjMx0A9pPoak2luYSyWeuLi3FrGGTPfuBF2EyST5Ko1Y+gFYxxztRx9wFbRt2AeqDO4HlmeR88o+VQXDLVy9/wBxca5cu5iBccm5AG85pIHuIiqpVUllGeHG5r3HeeHtoThsFdu6TneLSRvMGX09VHvVD4lxfH4zW9iGtKf8uySojyOU6/Mn+FW63bFzABwilzbPxXDqY+IQDmXqFI1G+9Z8+OxCJ3Iu+FNQt0Rm3YlA65lGhGkZiQNZqqo5vGpnjhE9MNwGyNFORj/mMC5n22186uHLnCjZRs93caKpEZuhbMsjT1iqjaXFlZaygzQCpYBlzDQ5c06jX61dOW77fZ7wzNAVSBJ01A08qjShLOrMuUZaorHGOCOWdy4bM5GViQc0SCXnzI0HmNhNQZwmFDtbe45uHMYUhxbicqlgpz6akgaRXNzYl7vc6GLcZWmCMx1AgmdROo8hXNg+L2mCpi1vKBpntN3gj9x9V32FSUSmopZ2yWqzy7hMQCtltcoNtmllkRmDBhmLag6RAqKx3Ilm1czXXzqfCMsqoPkxOobQ6TU7wPE2GaMPirNxTr41Sy6E+WdWYEabGNK/XGMDYDs16+IknwN3xM+ygD61jE8cy5NHFawdtRCrC+XxA/Jpn+tSWDxeHtQbltAPNgjQf9OYZp+dVjG8xImllTA0BeCfLYCKrHEOLktLMWP9+e1RhTlnUy4w3Sx9C18Y5hsLIw1lAYgOwkj91fhHvvVLu3gonU+38643xD3DlA36Ctc7O+S8GbWHOIy37rjM1owyW1YmMwH4iv7R3mBpNblKjHDlLOPLqQcuSKV2b2MXex9hsOt3Il5GvNbzBQgYEi4wIER+E7+VfUFeOCwlu0i27SLbRdFVFCqPYDSvaspYMNn4v3QiszaBQWPXQCTt6Vlx49h+JvivsxYI1oWszrAJZWGaAc2WMu/kdq1K4gYEHUEEEeh0r5q5t4DiOC4z7pnFm5rYuKSDA3RjsWXyOhEH0E4eJa4MPZkzyYmS7ibLQTlK7EyVJXQe5BH9a7LLkXLBMqoxdwZgds+cgaiJ8Q8+u0603AczOmI75RLsW7wMCAwYydjprUrhOL22he6gm9bb8JWBlBDCBMnMZ9feew4OcpyjqmuXphmsnhJP81LH2aXMvELif/C4/wDF0/rXLzrfzYl5IMDzB2ZhB8jtpTka7l4ww01a+umo6tp/41Jc54RWvqbmY7KBDjQsojQaxmPw+tUzko3EJdUiaWYNGf38MtwCTBGqsN1P99KsnE+QrllL4AU3LSrdcLLZ1Z7oDJpocq/DG35xOPwwRQVza94CGiRkYqBp6R85rWceqNxJPvHS42GVreRozAO5YEEENupgjpPSru0lF8M4801+2Cq2ysxZg1pjBB0n6RrB+gqc4Zj2tggHOpGqmcp/rVn7T+W8NbzXrF62lwDNcsZlDGfxW08zrI26jyrOLHEGEBfEp6CJn0/lXClSl03+pvKSL3YYXRNsyeqbsP3f2h7fSvzYxTLIeyGAYxIZSCIEM3QDcqfOqnYxYkMrke2hBH8at3CuaTmHfqr9M5JDR6x8XzrX+FrlfUk5st3/AFNWsKQbX3itIkAJupgftbwRP8Ko2IGS6SsEs65GCjOCplSC0aaag9D7Rc+Lc1YfuhoxEfCDa1+WY/pWe4/mO68m1YtWQSfE33tyPIEgZR6RU3GWSiplrC3Lb9mtQFuXmu5Stxhea0yneEQZyACQRrpHlVc5jxODt3c4fDvI1tzcIQbBYX4iAI/Z9NqrGKYkfe3Wb0nKD/tXT8q4bFy2jMVDGdIEKI9xJqSRGNOWNdPQuGB5we2jJhcOxzgBi7Qp1nwqNunXYVyY7HYmIvFEU7qqqJHUFjJHXaN6gBxe4s92qWyd2VRm/wDIiacIss15bhBIEkt8j16mauo0XVmoLmZcIU1k7L1zKM8NHmBA+RMA/Ko+9xJ50gDoTBP1NTuLsi4VQkwzKpPXUgaV9B8A5G4fg4NjCpnG1x/vLnyZ5I+UVs3lnG3kop59TNKq5rLK92F2Lq8OY3Q4L3nZQ8jw5VAKg/hJBOmm9Q3a72d4vGYj7VhQj/dKj282VyVLarPhOhAgkbda1ylauCeT5NXAYxHNu5bdHTQpcDI0eYncae3rXMl3xnKzI66GNDp00366Vufa/wADvX2wtywhdrYuhlHxEE2z4R1Ig6Vi3FeC3C7MurTLIdGB66H9DW2rRVKKnSWZLdf0VSq8M+GezJjh3N+IsqLd3760Pwy1tlgz4DsD7edSR5vXEOTA8XwyAzpGxRboykwSJg+hFZ937AFW181edPfqK7LV9HQIV2G0ToPI/wA60HB7Y1JOnp3XgunCL9yzd8ZdgxYksWXNIOuUEzuDJnbprWk8ADG04CWyT8RhYK6HoYmaxXh/FL9tcqOHtnXJdBZfQgqQ2nvpVg4bzVxEKVt9wqkQRkc/+7moJYeRTUorEie53wy3GS2iycp8KCQSD0y7+4rO8sxpUpxPG4u8CLt4ZD8SWwUVv348TD0JI9KiHbQlRIG8bexJ0n0rMKU5SwtX0Ra2t2ddi4bZlWIPodfyrm4nxhmPicsfct9Sdqh8Ri2aSWgeQ/nXfwvgb3PE8on/ACPsOg9TV9G2qVpcMFkjOpGCzI9uG2RdV2dyApjKs66T/eoris8Oa5cYKMqA/F09h5mrBcw6W1yoIH6+/ma9cH8C+1ehpdm0+GMJrbV45/0c+VzLWS+Rz4bBJaWEHuTufc1sfIEi3hl+zdypAYsSs3WKTnCrrrvLQYjSskvVrXIbFmsi6QXRcqAsrEKtsDQKAFgOAes5ZJqHa0VGjGMVpklaNubbNBpSlcE3RURzRy5Yx9g2MQpKkhlKmGVhMMp89T6a1L0oD5N5n4Bd4fjDh7xDFRKONA6GcrR02II6EEa7n94a6NCCDX0pzdyzYx+HazeX1tuIzI3RlP8ADYgmvlrjHCL+FuPZxNo27oEweoOzKRowOuo/UVuWt58BcLWUV1KfHqaJwV8vG0P7VwH/APSz/NqtHaNhCCjgqQ7dVDAFSh1k6jQ6fpVOw/FLJv4DEqQB4O+MQQUYAl43OU79QBV37QuIWbmGVrd62+Uk+F1bdT0U66x9asqZfwpY5JfszEf8kUDjFhgozGfvLqn48syrSM86EMuxPnJmTo/EsUn2nBB0z99hgVgw6shUhl2Omc6gggTvqKzzjkS4IhheMgiDDW0IJlQdSCdTPmJMm84u4SeEsM0GwVOWP2bX0Pl7+tbV5rSg35/yVUvHInOO2sNicHeP3d1rdq4ynTOjKp8vEpDDUabEEVieC5dzvdvW8oFpDduA+4WV9ZYGKvXaLesOuHNp1Zg16QNHXNlLB1+JSWzGCBudKh+Xf8LHD/6bn6MhqdCglaOT65XlhkZz/VSRTOM3RKsqgEg5o2JG0/nXMmNAHi0I+f08qmrNlXTKwkH+9KhsVwS9nyouYHZtAB+95Gte/sak5fFgs56E6FeEVwPTB+LnFGPwD61YeAWLdyznuJmYlhJchQAY+BRJPua5MFy0AJutPoug+ZOp/Krfw7lLFMoWzhnVOhIyLr1l4mpWnZqpvjucJdGyutd8XdpblF47w9AV7pR1LGInaOs+dcGH4TedVbLlRphm0BiJgbnceladx7ktsNZW9duAv3ttQiiVhm1ljqT7CPeuLmIf4fvcnUn8QXc+i/lVytre4rJx2200WiHxalOGHuVbB8Htp8XjPm23yXau9hpX7ArzumuzClClHhgsGm5yk8tn94LbLYzDKoBJv2tDto4J/IE/Kvpo183cnIW4lhI//spPt1r6QrzfajzWx5HToLuClKVzS4jON6d0f9cfVT/ECojm3Cpcwd8sisy2mZSQCQVBYQdxtUzx8fcyNwykfUD+NQVvH/aMPfQrDd0wOsg5lI06/wB7mlOXDUT9DM1xQaMu4VwjB4lnTFM1ssoW06DM2eYAiDIM7H6ioPjPKNzAXct3UmCjrGVlM6xuGkag/wBakOG38r22/ZdG+hBq69suHi1ZbJEXCuYmScwLR5xM16C7pRhdQn1+xz7ebdNx6GPcdlWRl8MjWNASD18zBr0wfMGQQyEkbZWyg/velTNkBlggEHcHUVG4zlwMZtNlBOoOoHqP5VRe9mTqSdSnrnkWUrqMVwyI+9iL+KuKiqzMx8Fu2CST7dT61r3BOzQi2j4xhog+5TzjZ29DuF+tcnZXwe4rXlw1xLeid7dZBcux4oCToJ1nptvWi8X4WWsNZW9cUuIe4fFcIO8E6KT6CBJgCtJxqWjcOJJvGccvp7FylGtiWND544VwdBFxvESAVB2EgH61PO1cOFfwD91f0FdNw16ejThThiKwcuq3KWpxY0172EyjLoY00208qvXMnB7NpDdSy1touL8MeFkUSyyfENSMsbsIBFUdOvzrXt7hVpNroXVKfBFJnrhcCbxZQwXKjOSZ2XeI6/yrUuz0xcyb5VZtFyZZFuFI9iYEaKBJMis24KSDfInSw8xGslREkEDWN61Hs9vq7OVbNGcH4jBLAeJmJk+GfYjpBPO7Wk3pyNi0WmS70pSuKbYpSlAKq3aDybb4lh+7JVLqkG1dK5iuozDQgkMNInyPSrTSgPkvH4TE4C82HxFuGTp0KnZkbZlMGD6RuCK97fGI+FCCQVMxBBH84Pyrf+0HkSzxNFzO1u7aDd041Hi6Op3WQDpB03r514rw+7hb5sYhSt22csbgg6hgeoI1B6z51uUbyqkqbehXKjFvi5loxuPt3LZCZh94jBWmdLZVjp4TqBroYIAEDS8Yy5/2fC2yu8QuVCFYxl0BJGvh894MiJGW4U6Vo1/FD/pnD2Dwbd+GykllC94TAUzmyjQQZJGhmK6d7DFKOOv2KKT779D17RsWbtiw+W4gFxlKXbbI4OWZknKywPwz79Kr/LWq40eeCv8A5ZTVn7TbgfD2GVmZS+kBSh8LayBIb0mN9NNK3yistiR54PED/hUrd/8Ahfz9yuov1kVzCSNDodPzEj8qkrTVN4LgaYmzhXBRCwFt2WDIFvwwuksGRs06iSJOXThs8PQ2LdzO2dmAIjMBLlZOXVdBIzfEQQB1rdt7qDik99vf+CivSfEfnBCXQebqPqQK3q5WG4fC93jLdrNmy37azGWfEvQ6j2rZeJ45bQkgmZiI6eZJgVzO2ZKTg10/gvsY44io9p7fcWR54i2P/Y/wrPuPEZlEjTPPv3r7nr06VceesWbtvCGIzYnQSToqP1j+FUnjJl1OklJOkalmPz33qfZK0XzJ3Zx14XjXuxrmvmu3J6GlFak32a4YvxPDGPCGcydpVGbT12/uK+g6xbsgScWn+lLznUde7Qab9TqfOtpryN9LiryOtTWIIUpStQmcnF1mzc9FLf8Aj4v4VSeWCFuvbhhmBEEykAnVT09p9gKv163mVl8wR9RFZty3auLitfgYlxqQNfEdNvPUa+c1XLdE1sZsmgjy0+lX/tOxFs4C3bGUOrW7mW2jBFBBG8ZV+IaHU+VUXHplv3V8rjj6MRV85svvc4MPBcZe7subjZABDIICiGI6THrJr0968/Cl5++DmUFhyRm2EOldyGo3CNXeprp03oa1Valm5Ms4Vrj/AGpmACqbYVnBYyZEW/EdIq3cx41rGEdsLaFkGy11XYDMcuWAVmcxViwLEkZTK1Q+XozPOb4OlzuhJYKuZgQT4iAB5nUaVeeb3c8PveHKhw4JYnMznKsAKAcqwNWJ2nQfEOH2iv11nbTR7fsbtr4DIsOdB7D9BXY2piuLDbfIfoKkMOAbiA5oLAeGCd+k6b12YvEPkacl3i48x4fuu+CIFtM4JCgxmBW2uX4TEBhokGD4yRFUi1sTWg8+OQh1/wA0jxLkygOhMHTMM2pM6k6GqDh18BNc3s15y35G1daJI6OEFvvMpABUBiVLQuYE+nTWdNRWsci31kguAWWUVmTO3jeSANx8Oo9Kybh2It285csCcoXKFJ3kxmGmw/Q6HSt82cwNfupMKtoeASSZJkktuWMDX0Fa3asX4uX9Flo1jB9X0qmdkdvFDhynGG7nZ2ZO9LFxb0y/F4gNyAfOrnXGNsUpSsmBSlKAVRu0Ps5scQDXbcW8WFAS5JytlmFuLtGvxAZhA3Ag3mlAfIl43rF17V0ZLiMVdDrBG4kH+hqZ4Fjm75NFka776ba6a9Nd62jn/s3w+OS5ctKtrFmGF3UByogLcG0EQM0SIB1iDgNtnw2IyXVy3Ubu3VoIBEqQY9TuNNBWzC6rP9Ny0ZF04eLBsfP5LYNWIAIxEGJBMd4slT1yhTPWfKq5yOPv7g88PfH/AANWpOO4TGYa4uZM/dORbvAZ1IUmUc6GN5EnziqpyVdVMSC7BQbdxZJgeJGA1PrXVtuJWtSm1hrJqVGvixeSR5buDurCnMSVw5UwCts90yEnWUJXSSIaNG3VY7DvOGtLldQWjO1tXWDcJBQg5gc2hH4ojoImuXFDYTDOUACi0wckSJ8LR1nKFAG0EdRFRWHcfYUXT/FBIlZ/xCNVnN5CWB6DyIjbS919zNZex+sIjf8AUrYac3f25kFTIK9DqNuv51o3NpbwZWRQAxLMCxG2wED5lhVA4ak8Vt7f44PhAA010A2q5c6YhFuJmRGIXQsdpJ2UKW6b6e9UdqPWn/qStFji9Sq8w3AwwC5i4764cxIBMKeqwB8XT6neqtxIkusmfu09N1B/jvVl48x73h+YjXvn2y6Qg2JMfM1WsavjA8ktj/gvnW32Uu6vR+5Xd7nPcFcl+u6+tcOIFdaT0NWO5ovYvbBuu0zksZT5AvdZo+igxWtVlfYtftKbyF1FxltlUkSVUEsQBvqwnqJ18q1SvH3DzVk/M68fChSlKpMnjjMXbtIbl11tourM5CqPcnSqtwV7dwC5bIZSTkZdmWTB9RFZ727YDEjFJf7t3wvdKmaSUS5madAfCSCupGu014dm3Plq1bFjEyqqYt3ACQAdYYDUQTuP4TUVCU3iKJppLU5+MYFn4lesrAZ75VZMCXMiT8xV34xwrEJw1rTm3CYdkcBmaSpDIVkAAgBgfOR5CqTx7HK3E2u4e4jTdtNbbdcwCb+YDDX51qmOw99sLeS+1su1t1+6VlAlSPxsZ/Ku3dzkqdLPReucGjTiuKRguDNSNs1GYI6VI2jXZovuo1Kq1LfhcJaRrBi0ofDs7m5GWYTXxneW0AKnrMHWa4l3x4XcOQpa+ymFkPcuEprcdiTlUbhQcxEbfDUJhSyfZmRf8gnQQS2ZT8cplOgMs0RI1DQZ7EXM/Cbim3dEYZpa6YllTUKJmAQY0C6CK4d03o3rr93+exuUMGU4U+Efuj9K6+8yuGiYIMecEGPnXHgBOUeYH6V7X2rtx8K9DTl4j35u5ovYoENlRBJCLPXXUnU7DyGg0qEw3FbvdEkp0jQ/n0rw4rc8Jqx8j9m2K4gq3WIs4Uk+I6uwHVF6zsGJjQ6Hrw7yq6ElGlp6G/TgprM9SC4XYxuOudzhlNx4zELChV2lmY6CSNZrbezjswtYCL95u9xRET/l253CA6sehY/IDWbby1y3hsDaFrDWwo/Ex1dz5ux1J/IbAAVLVzZ1J1HmbyXKMY+FClKVAyKUpQClKUApSlAKzXtO7MreMW5iMKgXF/ERMLegbEHQP5N1O/mNKpQHyNgeIXrRykEMpKsrSrCNCPORqCDUzheLSDNsgQZ1WB7zGlah2ndmAxRuYvCSMTALW5AS7G5B/DcIgAzByiYmaxJbzDwsCrKSGVpB0kEEHrOhBrbpX9emuHiKp29OTzg0vlLidp8KlpcgvqbYhs0mHGUqB8WrMTGwkaAzXihJwtsH8N2UeViTcYEJmAcHTNuVjyIIFH4e+gPoKncPxG6EFvvDkDBgp1AIObSdtddN67Nvb91Si+aeprVp64ZauBqTxZAZJF15zFSdFbcqSs+xitB41wsXbuaCYULsPMnc+/QTWdcj3GucRtO0ZibjGAAJKNsBoPlWt3a53amlSK6RX3LrXZvzMv54dbeKwgYgBbF0dTvlHvuKqhul2zGATEwIGgA/hXb23YkjE2spgrYnT1uH+VUrh/GL8fCLg8vhb6jSr7K8pUYJSznH3ZXcUZzeYlpxQ1qOxIrgxXMRBgIs+WbNHuRp+dR74/EYhhbtISzaBbas7n5DX6CtqfadBR0efkVQtamdT9YniTd8LgYqyEZGUkFcojQiDPr71vvZDzZiMfh7pxABNlwguDQvInxKNARpqN52FZjyt2QY+9cT7Un2ezoXJZTdI8lUZoaf2oieu1bryzy3hsBa7nDJlUnMxJLMzQBLE9YA9K85OXFNyOktFglqUpWDB5YvCpdRrdxFdHBVlYAqQehBrJecOx8KDd4WcrAeLDuxKvH7DuZVvRjB8xWv0rMZOLytwfID379lyrEo6NBVxqrCNwRI1q1cY564i+VDjNX3FtEtiCNSSon0iRW582cl4PHoRftAP+G6kLcUxHxdR/paRWB878mYnhbDORdsMx7u4BAnyYbo8esHz6DMqk5eJthRXI5OHnQewqUtCoPguMVvCSAw6fy86sFhdRXqrWanTTTOVXTUtSxcKHistmuMcroAHYQYYwBbOeNASAOg36XLCYYPhkVlIVrAtG2WYmBK6T8MqSCxAbz1GlHtcStottSLhylicrESCHEDXTdZjf5eKM5j55uCyLKEWl18Nsku8knxMdY1j1jUmudeUZz12XV/M2KFRLzKRaci58RABnQkDT26V+kW7iLqW7Qe5cdsqqDuT0jaB5nQDU1McoclY3iRzWkC2s2W5efRAdyAPicjyGmokit/5M5HwnDkiyua6RD3njO3oP2V/wBI+cnWuROrJt4ehuqKRSuR+x5bZF3iRW6wMpYUzaX1c/j/AHdvOemtIoAAAgDQAdK/tKrApSlAKUpQClKUApSlAKUpQClKUArKO1js1uYu59qweTvMn3ts+E3CswyECC5HhhonKuvnq9KA+RcHiAnheQykqQQQQQeoOo/gZqYw10HYg1o3bZySHUY3DWXN7MFvi2JzKRAcqNSwbKJHQ67SMXtXAmjKQwPiG2o3BHQzuDXTt+1JU1wyWUU1LdS1TNI5a4quExCXnVmVQwIWJ8SkaTA/Op3i/aixBGHw4B/auGY/2Lp/yrHL2Me5CqDqYCjMxJOwAP6AVeeBdm3FcWF7wDC2tNbki4R6Wx4p9Gy1md5b1ZcdSDzy1/4YjSnBYTKbxni92/fa7ebO/UuFI2iMpGWB0EQK7eXOTMfjY+z4du7P+Y33dr3zN8X+2TW0cC7G+H2CjXTdvupmXbIhOkeBI0BEwSd+taMK5tSTnJs2FojF+C9hhDK2LxYKxLW7Kka+QuP0jrlB9q1fgnAsLhEyYaxbtL1yjU/vN8TH1JqRpUBkUpSsmBSlKAUpSgFed+wjqVdVZTurAMD7g6GvSlAZHzx2M2rua9w4raubmy2lpv3DqUPp8P7u9Y44u4a6bd3vLboYZJIZfdZ/PrvrX1/URzFy1hcbbNvE2lcdG2dT5q41Bom08pmdHufMGLxL3mS3aN2658IgE5z0hFEkxWg8j9jly43e8SBtp0sK3jYj9tlPhX0BkzuvXTOTeQsHw4TaUvdMg3rkF4PQQAFHoBr1mrTRty1kxotjxwWEt2kW3aRURRCqoAUD0Ar2pShgUpSgFKUoBSlKAUpSgFKUoBSlKAUpSgFKUoBVF5r7LsHjsQMQzPaY/wCKLWUd75EyDDdCQJPymv7SgJXgvIfDcKyvZwlsOvwu0u4PnmeYPqKslKUApSlAKUpQClKUApSlAKUpQClKUApSlAKUpQClKUApSlAKUpQClKUB/9k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AutoShape 6" descr="data:image/jpeg;base64,/9j/4AAQSkZJRgABAQAAAQABAAD/2wCEAAkGBxITEhUUEhIVFhUWGBsWFRgXGRgYGRodGx4fGh4eGRoYHyogHh4lGxsXITEhJSk3Li4vFx8zPjMtOigtLisBCgoKDg0OGxAQGzEmICYtNS0uLSsyLS0tMCstKystLS01LS8tLS8vLSstLS0tLy03LS0tLS0tLS0tLS0tLS0tLf/AABEIAKgBLAMBIgACEQEDEQH/xAAcAAEAAwEBAQEBAAAAAAAAAAAABQYHBAMIAgH/xABAEAACAQIEAwYDBQYFBAMBAAABAhEAAwQSITEFBkEHEyJRYXEygZEUI0KhsVJywdHh8DNDYoKiFSSSsmNkk1P/xAAaAQEAAgMBAAAAAAAAAAAAAAAAAgMBBAUG/8QAMREAAgEDAgMGBQQDAQAAAAAAAAECAwQRITESQVEFIjJhcbETgaHB8COR0eFCcvEk/9oADAMBAAIRAxEAPwDbaUpWTApXn9oTMFzrmOyyJ+m9eOL4lZtf4t62nXxOq/qaA6qqA51BtG6qHR+7ynzidwdonX02pzFz9g7Vm53eIU3ijd1Cu6l4OXULETHWqlglQ4K5lzOMyuzTEMwIjb1J+VU1JdGTiuprlKyngnax3bm3jbbG2NEvoJYxvnTrr+JfpWk8I4tYxNsXMPdW4h0lTMHyI3B9DrViknsRawdtKUqRgUpSgFKUoBSlKAUpSgFKUoBSlKAUpSgFKUoBSlKAUpSgFKUoBSlKAUpSgFKUoDI+Ze1+9Zv3sPZwtsNZuNbzXHZpykicigaHf4utQNjnnH47Ml2/YVetkKbauu+rSWI/0htesiRVx7R+zbD4gXcXam3iImAYt3GJAlwdjEiRG4JmKw1w9pjbvKyOhghpBB/vrVUs9Sawa3xTDM+ERbdpFIAJugk5ehKv0B1894qrWODPZRmtKt1uq2zlO5OrtlDbxGukeQri4fzNdyi3edymwYGSB0lTowH9mp/gF7quLWFDFdWUiZOzrG5PXqapcW2GubZSOKYm81w5sPkaMoDnP7ldN56g/OrPwzhvEVsNF61bUqrkZdTvAzXQQCPKo3H8RthxBuX2Er4V3BkEFjEggnofepHFYnidu0biYBLdthq7MuoYzJVGGpMep9azr0ILfQgeF5XvFr33n+4anfWNMvoCN9INWzimIW3kbBWbuHvkAqcPMMSY1CyMsD8R6maqXDLeKuXUXMAAToQcoHUGSYGo2PUVZ+M3StmO8S0RmW5lLlngwIDEZQddT6RM0ejClJFh4D2t3LbdzjbYu5Tla7YIzEzvk0Vo2JU9NBWn8I43h8SuaxeR9ASoPjWf20PiU+hFfPHAMYtllYIMxYEFiSYnVZICwRHT+s3zFhL9y79os27lohvDdUlMonYOD8PU5fKpqo1uS0ZvlKxTl/tbxFohMUi30HhzoMl3TTMZOVydP2a1TgfM+ExYHcX0ZoDFMwFxf3k3FWqSZhpkvSlKkYFKUoBSlKAUpSgFKUoBSlKAUpSgFKUoBSlf2gP5SqbZ5pd++cEKtpipTLroxScxmdR6VY+A8Q+0Ye3diM4mPYkfwqEZpvBJrB30pSpkRSlKAUpSgOHj1nPhrylQ8238JiG0Jgzpqax3tS4MbuHS+lq2AgAZzIuAExlKxBWSNZ09q264mYEHqCPrpWMc14m8mAtrnzJdi24aGIKqDo3xTmQnUn4oq23gp1VFmJvEWzLGBtmPw7D+OtdNu8CNP7+tdKWw6lT6/wA68MBwO6wvuuptKHgbss6kAdRpI9TV11YyjmcdvYjTrJvhe5L8Awa3NRdW3eDSM5KiBrKkA67yD5etazzHg7z4IKLNq2wjMQrCAOouOYHlJnQ1heFvGRJII8v5zVuw3Od/uxYvXnNvQCST8mjcVzMYyXYbPW3wg29Xv2GJM5AhuqSRBnMAuo0Pn8hUNxvjeJhrQwi20bUkhiD0kQQuwA67CI2qdVbme26rntkycuVpGk5Z0zjXwsRt1Bq186n/ALdO7VyWI1uNbygDU5lRi09IAjeq4ZabZFwiuZlHDBjL10BbpDERIIBj3ILdPOpDF8CxOTO9wuASDN0vBXQ/EYJkHRZPtXRhmt2CWvMbfxEEMqO2aJEwSBKqQTqNY3NfjivM+BIfwXbrMMoYqDG4gO5nKZ1jUxuKnlvYrUlsjm4XhbamXAc9FmACD1EGdjppuNehtPH8FYKeBDbcQUcW8jA6a5lAywDO+vrVAt8TbMoFoKogGAFaBv4kXf1JrQMHj7Vy3Ia4zwJDkAADbQDxaDeflUZJpZJxnPbH7s9+D9oPEMGFW+oxNkD4jIuQTIm5MbbZlk6a1pvLHOWExy/dPlcRmt3IVxPkJhh6qTWS38SojPIJ2BVgT7CJj12r9YPl7C3wSXy3ApuRbIEKADmgqdjMwBt13pTqy5otai9mbxSsU4VzxisFcCm6cXhY2YhrqjpluTPlo/tpWg8tc/4LGZVFzurx/wAq7CsT5Kfhb2Bn0rYjNMg4lqpVaw3MTXWuC3k8JYLtssyWk+nSuzgfGDed0bLKANmWNQSRsCY1Hn8qKazgcLJmlKVMiKUpQClKUApSlAKVA8w844LBg99eXONraeO4T0GVdvdoHrUOvM2KxVkvhu6w+gM3Q11oIkQq5VHvJ1B0NQlOMdySi2XLEYhLalrjqijdmIUD3J0qkcd7UMHblMKTibuwyA92D5lzowH+mayvma3jbl0/aXe+4Gjabb6W9Mu4MAba1X7F17b5gssJBUyu+m4giq3UbXdM4RsXBsMotXszGbwz/DsSTcNdPL/N1rCW1s3QxRScjLkLAEloa3mztvugPr60TgvaO1lGt3bDqjALmUBysdRIEj0NeV/iOCvAOMTndjD5kYgAQQTbKCJgAhTsIneqszTTwYc44ZuHDOYsJiNLOIts22Scr+xRoYH3FSlfOIvYZLiqMKHQQUYuCXIMmQpYDMdMukfOrxytxljchL99EJIVAVcE66EXQyr0gJA9KtVbqiMWmatSsybtPNliGT7RbAJzL4LigH8QICN/tIFTPDe1Lhl34rzWmiSLqMPoyypPpM1ZGpFknFl0pXPgMfavoLlm4lxDsyMGH1FdFTIisa50ww+z3fAQbWIYFygGYF3UBWHQAga1stZjzxYJt49YMK63QSTGq22MCdOvSPnNW28sVYvzMTWYszjhHCHuoWtkEi5kKkwYIEN7TI+lT/Jti5ZvhlVbjXLBdFkrPwmCSukg+361zcj3oW6CSBmtmAesyDE+a6kdN9q7eClkvWCqgR3ttT4DmKmDmAAYaJ6wY9a6tWcnGpB7fjNeKWYyKsOWbl5cS9tSDZIz2/xKGLTHnlK6+X6QiK6JNyMo+vsfPTWtb7M8WLmLxbAZe9AuBZmPG2k/7qgef+H2xirqoqhTlYBQMoJUToNNwfrWlVt4yquKW609cItjNqOWVXhHEWtXFIzZZlgpgn5x+oNT/M/MPfWwlvvbY/FLgk+kqoiqmxiRHiUbHrHl5j1omJDjTQjQr5Vz5KUG4tF3dlqfjC4EO+2mmZtyPXzJrR+DcoYG5aZmRmKmM+dhB8spiDEHUCqnwDE2VBt30lGbMHQw6HYxI1BgeEyNPWtG4Xwuy1pmW7cYaAFjMeUKkKRH0qrXmM42M84pwlLd3KCVUbnwvBI8O/ScsnyJqyYS7ddEItqQiwJvK5bQA5kErkWCdSAQBprX94hwzBhiGuu8H4bShFn1JmT5wajMZZ8BXDE2GJ1b4iwnQNmnbzFV8aW5Vw1HLurTz0/Ec/MGEuJdVnueArIuCyAGgmMqCBlggTMGJPSnC+PYa0Wzi0piFZWvC4D5hbTHXf61WMbw2+WY4hrlzyJLsI852r34Xw1DcW3mC5jExJ10EKIkz0n51ZhGHFp4bx5E1xHjeDIPcWr2cj42Kom3RYznWCCddBUPgMI11hbUCTtJAA9ZNWO9ykBnU3VDqAxzA20CmdWZpg6HQE7eukbgrK27sZk6gEEFSPf2iKi8Is+JiSiaJynZZVuZgVItuCCPMRUtyVjbdvEOtxgpdECToCQzkidhXVypfQYbUE5QQWbqJnLJ3/SqD2h30u3fD4UNuIIG4JJ09T5eVSlJJJ5Jrnk3FWBEgyDqCK/tfNnLvNmMwZAw93wDe04zWz8t191IrW+Wu0vCX0H2hhh7swVbMU9CHiAPeI/OrVNMw4l4pX5tuGAKkEHUEGQR6Gq1zLz1hMGzWmLPeAB7tAZ1EjMx0A9pPoak2luYSyWeuLi3FrGGTPfuBF2EyST5Ko1Y+gFYxxztRx9wFbRt2AeqDO4HlmeR88o+VQXDLVy9/wBxca5cu5iBccm5AG85pIHuIiqpVUllGeHG5r3HeeHtoThsFdu6TneLSRvMGX09VHvVD4lxfH4zW9iGtKf8uySojyOU6/Mn+FW63bFzABwilzbPxXDqY+IQDmXqFI1G+9Z8+OxCJ3Iu+FNQt0Rm3YlA65lGhGkZiQNZqqo5vGpnjhE9MNwGyNFORj/mMC5n22186uHLnCjZRs93caKpEZuhbMsjT1iqjaXFlZaygzQCpYBlzDQ5c06jX61dOW77fZ7wzNAVSBJ01A08qjShLOrMuUZaorHGOCOWdy4bM5GViQc0SCXnzI0HmNhNQZwmFDtbe45uHMYUhxbicqlgpz6akgaRXNzYl7vc6GLcZWmCMx1AgmdROo8hXNg+L2mCpi1vKBpntN3gj9x9V32FSUSmopZ2yWqzy7hMQCtltcoNtmllkRmDBhmLag6RAqKx3Ilm1czXXzqfCMsqoPkxOobQ6TU7wPE2GaMPirNxTr41Sy6E+WdWYEabGNK/XGMDYDs16+IknwN3xM+ygD61jE8cy5NHFawdtRCrC+XxA/Jpn+tSWDxeHtQbltAPNgjQf9OYZp+dVjG8xImllTA0BeCfLYCKrHEOLktLMWP9+e1RhTlnUy4w3Sx9C18Y5hsLIw1lAYgOwkj91fhHvvVLu3gonU+38643xD3DlA36Ctc7O+S8GbWHOIy37rjM1owyW1YmMwH4iv7R3mBpNblKjHDlLOPLqQcuSKV2b2MXex9hsOt3Il5GvNbzBQgYEi4wIER+E7+VfUFeOCwlu0i27SLbRdFVFCqPYDSvaspYMNn4v3QiszaBQWPXQCTt6Vlx49h+JvivsxYI1oWszrAJZWGaAc2WMu/kdq1K4gYEHUEEEeh0r5q5t4DiOC4z7pnFm5rYuKSDA3RjsWXyOhEH0E4eJa4MPZkzyYmS7ibLQTlK7EyVJXQe5BH9a7LLkXLBMqoxdwZgds+cgaiJ8Q8+u0603AczOmI75RLsW7wMCAwYydjprUrhOL22he6gm9bb8JWBlBDCBMnMZ9feew4OcpyjqmuXphmsnhJP81LH2aXMvELif/C4/wDF0/rXLzrfzYl5IMDzB2ZhB8jtpTka7l4ww01a+umo6tp/41Jc54RWvqbmY7KBDjQsojQaxmPw+tUzko3EJdUiaWYNGf38MtwCTBGqsN1P99KsnE+QrllL4AU3LSrdcLLZ1Z7oDJpocq/DG35xOPwwRQVza94CGiRkYqBp6R85rWceqNxJPvHS42GVreRozAO5YEEENupgjpPSru0lF8M4801+2Cq2ysxZg1pjBB0n6RrB+gqc4Zj2tggHOpGqmcp/rVn7T+W8NbzXrF62lwDNcsZlDGfxW08zrI26jyrOLHEGEBfEp6CJn0/lXClSl03+pvKSL3YYXRNsyeqbsP3f2h7fSvzYxTLIeyGAYxIZSCIEM3QDcqfOqnYxYkMrke2hBH8at3CuaTmHfqr9M5JDR6x8XzrX+FrlfUk5st3/AFNWsKQbX3itIkAJupgftbwRP8Ko2IGS6SsEs65GCjOCplSC0aaag9D7Rc+Lc1YfuhoxEfCDa1+WY/pWe4/mO68m1YtWQSfE33tyPIEgZR6RU3GWSiplrC3Lb9mtQFuXmu5Stxhea0yneEQZyACQRrpHlVc5jxODt3c4fDvI1tzcIQbBYX4iAI/Z9NqrGKYkfe3Wb0nKD/tXT8q4bFy2jMVDGdIEKI9xJqSRGNOWNdPQuGB5we2jJhcOxzgBi7Qp1nwqNunXYVyY7HYmIvFEU7qqqJHUFjJHXaN6gBxe4s92qWyd2VRm/wDIiacIss15bhBIEkt8j16mauo0XVmoLmZcIU1k7L1zKM8NHmBA+RMA/Ko+9xJ50gDoTBP1NTuLsi4VQkwzKpPXUgaV9B8A5G4fg4NjCpnG1x/vLnyZ5I+UVs3lnG3kop59TNKq5rLK92F2Lq8OY3Q4L3nZQ8jw5VAKg/hJBOmm9Q3a72d4vGYj7VhQj/dKj282VyVLarPhOhAgkbda1ylauCeT5NXAYxHNu5bdHTQpcDI0eYncae3rXMl3xnKzI66GNDp00366Vufa/wADvX2wtywhdrYuhlHxEE2z4R1Ig6Vi3FeC3C7MurTLIdGB66H9DW2rRVKKnSWZLdf0VSq8M+GezJjh3N+IsqLd3760Pwy1tlgz4DsD7edSR5vXEOTA8XwyAzpGxRboykwSJg+hFZ937AFW181edPfqK7LV9HQIV2G0ToPI/wA60HB7Y1JOnp3XgunCL9yzd8ZdgxYksWXNIOuUEzuDJnbprWk8ADG04CWyT8RhYK6HoYmaxXh/FL9tcqOHtnXJdBZfQgqQ2nvpVg4bzVxEKVt9wqkQRkc/+7moJYeRTUorEie53wy3GS2iycp8KCQSD0y7+4rO8sxpUpxPG4u8CLt4ZD8SWwUVv348TD0JI9KiHbQlRIG8bexJ0n0rMKU5SwtX0Ra2t2ddi4bZlWIPodfyrm4nxhmPicsfct9Sdqh8Ri2aSWgeQ/nXfwvgb3PE8on/ACPsOg9TV9G2qVpcMFkjOpGCzI9uG2RdV2dyApjKs66T/eoris8Oa5cYKMqA/F09h5mrBcw6W1yoIH6+/ma9cH8C+1ehpdm0+GMJrbV45/0c+VzLWS+Rz4bBJaWEHuTufc1sfIEi3hl+zdypAYsSs3WKTnCrrrvLQYjSskvVrXIbFmsi6QXRcqAsrEKtsDQKAFgOAes5ZJqHa0VGjGMVpklaNubbNBpSlcE3RURzRy5Yx9g2MQpKkhlKmGVhMMp89T6a1L0oD5N5n4Bd4fjDh7xDFRKONA6GcrR02II6EEa7n94a6NCCDX0pzdyzYx+HazeX1tuIzI3RlP8ADYgmvlrjHCL+FuPZxNo27oEweoOzKRowOuo/UVuWt58BcLWUV1KfHqaJwV8vG0P7VwH/APSz/NqtHaNhCCjgqQ7dVDAFSh1k6jQ6fpVOw/FLJv4DEqQB4O+MQQUYAl43OU79QBV37QuIWbmGVrd62+Uk+F1bdT0U66x9asqZfwpY5JfszEf8kUDjFhgozGfvLqn48syrSM86EMuxPnJmTo/EsUn2nBB0z99hgVgw6shUhl2Omc6gggTvqKzzjkS4IhheMgiDDW0IJlQdSCdTPmJMm84u4SeEsM0GwVOWP2bX0Pl7+tbV5rSg35/yVUvHInOO2sNicHeP3d1rdq4ynTOjKp8vEpDDUabEEVieC5dzvdvW8oFpDduA+4WV9ZYGKvXaLesOuHNp1Zg16QNHXNlLB1+JSWzGCBudKh+Xf8LHD/6bn6MhqdCglaOT65XlhkZz/VSRTOM3RKsqgEg5o2JG0/nXMmNAHi0I+f08qmrNlXTKwkH+9KhsVwS9nyouYHZtAB+95Gte/sak5fFgs56E6FeEVwPTB+LnFGPwD61YeAWLdyznuJmYlhJchQAY+BRJPua5MFy0AJutPoug+ZOp/Krfw7lLFMoWzhnVOhIyLr1l4mpWnZqpvjucJdGyutd8XdpblF47w9AV7pR1LGInaOs+dcGH4TedVbLlRphm0BiJgbnceladx7ktsNZW9duAv3ttQiiVhm1ljqT7CPeuLmIf4fvcnUn8QXc+i/lVytre4rJx2200WiHxalOGHuVbB8Htp8XjPm23yXau9hpX7ArzumuzClClHhgsGm5yk8tn94LbLYzDKoBJv2tDto4J/IE/Kvpo183cnIW4lhI//spPt1r6QrzfajzWx5HToLuClKVzS4jON6d0f9cfVT/ECojm3Cpcwd8sisy2mZSQCQVBYQdxtUzx8fcyNwykfUD+NQVvH/aMPfQrDd0wOsg5lI06/wB7mlOXDUT9DM1xQaMu4VwjB4lnTFM1ssoW06DM2eYAiDIM7H6ioPjPKNzAXct3UmCjrGVlM6xuGkag/wBakOG38r22/ZdG+hBq69suHi1ZbJEXCuYmScwLR5xM16C7pRhdQn1+xz7ebdNx6GPcdlWRl8MjWNASD18zBr0wfMGQQyEkbZWyg/velTNkBlggEHcHUVG4zlwMZtNlBOoOoHqP5VRe9mTqSdSnrnkWUrqMVwyI+9iL+KuKiqzMx8Fu2CST7dT61r3BOzQi2j4xhog+5TzjZ29DuF+tcnZXwe4rXlw1xLeid7dZBcux4oCToJ1nptvWi8X4WWsNZW9cUuIe4fFcIO8E6KT6CBJgCtJxqWjcOJJvGccvp7FylGtiWND544VwdBFxvESAVB2EgH61PO1cOFfwD91f0FdNw16ejThThiKwcuq3KWpxY0172EyjLoY00208qvXMnB7NpDdSy1touL8MeFkUSyyfENSMsbsIBFUdOvzrXt7hVpNroXVKfBFJnrhcCbxZQwXKjOSZ2XeI6/yrUuz0xcyb5VZtFyZZFuFI9iYEaKBJMis24KSDfInSw8xGslREkEDWN61Hs9vq7OVbNGcH4jBLAeJmJk+GfYjpBPO7Wk3pyNi0WmS70pSuKbYpSlAKq3aDybb4lh+7JVLqkG1dK5iuozDQgkMNInyPSrTSgPkvH4TE4C82HxFuGTp0KnZkbZlMGD6RuCK97fGI+FCCQVMxBBH84Pyrf+0HkSzxNFzO1u7aDd041Hi6Op3WQDpB03r514rw+7hb5sYhSt22csbgg6hgeoI1B6z51uUbyqkqbehXKjFvi5loxuPt3LZCZh94jBWmdLZVjp4TqBroYIAEDS8Yy5/2fC2yu8QuVCFYxl0BJGvh894MiJGW4U6Vo1/FD/pnD2Dwbd+GykllC94TAUzmyjQQZJGhmK6d7DFKOOv2KKT779D17RsWbtiw+W4gFxlKXbbI4OWZknKywPwz79Kr/LWq40eeCv8A5ZTVn7TbgfD2GVmZS+kBSh8LayBIb0mN9NNK3yistiR54PED/hUrd/8Ahfz9yuov1kVzCSNDodPzEj8qkrTVN4LgaYmzhXBRCwFt2WDIFvwwuksGRs06iSJOXThs8PQ2LdzO2dmAIjMBLlZOXVdBIzfEQQB1rdt7qDik99vf+CivSfEfnBCXQebqPqQK3q5WG4fC93jLdrNmy37azGWfEvQ6j2rZeJ45bQkgmZiI6eZJgVzO2ZKTg10/gvsY44io9p7fcWR54i2P/Y/wrPuPEZlEjTPPv3r7nr06VceesWbtvCGIzYnQSToqP1j+FUnjJl1OklJOkalmPz33qfZK0XzJ3Zx14XjXuxrmvmu3J6GlFak32a4YvxPDGPCGcydpVGbT12/uK+g6xbsgScWn+lLznUde7Qab9TqfOtpryN9LiryOtTWIIUpStQmcnF1mzc9FLf8Aj4v4VSeWCFuvbhhmBEEykAnVT09p9gKv163mVl8wR9RFZty3auLitfgYlxqQNfEdNvPUa+c1XLdE1sZsmgjy0+lX/tOxFs4C3bGUOrW7mW2jBFBBG8ZV+IaHU+VUXHplv3V8rjj6MRV85svvc4MPBcZe7subjZABDIICiGI6THrJr0968/Cl5++DmUFhyRm2EOldyGo3CNXeprp03oa1Valm5Ms4Vrj/AGpmACqbYVnBYyZEW/EdIq3cx41rGEdsLaFkGy11XYDMcuWAVmcxViwLEkZTK1Q+XozPOb4OlzuhJYKuZgQT4iAB5nUaVeeb3c8PveHKhw4JYnMznKsAKAcqwNWJ2nQfEOH2iv11nbTR7fsbtr4DIsOdB7D9BXY2piuLDbfIfoKkMOAbiA5oLAeGCd+k6b12YvEPkacl3i48x4fuu+CIFtM4JCgxmBW2uX4TEBhokGD4yRFUi1sTWg8+OQh1/wA0jxLkygOhMHTMM2pM6k6GqDh18BNc3s15y35G1daJI6OEFvvMpABUBiVLQuYE+nTWdNRWsci31kguAWWUVmTO3jeSANx8Oo9Kybh2It285csCcoXKFJ3kxmGmw/Q6HSt82cwNfupMKtoeASSZJkktuWMDX0Fa3asX4uX9Flo1jB9X0qmdkdvFDhynGG7nZ2ZO9LFxb0y/F4gNyAfOrnXGNsUpSsmBSlKAVRu0Ps5scQDXbcW8WFAS5JytlmFuLtGvxAZhA3Ag3mlAfIl43rF17V0ZLiMVdDrBG4kH+hqZ4Fjm75NFka776ba6a9Nd62jn/s3w+OS5ctKtrFmGF3UByogLcG0EQM0SIB1iDgNtnw2IyXVy3Ubu3VoIBEqQY9TuNNBWzC6rP9Ny0ZF04eLBsfP5LYNWIAIxEGJBMd4slT1yhTPWfKq5yOPv7g88PfH/AANWpOO4TGYa4uZM/dORbvAZ1IUmUc6GN5EnziqpyVdVMSC7BQbdxZJgeJGA1PrXVtuJWtSm1hrJqVGvixeSR5buDurCnMSVw5UwCts90yEnWUJXSSIaNG3VY7DvOGtLldQWjO1tXWDcJBQg5gc2hH4ojoImuXFDYTDOUACi0wckSJ8LR1nKFAG0EdRFRWHcfYUXT/FBIlZ/xCNVnN5CWB6DyIjbS919zNZex+sIjf8AUrYac3f25kFTIK9DqNuv51o3NpbwZWRQAxLMCxG2wED5lhVA4ak8Vt7f44PhAA010A2q5c6YhFuJmRGIXQsdpJ2UKW6b6e9UdqPWn/qStFji9Sq8w3AwwC5i4764cxIBMKeqwB8XT6neqtxIkusmfu09N1B/jvVl48x73h+YjXvn2y6Qg2JMfM1WsavjA8ktj/gvnW32Uu6vR+5Xd7nPcFcl+u6+tcOIFdaT0NWO5ovYvbBuu0zksZT5AvdZo+igxWtVlfYtftKbyF1FxltlUkSVUEsQBvqwnqJ18q1SvH3DzVk/M68fChSlKpMnjjMXbtIbl11tourM5CqPcnSqtwV7dwC5bIZSTkZdmWTB9RFZ727YDEjFJf7t3wvdKmaSUS5madAfCSCupGu014dm3Plq1bFjEyqqYt3ACQAdYYDUQTuP4TUVCU3iKJppLU5+MYFn4lesrAZ75VZMCXMiT8xV34xwrEJw1rTm3CYdkcBmaSpDIVkAAgBgfOR5CqTx7HK3E2u4e4jTdtNbbdcwCb+YDDX51qmOw99sLeS+1su1t1+6VlAlSPxsZ/Ku3dzkqdLPReucGjTiuKRguDNSNs1GYI6VI2jXZovuo1Kq1LfhcJaRrBi0ofDs7m5GWYTXxneW0AKnrMHWa4l3x4XcOQpa+ymFkPcuEprcdiTlUbhQcxEbfDUJhSyfZmRf8gnQQS2ZT8cplOgMs0RI1DQZ7EXM/Cbim3dEYZpa6YllTUKJmAQY0C6CK4d03o3rr93+exuUMGU4U+Efuj9K6+8yuGiYIMecEGPnXHgBOUeYH6V7X2rtx8K9DTl4j35u5ovYoENlRBJCLPXXUnU7DyGg0qEw3FbvdEkp0jQ/n0rw4rc8Jqx8j9m2K4gq3WIs4Uk+I6uwHVF6zsGJjQ6Hrw7yq6ElGlp6G/TgprM9SC4XYxuOudzhlNx4zELChV2lmY6CSNZrbezjswtYCL95u9xRET/l253CA6sehY/IDWbby1y3hsDaFrDWwo/Ex1dz5ux1J/IbAAVLVzZ1J1HmbyXKMY+FClKVAyKUpQClKUApSlAKzXtO7MreMW5iMKgXF/ERMLegbEHQP5N1O/mNKpQHyNgeIXrRykEMpKsrSrCNCPORqCDUzheLSDNsgQZ1WB7zGlah2ndmAxRuYvCSMTALW5AS7G5B/DcIgAzByiYmaxJbzDwsCrKSGVpB0kEEHrOhBrbpX9emuHiKp29OTzg0vlLidp8KlpcgvqbYhs0mHGUqB8WrMTGwkaAzXihJwtsH8N2UeViTcYEJmAcHTNuVjyIIFH4e+gPoKncPxG6EFvvDkDBgp1AIObSdtddN67Nvb91Si+aeprVp64ZauBqTxZAZJF15zFSdFbcqSs+xitB41wsXbuaCYULsPMnc+/QTWdcj3GucRtO0ZibjGAAJKNsBoPlWt3a53amlSK6RX3LrXZvzMv54dbeKwgYgBbF0dTvlHvuKqhul2zGATEwIGgA/hXb23YkjE2spgrYnT1uH+VUrh/GL8fCLg8vhb6jSr7K8pUYJSznH3ZXcUZzeYlpxQ1qOxIrgxXMRBgIs+WbNHuRp+dR74/EYhhbtISzaBbas7n5DX6CtqfadBR0efkVQtamdT9YniTd8LgYqyEZGUkFcojQiDPr71vvZDzZiMfh7pxABNlwguDQvInxKNARpqN52FZjyt2QY+9cT7Un2ezoXJZTdI8lUZoaf2oieu1bryzy3hsBa7nDJlUnMxJLMzQBLE9YA9K85OXFNyOktFglqUpWDB5YvCpdRrdxFdHBVlYAqQehBrJecOx8KDd4WcrAeLDuxKvH7DuZVvRjB8xWv0rMZOLytwfID379lyrEo6NBVxqrCNwRI1q1cY564i+VDjNX3FtEtiCNSSon0iRW582cl4PHoRftAP+G6kLcUxHxdR/paRWB878mYnhbDORdsMx7u4BAnyYbo8esHz6DMqk5eJthRXI5OHnQewqUtCoPguMVvCSAw6fy86sFhdRXqrWanTTTOVXTUtSxcKHistmuMcroAHYQYYwBbOeNASAOg36XLCYYPhkVlIVrAtG2WYmBK6T8MqSCxAbz1GlHtcStottSLhylicrESCHEDXTdZjf5eKM5j55uCyLKEWl18Nsku8knxMdY1j1jUmudeUZz12XV/M2KFRLzKRaci58RABnQkDT26V+kW7iLqW7Qe5cdsqqDuT0jaB5nQDU1McoclY3iRzWkC2s2W5efRAdyAPicjyGmokit/5M5HwnDkiyua6RD3njO3oP2V/wBI+cnWuROrJt4ehuqKRSuR+x5bZF3iRW6wMpYUzaX1c/j/AHdvOemtIoAAAgDQAdK/tKrApSlAKUpQClKUApSlAKUpQClKUArKO1js1uYu59qweTvMn3ts+E3CswyECC5HhhonKuvnq9KA+RcHiAnheQykqQQQQQeoOo/gZqYw10HYg1o3bZySHUY3DWXN7MFvi2JzKRAcqNSwbKJHQ67SMXtXAmjKQwPiG2o3BHQzuDXTt+1JU1wyWUU1LdS1TNI5a4quExCXnVmVQwIWJ8SkaTA/Op3i/aixBGHw4B/auGY/2Lp/yrHL2Me5CqDqYCjMxJOwAP6AVeeBdm3FcWF7wDC2tNbki4R6Wx4p9Gy1md5b1ZcdSDzy1/4YjSnBYTKbxni92/fa7ebO/UuFI2iMpGWB0EQK7eXOTMfjY+z4du7P+Y33dr3zN8X+2TW0cC7G+H2CjXTdvupmXbIhOkeBI0BEwSd+taMK5tSTnJs2FojF+C9hhDK2LxYKxLW7Kka+QuP0jrlB9q1fgnAsLhEyYaxbtL1yjU/vN8TH1JqRpUBkUpSsmBSlKAUpSgFed+wjqVdVZTurAMD7g6GvSlAZHzx2M2rua9w4raubmy2lpv3DqUPp8P7u9Y44u4a6bd3vLboYZJIZfdZ/PrvrX1/URzFy1hcbbNvE2lcdG2dT5q41Bom08pmdHufMGLxL3mS3aN2658IgE5z0hFEkxWg8j9jly43e8SBtp0sK3jYj9tlPhX0BkzuvXTOTeQsHw4TaUvdMg3rkF4PQQAFHoBr1mrTRty1kxotjxwWEt2kW3aRURRCqoAUD0Ar2pShgUpSgFKUoBSlKAUpSgFKUoBSlKAUpSgFKUoBVF5r7LsHjsQMQzPaY/wCKLWUd75EyDDdCQJPymv7SgJXgvIfDcKyvZwlsOvwu0u4PnmeYPqKslKUApSlAKUpQClKUApSlAKUpQClKUApSlAKUpQClKUApSlAKUpQClKUB/9k=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9224" name="Picture 8" descr="http://img.directindustry.com/images_di/photo-g/16729-30131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015" y="2618910"/>
            <a:ext cx="4301933" cy="3285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https://encrypted-tbn0.gstatic.com/images?q=tbn:ANd9GcQ3OFqLQoiumG8AD4RzOM06Tssh5_MdeZXH3XDanfkFv7eLwCZj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71" y="1763815"/>
            <a:ext cx="3828691" cy="243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8141628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sign padrão">
  <a:themeElements>
    <a:clrScheme name="Design padrão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Ângulo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tailEnd type="arrow"/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5311</TotalTime>
  <Words>287</Words>
  <Application>Microsoft Office PowerPoint</Application>
  <PresentationFormat>Apresentação na tela (4:3)</PresentationFormat>
  <Paragraphs>88</Paragraphs>
  <Slides>15</Slides>
  <Notes>1</Notes>
  <HiddenSlides>0</HiddenSlides>
  <MMClips>0</MMClips>
  <ScaleCrop>false</ScaleCrop>
  <HeadingPairs>
    <vt:vector size="8" baseType="variant">
      <vt:variant>
        <vt:lpstr>Fontes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8" baseType="lpstr">
      <vt:lpstr>Arial</vt:lpstr>
      <vt:lpstr>Design padrão</vt:lpstr>
      <vt:lpstr>Visio</vt:lpstr>
      <vt:lpstr>Smart grids</vt:lpstr>
      <vt:lpstr>Apresentação do PowerPoint</vt:lpstr>
      <vt:lpstr>Apresentação do PowerPoint</vt:lpstr>
      <vt:lpstr>Apresentação do PowerPoint</vt:lpstr>
      <vt:lpstr>Gerador eólico</vt:lpstr>
      <vt:lpstr>Painéis fotovoltaicos</vt:lpstr>
      <vt:lpstr>Células a combustível</vt:lpstr>
      <vt:lpstr>Baterias</vt:lpstr>
      <vt:lpstr>Ultracapacitores</vt:lpstr>
      <vt:lpstr>Apresentação do PowerPoint</vt:lpstr>
      <vt:lpstr>Apresentação do PowerPoint</vt:lpstr>
      <vt:lpstr>Apresentação do PowerPoint</vt:lpstr>
      <vt:lpstr>Apresentação do PowerPoint</vt:lpstr>
      <vt:lpstr>Integração em CA/híbrida </vt:lpstr>
      <vt:lpstr>Apresentação do PowerPoint</vt:lpstr>
    </vt:vector>
  </TitlesOfParts>
  <Company>rqm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Estrutura do Controlador</dc:title>
  <dc:creator>Particular</dc:creator>
  <cp:lastModifiedBy>Ricardo Machado</cp:lastModifiedBy>
  <cp:revision>280</cp:revision>
  <dcterms:created xsi:type="dcterms:W3CDTF">2009-04-12T14:29:32Z</dcterms:created>
  <dcterms:modified xsi:type="dcterms:W3CDTF">2019-06-10T15:58:42Z</dcterms:modified>
</cp:coreProperties>
</file>